
<file path=[Content_Types].xml><?xml version="1.0" encoding="utf-8"?>
<Types xmlns="http://schemas.openxmlformats.org/package/2006/content-types">
  <Default Extension="xml" ContentType="application/xml"/>
  <Default Extension="jpeg" ContentType="image/jpeg"/>
  <Default Extension="jpg" ContentType="image/jpeg"/>
  <Default Extension="tiff" ContentType="image/tiff"/>
  <Default Extension="emf" ContentType="image/x-emf"/>
  <Default Extension="rels" ContentType="application/vnd.openxmlformats-package.relationships+xml"/>
  <Default Extension="gif" ContentType="image/gif"/>
  <Default Extension="tif" ContentType="image/tiff"/>
  <Default Extension="png" ContentType="image/png"/>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6.xml" ContentType="application/vnd.openxmlformats-officedocument.presentationml.slideLayout+xml"/>
  <Override PartName="/ppt/theme/theme2.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3.xml" ContentType="application/vnd.openxmlformats-officedocument.them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4.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5.xml" ContentType="application/vnd.openxmlformats-officedocument.them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4"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527559" r:id="rId1"/>
    <p:sldMasterId id="2147527566" r:id="rId2"/>
    <p:sldMasterId id="2147527586" r:id="rId3"/>
    <p:sldMasterId id="2147527612" r:id="rId4"/>
    <p:sldMasterId id="2147527624" r:id="rId5"/>
    <p:sldMasterId id="2147527629" r:id="rId6"/>
  </p:sldMasterIdLst>
  <p:notesMasterIdLst>
    <p:notesMasterId r:id="rId84"/>
  </p:notesMasterIdLst>
  <p:handoutMasterIdLst>
    <p:handoutMasterId r:id="rId85"/>
  </p:handoutMasterIdLst>
  <p:sldIdLst>
    <p:sldId id="6147" r:id="rId7"/>
    <p:sldId id="6188" r:id="rId8"/>
    <p:sldId id="6190" r:id="rId9"/>
    <p:sldId id="6191" r:id="rId10"/>
    <p:sldId id="6192" r:id="rId11"/>
    <p:sldId id="6460" r:id="rId12"/>
    <p:sldId id="6465" r:id="rId13"/>
    <p:sldId id="6466" r:id="rId14"/>
    <p:sldId id="6449" r:id="rId15"/>
    <p:sldId id="6450" r:id="rId16"/>
    <p:sldId id="6464" r:id="rId17"/>
    <p:sldId id="6423" r:id="rId18"/>
    <p:sldId id="6424" r:id="rId19"/>
    <p:sldId id="6425" r:id="rId20"/>
    <p:sldId id="6422" r:id="rId21"/>
    <p:sldId id="6426" r:id="rId22"/>
    <p:sldId id="6467" r:id="rId23"/>
    <p:sldId id="6428" r:id="rId24"/>
    <p:sldId id="6429" r:id="rId25"/>
    <p:sldId id="6430" r:id="rId26"/>
    <p:sldId id="6431" r:id="rId27"/>
    <p:sldId id="6432" r:id="rId28"/>
    <p:sldId id="6433" r:id="rId29"/>
    <p:sldId id="6434" r:id="rId30"/>
    <p:sldId id="6468" r:id="rId31"/>
    <p:sldId id="6436" r:id="rId32"/>
    <p:sldId id="6437" r:id="rId33"/>
    <p:sldId id="6438" r:id="rId34"/>
    <p:sldId id="6463" r:id="rId35"/>
    <p:sldId id="6469" r:id="rId36"/>
    <p:sldId id="6441" r:id="rId37"/>
    <p:sldId id="6442" r:id="rId38"/>
    <p:sldId id="6443" r:id="rId39"/>
    <p:sldId id="6444" r:id="rId40"/>
    <p:sldId id="6445" r:id="rId41"/>
    <p:sldId id="6446" r:id="rId42"/>
    <p:sldId id="6447" r:id="rId43"/>
    <p:sldId id="6448" r:id="rId44"/>
    <p:sldId id="6470" r:id="rId45"/>
    <p:sldId id="6457" r:id="rId46"/>
    <p:sldId id="6458" r:id="rId47"/>
    <p:sldId id="6451" r:id="rId48"/>
    <p:sldId id="6471" r:id="rId49"/>
    <p:sldId id="6228" r:id="rId50"/>
    <p:sldId id="6454" r:id="rId51"/>
    <p:sldId id="6455" r:id="rId52"/>
    <p:sldId id="6456" r:id="rId53"/>
    <p:sldId id="6095" r:id="rId54"/>
    <p:sldId id="6229" r:id="rId55"/>
    <p:sldId id="6248" r:id="rId56"/>
    <p:sldId id="6477" r:id="rId57"/>
    <p:sldId id="6472" r:id="rId58"/>
    <p:sldId id="6114" r:id="rId59"/>
    <p:sldId id="6113" r:id="rId60"/>
    <p:sldId id="6230" r:id="rId61"/>
    <p:sldId id="6181" r:id="rId62"/>
    <p:sldId id="6101" r:id="rId63"/>
    <p:sldId id="6102" r:id="rId64"/>
    <p:sldId id="6103" r:id="rId65"/>
    <p:sldId id="6462" r:id="rId66"/>
    <p:sldId id="6122" r:id="rId67"/>
    <p:sldId id="6123" r:id="rId68"/>
    <p:sldId id="6473" r:id="rId69"/>
    <p:sldId id="6321" r:id="rId70"/>
    <p:sldId id="6322" r:id="rId71"/>
    <p:sldId id="6323" r:id="rId72"/>
    <p:sldId id="6324" r:id="rId73"/>
    <p:sldId id="6325" r:id="rId74"/>
    <p:sldId id="6326" r:id="rId75"/>
    <p:sldId id="6327" r:id="rId76"/>
    <p:sldId id="6474" r:id="rId77"/>
    <p:sldId id="6476" r:id="rId78"/>
    <p:sldId id="6452" r:id="rId79"/>
    <p:sldId id="6453" r:id="rId80"/>
    <p:sldId id="6149" r:id="rId81"/>
    <p:sldId id="6082" r:id="rId82"/>
    <p:sldId id="6083" r:id="rId83"/>
  </p:sldIdLst>
  <p:sldSz cx="9144000" cy="6858000" type="letter"/>
  <p:notesSz cx="7315200" cy="9601200"/>
  <p:defaultTextStyle>
    <a:defPPr>
      <a:defRPr lang="en-US"/>
    </a:defPPr>
    <a:lvl1pPr algn="l" rtl="0" fontAlgn="base">
      <a:spcBef>
        <a:spcPct val="0"/>
      </a:spcBef>
      <a:spcAft>
        <a:spcPct val="0"/>
      </a:spcAft>
      <a:defRPr sz="1200" b="1"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1200" b="1"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1200" b="1"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1200" b="1"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1200" b="1" kern="1200">
        <a:solidFill>
          <a:schemeClr val="tx1"/>
        </a:solidFill>
        <a:latin typeface="Arial" charset="0"/>
        <a:ea typeface="ＭＳ Ｐゴシック" charset="0"/>
        <a:cs typeface="ＭＳ Ｐゴシック" charset="0"/>
      </a:defRPr>
    </a:lvl5pPr>
    <a:lvl6pPr marL="2286000" algn="l" defTabSz="457200" rtl="0" eaLnBrk="1" latinLnBrk="0" hangingPunct="1">
      <a:defRPr sz="1200" b="1" kern="1200">
        <a:solidFill>
          <a:schemeClr val="tx1"/>
        </a:solidFill>
        <a:latin typeface="Arial" charset="0"/>
        <a:ea typeface="ＭＳ Ｐゴシック" charset="0"/>
        <a:cs typeface="ＭＳ Ｐゴシック" charset="0"/>
      </a:defRPr>
    </a:lvl6pPr>
    <a:lvl7pPr marL="2743200" algn="l" defTabSz="457200" rtl="0" eaLnBrk="1" latinLnBrk="0" hangingPunct="1">
      <a:defRPr sz="1200" b="1" kern="1200">
        <a:solidFill>
          <a:schemeClr val="tx1"/>
        </a:solidFill>
        <a:latin typeface="Arial" charset="0"/>
        <a:ea typeface="ＭＳ Ｐゴシック" charset="0"/>
        <a:cs typeface="ＭＳ Ｐゴシック" charset="0"/>
      </a:defRPr>
    </a:lvl7pPr>
    <a:lvl8pPr marL="3200400" algn="l" defTabSz="457200" rtl="0" eaLnBrk="1" latinLnBrk="0" hangingPunct="1">
      <a:defRPr sz="1200" b="1" kern="1200">
        <a:solidFill>
          <a:schemeClr val="tx1"/>
        </a:solidFill>
        <a:latin typeface="Arial" charset="0"/>
        <a:ea typeface="ＭＳ Ｐゴシック" charset="0"/>
        <a:cs typeface="ＭＳ Ｐゴシック" charset="0"/>
      </a:defRPr>
    </a:lvl8pPr>
    <a:lvl9pPr marL="3657600" algn="l" defTabSz="457200" rtl="0" eaLnBrk="1" latinLnBrk="0" hangingPunct="1">
      <a:defRPr sz="1200" b="1"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383">
          <p15:clr>
            <a:srgbClr val="A4A3A4"/>
          </p15:clr>
        </p15:guide>
        <p15:guide id="2" pos="2881">
          <p15:clr>
            <a:srgbClr val="A4A3A4"/>
          </p15:clr>
        </p15:guide>
      </p15:sldGuideLst>
    </p:ext>
    <p:ext uri="{2D200454-40CA-4A62-9FC3-DE9A4176ACB9}">
      <p15:notesGuideLst xmlns:p15="http://schemas.microsoft.com/office/powerpoint/2012/main">
        <p15:guide id="1" orient="horz" pos="3024">
          <p15:clr>
            <a:srgbClr val="A4A3A4"/>
          </p15:clr>
        </p15:guide>
        <p15:guide id="2" pos="2304">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useTimings="0">
    <p:present/>
    <p:sldAll/>
    <p:penClr>
      <a:schemeClr val="bg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9E97"/>
    <a:srgbClr val="FF7413"/>
    <a:srgbClr val="FFC5AD"/>
    <a:srgbClr val="B3752D"/>
    <a:srgbClr val="4BAB50"/>
    <a:srgbClr val="45B07C"/>
    <a:srgbClr val="00B400"/>
    <a:srgbClr val="68360F"/>
    <a:srgbClr val="20FF37"/>
    <a:srgbClr val="257FD7"/>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6583" autoAdjust="0"/>
    <p:restoredTop sz="50000" autoAdjust="0"/>
  </p:normalViewPr>
  <p:slideViewPr>
    <p:cSldViewPr snapToGrid="0">
      <p:cViewPr>
        <p:scale>
          <a:sx n="93" d="100"/>
          <a:sy n="93" d="100"/>
        </p:scale>
        <p:origin x="2040" y="1024"/>
      </p:cViewPr>
      <p:guideLst>
        <p:guide orient="horz" pos="2383"/>
        <p:guide pos="2881"/>
      </p:guideLst>
    </p:cSldViewPr>
  </p:slideViewPr>
  <p:outlineViewPr>
    <p:cViewPr>
      <p:scale>
        <a:sx n="33" d="100"/>
        <a:sy n="33" d="100"/>
      </p:scale>
      <p:origin x="0" y="33992"/>
    </p:cViewPr>
  </p:outlineViewPr>
  <p:notesTextViewPr>
    <p:cViewPr>
      <p:scale>
        <a:sx n="100" d="100"/>
        <a:sy n="100" d="100"/>
      </p:scale>
      <p:origin x="0" y="0"/>
    </p:cViewPr>
  </p:notesTextViewPr>
  <p:sorterViewPr>
    <p:cViewPr>
      <p:scale>
        <a:sx n="39" d="100"/>
        <a:sy n="39" d="100"/>
      </p:scale>
      <p:origin x="0" y="0"/>
    </p:cViewPr>
  </p:sorterViewPr>
  <p:notesViewPr>
    <p:cSldViewPr snapToGrid="0">
      <p:cViewPr varScale="1">
        <p:scale>
          <a:sx n="83" d="100"/>
          <a:sy n="83" d="100"/>
        </p:scale>
        <p:origin x="-2238" y="-78"/>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 Target="slides/slide1.xml"/><Relationship Id="rId8" Type="http://schemas.openxmlformats.org/officeDocument/2006/relationships/slide" Target="slides/slide2.xml"/><Relationship Id="rId9" Type="http://schemas.openxmlformats.org/officeDocument/2006/relationships/slide" Target="slides/slide3.xml"/><Relationship Id="rId10" Type="http://schemas.openxmlformats.org/officeDocument/2006/relationships/slide" Target="slides/slide4.xml"/><Relationship Id="rId11" Type="http://schemas.openxmlformats.org/officeDocument/2006/relationships/slide" Target="slides/slide5.xml"/><Relationship Id="rId12" Type="http://schemas.openxmlformats.org/officeDocument/2006/relationships/slide" Target="slides/slide6.xml"/><Relationship Id="rId13" Type="http://schemas.openxmlformats.org/officeDocument/2006/relationships/slide" Target="slides/slide7.xml"/><Relationship Id="rId14" Type="http://schemas.openxmlformats.org/officeDocument/2006/relationships/slide" Target="slides/slide8.xml"/><Relationship Id="rId15" Type="http://schemas.openxmlformats.org/officeDocument/2006/relationships/slide" Target="slides/slide9.xml"/><Relationship Id="rId16" Type="http://schemas.openxmlformats.org/officeDocument/2006/relationships/slide" Target="slides/slide10.xml"/><Relationship Id="rId17" Type="http://schemas.openxmlformats.org/officeDocument/2006/relationships/slide" Target="slides/slide11.xml"/><Relationship Id="rId18" Type="http://schemas.openxmlformats.org/officeDocument/2006/relationships/slide" Target="slides/slide12.xml"/><Relationship Id="rId19" Type="http://schemas.openxmlformats.org/officeDocument/2006/relationships/slide" Target="slides/slide13.xml"/><Relationship Id="rId30" Type="http://schemas.openxmlformats.org/officeDocument/2006/relationships/slide" Target="slides/slide24.xml"/><Relationship Id="rId31" Type="http://schemas.openxmlformats.org/officeDocument/2006/relationships/slide" Target="slides/slide25.xml"/><Relationship Id="rId32" Type="http://schemas.openxmlformats.org/officeDocument/2006/relationships/slide" Target="slides/slide26.xml"/><Relationship Id="rId33" Type="http://schemas.openxmlformats.org/officeDocument/2006/relationships/slide" Target="slides/slide27.xml"/><Relationship Id="rId34" Type="http://schemas.openxmlformats.org/officeDocument/2006/relationships/slide" Target="slides/slide28.xml"/><Relationship Id="rId35" Type="http://schemas.openxmlformats.org/officeDocument/2006/relationships/slide" Target="slides/slide29.xml"/><Relationship Id="rId36" Type="http://schemas.openxmlformats.org/officeDocument/2006/relationships/slide" Target="slides/slide30.xml"/><Relationship Id="rId37" Type="http://schemas.openxmlformats.org/officeDocument/2006/relationships/slide" Target="slides/slide31.xml"/><Relationship Id="rId38" Type="http://schemas.openxmlformats.org/officeDocument/2006/relationships/slide" Target="slides/slide32.xml"/><Relationship Id="rId39" Type="http://schemas.openxmlformats.org/officeDocument/2006/relationships/slide" Target="slides/slide33.xml"/><Relationship Id="rId50" Type="http://schemas.openxmlformats.org/officeDocument/2006/relationships/slide" Target="slides/slide44.xml"/><Relationship Id="rId51" Type="http://schemas.openxmlformats.org/officeDocument/2006/relationships/slide" Target="slides/slide45.xml"/><Relationship Id="rId52" Type="http://schemas.openxmlformats.org/officeDocument/2006/relationships/slide" Target="slides/slide46.xml"/><Relationship Id="rId53" Type="http://schemas.openxmlformats.org/officeDocument/2006/relationships/slide" Target="slides/slide47.xml"/><Relationship Id="rId54" Type="http://schemas.openxmlformats.org/officeDocument/2006/relationships/slide" Target="slides/slide48.xml"/><Relationship Id="rId55" Type="http://schemas.openxmlformats.org/officeDocument/2006/relationships/slide" Target="slides/slide49.xml"/><Relationship Id="rId56" Type="http://schemas.openxmlformats.org/officeDocument/2006/relationships/slide" Target="slides/slide50.xml"/><Relationship Id="rId57" Type="http://schemas.openxmlformats.org/officeDocument/2006/relationships/slide" Target="slides/slide51.xml"/><Relationship Id="rId58" Type="http://schemas.openxmlformats.org/officeDocument/2006/relationships/slide" Target="slides/slide52.xml"/><Relationship Id="rId59" Type="http://schemas.openxmlformats.org/officeDocument/2006/relationships/slide" Target="slides/slide53.xml"/><Relationship Id="rId70" Type="http://schemas.openxmlformats.org/officeDocument/2006/relationships/slide" Target="slides/slide64.xml"/><Relationship Id="rId71" Type="http://schemas.openxmlformats.org/officeDocument/2006/relationships/slide" Target="slides/slide65.xml"/><Relationship Id="rId72" Type="http://schemas.openxmlformats.org/officeDocument/2006/relationships/slide" Target="slides/slide66.xml"/><Relationship Id="rId73" Type="http://schemas.openxmlformats.org/officeDocument/2006/relationships/slide" Target="slides/slide67.xml"/><Relationship Id="rId74" Type="http://schemas.openxmlformats.org/officeDocument/2006/relationships/slide" Target="slides/slide68.xml"/><Relationship Id="rId75" Type="http://schemas.openxmlformats.org/officeDocument/2006/relationships/slide" Target="slides/slide69.xml"/><Relationship Id="rId76" Type="http://schemas.openxmlformats.org/officeDocument/2006/relationships/slide" Target="slides/slide70.xml"/><Relationship Id="rId77" Type="http://schemas.openxmlformats.org/officeDocument/2006/relationships/slide" Target="slides/slide71.xml"/><Relationship Id="rId78" Type="http://schemas.openxmlformats.org/officeDocument/2006/relationships/slide" Target="slides/slide72.xml"/><Relationship Id="rId79" Type="http://schemas.openxmlformats.org/officeDocument/2006/relationships/slide" Target="slides/slide73.xml"/><Relationship Id="rId20" Type="http://schemas.openxmlformats.org/officeDocument/2006/relationships/slide" Target="slides/slide14.xml"/><Relationship Id="rId21" Type="http://schemas.openxmlformats.org/officeDocument/2006/relationships/slide" Target="slides/slide15.xml"/><Relationship Id="rId22" Type="http://schemas.openxmlformats.org/officeDocument/2006/relationships/slide" Target="slides/slide16.xml"/><Relationship Id="rId23" Type="http://schemas.openxmlformats.org/officeDocument/2006/relationships/slide" Target="slides/slide17.xml"/><Relationship Id="rId24" Type="http://schemas.openxmlformats.org/officeDocument/2006/relationships/slide" Target="slides/slide18.xml"/><Relationship Id="rId25" Type="http://schemas.openxmlformats.org/officeDocument/2006/relationships/slide" Target="slides/slide19.xml"/><Relationship Id="rId26" Type="http://schemas.openxmlformats.org/officeDocument/2006/relationships/slide" Target="slides/slide20.xml"/><Relationship Id="rId27" Type="http://schemas.openxmlformats.org/officeDocument/2006/relationships/slide" Target="slides/slide21.xml"/><Relationship Id="rId28" Type="http://schemas.openxmlformats.org/officeDocument/2006/relationships/slide" Target="slides/slide22.xml"/><Relationship Id="rId29" Type="http://schemas.openxmlformats.org/officeDocument/2006/relationships/slide" Target="slides/slide23.xml"/><Relationship Id="rId40" Type="http://schemas.openxmlformats.org/officeDocument/2006/relationships/slide" Target="slides/slide34.xml"/><Relationship Id="rId41" Type="http://schemas.openxmlformats.org/officeDocument/2006/relationships/slide" Target="slides/slide35.xml"/><Relationship Id="rId42" Type="http://schemas.openxmlformats.org/officeDocument/2006/relationships/slide" Target="slides/slide36.xml"/><Relationship Id="rId43" Type="http://schemas.openxmlformats.org/officeDocument/2006/relationships/slide" Target="slides/slide37.xml"/><Relationship Id="rId44" Type="http://schemas.openxmlformats.org/officeDocument/2006/relationships/slide" Target="slides/slide38.xml"/><Relationship Id="rId45" Type="http://schemas.openxmlformats.org/officeDocument/2006/relationships/slide" Target="slides/slide39.xml"/><Relationship Id="rId46" Type="http://schemas.openxmlformats.org/officeDocument/2006/relationships/slide" Target="slides/slide40.xml"/><Relationship Id="rId47" Type="http://schemas.openxmlformats.org/officeDocument/2006/relationships/slide" Target="slides/slide41.xml"/><Relationship Id="rId48" Type="http://schemas.openxmlformats.org/officeDocument/2006/relationships/slide" Target="slides/slide42.xml"/><Relationship Id="rId49" Type="http://schemas.openxmlformats.org/officeDocument/2006/relationships/slide" Target="slides/slide43.xml"/><Relationship Id="rId60" Type="http://schemas.openxmlformats.org/officeDocument/2006/relationships/slide" Target="slides/slide54.xml"/><Relationship Id="rId61" Type="http://schemas.openxmlformats.org/officeDocument/2006/relationships/slide" Target="slides/slide55.xml"/><Relationship Id="rId62" Type="http://schemas.openxmlformats.org/officeDocument/2006/relationships/slide" Target="slides/slide56.xml"/><Relationship Id="rId63" Type="http://schemas.openxmlformats.org/officeDocument/2006/relationships/slide" Target="slides/slide57.xml"/><Relationship Id="rId64" Type="http://schemas.openxmlformats.org/officeDocument/2006/relationships/slide" Target="slides/slide58.xml"/><Relationship Id="rId65" Type="http://schemas.openxmlformats.org/officeDocument/2006/relationships/slide" Target="slides/slide59.xml"/><Relationship Id="rId66" Type="http://schemas.openxmlformats.org/officeDocument/2006/relationships/slide" Target="slides/slide60.xml"/><Relationship Id="rId67" Type="http://schemas.openxmlformats.org/officeDocument/2006/relationships/slide" Target="slides/slide61.xml"/><Relationship Id="rId68" Type="http://schemas.openxmlformats.org/officeDocument/2006/relationships/slide" Target="slides/slide62.xml"/><Relationship Id="rId69" Type="http://schemas.openxmlformats.org/officeDocument/2006/relationships/slide" Target="slides/slide63.xml"/><Relationship Id="rId80" Type="http://schemas.openxmlformats.org/officeDocument/2006/relationships/slide" Target="slides/slide74.xml"/><Relationship Id="rId81" Type="http://schemas.openxmlformats.org/officeDocument/2006/relationships/slide" Target="slides/slide75.xml"/><Relationship Id="rId82" Type="http://schemas.openxmlformats.org/officeDocument/2006/relationships/slide" Target="slides/slide76.xml"/><Relationship Id="rId83" Type="http://schemas.openxmlformats.org/officeDocument/2006/relationships/slide" Target="slides/slide77.xml"/><Relationship Id="rId84" Type="http://schemas.openxmlformats.org/officeDocument/2006/relationships/notesMaster" Target="notesMasters/notesMaster1.xml"/><Relationship Id="rId85" Type="http://schemas.openxmlformats.org/officeDocument/2006/relationships/handoutMaster" Target="handoutMasters/handoutMaster1.xml"/><Relationship Id="rId86" Type="http://schemas.openxmlformats.org/officeDocument/2006/relationships/presProps" Target="presProps.xml"/><Relationship Id="rId87" Type="http://schemas.openxmlformats.org/officeDocument/2006/relationships/viewProps" Target="viewProps.xml"/><Relationship Id="rId88" Type="http://schemas.openxmlformats.org/officeDocument/2006/relationships/theme" Target="theme/theme1.xml"/><Relationship Id="rId89"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1588" y="0"/>
            <a:ext cx="3170238" cy="479425"/>
          </a:xfrm>
          <a:prstGeom prst="rect">
            <a:avLst/>
          </a:prstGeom>
          <a:noFill/>
          <a:ln w="9525">
            <a:noFill/>
            <a:miter lim="800000"/>
            <a:headEnd/>
            <a:tailEnd/>
          </a:ln>
          <a:effectLst/>
        </p:spPr>
        <p:txBody>
          <a:bodyPr vert="horz" wrap="square" lIns="103080" tIns="51540" rIns="103080" bIns="51540" numCol="1" anchor="t" anchorCtr="0" compatLnSpc="1">
            <a:prstTxWarp prst="textNoShape">
              <a:avLst/>
            </a:prstTxWarp>
          </a:bodyPr>
          <a:lstStyle>
            <a:lvl1pPr defTabSz="1023938" eaLnBrk="0" hangingPunct="0">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3075" name="Rectangle 3"/>
          <p:cNvSpPr>
            <a:spLocks noGrp="1" noChangeArrowheads="1"/>
          </p:cNvSpPr>
          <p:nvPr>
            <p:ph type="dt" sz="quarter" idx="1"/>
          </p:nvPr>
        </p:nvSpPr>
        <p:spPr bwMode="auto">
          <a:xfrm>
            <a:off x="4146550" y="0"/>
            <a:ext cx="3168650" cy="479425"/>
          </a:xfrm>
          <a:prstGeom prst="rect">
            <a:avLst/>
          </a:prstGeom>
          <a:noFill/>
          <a:ln w="9525">
            <a:noFill/>
            <a:miter lim="800000"/>
            <a:headEnd/>
            <a:tailEnd/>
          </a:ln>
          <a:effectLst/>
        </p:spPr>
        <p:txBody>
          <a:bodyPr vert="horz" wrap="square" lIns="103080" tIns="51540" rIns="103080" bIns="51540" numCol="1" anchor="t" anchorCtr="0" compatLnSpc="1">
            <a:prstTxWarp prst="textNoShape">
              <a:avLst/>
            </a:prstTxWarp>
          </a:bodyPr>
          <a:lstStyle>
            <a:lvl1pPr algn="r" defTabSz="1023938" eaLnBrk="0" hangingPunct="0">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3076" name="Rectangle 4"/>
          <p:cNvSpPr>
            <a:spLocks noGrp="1" noChangeArrowheads="1"/>
          </p:cNvSpPr>
          <p:nvPr>
            <p:ph type="ftr" sz="quarter" idx="2"/>
          </p:nvPr>
        </p:nvSpPr>
        <p:spPr bwMode="auto">
          <a:xfrm>
            <a:off x="-1588" y="9121775"/>
            <a:ext cx="3170238" cy="479425"/>
          </a:xfrm>
          <a:prstGeom prst="rect">
            <a:avLst/>
          </a:prstGeom>
          <a:noFill/>
          <a:ln w="9525">
            <a:noFill/>
            <a:miter lim="800000"/>
            <a:headEnd/>
            <a:tailEnd/>
          </a:ln>
          <a:effectLst/>
        </p:spPr>
        <p:txBody>
          <a:bodyPr vert="horz" wrap="square" lIns="103080" tIns="51540" rIns="103080" bIns="51540" numCol="1" anchor="b" anchorCtr="0" compatLnSpc="1">
            <a:prstTxWarp prst="textNoShape">
              <a:avLst/>
            </a:prstTxWarp>
          </a:bodyPr>
          <a:lstStyle>
            <a:lvl1pPr defTabSz="1023938" eaLnBrk="0" hangingPunct="0">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3077" name="Rectangle 5"/>
          <p:cNvSpPr>
            <a:spLocks noGrp="1" noChangeArrowheads="1"/>
          </p:cNvSpPr>
          <p:nvPr>
            <p:ph type="sldNum" sz="quarter" idx="3"/>
          </p:nvPr>
        </p:nvSpPr>
        <p:spPr bwMode="auto">
          <a:xfrm>
            <a:off x="4146550" y="9121775"/>
            <a:ext cx="3168650" cy="479425"/>
          </a:xfrm>
          <a:prstGeom prst="rect">
            <a:avLst/>
          </a:prstGeom>
          <a:noFill/>
          <a:ln w="9525">
            <a:noFill/>
            <a:miter lim="800000"/>
            <a:headEnd/>
            <a:tailEnd/>
          </a:ln>
          <a:effectLst/>
        </p:spPr>
        <p:txBody>
          <a:bodyPr vert="horz" wrap="square" lIns="103080" tIns="51540" rIns="103080" bIns="51540" numCol="1" anchor="b" anchorCtr="0" compatLnSpc="1">
            <a:prstTxWarp prst="textNoShape">
              <a:avLst/>
            </a:prstTxWarp>
          </a:bodyPr>
          <a:lstStyle>
            <a:lvl1pPr algn="r" defTabSz="1023938" eaLnBrk="0" hangingPunct="0">
              <a:defRPr sz="1400" b="0"/>
            </a:lvl1pPr>
          </a:lstStyle>
          <a:p>
            <a:pPr>
              <a:defRPr/>
            </a:pPr>
            <a:fld id="{67200F20-CDF5-C541-A52C-C7547537935B}" type="slidenum">
              <a:rPr lang="en-US"/>
              <a:pPr>
                <a:defRPr/>
              </a:pPr>
              <a:t>‹#›</a:t>
            </a:fld>
            <a:endParaRPr lang="en-US"/>
          </a:p>
        </p:txBody>
      </p:sp>
    </p:spTree>
    <p:extLst>
      <p:ext uri="{BB962C8B-B14F-4D97-AF65-F5344CB8AC3E}">
        <p14:creationId xmlns:p14="http://schemas.microsoft.com/office/powerpoint/2010/main" val="336024998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hdr" sz="quarter"/>
          </p:nvPr>
        </p:nvSpPr>
        <p:spPr bwMode="auto">
          <a:xfrm>
            <a:off x="-1588" y="0"/>
            <a:ext cx="3170238" cy="479425"/>
          </a:xfrm>
          <a:prstGeom prst="rect">
            <a:avLst/>
          </a:prstGeom>
          <a:noFill/>
          <a:ln w="9525">
            <a:noFill/>
            <a:miter lim="800000"/>
            <a:headEnd/>
            <a:tailEnd/>
          </a:ln>
          <a:effectLst/>
        </p:spPr>
        <p:txBody>
          <a:bodyPr vert="horz" wrap="square" lIns="103080" tIns="51540" rIns="103080" bIns="51540" numCol="1" anchor="t" anchorCtr="0" compatLnSpc="1">
            <a:prstTxWarp prst="textNoShape">
              <a:avLst/>
            </a:prstTxWarp>
          </a:bodyPr>
          <a:lstStyle>
            <a:lvl1pPr defTabSz="1023938" eaLnBrk="0" hangingPunct="0">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2051" name="Rectangle 3"/>
          <p:cNvSpPr>
            <a:spLocks noGrp="1" noChangeArrowheads="1"/>
          </p:cNvSpPr>
          <p:nvPr>
            <p:ph type="dt" idx="1"/>
          </p:nvPr>
        </p:nvSpPr>
        <p:spPr bwMode="auto">
          <a:xfrm>
            <a:off x="4146550" y="0"/>
            <a:ext cx="3168650" cy="479425"/>
          </a:xfrm>
          <a:prstGeom prst="rect">
            <a:avLst/>
          </a:prstGeom>
          <a:noFill/>
          <a:ln w="9525">
            <a:noFill/>
            <a:miter lim="800000"/>
            <a:headEnd/>
            <a:tailEnd/>
          </a:ln>
          <a:effectLst/>
        </p:spPr>
        <p:txBody>
          <a:bodyPr vert="horz" wrap="square" lIns="103080" tIns="51540" rIns="103080" bIns="51540" numCol="1" anchor="t" anchorCtr="0" compatLnSpc="1">
            <a:prstTxWarp prst="textNoShape">
              <a:avLst/>
            </a:prstTxWarp>
          </a:bodyPr>
          <a:lstStyle>
            <a:lvl1pPr algn="r" defTabSz="1023938" eaLnBrk="0" hangingPunct="0">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326660" name="Rectangle 4"/>
          <p:cNvSpPr>
            <a:spLocks noGrp="1" noRot="1" noChangeAspect="1" noChangeArrowheads="1" noTextEdit="1"/>
          </p:cNvSpPr>
          <p:nvPr>
            <p:ph type="sldImg" idx="2"/>
          </p:nvPr>
        </p:nvSpPr>
        <p:spPr bwMode="auto">
          <a:xfrm>
            <a:off x="1260475" y="720725"/>
            <a:ext cx="4799013" cy="3598863"/>
          </a:xfrm>
          <a:prstGeom prst="rect">
            <a:avLst/>
          </a:prstGeom>
          <a:noFill/>
          <a:ln w="12700">
            <a:solidFill>
              <a:srgbClr val="000000"/>
            </a:solidFill>
            <a:miter lim="800000"/>
            <a:headEnd/>
            <a:tailEnd/>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Lst>
        </p:spPr>
      </p:sp>
      <p:sp>
        <p:nvSpPr>
          <p:cNvPr id="2053" name="Rectangle 5"/>
          <p:cNvSpPr>
            <a:spLocks noGrp="1" noChangeArrowheads="1"/>
          </p:cNvSpPr>
          <p:nvPr>
            <p:ph type="body" sz="quarter" idx="3"/>
          </p:nvPr>
        </p:nvSpPr>
        <p:spPr bwMode="auto">
          <a:xfrm>
            <a:off x="976313" y="4562475"/>
            <a:ext cx="5360987" cy="4318000"/>
          </a:xfrm>
          <a:prstGeom prst="rect">
            <a:avLst/>
          </a:prstGeom>
          <a:noFill/>
          <a:ln w="9525">
            <a:noFill/>
            <a:miter lim="800000"/>
            <a:headEnd/>
            <a:tailEnd/>
          </a:ln>
          <a:effectLst/>
        </p:spPr>
        <p:txBody>
          <a:bodyPr vert="horz" wrap="square" lIns="103080" tIns="51540" rIns="103080" bIns="5154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054" name="Rectangle 6"/>
          <p:cNvSpPr>
            <a:spLocks noGrp="1" noChangeArrowheads="1"/>
          </p:cNvSpPr>
          <p:nvPr>
            <p:ph type="ftr" sz="quarter" idx="4"/>
          </p:nvPr>
        </p:nvSpPr>
        <p:spPr bwMode="auto">
          <a:xfrm>
            <a:off x="-1588" y="9121775"/>
            <a:ext cx="3170238" cy="479425"/>
          </a:xfrm>
          <a:prstGeom prst="rect">
            <a:avLst/>
          </a:prstGeom>
          <a:noFill/>
          <a:ln w="9525">
            <a:noFill/>
            <a:miter lim="800000"/>
            <a:headEnd/>
            <a:tailEnd/>
          </a:ln>
          <a:effectLst/>
        </p:spPr>
        <p:txBody>
          <a:bodyPr vert="horz" wrap="square" lIns="103080" tIns="51540" rIns="103080" bIns="51540" numCol="1" anchor="b" anchorCtr="0" compatLnSpc="1">
            <a:prstTxWarp prst="textNoShape">
              <a:avLst/>
            </a:prstTxWarp>
          </a:bodyPr>
          <a:lstStyle>
            <a:lvl1pPr defTabSz="1023938" eaLnBrk="0" hangingPunct="0">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2055" name="Rectangle 7"/>
          <p:cNvSpPr>
            <a:spLocks noGrp="1" noChangeArrowheads="1"/>
          </p:cNvSpPr>
          <p:nvPr>
            <p:ph type="sldNum" sz="quarter" idx="5"/>
          </p:nvPr>
        </p:nvSpPr>
        <p:spPr bwMode="auto">
          <a:xfrm>
            <a:off x="4146550" y="9121775"/>
            <a:ext cx="3168650" cy="479425"/>
          </a:xfrm>
          <a:prstGeom prst="rect">
            <a:avLst/>
          </a:prstGeom>
          <a:noFill/>
          <a:ln w="9525">
            <a:noFill/>
            <a:miter lim="800000"/>
            <a:headEnd/>
            <a:tailEnd/>
          </a:ln>
          <a:effectLst/>
        </p:spPr>
        <p:txBody>
          <a:bodyPr vert="horz" wrap="square" lIns="103080" tIns="51540" rIns="103080" bIns="51540" numCol="1" anchor="b" anchorCtr="0" compatLnSpc="1">
            <a:prstTxWarp prst="textNoShape">
              <a:avLst/>
            </a:prstTxWarp>
          </a:bodyPr>
          <a:lstStyle>
            <a:lvl1pPr algn="r" defTabSz="1023938" eaLnBrk="0" hangingPunct="0">
              <a:defRPr sz="1400" b="0"/>
            </a:lvl1pPr>
          </a:lstStyle>
          <a:p>
            <a:pPr>
              <a:defRPr/>
            </a:pPr>
            <a:fld id="{0100BF89-F62E-4F4D-A171-8DD56B98F47F}" type="slidenum">
              <a:rPr lang="en-US"/>
              <a:pPr>
                <a:defRPr/>
              </a:pPr>
              <a:t>‹#›</a:t>
            </a:fld>
            <a:endParaRPr lang="en-US"/>
          </a:p>
        </p:txBody>
      </p:sp>
    </p:spTree>
    <p:extLst>
      <p:ext uri="{BB962C8B-B14F-4D97-AF65-F5344CB8AC3E}">
        <p14:creationId xmlns:p14="http://schemas.microsoft.com/office/powerpoint/2010/main" val="412086830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65" charset="0"/>
        <a:ea typeface="ＭＳ Ｐゴシック" pitchFamily="-65" charset="-128"/>
        <a:cs typeface="ＭＳ Ｐゴシック" pitchFamily="-65" charset="-128"/>
      </a:defRPr>
    </a:lvl1pPr>
    <a:lvl2pPr marL="457200" algn="l" rtl="0" eaLnBrk="0" fontAlgn="base" hangingPunct="0">
      <a:spcBef>
        <a:spcPct val="30000"/>
      </a:spcBef>
      <a:spcAft>
        <a:spcPct val="0"/>
      </a:spcAft>
      <a:defRPr sz="1200" kern="1200">
        <a:solidFill>
          <a:schemeClr val="tx1"/>
        </a:solidFill>
        <a:latin typeface="Arial" pitchFamily="-65" charset="0"/>
        <a:ea typeface="ＭＳ Ｐゴシック" pitchFamily="-65" charset="-128"/>
        <a:cs typeface="+mn-cs"/>
      </a:defRPr>
    </a:lvl2pPr>
    <a:lvl3pPr marL="914400" algn="l" rtl="0" eaLnBrk="0" fontAlgn="base" hangingPunct="0">
      <a:spcBef>
        <a:spcPct val="30000"/>
      </a:spcBef>
      <a:spcAft>
        <a:spcPct val="0"/>
      </a:spcAft>
      <a:defRPr sz="1200" kern="1200">
        <a:solidFill>
          <a:schemeClr val="tx1"/>
        </a:solidFill>
        <a:latin typeface="Arial" pitchFamily="-65" charset="0"/>
        <a:ea typeface="ＭＳ Ｐゴシック" pitchFamily="-65" charset="-128"/>
        <a:cs typeface="+mn-cs"/>
      </a:defRPr>
    </a:lvl3pPr>
    <a:lvl4pPr marL="1371600" algn="l" rtl="0" eaLnBrk="0" fontAlgn="base" hangingPunct="0">
      <a:spcBef>
        <a:spcPct val="30000"/>
      </a:spcBef>
      <a:spcAft>
        <a:spcPct val="0"/>
      </a:spcAft>
      <a:defRPr sz="1200" kern="1200">
        <a:solidFill>
          <a:schemeClr val="tx1"/>
        </a:solidFill>
        <a:latin typeface="Arial" pitchFamily="-65" charset="0"/>
        <a:ea typeface="ＭＳ Ｐゴシック" pitchFamily="-65" charset="-128"/>
        <a:cs typeface="+mn-cs"/>
      </a:defRPr>
    </a:lvl4pPr>
    <a:lvl5pPr marL="1828800" algn="l" rtl="0" eaLnBrk="0" fontAlgn="base" hangingPunct="0">
      <a:spcBef>
        <a:spcPct val="30000"/>
      </a:spcBef>
      <a:spcAft>
        <a:spcPct val="0"/>
      </a:spcAft>
      <a:defRPr sz="1200" kern="1200">
        <a:solidFill>
          <a:schemeClr val="tx1"/>
        </a:solidFill>
        <a:latin typeface="Arial" pitchFamily="-65" charset="0"/>
        <a:ea typeface="ＭＳ Ｐゴシック" pitchFamily="-65"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Slide Image Placeholder 1"/>
          <p:cNvSpPr>
            <a:spLocks noGrp="1" noRot="1" noChangeAspect="1" noChangeArrowheads="1" noTextEdit="1"/>
          </p:cNvSpPr>
          <p:nvPr>
            <p:ph type="sldImg"/>
          </p:nvPr>
        </p:nvSpPr>
        <p:spPr>
          <a:ln/>
        </p:spPr>
      </p:sp>
      <p:sp>
        <p:nvSpPr>
          <p:cNvPr id="71682" name="Notes Placeholder 2"/>
          <p:cNvSpPr>
            <a:spLocks noGrp="1"/>
          </p:cNvSpPr>
          <p:nvPr>
            <p:ph type="body" idx="1"/>
          </p:nvPr>
        </p:nvSpPr>
        <p:spPr>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ltLang="en-US"/>
          </a:p>
        </p:txBody>
      </p:sp>
      <p:sp>
        <p:nvSpPr>
          <p:cNvPr id="71683"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58850">
              <a:defRPr sz="2400">
                <a:solidFill>
                  <a:schemeClr val="tx1"/>
                </a:solidFill>
                <a:latin typeface="Arial" charset="0"/>
                <a:ea typeface="ＭＳ Ｐゴシック" charset="-128"/>
              </a:defRPr>
            </a:lvl1pPr>
            <a:lvl2pPr marL="742950" indent="-285750" defTabSz="958850">
              <a:defRPr sz="2400">
                <a:solidFill>
                  <a:schemeClr val="tx1"/>
                </a:solidFill>
                <a:latin typeface="Arial" charset="0"/>
                <a:ea typeface="ＭＳ Ｐゴシック" charset="-128"/>
              </a:defRPr>
            </a:lvl2pPr>
            <a:lvl3pPr marL="1143000" indent="-228600" defTabSz="958850">
              <a:defRPr sz="2400">
                <a:solidFill>
                  <a:schemeClr val="tx1"/>
                </a:solidFill>
                <a:latin typeface="Arial" charset="0"/>
                <a:ea typeface="ＭＳ Ｐゴシック" charset="-128"/>
              </a:defRPr>
            </a:lvl3pPr>
            <a:lvl4pPr marL="1600200" indent="-228600" defTabSz="958850">
              <a:defRPr sz="2400">
                <a:solidFill>
                  <a:schemeClr val="tx1"/>
                </a:solidFill>
                <a:latin typeface="Arial" charset="0"/>
                <a:ea typeface="ＭＳ Ｐゴシック" charset="-128"/>
              </a:defRPr>
            </a:lvl4pPr>
            <a:lvl5pPr marL="2057400" indent="-228600" defTabSz="958850">
              <a:defRPr sz="2400">
                <a:solidFill>
                  <a:schemeClr val="tx1"/>
                </a:solidFill>
                <a:latin typeface="Arial" charset="0"/>
                <a:ea typeface="ＭＳ Ｐゴシック" charset="-128"/>
              </a:defRPr>
            </a:lvl5pPr>
            <a:lvl6pPr marL="2514600" indent="-228600" defTabSz="95885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95885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95885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958850" eaLnBrk="0" fontAlgn="base" hangingPunct="0">
              <a:spcBef>
                <a:spcPct val="0"/>
              </a:spcBef>
              <a:spcAft>
                <a:spcPct val="0"/>
              </a:spcAft>
              <a:defRPr sz="2400">
                <a:solidFill>
                  <a:schemeClr val="tx1"/>
                </a:solidFill>
                <a:latin typeface="Arial" charset="0"/>
                <a:ea typeface="ＭＳ Ｐゴシック" charset="-128"/>
              </a:defRPr>
            </a:lvl9pPr>
          </a:lstStyle>
          <a:p>
            <a:fld id="{7D9B9792-B622-464C-8577-123EF9518BF8}" type="slidenum">
              <a:rPr lang="en-US" altLang="en-US" sz="1300"/>
              <a:pPr/>
              <a:t>6</a:t>
            </a:fld>
            <a:endParaRPr lang="en-US" altLang="en-US" sz="1300"/>
          </a:p>
        </p:txBody>
      </p:sp>
    </p:spTree>
    <p:extLst>
      <p:ext uri="{BB962C8B-B14F-4D97-AF65-F5344CB8AC3E}">
        <p14:creationId xmlns:p14="http://schemas.microsoft.com/office/powerpoint/2010/main" val="4900455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sz="1800" kern="0" dirty="0">
                <a:solidFill>
                  <a:schemeClr val="tx1"/>
                </a:solidFill>
              </a:rPr>
              <a:t>Brain </a:t>
            </a:r>
            <a:r>
              <a:rPr lang="en-US" sz="1800" kern="0" dirty="0" err="1">
                <a:solidFill>
                  <a:schemeClr val="tx1"/>
                </a:solidFill>
              </a:rPr>
              <a:t>eQTLs</a:t>
            </a:r>
            <a:r>
              <a:rPr lang="en-US" sz="1800" kern="0" dirty="0">
                <a:solidFill>
                  <a:schemeClr val="tx1"/>
                </a:solidFill>
              </a:rPr>
              <a:t> </a:t>
            </a:r>
          </a:p>
          <a:p>
            <a:pPr lvl="1"/>
            <a:r>
              <a:rPr lang="en-US" sz="1600" kern="0" dirty="0">
                <a:solidFill>
                  <a:schemeClr val="tx1"/>
                </a:solidFill>
              </a:rPr>
              <a:t>32944(75%) </a:t>
            </a:r>
            <a:r>
              <a:rPr lang="en-US" sz="1600" kern="0" dirty="0" err="1">
                <a:solidFill>
                  <a:schemeClr val="tx1"/>
                </a:solidFill>
              </a:rPr>
              <a:t>eGenes</a:t>
            </a:r>
            <a:r>
              <a:rPr lang="en-US" sz="1600" kern="0" dirty="0">
                <a:solidFill>
                  <a:schemeClr val="tx1"/>
                </a:solidFill>
              </a:rPr>
              <a:t> </a:t>
            </a:r>
          </a:p>
          <a:p>
            <a:pPr lvl="1"/>
            <a:r>
              <a:rPr lang="en-US" sz="1600" kern="0" dirty="0">
                <a:solidFill>
                  <a:schemeClr val="tx1"/>
                </a:solidFill>
              </a:rPr>
              <a:t>2,542,908 </a:t>
            </a:r>
            <a:r>
              <a:rPr lang="en-US" sz="1600" kern="0" dirty="0" err="1">
                <a:solidFill>
                  <a:schemeClr val="tx1"/>
                </a:solidFill>
              </a:rPr>
              <a:t>eQTLs</a:t>
            </a:r>
            <a:r>
              <a:rPr lang="en-US" sz="1600" kern="0" dirty="0">
                <a:solidFill>
                  <a:schemeClr val="tx1"/>
                </a:solidFill>
              </a:rPr>
              <a:t> (3% out of 66,441,766 total pairs)</a:t>
            </a:r>
          </a:p>
          <a:p>
            <a:pPr lvl="1"/>
            <a:r>
              <a:rPr lang="en-US" sz="1600" kern="0" dirty="0">
                <a:solidFill>
                  <a:schemeClr val="tx1"/>
                </a:solidFill>
              </a:rPr>
              <a:t>1,341,182  unique cis-</a:t>
            </a:r>
            <a:r>
              <a:rPr lang="en-US" sz="1600" kern="0" dirty="0" err="1">
                <a:solidFill>
                  <a:schemeClr val="tx1"/>
                </a:solidFill>
              </a:rPr>
              <a:t>eSNP</a:t>
            </a:r>
            <a:r>
              <a:rPr lang="en-US" sz="1600" kern="0" dirty="0">
                <a:solidFill>
                  <a:schemeClr val="tx1"/>
                </a:solidFill>
              </a:rPr>
              <a:t> (~20%) (~238K independent SNPs after linkage-disequilibrium (LD) pruning)</a:t>
            </a:r>
          </a:p>
          <a:p>
            <a:pPr lvl="1"/>
            <a:endParaRPr lang="en-US" kern="0" dirty="0"/>
          </a:p>
          <a:p>
            <a:endParaRPr lang="en-US" dirty="0"/>
          </a:p>
        </p:txBody>
      </p:sp>
      <p:sp>
        <p:nvSpPr>
          <p:cNvPr id="4" name="Slide Number Placeholder 3"/>
          <p:cNvSpPr>
            <a:spLocks noGrp="1"/>
          </p:cNvSpPr>
          <p:nvPr>
            <p:ph type="sldNum" sz="quarter" idx="5"/>
          </p:nvPr>
        </p:nvSpPr>
        <p:spPr/>
        <p:txBody>
          <a:bodyPr/>
          <a:lstStyle/>
          <a:p>
            <a:fld id="{73C43B9B-87D0-4380-A962-F69BD125AC41}" type="slidenum">
              <a:rPr lang="en-US" smtClean="0">
                <a:solidFill>
                  <a:srgbClr val="000000"/>
                </a:solidFill>
              </a:rPr>
              <a:pPr/>
              <a:t>21</a:t>
            </a:fld>
            <a:endParaRPr lang="en-US">
              <a:solidFill>
                <a:srgbClr val="000000"/>
              </a:solidFill>
            </a:endParaRPr>
          </a:p>
        </p:txBody>
      </p:sp>
    </p:spTree>
    <p:extLst>
      <p:ext uri="{BB962C8B-B14F-4D97-AF65-F5344CB8AC3E}">
        <p14:creationId xmlns:p14="http://schemas.microsoft.com/office/powerpoint/2010/main" val="12205529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sz="1800" kern="0" dirty="0">
                <a:solidFill>
                  <a:schemeClr val="tx1"/>
                </a:solidFill>
              </a:rPr>
              <a:t>Brain </a:t>
            </a:r>
            <a:r>
              <a:rPr lang="en-US" sz="1800" kern="0" dirty="0" err="1">
                <a:solidFill>
                  <a:schemeClr val="tx1"/>
                </a:solidFill>
              </a:rPr>
              <a:t>eQTLs</a:t>
            </a:r>
            <a:r>
              <a:rPr lang="en-US" sz="1800" kern="0" dirty="0">
                <a:solidFill>
                  <a:schemeClr val="tx1"/>
                </a:solidFill>
              </a:rPr>
              <a:t> </a:t>
            </a:r>
          </a:p>
          <a:p>
            <a:pPr lvl="1"/>
            <a:r>
              <a:rPr lang="en-US" sz="1600" kern="0" dirty="0">
                <a:solidFill>
                  <a:schemeClr val="tx1"/>
                </a:solidFill>
              </a:rPr>
              <a:t>32944(75%) </a:t>
            </a:r>
            <a:r>
              <a:rPr lang="en-US" sz="1600" kern="0" dirty="0" err="1">
                <a:solidFill>
                  <a:schemeClr val="tx1"/>
                </a:solidFill>
              </a:rPr>
              <a:t>eGenes</a:t>
            </a:r>
            <a:r>
              <a:rPr lang="en-US" sz="1600" kern="0" dirty="0">
                <a:solidFill>
                  <a:schemeClr val="tx1"/>
                </a:solidFill>
              </a:rPr>
              <a:t> </a:t>
            </a:r>
          </a:p>
          <a:p>
            <a:pPr lvl="1"/>
            <a:r>
              <a:rPr lang="en-US" sz="1600" kern="0" dirty="0">
                <a:solidFill>
                  <a:schemeClr val="tx1"/>
                </a:solidFill>
              </a:rPr>
              <a:t>2,542,908 </a:t>
            </a:r>
            <a:r>
              <a:rPr lang="en-US" sz="1600" kern="0" dirty="0" err="1">
                <a:solidFill>
                  <a:schemeClr val="tx1"/>
                </a:solidFill>
              </a:rPr>
              <a:t>eQTLs</a:t>
            </a:r>
            <a:r>
              <a:rPr lang="en-US" sz="1600" kern="0" dirty="0">
                <a:solidFill>
                  <a:schemeClr val="tx1"/>
                </a:solidFill>
              </a:rPr>
              <a:t> (3% out of 66,441,766 total pairs)</a:t>
            </a:r>
          </a:p>
          <a:p>
            <a:pPr lvl="1"/>
            <a:r>
              <a:rPr lang="en-US" sz="1600" kern="0" dirty="0">
                <a:solidFill>
                  <a:schemeClr val="tx1"/>
                </a:solidFill>
              </a:rPr>
              <a:t>1,341,182  unique cis-</a:t>
            </a:r>
            <a:r>
              <a:rPr lang="en-US" sz="1600" kern="0" dirty="0" err="1">
                <a:solidFill>
                  <a:schemeClr val="tx1"/>
                </a:solidFill>
              </a:rPr>
              <a:t>eSNP</a:t>
            </a:r>
            <a:r>
              <a:rPr lang="en-US" sz="1600" kern="0" dirty="0">
                <a:solidFill>
                  <a:schemeClr val="tx1"/>
                </a:solidFill>
              </a:rPr>
              <a:t> (~20%) (~238K independent SNPs after linkage-disequilibrium (LD) pruning)</a:t>
            </a:r>
          </a:p>
          <a:p>
            <a:pPr lvl="1"/>
            <a:endParaRPr lang="en-US" kern="0" dirty="0"/>
          </a:p>
          <a:p>
            <a:endParaRPr lang="en-US" dirty="0"/>
          </a:p>
        </p:txBody>
      </p:sp>
      <p:sp>
        <p:nvSpPr>
          <p:cNvPr id="4" name="Slide Number Placeholder 3"/>
          <p:cNvSpPr>
            <a:spLocks noGrp="1"/>
          </p:cNvSpPr>
          <p:nvPr>
            <p:ph type="sldNum" sz="quarter" idx="5"/>
          </p:nvPr>
        </p:nvSpPr>
        <p:spPr/>
        <p:txBody>
          <a:bodyPr/>
          <a:lstStyle/>
          <a:p>
            <a:fld id="{73C43B9B-87D0-4380-A962-F69BD125AC41}" type="slidenum">
              <a:rPr lang="en-US" smtClean="0">
                <a:solidFill>
                  <a:srgbClr val="000000"/>
                </a:solidFill>
              </a:rPr>
              <a:pPr/>
              <a:t>22</a:t>
            </a:fld>
            <a:endParaRPr lang="en-US">
              <a:solidFill>
                <a:srgbClr val="000000"/>
              </a:solidFill>
            </a:endParaRPr>
          </a:p>
        </p:txBody>
      </p:sp>
    </p:spTree>
    <p:extLst>
      <p:ext uri="{BB962C8B-B14F-4D97-AF65-F5344CB8AC3E}">
        <p14:creationId xmlns:p14="http://schemas.microsoft.com/office/powerpoint/2010/main" val="12720040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top SNPs for each enhancer </a:t>
            </a:r>
            <a:endParaRPr lang="en-US" sz="1200" b="0" i="0" u="none" strike="noStrike" kern="1200" dirty="0">
              <a:solidFill>
                <a:schemeClr val="tx1"/>
              </a:solidFill>
              <a:effectLst/>
              <a:latin typeface="+mn-lt"/>
              <a:ea typeface="+mn-ea"/>
              <a:cs typeface="+mn-cs"/>
            </a:endParaRPr>
          </a:p>
          <a:p>
            <a:endParaRPr lang="en-US" sz="1200" b="0" i="0" u="none" strike="noStrike" kern="1200" dirty="0">
              <a:solidFill>
                <a:schemeClr val="tx1"/>
              </a:solidFill>
              <a:effectLst/>
              <a:latin typeface="+mn-lt"/>
              <a:ea typeface="+mn-ea"/>
              <a:cs typeface="+mn-cs"/>
            </a:endParaRP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To evaluate this precisely, we calculated </a:t>
            </a:r>
            <a:r>
              <a:rPr lang="el-GR" sz="1200" b="0" i="0" u="none" strike="noStrike" kern="1200" dirty="0">
                <a:solidFill>
                  <a:schemeClr val="tx1"/>
                </a:solidFill>
                <a:effectLst/>
                <a:latin typeface="+mn-lt"/>
                <a:ea typeface="+mn-ea"/>
                <a:cs typeface="+mn-cs"/>
              </a:rPr>
              <a:t>π</a:t>
            </a:r>
            <a:r>
              <a:rPr lang="el-GR" sz="1200" b="0" i="0" u="none" strike="noStrike" kern="1200" baseline="-25000" dirty="0">
                <a:solidFill>
                  <a:schemeClr val="tx1"/>
                </a:solidFill>
                <a:effectLst/>
                <a:latin typeface="+mn-lt"/>
                <a:ea typeface="+mn-ea"/>
                <a:cs typeface="+mn-cs"/>
              </a:rPr>
              <a:t>1</a:t>
            </a:r>
            <a:r>
              <a:rPr lang="el-GR" sz="1200" b="0" i="0" u="none" strike="noStrike"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rPr>
              <a:t>statistics and found that the </a:t>
            </a:r>
            <a:r>
              <a:rPr lang="en-US" sz="1200" b="0" i="0" u="none" strike="noStrike" kern="1200" dirty="0" err="1">
                <a:solidFill>
                  <a:schemeClr val="tx1"/>
                </a:solidFill>
                <a:effectLst/>
                <a:latin typeface="+mn-lt"/>
                <a:ea typeface="+mn-ea"/>
                <a:cs typeface="+mn-cs"/>
              </a:rPr>
              <a:t>eQTL</a:t>
            </a:r>
            <a:r>
              <a:rPr lang="en-US" sz="1200" b="0" i="0" u="none" strike="noStrike" kern="1200" dirty="0">
                <a:solidFill>
                  <a:schemeClr val="tx1"/>
                </a:solidFill>
                <a:effectLst/>
                <a:latin typeface="+mn-lt"/>
                <a:ea typeface="+mn-ea"/>
                <a:cs typeface="+mn-cs"/>
              </a:rPr>
              <a:t> overlap with </a:t>
            </a:r>
            <a:r>
              <a:rPr lang="en-US" sz="1200" b="0" i="0" u="none" strike="noStrike" kern="1200" dirty="0" err="1">
                <a:solidFill>
                  <a:schemeClr val="tx1"/>
                </a:solidFill>
                <a:effectLst/>
                <a:latin typeface="+mn-lt"/>
                <a:ea typeface="+mn-ea"/>
                <a:cs typeface="+mn-cs"/>
              </a:rPr>
              <a:t>cQTLs</a:t>
            </a:r>
            <a:r>
              <a:rPr lang="en-US" sz="1200" b="0" i="0" u="none" strike="noStrike" kern="1200" dirty="0">
                <a:solidFill>
                  <a:schemeClr val="tx1"/>
                </a:solidFill>
                <a:effectLst/>
                <a:latin typeface="+mn-lt"/>
                <a:ea typeface="+mn-ea"/>
                <a:cs typeface="+mn-cs"/>
              </a:rPr>
              <a:t> was the most significant while that with fQTLs was lowest (0.89 vs 0.11). Moreover, </a:t>
            </a:r>
            <a:r>
              <a:rPr lang="en-US" sz="1200" b="0" i="0" u="none" strike="noStrike" kern="1200" dirty="0" err="1">
                <a:solidFill>
                  <a:schemeClr val="tx1"/>
                </a:solidFill>
                <a:effectLst/>
                <a:latin typeface="+mn-lt"/>
                <a:ea typeface="+mn-ea"/>
                <a:cs typeface="+mn-cs"/>
              </a:rPr>
              <a:t>eQTL-cQTL</a:t>
            </a:r>
            <a:r>
              <a:rPr lang="en-US" sz="1200" b="0" i="0" u="none" strike="noStrike" kern="1200" dirty="0">
                <a:solidFill>
                  <a:schemeClr val="tx1"/>
                </a:solidFill>
                <a:effectLst/>
                <a:latin typeface="+mn-lt"/>
                <a:ea typeface="+mn-ea"/>
                <a:cs typeface="+mn-cs"/>
              </a:rPr>
              <a:t> overlaps often suggested that the expression-modulating function of an </a:t>
            </a:r>
            <a:r>
              <a:rPr lang="en-US" sz="1200" b="0" i="0" u="none" strike="noStrike" kern="1200" dirty="0" err="1">
                <a:solidFill>
                  <a:schemeClr val="tx1"/>
                </a:solidFill>
                <a:effectLst/>
                <a:latin typeface="+mn-lt"/>
                <a:ea typeface="+mn-ea"/>
                <a:cs typeface="+mn-cs"/>
              </a:rPr>
              <a:t>eQTL</a:t>
            </a:r>
            <a:r>
              <a:rPr lang="en-US" sz="1200" b="0" i="0" u="none" strike="noStrike" kern="1200" dirty="0">
                <a:solidFill>
                  <a:schemeClr val="tx1"/>
                </a:solidFill>
                <a:effectLst/>
                <a:latin typeface="+mn-lt"/>
                <a:ea typeface="+mn-ea"/>
                <a:cs typeface="+mn-cs"/>
              </a:rPr>
              <a:t> derived from chromatin changes (e.g. for MTOR, Fig. 4F). Finally, 119 SNPs, which we dubbed multi-QTLs, functioned as QTLs in more than 3 different capacities (e.g. as </a:t>
            </a:r>
            <a:r>
              <a:rPr lang="en-US" sz="1200" b="0" i="0" u="none" strike="noStrike" kern="1200" dirty="0" err="1">
                <a:solidFill>
                  <a:schemeClr val="tx1"/>
                </a:solidFill>
                <a:effectLst/>
                <a:latin typeface="+mn-lt"/>
                <a:ea typeface="+mn-ea"/>
                <a:cs typeface="+mn-cs"/>
              </a:rPr>
              <a:t>eQTLs</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cQTLs</a:t>
            </a:r>
            <a:r>
              <a:rPr lang="en-US" sz="1200" b="0" i="0" u="none" strike="noStrike" kern="1200" dirty="0">
                <a:solidFill>
                  <a:schemeClr val="tx1"/>
                </a:solidFill>
                <a:effectLst/>
                <a:latin typeface="+mn-lt"/>
                <a:ea typeface="+mn-ea"/>
                <a:cs typeface="+mn-cs"/>
              </a:rPr>
              <a:t> and </a:t>
            </a:r>
            <a:r>
              <a:rPr lang="en-US" sz="1200" b="0" i="0" u="none" strike="noStrike" kern="1200" dirty="0" err="1">
                <a:solidFill>
                  <a:schemeClr val="tx1"/>
                </a:solidFill>
                <a:effectLst/>
                <a:latin typeface="+mn-lt"/>
                <a:ea typeface="+mn-ea"/>
                <a:cs typeface="+mn-cs"/>
              </a:rPr>
              <a:t>isoQTLs</a:t>
            </a:r>
            <a:r>
              <a:rPr lang="en-US" sz="1200" b="0" i="0" u="none" strike="noStrike" kern="1200" dirty="0">
                <a:solidFill>
                  <a:schemeClr val="tx1"/>
                </a:solidFill>
                <a:effectLst/>
                <a:latin typeface="+mn-lt"/>
                <a:ea typeface="+mn-ea"/>
                <a:cs typeface="+mn-cs"/>
              </a:rPr>
              <a:t>).</a:t>
            </a:r>
          </a:p>
          <a:p>
            <a:endParaRPr lang="en-US" sz="1200" b="0" i="0" u="none" strike="noStrike" kern="1200" dirty="0">
              <a:solidFill>
                <a:schemeClr val="tx1"/>
              </a:solidFill>
              <a:effectLst/>
              <a:latin typeface="+mn-lt"/>
              <a:ea typeface="+mn-ea"/>
              <a:cs typeface="+mn-cs"/>
            </a:endParaRPr>
          </a:p>
          <a:p>
            <a:r>
              <a:rPr lang="en-US" dirty="0"/>
              <a:t>https://</a:t>
            </a:r>
            <a:r>
              <a:rPr lang="en-US" dirty="0" err="1"/>
              <a:t>www.nature.com</a:t>
            </a:r>
            <a:r>
              <a:rPr lang="en-US" dirty="0"/>
              <a:t>/articles/nrn3068</a:t>
            </a:r>
          </a:p>
        </p:txBody>
      </p:sp>
      <p:sp>
        <p:nvSpPr>
          <p:cNvPr id="4" name="Slide Number Placeholder 3"/>
          <p:cNvSpPr>
            <a:spLocks noGrp="1"/>
          </p:cNvSpPr>
          <p:nvPr>
            <p:ph type="sldNum" sz="quarter" idx="5"/>
          </p:nvPr>
        </p:nvSpPr>
        <p:spPr/>
        <p:txBody>
          <a:bodyPr/>
          <a:lstStyle/>
          <a:p>
            <a:pPr>
              <a:defRPr/>
            </a:pPr>
            <a:fld id="{73C43B9B-87D0-4380-A962-F69BD125AC41}" type="slidenum">
              <a:rPr lang="en-US" smtClean="0">
                <a:solidFill>
                  <a:srgbClr val="000000"/>
                </a:solidFill>
              </a:rPr>
              <a:pPr>
                <a:defRPr/>
              </a:pPr>
              <a:t>23</a:t>
            </a:fld>
            <a:endParaRPr lang="en-US">
              <a:solidFill>
                <a:srgbClr val="000000"/>
              </a:solidFill>
            </a:endParaRPr>
          </a:p>
        </p:txBody>
      </p:sp>
    </p:spTree>
    <p:extLst>
      <p:ext uri="{BB962C8B-B14F-4D97-AF65-F5344CB8AC3E}">
        <p14:creationId xmlns:p14="http://schemas.microsoft.com/office/powerpoint/2010/main" val="19443369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DLPFC for </a:t>
            </a:r>
            <a:r>
              <a:rPr lang="en-US" dirty="0" err="1"/>
              <a:t>psy</a:t>
            </a:r>
            <a:r>
              <a:rPr lang="en-US" dirty="0"/>
              <a:t> disorders</a:t>
            </a:r>
          </a:p>
          <a:p>
            <a:r>
              <a:rPr lang="en-US" dirty="0"/>
              <a:t>AD/PD is not spec for DLPFC</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*linkage disequilibrium score regression (LDSC, Finucane et al., 2015; https://</a:t>
            </a:r>
            <a:r>
              <a:rPr lang="en-US" sz="1200" dirty="0" err="1"/>
              <a:t>github.com</a:t>
            </a:r>
            <a:r>
              <a:rPr lang="en-US" sz="1200" dirty="0"/>
              <a:t>/</a:t>
            </a:r>
            <a:r>
              <a:rPr lang="en-US" sz="1200" dirty="0" err="1"/>
              <a:t>bulik</a:t>
            </a:r>
            <a:r>
              <a:rPr lang="en-US" sz="1200" dirty="0"/>
              <a:t>/</a:t>
            </a:r>
            <a:r>
              <a:rPr lang="en-US" sz="1200" dirty="0" err="1"/>
              <a:t>ldsc</a:t>
            </a:r>
            <a:r>
              <a:rPr lang="en-US" sz="1200" dirty="0"/>
              <a:t>/wiki/Partitioned-Heritability) </a:t>
            </a:r>
          </a:p>
          <a:p>
            <a:pPr rtl="0"/>
            <a:r>
              <a:rPr lang="en-US" sz="1200" b="0" i="0" u="none" strike="noStrike" kern="1200" dirty="0">
                <a:solidFill>
                  <a:schemeClr val="tx1"/>
                </a:solidFill>
                <a:effectLst/>
                <a:latin typeface="+mn-lt"/>
                <a:ea typeface="+mn-ea"/>
                <a:cs typeface="+mn-cs"/>
              </a:rPr>
              <a:t>ADHD, attention-deficit/hyperactivity disorder; T2D, type 2 diabetes; CAD, coronary artery disease; IBD, inflammatory bowel disease.</a:t>
            </a:r>
            <a:endParaRPr lang="en-US" b="0" dirty="0">
              <a:effectLst/>
            </a:endParaRPr>
          </a:p>
          <a:p>
            <a:r>
              <a:rPr lang="en-US" dirty="0"/>
              <a:t/>
            </a:r>
            <a:br>
              <a:rPr lang="en-US" dirty="0"/>
            </a:br>
            <a:endParaRPr lang="en-US" dirty="0"/>
          </a:p>
        </p:txBody>
      </p:sp>
      <p:sp>
        <p:nvSpPr>
          <p:cNvPr id="4" name="Slide Number Placeholder 3"/>
          <p:cNvSpPr>
            <a:spLocks noGrp="1"/>
          </p:cNvSpPr>
          <p:nvPr>
            <p:ph type="sldNum" sz="quarter" idx="5"/>
          </p:nvPr>
        </p:nvSpPr>
        <p:spPr/>
        <p:txBody>
          <a:bodyPr/>
          <a:lstStyle/>
          <a:p>
            <a:pPr>
              <a:defRPr/>
            </a:pPr>
            <a:fld id="{73C43B9B-87D0-4380-A962-F69BD125AC41}" type="slidenum">
              <a:rPr lang="en-US" smtClean="0">
                <a:solidFill>
                  <a:srgbClr val="000000"/>
                </a:solidFill>
              </a:rPr>
              <a:pPr>
                <a:defRPr/>
              </a:pPr>
              <a:t>24</a:t>
            </a:fld>
            <a:endParaRPr lang="en-US">
              <a:solidFill>
                <a:srgbClr val="000000"/>
              </a:solidFill>
            </a:endParaRPr>
          </a:p>
        </p:txBody>
      </p:sp>
    </p:spTree>
    <p:extLst>
      <p:ext uri="{BB962C8B-B14F-4D97-AF65-F5344CB8AC3E}">
        <p14:creationId xmlns:p14="http://schemas.microsoft.com/office/powerpoint/2010/main" val="4385321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Slide Image Placeholder 1"/>
          <p:cNvSpPr>
            <a:spLocks noGrp="1" noRot="1" noChangeAspect="1" noTextEdit="1"/>
          </p:cNvSpPr>
          <p:nvPr>
            <p:ph type="sldImg"/>
          </p:nvPr>
        </p:nvSpPr>
        <p:spPr>
          <a:ln/>
        </p:spPr>
      </p:sp>
      <p:sp>
        <p:nvSpPr>
          <p:cNvPr id="55298" name="Notes Placeholder 2"/>
          <p:cNvSpPr>
            <a:spLocks noGrp="1"/>
          </p:cNvSpPr>
          <p:nvPr>
            <p:ph type="body" idx="1"/>
          </p:nvPr>
        </p:nvSpPr>
        <p:spPr>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spcBef>
                <a:spcPct val="0"/>
              </a:spcBef>
            </a:pPr>
            <a:endParaRPr lang="en-US" altLang="en-US">
              <a:latin typeface="Arial" charset="0"/>
              <a:ea typeface="ＭＳ Ｐゴシック" charset="-128"/>
              <a:cs typeface="ＭＳ Ｐゴシック" charset="-128"/>
            </a:endParaRPr>
          </a:p>
        </p:txBody>
      </p:sp>
      <p:sp>
        <p:nvSpPr>
          <p:cNvPr id="55299"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1023938">
              <a:defRPr sz="1200" b="1">
                <a:solidFill>
                  <a:schemeClr val="tx1"/>
                </a:solidFill>
                <a:latin typeface="Arial" charset="0"/>
                <a:ea typeface="ＭＳ Ｐゴシック" charset="-128"/>
                <a:cs typeface="ＭＳ Ｐゴシック" charset="-128"/>
              </a:defRPr>
            </a:lvl1pPr>
            <a:lvl2pPr marL="742950" indent="-285750" defTabSz="1023938">
              <a:defRPr sz="1200" b="1">
                <a:solidFill>
                  <a:schemeClr val="tx1"/>
                </a:solidFill>
                <a:latin typeface="Arial" charset="0"/>
                <a:ea typeface="ＭＳ Ｐゴシック" charset="-128"/>
                <a:cs typeface="ＭＳ Ｐゴシック" charset="-128"/>
              </a:defRPr>
            </a:lvl2pPr>
            <a:lvl3pPr marL="1143000" indent="-228600" defTabSz="1023938">
              <a:defRPr sz="1200" b="1">
                <a:solidFill>
                  <a:schemeClr val="tx1"/>
                </a:solidFill>
                <a:latin typeface="Arial" charset="0"/>
                <a:ea typeface="ＭＳ Ｐゴシック" charset="-128"/>
                <a:cs typeface="ＭＳ Ｐゴシック" charset="-128"/>
              </a:defRPr>
            </a:lvl3pPr>
            <a:lvl4pPr marL="1600200" indent="-228600" defTabSz="1023938">
              <a:defRPr sz="1200" b="1">
                <a:solidFill>
                  <a:schemeClr val="tx1"/>
                </a:solidFill>
                <a:latin typeface="Arial" charset="0"/>
                <a:ea typeface="ＭＳ Ｐゴシック" charset="-128"/>
                <a:cs typeface="ＭＳ Ｐゴシック" charset="-128"/>
              </a:defRPr>
            </a:lvl4pPr>
            <a:lvl5pPr marL="2057400" indent="-228600" defTabSz="1023938">
              <a:defRPr sz="1200" b="1">
                <a:solidFill>
                  <a:schemeClr val="tx1"/>
                </a:solidFill>
                <a:latin typeface="Arial" charset="0"/>
                <a:ea typeface="ＭＳ Ｐゴシック" charset="-128"/>
                <a:cs typeface="ＭＳ Ｐゴシック" charset="-128"/>
              </a:defRPr>
            </a:lvl5pPr>
            <a:lvl6pPr marL="25146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6pPr>
            <a:lvl7pPr marL="29718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7pPr>
            <a:lvl8pPr marL="34290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8pPr>
            <a:lvl9pPr marL="38862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9pPr>
          </a:lstStyle>
          <a:p>
            <a:fld id="{7803B6C6-9E1B-0D42-B041-C97D9D843782}" type="slidenum">
              <a:rPr lang="en-US" altLang="en-US" sz="1400" b="0">
                <a:solidFill>
                  <a:srgbClr val="000000"/>
                </a:solidFill>
                <a:latin typeface="Calibri" charset="0"/>
              </a:rPr>
              <a:pPr/>
              <a:t>25</a:t>
            </a:fld>
            <a:endParaRPr lang="en-US" altLang="en-US" sz="1400" b="0">
              <a:solidFill>
                <a:srgbClr val="000000"/>
              </a:solidFill>
              <a:latin typeface="Calibri" charset="0"/>
            </a:endParaRPr>
          </a:p>
        </p:txBody>
      </p:sp>
    </p:spTree>
    <p:extLst>
      <p:ext uri="{BB962C8B-B14F-4D97-AF65-F5344CB8AC3E}">
        <p14:creationId xmlns:p14="http://schemas.microsoft.com/office/powerpoint/2010/main" val="359378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0000"/>
                </a:solidFill>
                <a:latin typeface="Arial" panose="020B0604020202020204" pitchFamily="34" charset="0"/>
              </a:rPr>
              <a:t>* A. F. </a:t>
            </a:r>
            <a:r>
              <a:rPr lang="en-US" sz="1200" dirty="0" err="1">
                <a:solidFill>
                  <a:srgbClr val="000000"/>
                </a:solidFill>
                <a:latin typeface="Arial" panose="020B0604020202020204" pitchFamily="34" charset="0"/>
              </a:rPr>
              <a:t>Pardinas</a:t>
            </a:r>
            <a:r>
              <a:rPr lang="en-US" sz="1200" i="1" dirty="0">
                <a:solidFill>
                  <a:srgbClr val="000000"/>
                </a:solidFill>
                <a:latin typeface="Arial" panose="020B0604020202020204" pitchFamily="34" charset="0"/>
              </a:rPr>
              <a:t> et al.</a:t>
            </a:r>
            <a:r>
              <a:rPr lang="en-US" sz="1200" dirty="0">
                <a:solidFill>
                  <a:srgbClr val="000000"/>
                </a:solidFill>
                <a:latin typeface="Arial" panose="020B0604020202020204" pitchFamily="34" charset="0"/>
              </a:rPr>
              <a:t>, Common schizophrenia alleles are enriched in mutation-intolerant genes and in regions under strong background selection. </a:t>
            </a:r>
            <a:r>
              <a:rPr lang="en-US" sz="1200" i="1" dirty="0">
                <a:solidFill>
                  <a:srgbClr val="000000"/>
                </a:solidFill>
                <a:latin typeface="Arial" panose="020B0604020202020204" pitchFamily="34" charset="0"/>
              </a:rPr>
              <a:t>Nat Genet</a:t>
            </a:r>
            <a:r>
              <a:rPr lang="en-US" sz="1200" dirty="0">
                <a:solidFill>
                  <a:srgbClr val="000000"/>
                </a:solidFill>
                <a:latin typeface="Arial" panose="020B0604020202020204" pitchFamily="34" charset="0"/>
              </a:rPr>
              <a:t> </a:t>
            </a:r>
            <a:r>
              <a:rPr lang="en-US" sz="1200" b="1" dirty="0">
                <a:solidFill>
                  <a:srgbClr val="000000"/>
                </a:solidFill>
                <a:latin typeface="Arial" panose="020B0604020202020204" pitchFamily="34" charset="0"/>
              </a:rPr>
              <a:t>50</a:t>
            </a:r>
            <a:r>
              <a:rPr lang="en-US" sz="1200" dirty="0">
                <a:solidFill>
                  <a:srgbClr val="000000"/>
                </a:solidFill>
                <a:latin typeface="Arial" panose="020B0604020202020204" pitchFamily="34" charset="0"/>
              </a:rPr>
              <a:t>, 381-389 (2018)</a:t>
            </a:r>
            <a:endParaRPr lang="en-US" sz="1200" dirty="0"/>
          </a:p>
          <a:p>
            <a:endParaRPr lang="en-US" sz="1200" b="0" i="0" u="none" strike="noStrike" kern="1200" dirty="0">
              <a:solidFill>
                <a:schemeClr val="tx1"/>
              </a:solidFill>
              <a:effectLst/>
              <a:latin typeface="+mn-lt"/>
              <a:ea typeface="+mn-ea"/>
              <a:cs typeface="+mn-cs"/>
            </a:endParaRP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For example, we found a set of TFs having enriched binding sites (TFBSs) on the promoters of SCZ genes, revealing potential cis-regulatory mechanisms of TFs to SCZ gene expression (Fig. 6D). Also, we found additional TFs that have enriched binding sites on the enhancers that overlap with SCZ credible SNPs (Fig. 6D), suggesting potential distal regulatory mechanisms of SCZ credible SNPs via affecting TFBSs on enhancers. In particular, these TFs include REST, a transcriptional repressor for neuronal genes \cite{16150588}, and SOX7, a TF that promotes neuronal apoptosis \cite{25847511}.</a:t>
            </a:r>
            <a:endParaRPr lang="en-US" dirty="0"/>
          </a:p>
        </p:txBody>
      </p:sp>
      <p:sp>
        <p:nvSpPr>
          <p:cNvPr id="4" name="Slide Number Placeholder 3"/>
          <p:cNvSpPr>
            <a:spLocks noGrp="1"/>
          </p:cNvSpPr>
          <p:nvPr>
            <p:ph type="sldNum" sz="quarter" idx="5"/>
          </p:nvPr>
        </p:nvSpPr>
        <p:spPr/>
        <p:txBody>
          <a:bodyPr/>
          <a:lstStyle/>
          <a:p>
            <a:pPr>
              <a:defRPr/>
            </a:pPr>
            <a:fld id="{73C43B9B-87D0-4380-A962-F69BD125AC41}" type="slidenum">
              <a:rPr lang="en-US" smtClean="0">
                <a:solidFill>
                  <a:srgbClr val="000000"/>
                </a:solidFill>
              </a:rPr>
              <a:pPr>
                <a:defRPr/>
              </a:pPr>
              <a:t>28</a:t>
            </a:fld>
            <a:endParaRPr lang="en-US">
              <a:solidFill>
                <a:srgbClr val="000000"/>
              </a:solidFill>
            </a:endParaRPr>
          </a:p>
        </p:txBody>
      </p:sp>
    </p:spTree>
    <p:extLst>
      <p:ext uri="{BB962C8B-B14F-4D97-AF65-F5344CB8AC3E}">
        <p14:creationId xmlns:p14="http://schemas.microsoft.com/office/powerpoint/2010/main" val="6401557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8" name="Text Box 1">
            <a:extLst>
              <a:ext uri="{FF2B5EF4-FFF2-40B4-BE49-F238E27FC236}">
                <a16:creationId xmlns:a16="http://schemas.microsoft.com/office/drawing/2014/main" xmlns="" id="{6E8D0E69-F46B-B44A-8681-A6F45C6CC268}"/>
              </a:ext>
            </a:extLst>
          </p:cNvPr>
          <p:cNvSpPr txBox="1">
            <a:spLocks noChangeArrowheads="1"/>
          </p:cNvSpPr>
          <p:nvPr/>
        </p:nvSpPr>
        <p:spPr bwMode="auto">
          <a:xfrm>
            <a:off x="1587500" y="1006475"/>
            <a:ext cx="4595813" cy="344805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45000"/>
              <a:buFont typeface="Wingdings" pitchFamily="2" charset="2"/>
              <a:buNone/>
            </a:pPr>
            <a:endParaRPr lang="en-US" altLang="en-US"/>
          </a:p>
        </p:txBody>
      </p:sp>
      <p:sp>
        <p:nvSpPr>
          <p:cNvPr id="4099" name="Text Box 2">
            <a:extLst>
              <a:ext uri="{FF2B5EF4-FFF2-40B4-BE49-F238E27FC236}">
                <a16:creationId xmlns:a16="http://schemas.microsoft.com/office/drawing/2014/main" xmlns="" id="{E784FE04-CFEF-DF40-AACD-15B537F26DDE}"/>
              </a:ext>
            </a:extLst>
          </p:cNvPr>
          <p:cNvSpPr txBox="1">
            <a:spLocks noGrp="1" noChangeArrowheads="1"/>
          </p:cNvSpPr>
          <p:nvPr>
            <p:ph type="body"/>
          </p:nvPr>
        </p:nvSpPr>
        <p:spPr>
          <a:xfrm>
            <a:off x="1185863" y="4787900"/>
            <a:ext cx="5407025" cy="5445125"/>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85725" indent="-85725" eaLnBrk="1">
              <a:lnSpc>
                <a:spcPct val="93000"/>
              </a:lnSpc>
              <a:spcBef>
                <a:spcPct val="0"/>
              </a:spcBef>
              <a:buSzPct val="45000"/>
              <a:buFont typeface="Wingdings" pitchFamily="2" charset="2"/>
              <a:buNone/>
              <a:tabLst>
                <a:tab pos="723900" algn="l"/>
                <a:tab pos="1447800" algn="l"/>
                <a:tab pos="2171700" algn="l"/>
                <a:tab pos="2895600" algn="l"/>
                <a:tab pos="3619500" algn="l"/>
                <a:tab pos="4343400" algn="l"/>
                <a:tab pos="5067300" algn="l"/>
              </a:tabLst>
            </a:pPr>
            <a:r>
              <a:rPr lang="en-GB" altLang="en-US" dirty="0">
                <a:latin typeface="Arial" panose="020B0604020202020204" pitchFamily="34" charset="0"/>
                <a:ea typeface="msgothic" charset="0"/>
                <a:cs typeface="msgothic" charset="0"/>
              </a:rPr>
              <a:t>Convergence of risk for brain-based traits and disorders on discrete </a:t>
            </a:r>
            <a:r>
              <a:rPr lang="en-GB" altLang="en-US" dirty="0" err="1">
                <a:latin typeface="Arial" panose="020B0604020202020204" pitchFamily="34" charset="0"/>
                <a:ea typeface="msgothic" charset="0"/>
                <a:cs typeface="msgothic" charset="0"/>
              </a:rPr>
              <a:t>coexpression</a:t>
            </a:r>
            <a:r>
              <a:rPr lang="en-GB" altLang="en-US" dirty="0">
                <a:latin typeface="Arial" panose="020B0604020202020204" pitchFamily="34" charset="0"/>
                <a:ea typeface="msgothic" charset="0"/>
                <a:cs typeface="msgothic" charset="0"/>
              </a:rPr>
              <a:t> modules and cell types. (</a:t>
            </a:r>
            <a:r>
              <a:rPr lang="en-GB" altLang="en-US" sz="1400" b="1" dirty="0">
                <a:latin typeface="Arial" panose="020B0604020202020204" pitchFamily="34" charset="0"/>
                <a:ea typeface="msgothic" charset="0"/>
                <a:cs typeface="msgothic" charset="0"/>
              </a:rPr>
              <a:t>A</a:t>
            </a:r>
            <a:r>
              <a:rPr lang="en-GB" altLang="en-US" dirty="0">
                <a:latin typeface="Arial" panose="020B0604020202020204" pitchFamily="34" charset="0"/>
                <a:ea typeface="msgothic" charset="0"/>
                <a:cs typeface="msgothic" charset="0"/>
              </a:rPr>
              <a:t>) Genes associated with disease risk (right; light yellow indicates neuropsychiatric disorder or brain-based trait, and dark yellow indicates adult-onset disorder) were identified by integrating GWAS, Hi-C, and H3K27ac data and converged on 10 WGCNA modules. Many of these modules exhibited dynamic expression across time; the bold rectangles in the left panel indicate the windows with greatest rate of change. Many were also enriched for gene expression associated with distinct cell types (orange), putative active enhancers (green), and/or sites </a:t>
            </a:r>
            <a:r>
              <a:rPr lang="en-GB" altLang="en-US" dirty="0" err="1">
                <a:latin typeface="Arial" panose="020B0604020202020204" pitchFamily="34" charset="0"/>
                <a:ea typeface="msgothic" charset="0"/>
                <a:cs typeface="msgothic" charset="0"/>
              </a:rPr>
              <a:t>undermethylated</a:t>
            </a:r>
            <a:r>
              <a:rPr lang="en-GB" altLang="en-US" dirty="0">
                <a:latin typeface="Arial" panose="020B0604020202020204" pitchFamily="34" charset="0"/>
                <a:ea typeface="msgothic" charset="0"/>
                <a:cs typeface="msgothic" charset="0"/>
              </a:rPr>
              <a:t> in </a:t>
            </a:r>
            <a:r>
              <a:rPr lang="en-GB" altLang="en-US" dirty="0" err="1">
                <a:latin typeface="Arial" panose="020B0604020202020204" pitchFamily="34" charset="0"/>
                <a:ea typeface="msgothic" charset="0"/>
                <a:cs typeface="msgothic" charset="0"/>
              </a:rPr>
              <a:t>NeuN</a:t>
            </a:r>
            <a:r>
              <a:rPr lang="en-GB" altLang="en-US" dirty="0">
                <a:latin typeface="Arial" panose="020B0604020202020204" pitchFamily="34" charset="0"/>
                <a:ea typeface="msgothic" charset="0"/>
                <a:cs typeface="msgothic" charset="0"/>
              </a:rPr>
              <a:t>-positive (NUM) or </a:t>
            </a:r>
            <a:r>
              <a:rPr lang="en-GB" altLang="en-US" dirty="0" err="1">
                <a:latin typeface="Arial" panose="020B0604020202020204" pitchFamily="34" charset="0"/>
                <a:ea typeface="msgothic" charset="0"/>
                <a:cs typeface="msgothic" charset="0"/>
              </a:rPr>
              <a:t>NeuN</a:t>
            </a:r>
            <a:r>
              <a:rPr lang="en-GB" altLang="en-US" dirty="0">
                <a:latin typeface="Arial" panose="020B0604020202020204" pitchFamily="34" charset="0"/>
                <a:ea typeface="msgothic" charset="0"/>
                <a:cs typeface="msgothic" charset="0"/>
              </a:rPr>
              <a:t>-negative cells (blue, non-NUM). (</a:t>
            </a:r>
            <a:r>
              <a:rPr lang="en-GB" altLang="en-US" sz="1400" b="1" dirty="0">
                <a:latin typeface="Arial" panose="020B0604020202020204" pitchFamily="34" charset="0"/>
                <a:ea typeface="msgothic" charset="0"/>
                <a:cs typeface="msgothic" charset="0"/>
              </a:rPr>
              <a:t>B</a:t>
            </a:r>
            <a:r>
              <a:rPr lang="en-GB" altLang="en-US" dirty="0">
                <a:latin typeface="Arial" panose="020B0604020202020204" pitchFamily="34" charset="0"/>
                <a:ea typeface="msgothic" charset="0"/>
                <a:cs typeface="msgothic" charset="0"/>
              </a:rPr>
              <a:t>) Schematic highlighting genes in ME37 that were implicated by our study in multiple neuropsychiatric disorders (ADHD, SCZ, MDD, or BD) and neurological traits (IQ or </a:t>
            </a:r>
            <a:r>
              <a:rPr lang="en-GB" altLang="en-US" dirty="0" err="1">
                <a:latin typeface="Arial" panose="020B0604020202020204" pitchFamily="34" charset="0"/>
                <a:ea typeface="msgothic" charset="0"/>
                <a:cs typeface="msgothic" charset="0"/>
              </a:rPr>
              <a:t>Neurot</a:t>
            </a:r>
            <a:r>
              <a:rPr lang="en-GB" altLang="en-US" dirty="0">
                <a:latin typeface="Arial" panose="020B0604020202020204" pitchFamily="34" charset="0"/>
                <a:ea typeface="msgothic" charset="0"/>
                <a:cs typeface="msgothic" charset="0"/>
              </a:rPr>
              <a:t>) (list 1, light blue; list 2, dark blue), as well as neurodevelopmental disorder (NDD) risk genes, including two independent lists of high-confidence risk genes associated with ASD through de novo mutations or copy number variants [dark blue, (</a:t>
            </a:r>
            <a:r>
              <a:rPr lang="en-GB" altLang="en-US" i="1" dirty="0">
                <a:latin typeface="Arial" panose="020B0604020202020204" pitchFamily="34" charset="0"/>
                <a:ea typeface="msgothic" charset="0"/>
                <a:cs typeface="msgothic" charset="0"/>
              </a:rPr>
              <a:t>66</a:t>
            </a:r>
            <a:r>
              <a:rPr lang="en-GB" altLang="en-US" dirty="0">
                <a:latin typeface="Arial" panose="020B0604020202020204" pitchFamily="34" charset="0"/>
                <a:ea typeface="msgothic" charset="0"/>
                <a:cs typeface="msgothic" charset="0"/>
              </a:rPr>
              <a:t>)] as well as ASD risk genes identified from the SFARI dataset (light blue, http://</a:t>
            </a:r>
            <a:r>
              <a:rPr lang="en-GB" altLang="en-US" dirty="0" err="1">
                <a:latin typeface="Arial" panose="020B0604020202020204" pitchFamily="34" charset="0"/>
                <a:ea typeface="msgothic" charset="0"/>
                <a:cs typeface="msgothic" charset="0"/>
              </a:rPr>
              <a:t>gene.sfari.org</a:t>
            </a:r>
            <a:r>
              <a:rPr lang="en-GB" altLang="en-US" dirty="0">
                <a:latin typeface="Arial" panose="020B0604020202020204" pitchFamily="34" charset="0"/>
                <a:ea typeface="msgothic" charset="0"/>
                <a:cs typeface="msgothic" charset="0"/>
              </a:rPr>
              <a:t>) or for developmental delay (</a:t>
            </a:r>
            <a:r>
              <a:rPr lang="en-GB" altLang="en-US" i="1" dirty="0">
                <a:latin typeface="Arial" panose="020B0604020202020204" pitchFamily="34" charset="0"/>
                <a:ea typeface="msgothic" charset="0"/>
                <a:cs typeface="msgothic" charset="0"/>
              </a:rPr>
              <a:t>67</a:t>
            </a:r>
            <a:r>
              <a:rPr lang="en-GB" altLang="en-US" dirty="0">
                <a:latin typeface="Arial" panose="020B0604020202020204" pitchFamily="34" charset="0"/>
                <a:ea typeface="msgothic" charset="0"/>
                <a:cs typeface="msgothic" charset="0"/>
              </a:rPr>
              <a:t>). Genes implicated in only a single disorder or trait are not shown in this panel. (</a:t>
            </a:r>
            <a:r>
              <a:rPr lang="en-GB" altLang="en-US" sz="1400" b="1" dirty="0">
                <a:latin typeface="Arial" panose="020B0604020202020204" pitchFamily="34" charset="0"/>
                <a:ea typeface="msgothic" charset="0"/>
                <a:cs typeface="msgothic" charset="0"/>
              </a:rPr>
              <a:t>C</a:t>
            </a:r>
            <a:r>
              <a:rPr lang="en-GB" altLang="en-US" dirty="0">
                <a:latin typeface="Arial" panose="020B0604020202020204" pitchFamily="34" charset="0"/>
                <a:ea typeface="msgothic" charset="0"/>
                <a:cs typeface="msgothic" charset="0"/>
              </a:rPr>
              <a:t>) Network representation of ME37 showing connectivity between genes based on Pearson correlation. Genes linked to NDDs or neurological characteristics in our study are indicated using either dark blue–shaded or light blue–shaded hexagons, as in (B). The size of a given hexagon (or circle, indicating no association in this study) is proportional to the degree of each gene under a minimum correlation value of 0.7. (</a:t>
            </a:r>
            <a:r>
              <a:rPr lang="en-GB" altLang="en-US" sz="1400" b="1" dirty="0">
                <a:latin typeface="Arial" panose="020B0604020202020204" pitchFamily="34" charset="0"/>
                <a:ea typeface="msgothic" charset="0"/>
                <a:cs typeface="msgothic" charset="0"/>
              </a:rPr>
              <a:t>D</a:t>
            </a:r>
            <a:r>
              <a:rPr lang="en-GB" altLang="en-US" dirty="0">
                <a:latin typeface="Arial" panose="020B0604020202020204" pitchFamily="34" charset="0"/>
                <a:ea typeface="msgothic" charset="0"/>
                <a:cs typeface="msgothic" charset="0"/>
              </a:rPr>
              <a:t>) Enrichment for genes in ME37 or two lists of ASD risk genes among the </a:t>
            </a:r>
            <a:r>
              <a:rPr lang="en-GB" altLang="en-US" dirty="0" err="1">
                <a:latin typeface="Arial" panose="020B0604020202020204" pitchFamily="34" charset="0"/>
                <a:ea typeface="msgothic" charset="0"/>
                <a:cs typeface="msgothic" charset="0"/>
              </a:rPr>
              <a:t>fetal</a:t>
            </a:r>
            <a:r>
              <a:rPr lang="en-GB" altLang="en-US" dirty="0">
                <a:latin typeface="Arial" panose="020B0604020202020204" pitchFamily="34" charset="0"/>
                <a:ea typeface="msgothic" charset="0"/>
                <a:cs typeface="msgothic" charset="0"/>
              </a:rPr>
              <a:t> and adult cell types we identified from human NCX and multiple regions of the macaque (</a:t>
            </a:r>
            <a:r>
              <a:rPr lang="en-GB" altLang="en-US" i="1" dirty="0">
                <a:latin typeface="Arial" panose="020B0604020202020204" pitchFamily="34" charset="0"/>
                <a:ea typeface="msgothic" charset="0"/>
                <a:cs typeface="msgothic" charset="0"/>
              </a:rPr>
              <a:t>34</a:t>
            </a:r>
            <a:r>
              <a:rPr lang="en-GB" altLang="en-US" dirty="0">
                <a:latin typeface="Arial" panose="020B0604020202020204" pitchFamily="34" charset="0"/>
                <a:ea typeface="msgothic" charset="0"/>
                <a:cs typeface="msgothic" charset="0"/>
              </a:rPr>
              <a:t>) brain. For graphical representation, log</a:t>
            </a:r>
            <a:r>
              <a:rPr lang="en-GB" altLang="en-US" baseline="-33000" dirty="0">
                <a:latin typeface="Arial" panose="020B0604020202020204" pitchFamily="34" charset="0"/>
                <a:ea typeface="msgothic" charset="0"/>
                <a:cs typeface="msgothic" charset="0"/>
              </a:rPr>
              <a:t>10</a:t>
            </a:r>
            <a:r>
              <a:rPr lang="en-GB" altLang="en-US" i="1" dirty="0">
                <a:latin typeface="Arial" panose="020B0604020202020204" pitchFamily="34" charset="0"/>
                <a:ea typeface="msgothic" charset="0"/>
                <a:cs typeface="msgothic" charset="0"/>
              </a:rPr>
              <a:t>P</a:t>
            </a:r>
            <a:r>
              <a:rPr lang="en-GB" altLang="en-US" dirty="0">
                <a:latin typeface="Arial" panose="020B0604020202020204" pitchFamily="34" charset="0"/>
                <a:ea typeface="msgothic" charset="0"/>
                <a:cs typeface="msgothic" charset="0"/>
              </a:rPr>
              <a:t> values are capped at 25. *Adult macaque cells were classified into human adult clusters using Random Forest. NEP/RGC, neural epithelial progenitor/radial glial lineage; MSN, medium spiny neurons; </a:t>
            </a:r>
            <a:r>
              <a:rPr lang="en-GB" altLang="en-US" dirty="0" err="1">
                <a:latin typeface="Arial" panose="020B0604020202020204" pitchFamily="34" charset="0"/>
                <a:ea typeface="msgothic" charset="0"/>
                <a:cs typeface="msgothic" charset="0"/>
              </a:rPr>
              <a:t>NasN</a:t>
            </a:r>
            <a:r>
              <a:rPr lang="en-GB" altLang="en-US" dirty="0">
                <a:latin typeface="Arial" panose="020B0604020202020204" pitchFamily="34" charset="0"/>
                <a:ea typeface="msgothic" charset="0"/>
                <a:cs typeface="msgothic" charset="0"/>
              </a:rPr>
              <a:t>, nascent neurons; </a:t>
            </a:r>
            <a:r>
              <a:rPr lang="en-GB" altLang="en-US" dirty="0" err="1">
                <a:latin typeface="Arial" panose="020B0604020202020204" pitchFamily="34" charset="0"/>
                <a:ea typeface="msgothic" charset="0"/>
                <a:cs typeface="msgothic" charset="0"/>
              </a:rPr>
              <a:t>GraN</a:t>
            </a:r>
            <a:r>
              <a:rPr lang="en-GB" altLang="en-US" dirty="0">
                <a:latin typeface="Arial" panose="020B0604020202020204" pitchFamily="34" charset="0"/>
                <a:ea typeface="msgothic" charset="0"/>
                <a:cs typeface="msgothic" charset="0"/>
              </a:rPr>
              <a:t>, granule neurons; </a:t>
            </a:r>
            <a:r>
              <a:rPr lang="en-GB" altLang="en-US" dirty="0" err="1">
                <a:latin typeface="Arial" panose="020B0604020202020204" pitchFamily="34" charset="0"/>
                <a:ea typeface="msgothic" charset="0"/>
                <a:cs typeface="msgothic" charset="0"/>
              </a:rPr>
              <a:t>PurkN</a:t>
            </a:r>
            <a:r>
              <a:rPr lang="en-GB" altLang="en-US" dirty="0">
                <a:latin typeface="Arial" panose="020B0604020202020204" pitchFamily="34" charset="0"/>
                <a:ea typeface="msgothic" charset="0"/>
                <a:cs typeface="msgothic" charset="0"/>
              </a:rPr>
              <a:t>, Purkinje neurons; IPC, intermediate progenitor cells; OPC, oligodendrocyte progenitor cells.</a:t>
            </a:r>
          </a:p>
        </p:txBody>
      </p:sp>
    </p:spTree>
    <p:extLst>
      <p:ext uri="{BB962C8B-B14F-4D97-AF65-F5344CB8AC3E}">
        <p14:creationId xmlns:p14="http://schemas.microsoft.com/office/powerpoint/2010/main" val="9253251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Slide Image Placeholder 1"/>
          <p:cNvSpPr>
            <a:spLocks noGrp="1" noRot="1" noChangeAspect="1" noTextEdit="1"/>
          </p:cNvSpPr>
          <p:nvPr>
            <p:ph type="sldImg"/>
          </p:nvPr>
        </p:nvSpPr>
        <p:spPr>
          <a:ln/>
        </p:spPr>
      </p:sp>
      <p:sp>
        <p:nvSpPr>
          <p:cNvPr id="55298" name="Notes Placeholder 2"/>
          <p:cNvSpPr>
            <a:spLocks noGrp="1"/>
          </p:cNvSpPr>
          <p:nvPr>
            <p:ph type="body" idx="1"/>
          </p:nvPr>
        </p:nvSpPr>
        <p:spPr>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spcBef>
                <a:spcPct val="0"/>
              </a:spcBef>
            </a:pPr>
            <a:endParaRPr lang="en-US" altLang="en-US">
              <a:latin typeface="Arial" charset="0"/>
              <a:ea typeface="ＭＳ Ｐゴシック" charset="-128"/>
              <a:cs typeface="ＭＳ Ｐゴシック" charset="-128"/>
            </a:endParaRPr>
          </a:p>
        </p:txBody>
      </p:sp>
      <p:sp>
        <p:nvSpPr>
          <p:cNvPr id="55299"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1023938">
              <a:defRPr sz="1200" b="1">
                <a:solidFill>
                  <a:schemeClr val="tx1"/>
                </a:solidFill>
                <a:latin typeface="Arial" charset="0"/>
                <a:ea typeface="ＭＳ Ｐゴシック" charset="-128"/>
                <a:cs typeface="ＭＳ Ｐゴシック" charset="-128"/>
              </a:defRPr>
            </a:lvl1pPr>
            <a:lvl2pPr marL="742950" indent="-285750" defTabSz="1023938">
              <a:defRPr sz="1200" b="1">
                <a:solidFill>
                  <a:schemeClr val="tx1"/>
                </a:solidFill>
                <a:latin typeface="Arial" charset="0"/>
                <a:ea typeface="ＭＳ Ｐゴシック" charset="-128"/>
                <a:cs typeface="ＭＳ Ｐゴシック" charset="-128"/>
              </a:defRPr>
            </a:lvl2pPr>
            <a:lvl3pPr marL="1143000" indent="-228600" defTabSz="1023938">
              <a:defRPr sz="1200" b="1">
                <a:solidFill>
                  <a:schemeClr val="tx1"/>
                </a:solidFill>
                <a:latin typeface="Arial" charset="0"/>
                <a:ea typeface="ＭＳ Ｐゴシック" charset="-128"/>
                <a:cs typeface="ＭＳ Ｐゴシック" charset="-128"/>
              </a:defRPr>
            </a:lvl3pPr>
            <a:lvl4pPr marL="1600200" indent="-228600" defTabSz="1023938">
              <a:defRPr sz="1200" b="1">
                <a:solidFill>
                  <a:schemeClr val="tx1"/>
                </a:solidFill>
                <a:latin typeface="Arial" charset="0"/>
                <a:ea typeface="ＭＳ Ｐゴシック" charset="-128"/>
                <a:cs typeface="ＭＳ Ｐゴシック" charset="-128"/>
              </a:defRPr>
            </a:lvl4pPr>
            <a:lvl5pPr marL="2057400" indent="-228600" defTabSz="1023938">
              <a:defRPr sz="1200" b="1">
                <a:solidFill>
                  <a:schemeClr val="tx1"/>
                </a:solidFill>
                <a:latin typeface="Arial" charset="0"/>
                <a:ea typeface="ＭＳ Ｐゴシック" charset="-128"/>
                <a:cs typeface="ＭＳ Ｐゴシック" charset="-128"/>
              </a:defRPr>
            </a:lvl5pPr>
            <a:lvl6pPr marL="25146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6pPr>
            <a:lvl7pPr marL="29718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7pPr>
            <a:lvl8pPr marL="34290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8pPr>
            <a:lvl9pPr marL="38862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9pPr>
          </a:lstStyle>
          <a:p>
            <a:fld id="{7803B6C6-9E1B-0D42-B041-C97D9D843782}" type="slidenum">
              <a:rPr lang="en-US" altLang="en-US" sz="1400" b="0">
                <a:solidFill>
                  <a:srgbClr val="000000"/>
                </a:solidFill>
                <a:latin typeface="Calibri" charset="0"/>
              </a:rPr>
              <a:pPr/>
              <a:t>30</a:t>
            </a:fld>
            <a:endParaRPr lang="en-US" altLang="en-US" sz="1400" b="0">
              <a:solidFill>
                <a:srgbClr val="000000"/>
              </a:solidFill>
              <a:latin typeface="Calibri" charset="0"/>
            </a:endParaRPr>
          </a:p>
        </p:txBody>
      </p:sp>
    </p:spTree>
    <p:extLst>
      <p:ext uri="{BB962C8B-B14F-4D97-AF65-F5344CB8AC3E}">
        <p14:creationId xmlns:p14="http://schemas.microsoft.com/office/powerpoint/2010/main" val="3264427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Slide Image Placeholder 1"/>
          <p:cNvSpPr>
            <a:spLocks noGrp="1" noRot="1" noChangeAspect="1" noTextEdit="1"/>
          </p:cNvSpPr>
          <p:nvPr>
            <p:ph type="sldImg"/>
          </p:nvPr>
        </p:nvSpPr>
        <p:spPr>
          <a:ln/>
        </p:spPr>
      </p:sp>
      <p:sp>
        <p:nvSpPr>
          <p:cNvPr id="55298" name="Notes Placeholder 2"/>
          <p:cNvSpPr>
            <a:spLocks noGrp="1"/>
          </p:cNvSpPr>
          <p:nvPr>
            <p:ph type="body" idx="1"/>
          </p:nvPr>
        </p:nvSpPr>
        <p:spPr>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spcBef>
                <a:spcPct val="0"/>
              </a:spcBef>
            </a:pPr>
            <a:endParaRPr lang="en-US" altLang="en-US">
              <a:latin typeface="Arial" charset="0"/>
              <a:ea typeface="ＭＳ Ｐゴシック" charset="-128"/>
              <a:cs typeface="ＭＳ Ｐゴシック" charset="-128"/>
            </a:endParaRPr>
          </a:p>
        </p:txBody>
      </p:sp>
      <p:sp>
        <p:nvSpPr>
          <p:cNvPr id="55299"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1023938">
              <a:defRPr sz="1200" b="1">
                <a:solidFill>
                  <a:schemeClr val="tx1"/>
                </a:solidFill>
                <a:latin typeface="Arial" charset="0"/>
                <a:ea typeface="ＭＳ Ｐゴシック" charset="-128"/>
                <a:cs typeface="ＭＳ Ｐゴシック" charset="-128"/>
              </a:defRPr>
            </a:lvl1pPr>
            <a:lvl2pPr marL="742950" indent="-285750" defTabSz="1023938">
              <a:defRPr sz="1200" b="1">
                <a:solidFill>
                  <a:schemeClr val="tx1"/>
                </a:solidFill>
                <a:latin typeface="Arial" charset="0"/>
                <a:ea typeface="ＭＳ Ｐゴシック" charset="-128"/>
                <a:cs typeface="ＭＳ Ｐゴシック" charset="-128"/>
              </a:defRPr>
            </a:lvl2pPr>
            <a:lvl3pPr marL="1143000" indent="-228600" defTabSz="1023938">
              <a:defRPr sz="1200" b="1">
                <a:solidFill>
                  <a:schemeClr val="tx1"/>
                </a:solidFill>
                <a:latin typeface="Arial" charset="0"/>
                <a:ea typeface="ＭＳ Ｐゴシック" charset="-128"/>
                <a:cs typeface="ＭＳ Ｐゴシック" charset="-128"/>
              </a:defRPr>
            </a:lvl3pPr>
            <a:lvl4pPr marL="1600200" indent="-228600" defTabSz="1023938">
              <a:defRPr sz="1200" b="1">
                <a:solidFill>
                  <a:schemeClr val="tx1"/>
                </a:solidFill>
                <a:latin typeface="Arial" charset="0"/>
                <a:ea typeface="ＭＳ Ｐゴシック" charset="-128"/>
                <a:cs typeface="ＭＳ Ｐゴシック" charset="-128"/>
              </a:defRPr>
            </a:lvl4pPr>
            <a:lvl5pPr marL="2057400" indent="-228600" defTabSz="1023938">
              <a:defRPr sz="1200" b="1">
                <a:solidFill>
                  <a:schemeClr val="tx1"/>
                </a:solidFill>
                <a:latin typeface="Arial" charset="0"/>
                <a:ea typeface="ＭＳ Ｐゴシック" charset="-128"/>
                <a:cs typeface="ＭＳ Ｐゴシック" charset="-128"/>
              </a:defRPr>
            </a:lvl5pPr>
            <a:lvl6pPr marL="25146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6pPr>
            <a:lvl7pPr marL="29718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7pPr>
            <a:lvl8pPr marL="34290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8pPr>
            <a:lvl9pPr marL="38862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9pPr>
          </a:lstStyle>
          <a:p>
            <a:fld id="{7803B6C6-9E1B-0D42-B041-C97D9D843782}" type="slidenum">
              <a:rPr lang="en-US" altLang="en-US" sz="1400" b="0">
                <a:solidFill>
                  <a:srgbClr val="000000"/>
                </a:solidFill>
                <a:latin typeface="Calibri" charset="0"/>
              </a:rPr>
              <a:pPr/>
              <a:t>39</a:t>
            </a:fld>
            <a:endParaRPr lang="en-US" altLang="en-US" sz="1400" b="0">
              <a:solidFill>
                <a:srgbClr val="000000"/>
              </a:solidFill>
              <a:latin typeface="Calibri" charset="0"/>
            </a:endParaRPr>
          </a:p>
        </p:txBody>
      </p:sp>
    </p:spTree>
    <p:extLst>
      <p:ext uri="{BB962C8B-B14F-4D97-AF65-F5344CB8AC3E}">
        <p14:creationId xmlns:p14="http://schemas.microsoft.com/office/powerpoint/2010/main" val="3910905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4fc76e8300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4fc76e8300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597255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Slide Image Placeholder 1"/>
          <p:cNvSpPr>
            <a:spLocks noGrp="1" noRot="1" noChangeAspect="1" noTextEdit="1"/>
          </p:cNvSpPr>
          <p:nvPr>
            <p:ph type="sldImg"/>
          </p:nvPr>
        </p:nvSpPr>
        <p:spPr>
          <a:ln/>
        </p:spPr>
      </p:sp>
      <p:sp>
        <p:nvSpPr>
          <p:cNvPr id="55298" name="Notes Placeholder 2"/>
          <p:cNvSpPr>
            <a:spLocks noGrp="1"/>
          </p:cNvSpPr>
          <p:nvPr>
            <p:ph type="body" idx="1"/>
          </p:nvPr>
        </p:nvSpPr>
        <p:spPr>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spcBef>
                <a:spcPct val="0"/>
              </a:spcBef>
            </a:pPr>
            <a:endParaRPr lang="en-US" altLang="en-US">
              <a:latin typeface="Arial" charset="0"/>
              <a:ea typeface="ＭＳ Ｐゴシック" charset="-128"/>
              <a:cs typeface="ＭＳ Ｐゴシック" charset="-128"/>
            </a:endParaRPr>
          </a:p>
        </p:txBody>
      </p:sp>
      <p:sp>
        <p:nvSpPr>
          <p:cNvPr id="55299"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1023938">
              <a:defRPr sz="1200" b="1">
                <a:solidFill>
                  <a:schemeClr val="tx1"/>
                </a:solidFill>
                <a:latin typeface="Arial" charset="0"/>
                <a:ea typeface="ＭＳ Ｐゴシック" charset="-128"/>
                <a:cs typeface="ＭＳ Ｐゴシック" charset="-128"/>
              </a:defRPr>
            </a:lvl1pPr>
            <a:lvl2pPr marL="742950" indent="-285750" defTabSz="1023938">
              <a:defRPr sz="1200" b="1">
                <a:solidFill>
                  <a:schemeClr val="tx1"/>
                </a:solidFill>
                <a:latin typeface="Arial" charset="0"/>
                <a:ea typeface="ＭＳ Ｐゴシック" charset="-128"/>
                <a:cs typeface="ＭＳ Ｐゴシック" charset="-128"/>
              </a:defRPr>
            </a:lvl2pPr>
            <a:lvl3pPr marL="1143000" indent="-228600" defTabSz="1023938">
              <a:defRPr sz="1200" b="1">
                <a:solidFill>
                  <a:schemeClr val="tx1"/>
                </a:solidFill>
                <a:latin typeface="Arial" charset="0"/>
                <a:ea typeface="ＭＳ Ｐゴシック" charset="-128"/>
                <a:cs typeface="ＭＳ Ｐゴシック" charset="-128"/>
              </a:defRPr>
            </a:lvl3pPr>
            <a:lvl4pPr marL="1600200" indent="-228600" defTabSz="1023938">
              <a:defRPr sz="1200" b="1">
                <a:solidFill>
                  <a:schemeClr val="tx1"/>
                </a:solidFill>
                <a:latin typeface="Arial" charset="0"/>
                <a:ea typeface="ＭＳ Ｐゴシック" charset="-128"/>
                <a:cs typeface="ＭＳ Ｐゴシック" charset="-128"/>
              </a:defRPr>
            </a:lvl4pPr>
            <a:lvl5pPr marL="2057400" indent="-228600" defTabSz="1023938">
              <a:defRPr sz="1200" b="1">
                <a:solidFill>
                  <a:schemeClr val="tx1"/>
                </a:solidFill>
                <a:latin typeface="Arial" charset="0"/>
                <a:ea typeface="ＭＳ Ｐゴシック" charset="-128"/>
                <a:cs typeface="ＭＳ Ｐゴシック" charset="-128"/>
              </a:defRPr>
            </a:lvl5pPr>
            <a:lvl6pPr marL="25146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6pPr>
            <a:lvl7pPr marL="29718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7pPr>
            <a:lvl8pPr marL="34290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8pPr>
            <a:lvl9pPr marL="38862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9pPr>
          </a:lstStyle>
          <a:p>
            <a:fld id="{7803B6C6-9E1B-0D42-B041-C97D9D843782}" type="slidenum">
              <a:rPr lang="en-US" altLang="en-US" sz="1400" b="0">
                <a:solidFill>
                  <a:srgbClr val="000000"/>
                </a:solidFill>
                <a:latin typeface="Calibri" charset="0"/>
              </a:rPr>
              <a:pPr/>
              <a:t>7</a:t>
            </a:fld>
            <a:endParaRPr lang="en-US" altLang="en-US" sz="1400" b="0">
              <a:solidFill>
                <a:srgbClr val="000000"/>
              </a:solidFill>
              <a:latin typeface="Calibri" charset="0"/>
            </a:endParaRPr>
          </a:p>
        </p:txBody>
      </p:sp>
    </p:spTree>
    <p:extLst>
      <p:ext uri="{BB962C8B-B14F-4D97-AF65-F5344CB8AC3E}">
        <p14:creationId xmlns:p14="http://schemas.microsoft.com/office/powerpoint/2010/main" val="34080973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0100BF89-F62E-4F4D-A171-8DD56B98F47F}" type="slidenum">
              <a:rPr lang="en-US" smtClean="0">
                <a:solidFill>
                  <a:srgbClr val="000000"/>
                </a:solidFill>
              </a:rPr>
              <a:pPr>
                <a:defRPr/>
              </a:pPr>
              <a:t>41</a:t>
            </a:fld>
            <a:endParaRPr lang="en-US">
              <a:solidFill>
                <a:srgbClr val="000000"/>
              </a:solidFill>
            </a:endParaRPr>
          </a:p>
        </p:txBody>
      </p:sp>
    </p:spTree>
    <p:extLst>
      <p:ext uri="{BB962C8B-B14F-4D97-AF65-F5344CB8AC3E}">
        <p14:creationId xmlns:p14="http://schemas.microsoft.com/office/powerpoint/2010/main" val="47679091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Slide Image Placeholder 1"/>
          <p:cNvSpPr>
            <a:spLocks noGrp="1" noRot="1" noChangeAspect="1" noTextEdit="1"/>
          </p:cNvSpPr>
          <p:nvPr>
            <p:ph type="sldImg"/>
          </p:nvPr>
        </p:nvSpPr>
        <p:spPr>
          <a:ln/>
        </p:spPr>
      </p:sp>
      <p:sp>
        <p:nvSpPr>
          <p:cNvPr id="55298" name="Notes Placeholder 2"/>
          <p:cNvSpPr>
            <a:spLocks noGrp="1"/>
          </p:cNvSpPr>
          <p:nvPr>
            <p:ph type="body" idx="1"/>
          </p:nvPr>
        </p:nvSpPr>
        <p:spPr>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spcBef>
                <a:spcPct val="0"/>
              </a:spcBef>
            </a:pPr>
            <a:endParaRPr lang="en-US" altLang="en-US">
              <a:latin typeface="Arial" charset="0"/>
              <a:ea typeface="ＭＳ Ｐゴシック" charset="-128"/>
              <a:cs typeface="ＭＳ Ｐゴシック" charset="-128"/>
            </a:endParaRPr>
          </a:p>
        </p:txBody>
      </p:sp>
      <p:sp>
        <p:nvSpPr>
          <p:cNvPr id="55299"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1023938">
              <a:defRPr sz="1200" b="1">
                <a:solidFill>
                  <a:schemeClr val="tx1"/>
                </a:solidFill>
                <a:latin typeface="Arial" charset="0"/>
                <a:ea typeface="ＭＳ Ｐゴシック" charset="-128"/>
                <a:cs typeface="ＭＳ Ｐゴシック" charset="-128"/>
              </a:defRPr>
            </a:lvl1pPr>
            <a:lvl2pPr marL="742950" indent="-285750" defTabSz="1023938">
              <a:defRPr sz="1200" b="1">
                <a:solidFill>
                  <a:schemeClr val="tx1"/>
                </a:solidFill>
                <a:latin typeface="Arial" charset="0"/>
                <a:ea typeface="ＭＳ Ｐゴシック" charset="-128"/>
                <a:cs typeface="ＭＳ Ｐゴシック" charset="-128"/>
              </a:defRPr>
            </a:lvl2pPr>
            <a:lvl3pPr marL="1143000" indent="-228600" defTabSz="1023938">
              <a:defRPr sz="1200" b="1">
                <a:solidFill>
                  <a:schemeClr val="tx1"/>
                </a:solidFill>
                <a:latin typeface="Arial" charset="0"/>
                <a:ea typeface="ＭＳ Ｐゴシック" charset="-128"/>
                <a:cs typeface="ＭＳ Ｐゴシック" charset="-128"/>
              </a:defRPr>
            </a:lvl3pPr>
            <a:lvl4pPr marL="1600200" indent="-228600" defTabSz="1023938">
              <a:defRPr sz="1200" b="1">
                <a:solidFill>
                  <a:schemeClr val="tx1"/>
                </a:solidFill>
                <a:latin typeface="Arial" charset="0"/>
                <a:ea typeface="ＭＳ Ｐゴシック" charset="-128"/>
                <a:cs typeface="ＭＳ Ｐゴシック" charset="-128"/>
              </a:defRPr>
            </a:lvl4pPr>
            <a:lvl5pPr marL="2057400" indent="-228600" defTabSz="1023938">
              <a:defRPr sz="1200" b="1">
                <a:solidFill>
                  <a:schemeClr val="tx1"/>
                </a:solidFill>
                <a:latin typeface="Arial" charset="0"/>
                <a:ea typeface="ＭＳ Ｐゴシック" charset="-128"/>
                <a:cs typeface="ＭＳ Ｐゴシック" charset="-128"/>
              </a:defRPr>
            </a:lvl5pPr>
            <a:lvl6pPr marL="25146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6pPr>
            <a:lvl7pPr marL="29718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7pPr>
            <a:lvl8pPr marL="34290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8pPr>
            <a:lvl9pPr marL="38862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9pPr>
          </a:lstStyle>
          <a:p>
            <a:fld id="{7803B6C6-9E1B-0D42-B041-C97D9D843782}" type="slidenum">
              <a:rPr lang="en-US" altLang="en-US" sz="1400" b="0">
                <a:solidFill>
                  <a:srgbClr val="000000"/>
                </a:solidFill>
                <a:latin typeface="Calibri" charset="0"/>
              </a:rPr>
              <a:pPr/>
              <a:t>43</a:t>
            </a:fld>
            <a:endParaRPr lang="en-US" altLang="en-US" sz="1400" b="0">
              <a:solidFill>
                <a:srgbClr val="000000"/>
              </a:solidFill>
              <a:latin typeface="Calibri" charset="0"/>
            </a:endParaRPr>
          </a:p>
        </p:txBody>
      </p:sp>
    </p:spTree>
    <p:extLst>
      <p:ext uri="{BB962C8B-B14F-4D97-AF65-F5344CB8AC3E}">
        <p14:creationId xmlns:p14="http://schemas.microsoft.com/office/powerpoint/2010/main" val="85187213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6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1020763" eaLnBrk="0" hangingPunct="0">
              <a:defRPr sz="1200" b="1">
                <a:solidFill>
                  <a:schemeClr val="tx1"/>
                </a:solidFill>
                <a:latin typeface="Arial" charset="0"/>
                <a:ea typeface="ＭＳ Ｐゴシック" charset="0"/>
                <a:cs typeface="ＭＳ Ｐゴシック" charset="0"/>
              </a:defRPr>
            </a:lvl1pPr>
            <a:lvl2pPr marL="742950" indent="-285750" defTabSz="1020763" eaLnBrk="0" hangingPunct="0">
              <a:defRPr sz="1200" b="1">
                <a:solidFill>
                  <a:schemeClr val="tx1"/>
                </a:solidFill>
                <a:latin typeface="Arial" charset="0"/>
                <a:ea typeface="ＭＳ Ｐゴシック" charset="0"/>
              </a:defRPr>
            </a:lvl2pPr>
            <a:lvl3pPr marL="1143000" indent="-228600" defTabSz="1020763" eaLnBrk="0" hangingPunct="0">
              <a:defRPr sz="1200" b="1">
                <a:solidFill>
                  <a:schemeClr val="tx1"/>
                </a:solidFill>
                <a:latin typeface="Arial" charset="0"/>
                <a:ea typeface="ＭＳ Ｐゴシック" charset="0"/>
              </a:defRPr>
            </a:lvl3pPr>
            <a:lvl4pPr marL="1600200" indent="-228600" defTabSz="1020763" eaLnBrk="0" hangingPunct="0">
              <a:defRPr sz="1200" b="1">
                <a:solidFill>
                  <a:schemeClr val="tx1"/>
                </a:solidFill>
                <a:latin typeface="Arial" charset="0"/>
                <a:ea typeface="ＭＳ Ｐゴシック" charset="0"/>
              </a:defRPr>
            </a:lvl4pPr>
            <a:lvl5pPr marL="2057400" indent="-228600" defTabSz="1020763" eaLnBrk="0" hangingPunct="0">
              <a:defRPr sz="1200" b="1">
                <a:solidFill>
                  <a:schemeClr val="tx1"/>
                </a:solidFill>
                <a:latin typeface="Arial" charset="0"/>
                <a:ea typeface="ＭＳ Ｐゴシック" charset="0"/>
              </a:defRPr>
            </a:lvl5pPr>
            <a:lvl6pPr marL="2514600" indent="-228600" defTabSz="1020763"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1020763"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1020763"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1020763" eaLnBrk="0" fontAlgn="base" hangingPunct="0">
              <a:spcBef>
                <a:spcPct val="0"/>
              </a:spcBef>
              <a:spcAft>
                <a:spcPct val="0"/>
              </a:spcAft>
              <a:defRPr sz="1200" b="1">
                <a:solidFill>
                  <a:schemeClr val="tx1"/>
                </a:solidFill>
                <a:latin typeface="Arial" charset="0"/>
                <a:ea typeface="ＭＳ Ｐゴシック" charset="0"/>
              </a:defRPr>
            </a:lvl9pPr>
          </a:lstStyle>
          <a:p>
            <a:fld id="{7730EE88-96B6-AB4A-81DB-E3AD0C88FFD1}" type="slidenum">
              <a:rPr lang="en-US" sz="1400" b="0">
                <a:solidFill>
                  <a:srgbClr val="000000"/>
                </a:solidFill>
              </a:rPr>
              <a:pPr/>
              <a:t>51</a:t>
            </a:fld>
            <a:endParaRPr lang="en-US" sz="1400" b="0">
              <a:solidFill>
                <a:srgbClr val="000000"/>
              </a:solidFill>
            </a:endParaRPr>
          </a:p>
        </p:txBody>
      </p:sp>
      <p:sp>
        <p:nvSpPr>
          <p:cNvPr id="324610" name="Rectangle 2"/>
          <p:cNvSpPr>
            <a:spLocks noGrp="1" noRot="1" noChangeAspect="1" noChangeArrowheads="1"/>
          </p:cNvSpPr>
          <p:nvPr>
            <p:ph type="sldImg"/>
          </p:nvPr>
        </p:nvSpPr>
        <p:spPr>
          <a:xfrm>
            <a:off x="1257300" y="720725"/>
            <a:ext cx="4802188" cy="3600450"/>
          </a:xfrm>
          <a:solidFill>
            <a:srgbClr val="FFFFFF"/>
          </a:solidFill>
          <a:ln/>
        </p:spPr>
      </p:sp>
      <p:sp>
        <p:nvSpPr>
          <p:cNvPr id="324611" name="Rectangle 3"/>
          <p:cNvSpPr>
            <a:spLocks noGrp="1" noChangeArrowheads="1"/>
          </p:cNvSpPr>
          <p:nvPr>
            <p:ph type="body" idx="1"/>
          </p:nvPr>
        </p:nvSpPr>
        <p:spPr>
          <a:xfrm>
            <a:off x="974725" y="4560888"/>
            <a:ext cx="5365750" cy="4319587"/>
          </a:xfrm>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60587676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Slide Image Placeholder 1"/>
          <p:cNvSpPr>
            <a:spLocks noGrp="1" noRot="1" noChangeAspect="1" noTextEdit="1"/>
          </p:cNvSpPr>
          <p:nvPr>
            <p:ph type="sldImg"/>
          </p:nvPr>
        </p:nvSpPr>
        <p:spPr>
          <a:ln/>
        </p:spPr>
      </p:sp>
      <p:sp>
        <p:nvSpPr>
          <p:cNvPr id="55298" name="Notes Placeholder 2"/>
          <p:cNvSpPr>
            <a:spLocks noGrp="1"/>
          </p:cNvSpPr>
          <p:nvPr>
            <p:ph type="body" idx="1"/>
          </p:nvPr>
        </p:nvSpPr>
        <p:spPr>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spcBef>
                <a:spcPct val="0"/>
              </a:spcBef>
            </a:pPr>
            <a:endParaRPr lang="en-US" altLang="en-US">
              <a:latin typeface="Arial" charset="0"/>
              <a:ea typeface="ＭＳ Ｐゴシック" charset="-128"/>
              <a:cs typeface="ＭＳ Ｐゴシック" charset="-128"/>
            </a:endParaRPr>
          </a:p>
        </p:txBody>
      </p:sp>
      <p:sp>
        <p:nvSpPr>
          <p:cNvPr id="55299"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1023938">
              <a:defRPr sz="1200" b="1">
                <a:solidFill>
                  <a:schemeClr val="tx1"/>
                </a:solidFill>
                <a:latin typeface="Arial" charset="0"/>
                <a:ea typeface="ＭＳ Ｐゴシック" charset="-128"/>
                <a:cs typeface="ＭＳ Ｐゴシック" charset="-128"/>
              </a:defRPr>
            </a:lvl1pPr>
            <a:lvl2pPr marL="742950" indent="-285750" defTabSz="1023938">
              <a:defRPr sz="1200" b="1">
                <a:solidFill>
                  <a:schemeClr val="tx1"/>
                </a:solidFill>
                <a:latin typeface="Arial" charset="0"/>
                <a:ea typeface="ＭＳ Ｐゴシック" charset="-128"/>
                <a:cs typeface="ＭＳ Ｐゴシック" charset="-128"/>
              </a:defRPr>
            </a:lvl2pPr>
            <a:lvl3pPr marL="1143000" indent="-228600" defTabSz="1023938">
              <a:defRPr sz="1200" b="1">
                <a:solidFill>
                  <a:schemeClr val="tx1"/>
                </a:solidFill>
                <a:latin typeface="Arial" charset="0"/>
                <a:ea typeface="ＭＳ Ｐゴシック" charset="-128"/>
                <a:cs typeface="ＭＳ Ｐゴシック" charset="-128"/>
              </a:defRPr>
            </a:lvl3pPr>
            <a:lvl4pPr marL="1600200" indent="-228600" defTabSz="1023938">
              <a:defRPr sz="1200" b="1">
                <a:solidFill>
                  <a:schemeClr val="tx1"/>
                </a:solidFill>
                <a:latin typeface="Arial" charset="0"/>
                <a:ea typeface="ＭＳ Ｐゴシック" charset="-128"/>
                <a:cs typeface="ＭＳ Ｐゴシック" charset="-128"/>
              </a:defRPr>
            </a:lvl4pPr>
            <a:lvl5pPr marL="2057400" indent="-228600" defTabSz="1023938">
              <a:defRPr sz="1200" b="1">
                <a:solidFill>
                  <a:schemeClr val="tx1"/>
                </a:solidFill>
                <a:latin typeface="Arial" charset="0"/>
                <a:ea typeface="ＭＳ Ｐゴシック" charset="-128"/>
                <a:cs typeface="ＭＳ Ｐゴシック" charset="-128"/>
              </a:defRPr>
            </a:lvl5pPr>
            <a:lvl6pPr marL="25146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6pPr>
            <a:lvl7pPr marL="29718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7pPr>
            <a:lvl8pPr marL="34290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8pPr>
            <a:lvl9pPr marL="38862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9pPr>
          </a:lstStyle>
          <a:p>
            <a:fld id="{7803B6C6-9E1B-0D42-B041-C97D9D843782}" type="slidenum">
              <a:rPr lang="en-US" altLang="en-US" sz="1400" b="0">
                <a:solidFill>
                  <a:srgbClr val="000000"/>
                </a:solidFill>
                <a:latin typeface="Calibri" charset="0"/>
              </a:rPr>
              <a:pPr/>
              <a:t>52</a:t>
            </a:fld>
            <a:endParaRPr lang="en-US" altLang="en-US" sz="1400" b="0">
              <a:solidFill>
                <a:srgbClr val="000000"/>
              </a:solidFill>
              <a:latin typeface="Calibri" charset="0"/>
            </a:endParaRPr>
          </a:p>
        </p:txBody>
      </p:sp>
    </p:spTree>
    <p:extLst>
      <p:ext uri="{BB962C8B-B14F-4D97-AF65-F5344CB8AC3E}">
        <p14:creationId xmlns:p14="http://schemas.microsoft.com/office/powerpoint/2010/main" val="165104958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figure illustrates what these datasets look</a:t>
            </a:r>
            <a:r>
              <a:rPr lang="en-US" baseline="0" dirty="0" smtClean="0"/>
              <a:t> like. The movie titles can be matched directly. Date of ratings and rating values are expected to be similar to each other</a:t>
            </a:r>
            <a:endParaRPr lang="en-US" dirty="0"/>
          </a:p>
        </p:txBody>
      </p:sp>
      <p:sp>
        <p:nvSpPr>
          <p:cNvPr id="4" name="Slide Number Placeholder 3"/>
          <p:cNvSpPr>
            <a:spLocks noGrp="1"/>
          </p:cNvSpPr>
          <p:nvPr>
            <p:ph type="sldNum" sz="quarter" idx="10"/>
          </p:nvPr>
        </p:nvSpPr>
        <p:spPr/>
        <p:txBody>
          <a:bodyPr/>
          <a:lstStyle/>
          <a:p>
            <a:fld id="{5AC5682B-9735-45A8-B621-44C2C9EB0ECE}" type="slidenum">
              <a:rPr lang="en-US" smtClean="0"/>
              <a:t>57</a:t>
            </a:fld>
            <a:endParaRPr lang="en-US"/>
          </a:p>
        </p:txBody>
      </p:sp>
    </p:spTree>
    <p:extLst>
      <p:ext uri="{BB962C8B-B14F-4D97-AF65-F5344CB8AC3E}">
        <p14:creationId xmlns:p14="http://schemas.microsoft.com/office/powerpoint/2010/main" val="92937233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a:t>
            </a:r>
            <a:r>
              <a:rPr lang="en-US" baseline="0" dirty="0" smtClean="0"/>
              <a:t> you can see, Netflx-1 user can be matched to IMDB-0 user since the date of rating is very close and the ratings are very similar. The rating in </a:t>
            </a:r>
            <a:r>
              <a:rPr lang="en-US" baseline="0" dirty="0" err="1" smtClean="0"/>
              <a:t>imdb</a:t>
            </a:r>
            <a:r>
              <a:rPr lang="en-US" baseline="0" dirty="0" smtClean="0"/>
              <a:t> is from 0 to 10. So 5 is a similar score to 3 in Netflix rating system.</a:t>
            </a:r>
            <a:endParaRPr lang="en-US" dirty="0"/>
          </a:p>
        </p:txBody>
      </p:sp>
      <p:sp>
        <p:nvSpPr>
          <p:cNvPr id="4" name="Slide Number Placeholder 3"/>
          <p:cNvSpPr>
            <a:spLocks noGrp="1"/>
          </p:cNvSpPr>
          <p:nvPr>
            <p:ph type="sldNum" sz="quarter" idx="10"/>
          </p:nvPr>
        </p:nvSpPr>
        <p:spPr/>
        <p:txBody>
          <a:bodyPr/>
          <a:lstStyle/>
          <a:p>
            <a:fld id="{5AC5682B-9735-45A8-B621-44C2C9EB0ECE}" type="slidenum">
              <a:rPr lang="en-US" smtClean="0"/>
              <a:t>58</a:t>
            </a:fld>
            <a:endParaRPr lang="en-US"/>
          </a:p>
        </p:txBody>
      </p:sp>
    </p:spTree>
    <p:extLst>
      <p:ext uri="{BB962C8B-B14F-4D97-AF65-F5344CB8AC3E}">
        <p14:creationId xmlns:p14="http://schemas.microsoft.com/office/powerpoint/2010/main" val="66002850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key idea is that in </a:t>
            </a:r>
            <a:r>
              <a:rPr lang="en-US" dirty="0" err="1" smtClean="0"/>
              <a:t>imdb</a:t>
            </a:r>
            <a:r>
              <a:rPr lang="en-US" dirty="0" smtClean="0"/>
              <a:t>, the names are available for many users. Also, </a:t>
            </a:r>
          </a:p>
          <a:p>
            <a:endParaRPr lang="en-US" dirty="0" smtClean="0"/>
          </a:p>
          <a:p>
            <a:r>
              <a:rPr lang="en-US" dirty="0" smtClean="0"/>
              <a:t>Secondly, although another movie in Netflix system is not rated</a:t>
            </a:r>
            <a:r>
              <a:rPr lang="en-US" baseline="0" dirty="0" smtClean="0"/>
              <a:t> by this user in </a:t>
            </a:r>
            <a:r>
              <a:rPr lang="en-US" baseline="0" dirty="0" err="1" smtClean="0"/>
              <a:t>imdb</a:t>
            </a:r>
            <a:r>
              <a:rPr lang="en-US" baseline="0" dirty="0" smtClean="0"/>
              <a:t> system, namely the netflx666, the adversary can see the rating of the individual for this movie. </a:t>
            </a:r>
          </a:p>
          <a:p>
            <a:endParaRPr lang="en-US" baseline="0" dirty="0" smtClean="0"/>
          </a:p>
        </p:txBody>
      </p:sp>
      <p:sp>
        <p:nvSpPr>
          <p:cNvPr id="4" name="Slide Number Placeholder 3"/>
          <p:cNvSpPr>
            <a:spLocks noGrp="1"/>
          </p:cNvSpPr>
          <p:nvPr>
            <p:ph type="sldNum" sz="quarter" idx="10"/>
          </p:nvPr>
        </p:nvSpPr>
        <p:spPr/>
        <p:txBody>
          <a:bodyPr/>
          <a:lstStyle/>
          <a:p>
            <a:fld id="{5AC5682B-9735-45A8-B621-44C2C9EB0ECE}" type="slidenum">
              <a:rPr lang="en-US" smtClean="0"/>
              <a:t>59</a:t>
            </a:fld>
            <a:endParaRPr lang="en-US"/>
          </a:p>
        </p:txBody>
      </p:sp>
    </p:spTree>
    <p:extLst>
      <p:ext uri="{BB962C8B-B14F-4D97-AF65-F5344CB8AC3E}">
        <p14:creationId xmlns:p14="http://schemas.microsoft.com/office/powerpoint/2010/main" val="11543606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Slide Image Placeholder 1"/>
          <p:cNvSpPr>
            <a:spLocks noGrp="1" noRot="1" noChangeAspect="1" noTextEdit="1"/>
          </p:cNvSpPr>
          <p:nvPr>
            <p:ph type="sldImg"/>
          </p:nvPr>
        </p:nvSpPr>
        <p:spPr>
          <a:ln/>
        </p:spPr>
      </p:sp>
      <p:sp>
        <p:nvSpPr>
          <p:cNvPr id="55298" name="Notes Placeholder 2"/>
          <p:cNvSpPr>
            <a:spLocks noGrp="1"/>
          </p:cNvSpPr>
          <p:nvPr>
            <p:ph type="body" idx="1"/>
          </p:nvPr>
        </p:nvSpPr>
        <p:spPr>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spcBef>
                <a:spcPct val="0"/>
              </a:spcBef>
            </a:pPr>
            <a:endParaRPr lang="en-US" altLang="en-US">
              <a:latin typeface="Arial" charset="0"/>
              <a:ea typeface="ＭＳ Ｐゴシック" charset="-128"/>
              <a:cs typeface="ＭＳ Ｐゴシック" charset="-128"/>
            </a:endParaRPr>
          </a:p>
        </p:txBody>
      </p:sp>
      <p:sp>
        <p:nvSpPr>
          <p:cNvPr id="55299"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1023938">
              <a:defRPr sz="1200" b="1">
                <a:solidFill>
                  <a:schemeClr val="tx1"/>
                </a:solidFill>
                <a:latin typeface="Arial" charset="0"/>
                <a:ea typeface="ＭＳ Ｐゴシック" charset="-128"/>
                <a:cs typeface="ＭＳ Ｐゴシック" charset="-128"/>
              </a:defRPr>
            </a:lvl1pPr>
            <a:lvl2pPr marL="742950" indent="-285750" defTabSz="1023938">
              <a:defRPr sz="1200" b="1">
                <a:solidFill>
                  <a:schemeClr val="tx1"/>
                </a:solidFill>
                <a:latin typeface="Arial" charset="0"/>
                <a:ea typeface="ＭＳ Ｐゴシック" charset="-128"/>
                <a:cs typeface="ＭＳ Ｐゴシック" charset="-128"/>
              </a:defRPr>
            </a:lvl2pPr>
            <a:lvl3pPr marL="1143000" indent="-228600" defTabSz="1023938">
              <a:defRPr sz="1200" b="1">
                <a:solidFill>
                  <a:schemeClr val="tx1"/>
                </a:solidFill>
                <a:latin typeface="Arial" charset="0"/>
                <a:ea typeface="ＭＳ Ｐゴシック" charset="-128"/>
                <a:cs typeface="ＭＳ Ｐゴシック" charset="-128"/>
              </a:defRPr>
            </a:lvl3pPr>
            <a:lvl4pPr marL="1600200" indent="-228600" defTabSz="1023938">
              <a:defRPr sz="1200" b="1">
                <a:solidFill>
                  <a:schemeClr val="tx1"/>
                </a:solidFill>
                <a:latin typeface="Arial" charset="0"/>
                <a:ea typeface="ＭＳ Ｐゴシック" charset="-128"/>
                <a:cs typeface="ＭＳ Ｐゴシック" charset="-128"/>
              </a:defRPr>
            </a:lvl4pPr>
            <a:lvl5pPr marL="2057400" indent="-228600" defTabSz="1023938">
              <a:defRPr sz="1200" b="1">
                <a:solidFill>
                  <a:schemeClr val="tx1"/>
                </a:solidFill>
                <a:latin typeface="Arial" charset="0"/>
                <a:ea typeface="ＭＳ Ｐゴシック" charset="-128"/>
                <a:cs typeface="ＭＳ Ｐゴシック" charset="-128"/>
              </a:defRPr>
            </a:lvl5pPr>
            <a:lvl6pPr marL="25146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6pPr>
            <a:lvl7pPr marL="29718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7pPr>
            <a:lvl8pPr marL="34290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8pPr>
            <a:lvl9pPr marL="38862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9pPr>
          </a:lstStyle>
          <a:p>
            <a:fld id="{7803B6C6-9E1B-0D42-B041-C97D9D843782}" type="slidenum">
              <a:rPr lang="en-US" altLang="en-US" sz="1400" b="0">
                <a:solidFill>
                  <a:srgbClr val="000000"/>
                </a:solidFill>
                <a:latin typeface="Calibri" charset="0"/>
              </a:rPr>
              <a:pPr/>
              <a:t>63</a:t>
            </a:fld>
            <a:endParaRPr lang="en-US" altLang="en-US" sz="1400" b="0">
              <a:solidFill>
                <a:srgbClr val="000000"/>
              </a:solidFill>
              <a:latin typeface="Calibri" charset="0"/>
            </a:endParaRPr>
          </a:p>
        </p:txBody>
      </p:sp>
    </p:spTree>
    <p:extLst>
      <p:ext uri="{BB962C8B-B14F-4D97-AF65-F5344CB8AC3E}">
        <p14:creationId xmlns:p14="http://schemas.microsoft.com/office/powerpoint/2010/main" val="188612538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4D467F-3662-4726-8F6F-A99C6C5D833C}" type="slidenum">
              <a:rPr lang="en-US" smtClean="0">
                <a:solidFill>
                  <a:prstClr val="black"/>
                </a:solidFill>
              </a:rPr>
              <a:pPr/>
              <a:t>64</a:t>
            </a:fld>
            <a:endParaRPr lang="en-US">
              <a:solidFill>
                <a:prstClr val="black"/>
              </a:solidFill>
            </a:endParaRPr>
          </a:p>
        </p:txBody>
      </p:sp>
    </p:spTree>
    <p:extLst>
      <p:ext uri="{BB962C8B-B14F-4D97-AF65-F5344CB8AC3E}">
        <p14:creationId xmlns:p14="http://schemas.microsoft.com/office/powerpoint/2010/main" val="133457652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4D467F-3662-4726-8F6F-A99C6C5D833C}" type="slidenum">
              <a:rPr lang="en-US" smtClean="0">
                <a:solidFill>
                  <a:prstClr val="black"/>
                </a:solidFill>
              </a:rPr>
              <a:pPr/>
              <a:t>66</a:t>
            </a:fld>
            <a:endParaRPr lang="en-US">
              <a:solidFill>
                <a:prstClr val="black"/>
              </a:solidFill>
            </a:endParaRPr>
          </a:p>
        </p:txBody>
      </p:sp>
    </p:spTree>
    <p:extLst>
      <p:ext uri="{BB962C8B-B14F-4D97-AF65-F5344CB8AC3E}">
        <p14:creationId xmlns:p14="http://schemas.microsoft.com/office/powerpoint/2010/main" val="14554859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Slide Image Placeholder 1"/>
          <p:cNvSpPr>
            <a:spLocks noGrp="1" noRot="1" noChangeAspect="1" noTextEdit="1"/>
          </p:cNvSpPr>
          <p:nvPr>
            <p:ph type="sldImg"/>
          </p:nvPr>
        </p:nvSpPr>
        <p:spPr>
          <a:ln/>
        </p:spPr>
      </p:sp>
      <p:sp>
        <p:nvSpPr>
          <p:cNvPr id="55298" name="Notes Placeholder 2"/>
          <p:cNvSpPr>
            <a:spLocks noGrp="1"/>
          </p:cNvSpPr>
          <p:nvPr>
            <p:ph type="body" idx="1"/>
          </p:nvPr>
        </p:nvSpPr>
        <p:spPr>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spcBef>
                <a:spcPct val="0"/>
              </a:spcBef>
            </a:pPr>
            <a:endParaRPr lang="en-US" altLang="en-US">
              <a:latin typeface="Arial" charset="0"/>
              <a:ea typeface="ＭＳ Ｐゴシック" charset="-128"/>
              <a:cs typeface="ＭＳ Ｐゴシック" charset="-128"/>
            </a:endParaRPr>
          </a:p>
        </p:txBody>
      </p:sp>
      <p:sp>
        <p:nvSpPr>
          <p:cNvPr id="55299"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1023938">
              <a:defRPr sz="1200" b="1">
                <a:solidFill>
                  <a:schemeClr val="tx1"/>
                </a:solidFill>
                <a:latin typeface="Arial" charset="0"/>
                <a:ea typeface="ＭＳ Ｐゴシック" charset="-128"/>
                <a:cs typeface="ＭＳ Ｐゴシック" charset="-128"/>
              </a:defRPr>
            </a:lvl1pPr>
            <a:lvl2pPr marL="742950" indent="-285750" defTabSz="1023938">
              <a:defRPr sz="1200" b="1">
                <a:solidFill>
                  <a:schemeClr val="tx1"/>
                </a:solidFill>
                <a:latin typeface="Arial" charset="0"/>
                <a:ea typeface="ＭＳ Ｐゴシック" charset="-128"/>
                <a:cs typeface="ＭＳ Ｐゴシック" charset="-128"/>
              </a:defRPr>
            </a:lvl2pPr>
            <a:lvl3pPr marL="1143000" indent="-228600" defTabSz="1023938">
              <a:defRPr sz="1200" b="1">
                <a:solidFill>
                  <a:schemeClr val="tx1"/>
                </a:solidFill>
                <a:latin typeface="Arial" charset="0"/>
                <a:ea typeface="ＭＳ Ｐゴシック" charset="-128"/>
                <a:cs typeface="ＭＳ Ｐゴシック" charset="-128"/>
              </a:defRPr>
            </a:lvl3pPr>
            <a:lvl4pPr marL="1600200" indent="-228600" defTabSz="1023938">
              <a:defRPr sz="1200" b="1">
                <a:solidFill>
                  <a:schemeClr val="tx1"/>
                </a:solidFill>
                <a:latin typeface="Arial" charset="0"/>
                <a:ea typeface="ＭＳ Ｐゴシック" charset="-128"/>
                <a:cs typeface="ＭＳ Ｐゴシック" charset="-128"/>
              </a:defRPr>
            </a:lvl4pPr>
            <a:lvl5pPr marL="2057400" indent="-228600" defTabSz="1023938">
              <a:defRPr sz="1200" b="1">
                <a:solidFill>
                  <a:schemeClr val="tx1"/>
                </a:solidFill>
                <a:latin typeface="Arial" charset="0"/>
                <a:ea typeface="ＭＳ Ｐゴシック" charset="-128"/>
                <a:cs typeface="ＭＳ Ｐゴシック" charset="-128"/>
              </a:defRPr>
            </a:lvl5pPr>
            <a:lvl6pPr marL="25146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6pPr>
            <a:lvl7pPr marL="29718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7pPr>
            <a:lvl8pPr marL="34290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8pPr>
            <a:lvl9pPr marL="38862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9pPr>
          </a:lstStyle>
          <a:p>
            <a:fld id="{7803B6C6-9E1B-0D42-B041-C97D9D843782}" type="slidenum">
              <a:rPr lang="en-US" altLang="en-US" sz="1400" b="0">
                <a:solidFill>
                  <a:srgbClr val="000000"/>
                </a:solidFill>
                <a:latin typeface="Calibri" charset="0"/>
              </a:rPr>
              <a:pPr/>
              <a:t>8</a:t>
            </a:fld>
            <a:endParaRPr lang="en-US" altLang="en-US" sz="1400" b="0">
              <a:solidFill>
                <a:srgbClr val="000000"/>
              </a:solidFill>
              <a:latin typeface="Calibri" charset="0"/>
            </a:endParaRPr>
          </a:p>
        </p:txBody>
      </p:sp>
    </p:spTree>
    <p:extLst>
      <p:ext uri="{BB962C8B-B14F-4D97-AF65-F5344CB8AC3E}">
        <p14:creationId xmlns:p14="http://schemas.microsoft.com/office/powerpoint/2010/main" val="113629333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t>GEUVADIS ICI-\</a:t>
            </a:r>
            <a:r>
              <a:rPr lang="en-US" sz="1200" b="1" dirty="0" err="1"/>
              <a:t>Pi_GW</a:t>
            </a:r>
            <a:r>
              <a:rPr lang="en-US" sz="1200" b="1" dirty="0"/>
              <a:t> estimates:</a:t>
            </a:r>
            <a:endParaRPr lang="en-US" dirty="0"/>
          </a:p>
        </p:txBody>
      </p:sp>
      <p:sp>
        <p:nvSpPr>
          <p:cNvPr id="4" name="Slide Number Placeholder 3"/>
          <p:cNvSpPr>
            <a:spLocks noGrp="1"/>
          </p:cNvSpPr>
          <p:nvPr>
            <p:ph type="sldNum" sz="quarter" idx="10"/>
          </p:nvPr>
        </p:nvSpPr>
        <p:spPr/>
        <p:txBody>
          <a:bodyPr/>
          <a:lstStyle/>
          <a:p>
            <a:fld id="{A34D467F-3662-4726-8F6F-A99C6C5D833C}" type="slidenum">
              <a:rPr lang="en-US" smtClean="0">
                <a:solidFill>
                  <a:prstClr val="black"/>
                </a:solidFill>
              </a:rPr>
              <a:pPr/>
              <a:t>67</a:t>
            </a:fld>
            <a:endParaRPr lang="en-US">
              <a:solidFill>
                <a:prstClr val="black"/>
              </a:solidFill>
            </a:endParaRPr>
          </a:p>
        </p:txBody>
      </p:sp>
    </p:spTree>
    <p:extLst>
      <p:ext uri="{BB962C8B-B14F-4D97-AF65-F5344CB8AC3E}">
        <p14:creationId xmlns:p14="http://schemas.microsoft.com/office/powerpoint/2010/main" val="86955320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Slide Image Placeholder 1"/>
          <p:cNvSpPr>
            <a:spLocks noGrp="1" noRot="1" noChangeAspect="1" noTextEdit="1"/>
          </p:cNvSpPr>
          <p:nvPr>
            <p:ph type="sldImg"/>
          </p:nvPr>
        </p:nvSpPr>
        <p:spPr>
          <a:ln/>
        </p:spPr>
      </p:sp>
      <p:sp>
        <p:nvSpPr>
          <p:cNvPr id="55298" name="Notes Placeholder 2"/>
          <p:cNvSpPr>
            <a:spLocks noGrp="1"/>
          </p:cNvSpPr>
          <p:nvPr>
            <p:ph type="body" idx="1"/>
          </p:nvPr>
        </p:nvSpPr>
        <p:spPr>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spcBef>
                <a:spcPct val="0"/>
              </a:spcBef>
            </a:pPr>
            <a:endParaRPr lang="en-US" altLang="en-US">
              <a:latin typeface="Arial" charset="0"/>
              <a:ea typeface="ＭＳ Ｐゴシック" charset="-128"/>
              <a:cs typeface="ＭＳ Ｐゴシック" charset="-128"/>
            </a:endParaRPr>
          </a:p>
        </p:txBody>
      </p:sp>
      <p:sp>
        <p:nvSpPr>
          <p:cNvPr id="55299"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1023938">
              <a:defRPr sz="1200" b="1">
                <a:solidFill>
                  <a:schemeClr val="tx1"/>
                </a:solidFill>
                <a:latin typeface="Arial" charset="0"/>
                <a:ea typeface="ＭＳ Ｐゴシック" charset="-128"/>
                <a:cs typeface="ＭＳ Ｐゴシック" charset="-128"/>
              </a:defRPr>
            </a:lvl1pPr>
            <a:lvl2pPr marL="742950" indent="-285750" defTabSz="1023938">
              <a:defRPr sz="1200" b="1">
                <a:solidFill>
                  <a:schemeClr val="tx1"/>
                </a:solidFill>
                <a:latin typeface="Arial" charset="0"/>
                <a:ea typeface="ＭＳ Ｐゴシック" charset="-128"/>
                <a:cs typeface="ＭＳ Ｐゴシック" charset="-128"/>
              </a:defRPr>
            </a:lvl2pPr>
            <a:lvl3pPr marL="1143000" indent="-228600" defTabSz="1023938">
              <a:defRPr sz="1200" b="1">
                <a:solidFill>
                  <a:schemeClr val="tx1"/>
                </a:solidFill>
                <a:latin typeface="Arial" charset="0"/>
                <a:ea typeface="ＭＳ Ｐゴシック" charset="-128"/>
                <a:cs typeface="ＭＳ Ｐゴシック" charset="-128"/>
              </a:defRPr>
            </a:lvl3pPr>
            <a:lvl4pPr marL="1600200" indent="-228600" defTabSz="1023938">
              <a:defRPr sz="1200" b="1">
                <a:solidFill>
                  <a:schemeClr val="tx1"/>
                </a:solidFill>
                <a:latin typeface="Arial" charset="0"/>
                <a:ea typeface="ＭＳ Ｐゴシック" charset="-128"/>
                <a:cs typeface="ＭＳ Ｐゴシック" charset="-128"/>
              </a:defRPr>
            </a:lvl4pPr>
            <a:lvl5pPr marL="2057400" indent="-228600" defTabSz="1023938">
              <a:defRPr sz="1200" b="1">
                <a:solidFill>
                  <a:schemeClr val="tx1"/>
                </a:solidFill>
                <a:latin typeface="Arial" charset="0"/>
                <a:ea typeface="ＭＳ Ｐゴシック" charset="-128"/>
                <a:cs typeface="ＭＳ Ｐゴシック" charset="-128"/>
              </a:defRPr>
            </a:lvl5pPr>
            <a:lvl6pPr marL="25146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6pPr>
            <a:lvl7pPr marL="29718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7pPr>
            <a:lvl8pPr marL="34290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8pPr>
            <a:lvl9pPr marL="38862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9pPr>
          </a:lstStyle>
          <a:p>
            <a:fld id="{7803B6C6-9E1B-0D42-B041-C97D9D843782}" type="slidenum">
              <a:rPr lang="en-US" altLang="en-US" sz="1400" b="0">
                <a:solidFill>
                  <a:srgbClr val="000000"/>
                </a:solidFill>
                <a:latin typeface="Calibri" charset="0"/>
              </a:rPr>
              <a:pPr/>
              <a:t>71</a:t>
            </a:fld>
            <a:endParaRPr lang="en-US" altLang="en-US" sz="1400" b="0">
              <a:solidFill>
                <a:srgbClr val="000000"/>
              </a:solidFill>
              <a:latin typeface="Calibri" charset="0"/>
            </a:endParaRPr>
          </a:p>
        </p:txBody>
      </p:sp>
    </p:spTree>
    <p:extLst>
      <p:ext uri="{BB962C8B-B14F-4D97-AF65-F5344CB8AC3E}">
        <p14:creationId xmlns:p14="http://schemas.microsoft.com/office/powerpoint/2010/main" val="107368181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Slide Image Placeholder 1"/>
          <p:cNvSpPr>
            <a:spLocks noGrp="1" noRot="1" noChangeAspect="1" noTextEdit="1"/>
          </p:cNvSpPr>
          <p:nvPr>
            <p:ph type="sldImg"/>
          </p:nvPr>
        </p:nvSpPr>
        <p:spPr>
          <a:ln/>
        </p:spPr>
      </p:sp>
      <p:sp>
        <p:nvSpPr>
          <p:cNvPr id="55298" name="Notes Placeholder 2"/>
          <p:cNvSpPr>
            <a:spLocks noGrp="1"/>
          </p:cNvSpPr>
          <p:nvPr>
            <p:ph type="body" idx="1"/>
          </p:nvPr>
        </p:nvSpPr>
        <p:spPr>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spcBef>
                <a:spcPct val="0"/>
              </a:spcBef>
            </a:pPr>
            <a:endParaRPr lang="en-US" altLang="en-US">
              <a:latin typeface="Arial" charset="0"/>
              <a:ea typeface="ＭＳ Ｐゴシック" charset="-128"/>
              <a:cs typeface="ＭＳ Ｐゴシック" charset="-128"/>
            </a:endParaRPr>
          </a:p>
        </p:txBody>
      </p:sp>
      <p:sp>
        <p:nvSpPr>
          <p:cNvPr id="55299"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1023938">
              <a:defRPr sz="1200" b="1">
                <a:solidFill>
                  <a:schemeClr val="tx1"/>
                </a:solidFill>
                <a:latin typeface="Arial" charset="0"/>
                <a:ea typeface="ＭＳ Ｐゴシック" charset="-128"/>
                <a:cs typeface="ＭＳ Ｐゴシック" charset="-128"/>
              </a:defRPr>
            </a:lvl1pPr>
            <a:lvl2pPr marL="742950" indent="-285750" defTabSz="1023938">
              <a:defRPr sz="1200" b="1">
                <a:solidFill>
                  <a:schemeClr val="tx1"/>
                </a:solidFill>
                <a:latin typeface="Arial" charset="0"/>
                <a:ea typeface="ＭＳ Ｐゴシック" charset="-128"/>
                <a:cs typeface="ＭＳ Ｐゴシック" charset="-128"/>
              </a:defRPr>
            </a:lvl2pPr>
            <a:lvl3pPr marL="1143000" indent="-228600" defTabSz="1023938">
              <a:defRPr sz="1200" b="1">
                <a:solidFill>
                  <a:schemeClr val="tx1"/>
                </a:solidFill>
                <a:latin typeface="Arial" charset="0"/>
                <a:ea typeface="ＭＳ Ｐゴシック" charset="-128"/>
                <a:cs typeface="ＭＳ Ｐゴシック" charset="-128"/>
              </a:defRPr>
            </a:lvl3pPr>
            <a:lvl4pPr marL="1600200" indent="-228600" defTabSz="1023938">
              <a:defRPr sz="1200" b="1">
                <a:solidFill>
                  <a:schemeClr val="tx1"/>
                </a:solidFill>
                <a:latin typeface="Arial" charset="0"/>
                <a:ea typeface="ＭＳ Ｐゴシック" charset="-128"/>
                <a:cs typeface="ＭＳ Ｐゴシック" charset="-128"/>
              </a:defRPr>
            </a:lvl4pPr>
            <a:lvl5pPr marL="2057400" indent="-228600" defTabSz="1023938">
              <a:defRPr sz="1200" b="1">
                <a:solidFill>
                  <a:schemeClr val="tx1"/>
                </a:solidFill>
                <a:latin typeface="Arial" charset="0"/>
                <a:ea typeface="ＭＳ Ｐゴシック" charset="-128"/>
                <a:cs typeface="ＭＳ Ｐゴシック" charset="-128"/>
              </a:defRPr>
            </a:lvl5pPr>
            <a:lvl6pPr marL="25146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6pPr>
            <a:lvl7pPr marL="29718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7pPr>
            <a:lvl8pPr marL="34290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8pPr>
            <a:lvl9pPr marL="38862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9pPr>
          </a:lstStyle>
          <a:p>
            <a:fld id="{7803B6C6-9E1B-0D42-B041-C97D9D843782}" type="slidenum">
              <a:rPr lang="en-US" altLang="en-US" sz="1400" b="0">
                <a:solidFill>
                  <a:srgbClr val="000000"/>
                </a:solidFill>
                <a:latin typeface="Calibri" charset="0"/>
              </a:rPr>
              <a:pPr/>
              <a:t>72</a:t>
            </a:fld>
            <a:endParaRPr lang="en-US" altLang="en-US" sz="1400" b="0">
              <a:solidFill>
                <a:srgbClr val="000000"/>
              </a:solidFill>
              <a:latin typeface="Calibri" charset="0"/>
            </a:endParaRPr>
          </a:p>
        </p:txBody>
      </p:sp>
    </p:spTree>
    <p:extLst>
      <p:ext uri="{BB962C8B-B14F-4D97-AF65-F5344CB8AC3E}">
        <p14:creationId xmlns:p14="http://schemas.microsoft.com/office/powerpoint/2010/main" val="549446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solidFill>
                  <a:schemeClr val="bg1"/>
                </a:solidFill>
              </a:rPr>
              <a:t>Current phase is wrapping up- we have uniformly processed data across disorders and time periods on now up to &gt;2500 frozen postmortem </a:t>
            </a:r>
            <a:r>
              <a:rPr lang="en-US" dirty="0"/>
              <a:t>brains from brain banks. </a:t>
            </a:r>
          </a:p>
          <a:p>
            <a:pPr marL="171450" indent="-171450">
              <a:buFont typeface="Arial" panose="020B0604020202020204" pitchFamily="34" charset="0"/>
              <a:buChar char="•"/>
            </a:pPr>
            <a:r>
              <a:rPr lang="en-US" dirty="0"/>
              <a:t>Data generation has focus on </a:t>
            </a:r>
            <a:r>
              <a:rPr lang="en-US" b="1" dirty="0"/>
              <a:t>mostly DLFPC with </a:t>
            </a:r>
            <a:r>
              <a:rPr lang="en-US" dirty="0"/>
              <a:t>a few other brain regions also covered. </a:t>
            </a:r>
          </a:p>
          <a:p>
            <a:pPr marL="171450" indent="-171450">
              <a:buFont typeface="Arial" panose="020B0604020202020204" pitchFamily="34" charset="0"/>
              <a:buChar char="•"/>
            </a:pPr>
            <a:r>
              <a:rPr lang="en-US" dirty="0"/>
              <a:t>Analyses were </a:t>
            </a:r>
            <a:r>
              <a:rPr lang="en-US" b="1" dirty="0"/>
              <a:t>primarily bulk tissues </a:t>
            </a:r>
            <a:r>
              <a:rPr lang="en-US" dirty="0"/>
              <a:t>with </a:t>
            </a:r>
            <a:r>
              <a:rPr lang="en-US" b="1" dirty="0"/>
              <a:t>some sorted </a:t>
            </a:r>
            <a:r>
              <a:rPr lang="en-US" b="1" dirty="0" err="1"/>
              <a:t>NeuN</a:t>
            </a:r>
            <a:r>
              <a:rPr lang="en-US" b="1" dirty="0"/>
              <a:t>+/</a:t>
            </a:r>
            <a:r>
              <a:rPr lang="en-US" dirty="0"/>
              <a:t>- cells and a limited amount of </a:t>
            </a:r>
            <a:r>
              <a:rPr lang="en-US" dirty="0" err="1"/>
              <a:t>ss</a:t>
            </a:r>
            <a:r>
              <a:rPr lang="en-US" dirty="0"/>
              <a:t> data generation.</a:t>
            </a:r>
          </a:p>
          <a:p>
            <a:pPr marL="171450" indent="-171450" defTabSz="685800">
              <a:buFont typeface="Arial" panose="020B0604020202020204" pitchFamily="34" charset="0"/>
              <a:buChar char="•"/>
            </a:pPr>
            <a:r>
              <a:rPr lang="en-US" dirty="0"/>
              <a:t>Multiple assays – </a:t>
            </a:r>
            <a:r>
              <a:rPr lang="en-US" sz="1200" dirty="0">
                <a:solidFill>
                  <a:srgbClr val="00468B"/>
                </a:solidFill>
                <a:latin typeface="Arial"/>
                <a:ea typeface="ＭＳ Ｐゴシック"/>
              </a:rPr>
              <a:t>WGS, SNP genotypes </a:t>
            </a:r>
            <a:r>
              <a:rPr lang="en-US" sz="1200" dirty="0">
                <a:solidFill>
                  <a:srgbClr val="00B050"/>
                </a:solidFill>
                <a:latin typeface="Arial"/>
                <a:ea typeface="ＭＳ Ｐゴシック"/>
              </a:rPr>
              <a:t>Epigenome: </a:t>
            </a:r>
            <a:r>
              <a:rPr lang="en-US" sz="1200" dirty="0" err="1">
                <a:solidFill>
                  <a:srgbClr val="00468B"/>
                </a:solidFill>
                <a:latin typeface="Arial"/>
                <a:ea typeface="ＭＳ Ｐゴシック"/>
              </a:rPr>
              <a:t>ChIP-seq</a:t>
            </a:r>
            <a:r>
              <a:rPr lang="en-US" sz="1200" dirty="0">
                <a:solidFill>
                  <a:srgbClr val="00468B"/>
                </a:solidFill>
                <a:latin typeface="Arial"/>
                <a:ea typeface="ＭＳ Ｐゴシック"/>
              </a:rPr>
              <a:t>, ATAC-</a:t>
            </a:r>
            <a:r>
              <a:rPr lang="en-US" sz="1200" dirty="0" err="1">
                <a:solidFill>
                  <a:srgbClr val="00468B"/>
                </a:solidFill>
                <a:latin typeface="Arial"/>
                <a:ea typeface="ＭＳ Ｐゴシック"/>
              </a:rPr>
              <a:t>seq</a:t>
            </a:r>
            <a:r>
              <a:rPr lang="en-US" sz="1200" dirty="0">
                <a:solidFill>
                  <a:srgbClr val="00468B"/>
                </a:solidFill>
                <a:latin typeface="Arial"/>
                <a:ea typeface="ＭＳ Ｐゴシック"/>
              </a:rPr>
              <a:t>, </a:t>
            </a:r>
            <a:r>
              <a:rPr lang="en-US" sz="1200" dirty="0" err="1">
                <a:solidFill>
                  <a:srgbClr val="00468B"/>
                </a:solidFill>
                <a:latin typeface="Arial"/>
                <a:ea typeface="ＭＳ Ｐゴシック"/>
              </a:rPr>
              <a:t>HiC</a:t>
            </a:r>
            <a:r>
              <a:rPr lang="en-US" sz="1200" dirty="0">
                <a:solidFill>
                  <a:srgbClr val="00468B"/>
                </a:solidFill>
                <a:latin typeface="Arial"/>
                <a:ea typeface="ＭＳ Ｐゴシック"/>
              </a:rPr>
              <a:t>, ERRBS, Array Methylation, </a:t>
            </a:r>
            <a:r>
              <a:rPr lang="en-US" sz="1200" dirty="0" err="1">
                <a:solidFill>
                  <a:srgbClr val="00468B"/>
                </a:solidFill>
                <a:latin typeface="Arial"/>
                <a:ea typeface="ＭＳ Ｐゴシック"/>
              </a:rPr>
              <a:t>NOMeSeq</a:t>
            </a:r>
            <a:r>
              <a:rPr lang="en-US" sz="1200" dirty="0">
                <a:solidFill>
                  <a:srgbClr val="00468B"/>
                </a:solidFill>
                <a:latin typeface="Arial"/>
                <a:ea typeface="ＭＳ Ｐゴシック"/>
              </a:rPr>
              <a:t> </a:t>
            </a:r>
            <a:r>
              <a:rPr lang="en-US" sz="1200" dirty="0">
                <a:solidFill>
                  <a:srgbClr val="00B050"/>
                </a:solidFill>
                <a:latin typeface="Arial"/>
                <a:ea typeface="ＭＳ Ｐゴシック"/>
              </a:rPr>
              <a:t>Transcriptome: </a:t>
            </a:r>
            <a:r>
              <a:rPr lang="en-US" sz="1200" dirty="0">
                <a:solidFill>
                  <a:srgbClr val="00468B"/>
                </a:solidFill>
                <a:latin typeface="Arial"/>
                <a:ea typeface="ＭＳ Ｐゴシック"/>
              </a:rPr>
              <a:t>RNA-</a:t>
            </a:r>
            <a:r>
              <a:rPr lang="en-US" sz="1200" dirty="0" err="1">
                <a:solidFill>
                  <a:srgbClr val="00468B"/>
                </a:solidFill>
                <a:latin typeface="Arial"/>
                <a:ea typeface="ＭＳ Ｐゴシック"/>
              </a:rPr>
              <a:t>seq</a:t>
            </a:r>
            <a:r>
              <a:rPr lang="en-US" sz="1200" dirty="0">
                <a:solidFill>
                  <a:srgbClr val="00468B"/>
                </a:solidFill>
                <a:latin typeface="Arial"/>
                <a:ea typeface="ＭＳ Ｐゴシック"/>
              </a:rPr>
              <a:t>, </a:t>
            </a:r>
            <a:r>
              <a:rPr lang="en-US" sz="1200" dirty="0" err="1">
                <a:solidFill>
                  <a:srgbClr val="00468B"/>
                </a:solidFill>
                <a:latin typeface="Arial"/>
                <a:ea typeface="ＭＳ Ｐゴシック"/>
              </a:rPr>
              <a:t>lncRNAseq</a:t>
            </a:r>
            <a:r>
              <a:rPr lang="en-US" sz="1200" dirty="0">
                <a:solidFill>
                  <a:srgbClr val="00468B"/>
                </a:solidFill>
                <a:latin typeface="Arial"/>
                <a:ea typeface="ＭＳ Ｐゴシック"/>
              </a:rPr>
              <a:t>, </a:t>
            </a:r>
            <a:r>
              <a:rPr lang="en-US" sz="1200" dirty="0">
                <a:solidFill>
                  <a:srgbClr val="00B050"/>
                </a:solidFill>
                <a:latin typeface="Arial"/>
                <a:ea typeface="ＭＳ Ｐゴシック"/>
              </a:rPr>
              <a:t>Proteome: </a:t>
            </a:r>
            <a:r>
              <a:rPr lang="en-US" sz="1200" dirty="0">
                <a:solidFill>
                  <a:srgbClr val="00468B"/>
                </a:solidFill>
                <a:latin typeface="Arial"/>
                <a:ea typeface="ＭＳ Ｐゴシック"/>
              </a:rPr>
              <a:t>RPPA. </a:t>
            </a:r>
          </a:p>
          <a:p>
            <a:pPr marL="171450" indent="-171450" defTabSz="685800">
              <a:buFont typeface="Arial" panose="020B0604020202020204" pitchFamily="34" charset="0"/>
              <a:buChar char="•"/>
            </a:pPr>
            <a:r>
              <a:rPr lang="en-US" sz="1200" dirty="0">
                <a:solidFill>
                  <a:srgbClr val="00468B"/>
                </a:solidFill>
                <a:latin typeface="Arial"/>
                <a:ea typeface="ＭＳ Ｐゴシック"/>
              </a:rPr>
              <a:t>The analyses have focused on identifying b</a:t>
            </a:r>
            <a:r>
              <a:rPr lang="en-US" dirty="0"/>
              <a:t>rain enhancers relevant and disease-specific </a:t>
            </a:r>
            <a:r>
              <a:rPr lang="en-US" dirty="0" err="1"/>
              <a:t>eQTLs</a:t>
            </a:r>
            <a:r>
              <a:rPr lang="en-US" dirty="0"/>
              <a:t> and epigenomic variation.</a:t>
            </a:r>
            <a:endParaRPr lang="en-US" sz="1200" kern="1200" dirty="0">
              <a:solidFill>
                <a:schemeClr val="tx1"/>
              </a:solidFill>
              <a:effectLst/>
              <a:latin typeface="+mn-lt"/>
              <a:ea typeface="+mn-ea"/>
              <a:cs typeface="+mn-cs"/>
            </a:endParaRPr>
          </a:p>
          <a:p>
            <a:pPr marL="171450" indent="-171450" defTabSz="685800">
              <a:buFont typeface="Arial" panose="020B0604020202020204" pitchFamily="34" charset="0"/>
              <a:buChar char="•"/>
            </a:pPr>
            <a:r>
              <a:rPr lang="en-US" sz="1200" kern="1200" dirty="0">
                <a:solidFill>
                  <a:schemeClr val="tx1"/>
                </a:solidFill>
                <a:effectLst/>
                <a:latin typeface="+mn-lt"/>
                <a:ea typeface="+mn-ea"/>
                <a:cs typeface="+mn-cs"/>
              </a:rPr>
              <a:t>An invaluable public resource of multidimensional genomic data </a:t>
            </a:r>
          </a:p>
          <a:p>
            <a:pPr marL="171450" indent="-171450" defTabSz="685800">
              <a:buFont typeface="Arial" panose="020B0604020202020204" pitchFamily="34" charset="0"/>
              <a:buChar char="•"/>
            </a:pPr>
            <a:r>
              <a:rPr lang="en-US" sz="1200" kern="1200" dirty="0">
                <a:solidFill>
                  <a:schemeClr val="tx1"/>
                </a:solidFill>
                <a:effectLst/>
                <a:latin typeface="+mn-lt"/>
                <a:ea typeface="+mn-ea"/>
                <a:cs typeface="+mn-cs"/>
              </a:rPr>
              <a:t>They are also collaborating with GTEX, ENCODE and other related consortia to enhance the power and impact of their analyses. </a:t>
            </a:r>
          </a:p>
          <a:p>
            <a:endParaRPr lang="en-US" dirty="0"/>
          </a:p>
          <a:p>
            <a:endParaRPr lang="en-US" dirty="0"/>
          </a:p>
        </p:txBody>
      </p:sp>
      <p:sp>
        <p:nvSpPr>
          <p:cNvPr id="4" name="Slide Number Placeholder 3"/>
          <p:cNvSpPr>
            <a:spLocks noGrp="1"/>
          </p:cNvSpPr>
          <p:nvPr>
            <p:ph type="sldNum" sz="quarter" idx="10"/>
          </p:nvPr>
        </p:nvSpPr>
        <p:spPr/>
        <p:txBody>
          <a:bodyPr/>
          <a:lstStyle/>
          <a:p>
            <a:pPr defTabSz="914400" eaLnBrk="1" fontAlgn="auto" hangingPunct="1">
              <a:spcBef>
                <a:spcPts val="0"/>
              </a:spcBef>
              <a:spcAft>
                <a:spcPts val="0"/>
              </a:spcAft>
              <a:defRPr/>
            </a:pPr>
            <a:fld id="{EDBB3421-7F1D-4156-A6B6-E923F12F10DC}" type="slidenum">
              <a:rPr lang="en-US" sz="1200" smtClean="0">
                <a:solidFill>
                  <a:prstClr val="black"/>
                </a:solidFill>
                <a:latin typeface="Calibri" panose="020F0502020204030204"/>
                <a:ea typeface=""/>
                <a:cs typeface=""/>
              </a:rPr>
              <a:pPr defTabSz="914400" eaLnBrk="1" fontAlgn="auto" hangingPunct="1">
                <a:spcBef>
                  <a:spcPts val="0"/>
                </a:spcBef>
                <a:spcAft>
                  <a:spcPts val="0"/>
                </a:spcAft>
                <a:defRPr/>
              </a:pPr>
              <a:t>9</a:t>
            </a:fld>
            <a:endParaRPr lang="en-US" sz="1200">
              <a:solidFill>
                <a:prstClr val="black"/>
              </a:solidFill>
              <a:latin typeface="Calibri" panose="020F0502020204030204"/>
              <a:ea typeface=""/>
              <a:cs typeface=""/>
            </a:endParaRPr>
          </a:p>
        </p:txBody>
      </p:sp>
    </p:spTree>
    <p:extLst>
      <p:ext uri="{BB962C8B-B14F-4D97-AF65-F5344CB8AC3E}">
        <p14:creationId xmlns:p14="http://schemas.microsoft.com/office/powerpoint/2010/main" val="290892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3C43B9B-87D0-4380-A962-F69BD125AC41}" type="slidenum">
              <a:rPr lang="en-US" smtClean="0">
                <a:solidFill>
                  <a:prstClr val="black"/>
                </a:solidFill>
              </a:rPr>
              <a:pPr/>
              <a:t>10</a:t>
            </a:fld>
            <a:endParaRPr lang="en-US">
              <a:solidFill>
                <a:prstClr val="black"/>
              </a:solidFill>
            </a:endParaRPr>
          </a:p>
        </p:txBody>
      </p:sp>
    </p:spTree>
    <p:extLst>
      <p:ext uri="{BB962C8B-B14F-4D97-AF65-F5344CB8AC3E}">
        <p14:creationId xmlns:p14="http://schemas.microsoft.com/office/powerpoint/2010/main" val="13367870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CD805E3-5682-9C42-B250-E381CFDC8FEE}" type="slidenum">
              <a:rPr lang="en-US" smtClean="0"/>
              <a:t>13</a:t>
            </a:fld>
            <a:endParaRPr lang="en-US"/>
          </a:p>
        </p:txBody>
      </p:sp>
    </p:spTree>
    <p:extLst>
      <p:ext uri="{BB962C8B-B14F-4D97-AF65-F5344CB8AC3E}">
        <p14:creationId xmlns:p14="http://schemas.microsoft.com/office/powerpoint/2010/main" val="3344994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 Rubenstein et al., </a:t>
            </a:r>
            <a:r>
              <a:rPr lang="en-US" sz="1200" b="1" i="0" kern="1200" dirty="0">
                <a:solidFill>
                  <a:schemeClr val="tx1"/>
                </a:solidFill>
                <a:effectLst/>
                <a:latin typeface="+mn-lt"/>
                <a:ea typeface="+mn-ea"/>
                <a:cs typeface="+mn-cs"/>
              </a:rPr>
              <a:t>Model of autism: increased ratio of excitation/inhibition in key neural systems, Genes Brain </a:t>
            </a:r>
            <a:r>
              <a:rPr lang="en-US" sz="1200" b="1" i="0" kern="1200" dirty="0" err="1">
                <a:solidFill>
                  <a:schemeClr val="tx1"/>
                </a:solidFill>
                <a:effectLst/>
                <a:latin typeface="+mn-lt"/>
                <a:ea typeface="+mn-ea"/>
                <a:cs typeface="+mn-cs"/>
              </a:rPr>
              <a:t>Behav</a:t>
            </a:r>
            <a:r>
              <a:rPr lang="en-US" sz="1200" b="1" i="0" kern="1200" dirty="0">
                <a:solidFill>
                  <a:schemeClr val="tx1"/>
                </a:solidFill>
                <a:effectLst/>
                <a:latin typeface="+mn-lt"/>
                <a:ea typeface="+mn-ea"/>
                <a:cs typeface="+mn-cs"/>
              </a:rPr>
              <a:t>. 2003</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kern="1200" dirty="0">
                <a:solidFill>
                  <a:schemeClr val="tx1"/>
                </a:solidFill>
                <a:effectLst/>
                <a:latin typeface="+mn-lt"/>
                <a:ea typeface="+mn-ea"/>
                <a:cs typeface="+mn-cs"/>
              </a:rPr>
              <a:t>** </a:t>
            </a:r>
            <a:r>
              <a:rPr lang="en-US" sz="1200" b="1" i="0" kern="1200" dirty="0" err="1">
                <a:solidFill>
                  <a:schemeClr val="tx1"/>
                </a:solidFill>
                <a:effectLst/>
                <a:latin typeface="+mn-lt"/>
                <a:ea typeface="+mn-ea"/>
                <a:cs typeface="+mn-cs"/>
              </a:rPr>
              <a:t>Gandal</a:t>
            </a:r>
            <a:r>
              <a:rPr lang="en-US" sz="1200" b="1" i="0" kern="1200" dirty="0">
                <a:solidFill>
                  <a:schemeClr val="tx1"/>
                </a:solidFill>
                <a:effectLst/>
                <a:latin typeface="+mn-lt"/>
                <a:ea typeface="+mn-ea"/>
                <a:cs typeface="+mn-cs"/>
              </a:rPr>
              <a:t> et al., </a:t>
            </a:r>
            <a:r>
              <a:rPr lang="en-US" sz="1200" b="0" i="0" kern="1200" dirty="0">
                <a:solidFill>
                  <a:schemeClr val="tx1"/>
                </a:solidFill>
                <a:effectLst/>
                <a:latin typeface="+mn-lt"/>
                <a:ea typeface="+mn-ea"/>
                <a:cs typeface="+mn-cs"/>
              </a:rPr>
              <a:t>Shared molecular neuropathology across major psychiatric disorders parallels polygenic overlap, Science 2018</a:t>
            </a:r>
            <a:endParaRPr lang="en-US" sz="1200" b="1"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3C43B9B-87D0-4380-A962-F69BD125AC41}" type="slidenum">
              <a:rPr lang="en-US" smtClean="0">
                <a:solidFill>
                  <a:srgbClr val="000000"/>
                </a:solidFill>
              </a:rPr>
              <a:pPr/>
              <a:t>14</a:t>
            </a:fld>
            <a:endParaRPr lang="en-US">
              <a:solidFill>
                <a:srgbClr val="000000"/>
              </a:solidFill>
            </a:endParaRPr>
          </a:p>
        </p:txBody>
      </p:sp>
    </p:spTree>
    <p:extLst>
      <p:ext uri="{BB962C8B-B14F-4D97-AF65-F5344CB8AC3E}">
        <p14:creationId xmlns:p14="http://schemas.microsoft.com/office/powerpoint/2010/main" val="10911060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 Rubenstein et al., </a:t>
            </a:r>
            <a:r>
              <a:rPr lang="en-US" sz="1200" b="1" i="0" kern="1200" dirty="0">
                <a:solidFill>
                  <a:schemeClr val="tx1"/>
                </a:solidFill>
                <a:effectLst/>
                <a:latin typeface="+mn-lt"/>
                <a:ea typeface="+mn-ea"/>
                <a:cs typeface="+mn-cs"/>
              </a:rPr>
              <a:t>Model of autism: increased ratio of excitation/inhibition in key neural systems, Genes Brain </a:t>
            </a:r>
            <a:r>
              <a:rPr lang="en-US" sz="1200" b="1" i="0" kern="1200" dirty="0" err="1">
                <a:solidFill>
                  <a:schemeClr val="tx1"/>
                </a:solidFill>
                <a:effectLst/>
                <a:latin typeface="+mn-lt"/>
                <a:ea typeface="+mn-ea"/>
                <a:cs typeface="+mn-cs"/>
              </a:rPr>
              <a:t>Behav</a:t>
            </a:r>
            <a:r>
              <a:rPr lang="en-US" sz="1200" b="1" i="0" kern="1200" dirty="0">
                <a:solidFill>
                  <a:schemeClr val="tx1"/>
                </a:solidFill>
                <a:effectLst/>
                <a:latin typeface="+mn-lt"/>
                <a:ea typeface="+mn-ea"/>
                <a:cs typeface="+mn-cs"/>
              </a:rPr>
              <a:t>. 2003</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kern="1200" dirty="0">
                <a:solidFill>
                  <a:schemeClr val="tx1"/>
                </a:solidFill>
                <a:effectLst/>
                <a:latin typeface="+mn-lt"/>
                <a:ea typeface="+mn-ea"/>
                <a:cs typeface="+mn-cs"/>
              </a:rPr>
              <a:t>** </a:t>
            </a:r>
            <a:r>
              <a:rPr lang="en-US" sz="1200" b="1" i="0" kern="1200" dirty="0" err="1">
                <a:solidFill>
                  <a:schemeClr val="tx1"/>
                </a:solidFill>
                <a:effectLst/>
                <a:latin typeface="+mn-lt"/>
                <a:ea typeface="+mn-ea"/>
                <a:cs typeface="+mn-cs"/>
              </a:rPr>
              <a:t>Gandal</a:t>
            </a:r>
            <a:r>
              <a:rPr lang="en-US" sz="1200" b="1" i="0" kern="1200" dirty="0">
                <a:solidFill>
                  <a:schemeClr val="tx1"/>
                </a:solidFill>
                <a:effectLst/>
                <a:latin typeface="+mn-lt"/>
                <a:ea typeface="+mn-ea"/>
                <a:cs typeface="+mn-cs"/>
              </a:rPr>
              <a:t> et al., </a:t>
            </a:r>
            <a:r>
              <a:rPr lang="en-US" sz="1200" b="0" i="0" kern="1200" dirty="0">
                <a:solidFill>
                  <a:schemeClr val="tx1"/>
                </a:solidFill>
                <a:effectLst/>
                <a:latin typeface="+mn-lt"/>
                <a:ea typeface="+mn-ea"/>
                <a:cs typeface="+mn-cs"/>
              </a:rPr>
              <a:t>Shared molecular neuropathology across major psychiatric disorders parallels polygenic overlap, Science 2018</a:t>
            </a:r>
            <a:endParaRPr lang="en-US" sz="1200" b="1"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3C43B9B-87D0-4380-A962-F69BD125AC41}" type="slidenum">
              <a:rPr lang="en-US" smtClean="0">
                <a:solidFill>
                  <a:srgbClr val="000000"/>
                </a:solidFill>
              </a:rPr>
              <a:pPr/>
              <a:t>16</a:t>
            </a:fld>
            <a:endParaRPr lang="en-US">
              <a:solidFill>
                <a:srgbClr val="000000"/>
              </a:solidFill>
            </a:endParaRPr>
          </a:p>
        </p:txBody>
      </p:sp>
    </p:spTree>
    <p:extLst>
      <p:ext uri="{BB962C8B-B14F-4D97-AF65-F5344CB8AC3E}">
        <p14:creationId xmlns:p14="http://schemas.microsoft.com/office/powerpoint/2010/main" val="16908727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Slide Image Placeholder 1"/>
          <p:cNvSpPr>
            <a:spLocks noGrp="1" noRot="1" noChangeAspect="1" noTextEdit="1"/>
          </p:cNvSpPr>
          <p:nvPr>
            <p:ph type="sldImg"/>
          </p:nvPr>
        </p:nvSpPr>
        <p:spPr>
          <a:ln/>
        </p:spPr>
      </p:sp>
      <p:sp>
        <p:nvSpPr>
          <p:cNvPr id="55298" name="Notes Placeholder 2"/>
          <p:cNvSpPr>
            <a:spLocks noGrp="1"/>
          </p:cNvSpPr>
          <p:nvPr>
            <p:ph type="body" idx="1"/>
          </p:nvPr>
        </p:nvSpPr>
        <p:spPr>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spcBef>
                <a:spcPct val="0"/>
              </a:spcBef>
            </a:pPr>
            <a:endParaRPr lang="en-US" altLang="en-US">
              <a:latin typeface="Arial" charset="0"/>
              <a:ea typeface="ＭＳ Ｐゴシック" charset="-128"/>
              <a:cs typeface="ＭＳ Ｐゴシック" charset="-128"/>
            </a:endParaRPr>
          </a:p>
        </p:txBody>
      </p:sp>
      <p:sp>
        <p:nvSpPr>
          <p:cNvPr id="55299"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1023938">
              <a:defRPr sz="1200" b="1">
                <a:solidFill>
                  <a:schemeClr val="tx1"/>
                </a:solidFill>
                <a:latin typeface="Arial" charset="0"/>
                <a:ea typeface="ＭＳ Ｐゴシック" charset="-128"/>
                <a:cs typeface="ＭＳ Ｐゴシック" charset="-128"/>
              </a:defRPr>
            </a:lvl1pPr>
            <a:lvl2pPr marL="742950" indent="-285750" defTabSz="1023938">
              <a:defRPr sz="1200" b="1">
                <a:solidFill>
                  <a:schemeClr val="tx1"/>
                </a:solidFill>
                <a:latin typeface="Arial" charset="0"/>
                <a:ea typeface="ＭＳ Ｐゴシック" charset="-128"/>
                <a:cs typeface="ＭＳ Ｐゴシック" charset="-128"/>
              </a:defRPr>
            </a:lvl2pPr>
            <a:lvl3pPr marL="1143000" indent="-228600" defTabSz="1023938">
              <a:defRPr sz="1200" b="1">
                <a:solidFill>
                  <a:schemeClr val="tx1"/>
                </a:solidFill>
                <a:latin typeface="Arial" charset="0"/>
                <a:ea typeface="ＭＳ Ｐゴシック" charset="-128"/>
                <a:cs typeface="ＭＳ Ｐゴシック" charset="-128"/>
              </a:defRPr>
            </a:lvl3pPr>
            <a:lvl4pPr marL="1600200" indent="-228600" defTabSz="1023938">
              <a:defRPr sz="1200" b="1">
                <a:solidFill>
                  <a:schemeClr val="tx1"/>
                </a:solidFill>
                <a:latin typeface="Arial" charset="0"/>
                <a:ea typeface="ＭＳ Ｐゴシック" charset="-128"/>
                <a:cs typeface="ＭＳ Ｐゴシック" charset="-128"/>
              </a:defRPr>
            </a:lvl4pPr>
            <a:lvl5pPr marL="2057400" indent="-228600" defTabSz="1023938">
              <a:defRPr sz="1200" b="1">
                <a:solidFill>
                  <a:schemeClr val="tx1"/>
                </a:solidFill>
                <a:latin typeface="Arial" charset="0"/>
                <a:ea typeface="ＭＳ Ｐゴシック" charset="-128"/>
                <a:cs typeface="ＭＳ Ｐゴシック" charset="-128"/>
              </a:defRPr>
            </a:lvl5pPr>
            <a:lvl6pPr marL="25146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6pPr>
            <a:lvl7pPr marL="29718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7pPr>
            <a:lvl8pPr marL="34290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8pPr>
            <a:lvl9pPr marL="38862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9pPr>
          </a:lstStyle>
          <a:p>
            <a:fld id="{7803B6C6-9E1B-0D42-B041-C97D9D843782}" type="slidenum">
              <a:rPr lang="en-US" altLang="en-US" sz="1400" b="0">
                <a:solidFill>
                  <a:srgbClr val="000000"/>
                </a:solidFill>
                <a:latin typeface="Calibri" charset="0"/>
              </a:rPr>
              <a:pPr/>
              <a:t>17</a:t>
            </a:fld>
            <a:endParaRPr lang="en-US" altLang="en-US" sz="1400" b="0">
              <a:solidFill>
                <a:srgbClr val="000000"/>
              </a:solidFill>
              <a:latin typeface="Calibri" charset="0"/>
            </a:endParaRPr>
          </a:p>
        </p:txBody>
      </p:sp>
    </p:spTree>
    <p:extLst>
      <p:ext uri="{BB962C8B-B14F-4D97-AF65-F5344CB8AC3E}">
        <p14:creationId xmlns:p14="http://schemas.microsoft.com/office/powerpoint/2010/main" val="3752530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910" indent="0" algn="ctr">
              <a:buNone/>
              <a:defRPr/>
            </a:lvl2pPr>
            <a:lvl3pPr marL="913822" indent="0" algn="ctr">
              <a:buNone/>
              <a:defRPr/>
            </a:lvl3pPr>
            <a:lvl4pPr marL="1370734" indent="0" algn="ctr">
              <a:buNone/>
              <a:defRPr/>
            </a:lvl4pPr>
            <a:lvl5pPr marL="1827644" indent="0" algn="ctr">
              <a:buNone/>
              <a:defRPr/>
            </a:lvl5pPr>
            <a:lvl6pPr marL="2284557" indent="0" algn="ctr">
              <a:buNone/>
              <a:defRPr/>
            </a:lvl6pPr>
            <a:lvl7pPr marL="2741467" indent="0" algn="ctr">
              <a:buNone/>
              <a:defRPr/>
            </a:lvl7pPr>
            <a:lvl8pPr marL="3198377" indent="0" algn="ctr">
              <a:buNone/>
              <a:defRPr/>
            </a:lvl8pPr>
            <a:lvl9pPr marL="3655289"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72206234"/>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47"/>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47"/>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884" indent="0">
              <a:buNone/>
              <a:defRPr sz="2000" b="1"/>
            </a:lvl2pPr>
            <a:lvl3pPr marL="913770" indent="0">
              <a:buNone/>
              <a:defRPr sz="1800" b="1"/>
            </a:lvl3pPr>
            <a:lvl4pPr marL="1370658" indent="0">
              <a:buNone/>
              <a:defRPr sz="1600" b="1"/>
            </a:lvl4pPr>
            <a:lvl5pPr marL="1827542" indent="0">
              <a:buNone/>
              <a:defRPr sz="1600" b="1"/>
            </a:lvl5pPr>
            <a:lvl6pPr marL="2284429" indent="0">
              <a:buNone/>
              <a:defRPr sz="1600" b="1"/>
            </a:lvl6pPr>
            <a:lvl7pPr marL="2741313" indent="0">
              <a:buNone/>
              <a:defRPr sz="1600" b="1"/>
            </a:lvl7pPr>
            <a:lvl8pPr marL="3198199" indent="0">
              <a:buNone/>
              <a:defRPr sz="1600" b="1"/>
            </a:lvl8pPr>
            <a:lvl9pPr marL="365508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49" y="1535114"/>
            <a:ext cx="4041775" cy="639762"/>
          </a:xfrm>
        </p:spPr>
        <p:txBody>
          <a:bodyPr anchor="b"/>
          <a:lstStyle>
            <a:lvl1pPr marL="0" indent="0">
              <a:buNone/>
              <a:defRPr sz="2400" b="1"/>
            </a:lvl1pPr>
            <a:lvl2pPr marL="456884" indent="0">
              <a:buNone/>
              <a:defRPr sz="2000" b="1"/>
            </a:lvl2pPr>
            <a:lvl3pPr marL="913770" indent="0">
              <a:buNone/>
              <a:defRPr sz="1800" b="1"/>
            </a:lvl3pPr>
            <a:lvl4pPr marL="1370658" indent="0">
              <a:buNone/>
              <a:defRPr sz="1600" b="1"/>
            </a:lvl4pPr>
            <a:lvl5pPr marL="1827542" indent="0">
              <a:buNone/>
              <a:defRPr sz="1600" b="1"/>
            </a:lvl5pPr>
            <a:lvl6pPr marL="2284429" indent="0">
              <a:buNone/>
              <a:defRPr sz="1600" b="1"/>
            </a:lvl6pPr>
            <a:lvl7pPr marL="2741313" indent="0">
              <a:buNone/>
              <a:defRPr sz="1600" b="1"/>
            </a:lvl7pPr>
            <a:lvl8pPr marL="3198199" indent="0">
              <a:buNone/>
              <a:defRPr sz="1600" b="1"/>
            </a:lvl8pPr>
            <a:lvl9pPr marL="365508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4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6" y="27310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6884" indent="0">
              <a:buNone/>
              <a:defRPr sz="1200"/>
            </a:lvl2pPr>
            <a:lvl3pPr marL="913770" indent="0">
              <a:buNone/>
              <a:defRPr sz="1000"/>
            </a:lvl3pPr>
            <a:lvl4pPr marL="1370658" indent="0">
              <a:buNone/>
              <a:defRPr sz="900"/>
            </a:lvl4pPr>
            <a:lvl5pPr marL="1827542" indent="0">
              <a:buNone/>
              <a:defRPr sz="900"/>
            </a:lvl5pPr>
            <a:lvl6pPr marL="2284429" indent="0">
              <a:buNone/>
              <a:defRPr sz="900"/>
            </a:lvl6pPr>
            <a:lvl7pPr marL="2741313" indent="0">
              <a:buNone/>
              <a:defRPr sz="900"/>
            </a:lvl7pPr>
            <a:lvl8pPr marL="3198199" indent="0">
              <a:buNone/>
              <a:defRPr sz="900"/>
            </a:lvl8pPr>
            <a:lvl9pPr marL="3655085" indent="0">
              <a:buNone/>
              <a:defRPr sz="900"/>
            </a:lvl9pPr>
          </a:lstStyle>
          <a:p>
            <a:pPr lvl="0"/>
            <a:r>
              <a:rPr lang="en-US" smtClean="0"/>
              <a:t>Click to edit Master text styles</a:t>
            </a:r>
          </a:p>
        </p:txBody>
      </p:sp>
    </p:spTree>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84" indent="0">
              <a:buNone/>
              <a:defRPr sz="2800"/>
            </a:lvl2pPr>
            <a:lvl3pPr marL="913770" indent="0">
              <a:buNone/>
              <a:defRPr sz="2400"/>
            </a:lvl3pPr>
            <a:lvl4pPr marL="1370658" indent="0">
              <a:buNone/>
              <a:defRPr sz="2000"/>
            </a:lvl4pPr>
            <a:lvl5pPr marL="1827542" indent="0">
              <a:buNone/>
              <a:defRPr sz="2000"/>
            </a:lvl5pPr>
            <a:lvl6pPr marL="2284429" indent="0">
              <a:buNone/>
              <a:defRPr sz="2000"/>
            </a:lvl6pPr>
            <a:lvl7pPr marL="2741313" indent="0">
              <a:buNone/>
              <a:defRPr sz="2000"/>
            </a:lvl7pPr>
            <a:lvl8pPr marL="3198199" indent="0">
              <a:buNone/>
              <a:defRPr sz="2000"/>
            </a:lvl8pPr>
            <a:lvl9pPr marL="3655085"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6884" indent="0">
              <a:buNone/>
              <a:defRPr sz="1200"/>
            </a:lvl2pPr>
            <a:lvl3pPr marL="913770" indent="0">
              <a:buNone/>
              <a:defRPr sz="1000"/>
            </a:lvl3pPr>
            <a:lvl4pPr marL="1370658" indent="0">
              <a:buNone/>
              <a:defRPr sz="900"/>
            </a:lvl4pPr>
            <a:lvl5pPr marL="1827542" indent="0">
              <a:buNone/>
              <a:defRPr sz="900"/>
            </a:lvl5pPr>
            <a:lvl6pPr marL="2284429" indent="0">
              <a:buNone/>
              <a:defRPr sz="900"/>
            </a:lvl6pPr>
            <a:lvl7pPr marL="2741313" indent="0">
              <a:buNone/>
              <a:defRPr sz="900"/>
            </a:lvl7pPr>
            <a:lvl8pPr marL="3198199" indent="0">
              <a:buNone/>
              <a:defRPr sz="900"/>
            </a:lvl8pPr>
            <a:lvl9pPr marL="3655085" indent="0">
              <a:buNone/>
              <a:defRPr sz="900"/>
            </a:lvl9pPr>
          </a:lstStyle>
          <a:p>
            <a:pPr lvl="0"/>
            <a:r>
              <a:rPr lang="en-US" smtClean="0"/>
              <a:t>Click to edit Master text styles</a:t>
            </a:r>
          </a:p>
        </p:txBody>
      </p:sp>
    </p:spTree>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1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47"/>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47"/>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62059083"/>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E695DE1-A080-984C-9DA2-99887ECB3787}" type="datetimeFigureOut">
              <a:rPr lang="en-US" smtClean="0">
                <a:solidFill>
                  <a:prstClr val="black">
                    <a:tint val="75000"/>
                  </a:prstClr>
                </a:solidFill>
              </a:rPr>
              <a:pPr/>
              <a:t>6/10/19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69E62A0-916B-B04F-B0BA-11D0EC5589B4}"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E695DE1-A080-984C-9DA2-99887ECB3787}" type="datetimeFigureOut">
              <a:rPr lang="en-US" smtClean="0">
                <a:solidFill>
                  <a:prstClr val="black">
                    <a:tint val="75000"/>
                  </a:prstClr>
                </a:solidFill>
              </a:rPr>
              <a:pPr/>
              <a:t>6/10/19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69E62A0-916B-B04F-B0BA-11D0EC5589B4}"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E695DE1-A080-984C-9DA2-99887ECB3787}" type="datetimeFigureOut">
              <a:rPr lang="en-US" smtClean="0">
                <a:solidFill>
                  <a:prstClr val="black">
                    <a:tint val="75000"/>
                  </a:prstClr>
                </a:solidFill>
              </a:rPr>
              <a:pPr/>
              <a:t>6/10/19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69E62A0-916B-B04F-B0BA-11D0EC5589B4}"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E695DE1-A080-984C-9DA2-99887ECB3787}" type="datetimeFigureOut">
              <a:rPr lang="en-US" smtClean="0">
                <a:solidFill>
                  <a:prstClr val="black">
                    <a:tint val="75000"/>
                  </a:prstClr>
                </a:solidFill>
              </a:rPr>
              <a:pPr/>
              <a:t>6/10/19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69E62A0-916B-B04F-B0BA-11D0EC5589B4}"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E695DE1-A080-984C-9DA2-99887ECB3787}" type="datetimeFigureOut">
              <a:rPr lang="en-US" smtClean="0">
                <a:solidFill>
                  <a:prstClr val="black">
                    <a:tint val="75000"/>
                  </a:prstClr>
                </a:solidFill>
              </a:rPr>
              <a:pPr/>
              <a:t>6/10/19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69E62A0-916B-B04F-B0BA-11D0EC5589B4}"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E695DE1-A080-984C-9DA2-99887ECB3787}" type="datetimeFigureOut">
              <a:rPr lang="en-US" smtClean="0">
                <a:solidFill>
                  <a:prstClr val="black">
                    <a:tint val="75000"/>
                  </a:prstClr>
                </a:solidFill>
              </a:rPr>
              <a:pPr/>
              <a:t>6/10/19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69E62A0-916B-B04F-B0BA-11D0EC5589B4}"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E695DE1-A080-984C-9DA2-99887ECB3787}" type="datetimeFigureOut">
              <a:rPr lang="en-US" smtClean="0">
                <a:solidFill>
                  <a:prstClr val="black">
                    <a:tint val="75000"/>
                  </a:prstClr>
                </a:solidFill>
              </a:rPr>
              <a:pPr/>
              <a:t>6/10/19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69E62A0-916B-B04F-B0BA-11D0EC5589B4}"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E695DE1-A080-984C-9DA2-99887ECB3787}" type="datetimeFigureOut">
              <a:rPr lang="en-US" smtClean="0">
                <a:solidFill>
                  <a:prstClr val="black">
                    <a:tint val="75000"/>
                  </a:prstClr>
                </a:solidFill>
              </a:rPr>
              <a:pPr/>
              <a:t>6/10/19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69E62A0-916B-B04F-B0BA-11D0EC5589B4}"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E695DE1-A080-984C-9DA2-99887ECB3787}" type="datetimeFigureOut">
              <a:rPr lang="en-US" smtClean="0">
                <a:solidFill>
                  <a:prstClr val="black">
                    <a:tint val="75000"/>
                  </a:prstClr>
                </a:solidFill>
              </a:rPr>
              <a:pPr/>
              <a:t>6/10/19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69E62A0-916B-B04F-B0BA-11D0EC5589B4}"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E695DE1-A080-984C-9DA2-99887ECB3787}" type="datetimeFigureOut">
              <a:rPr lang="en-US" smtClean="0">
                <a:solidFill>
                  <a:prstClr val="black">
                    <a:tint val="75000"/>
                  </a:prstClr>
                </a:solidFill>
              </a:rPr>
              <a:pPr/>
              <a:t>6/10/19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69E62A0-916B-B04F-B0BA-11D0EC5589B4}"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9C2E7393-9D36-9643-B77F-D3040B222269}" type="datetimeFigureOut">
              <a:rPr lang="en-US" smtClean="0">
                <a:solidFill>
                  <a:prstClr val="black">
                    <a:tint val="75000"/>
                  </a:prstClr>
                </a:solidFill>
                <a:latin typeface="Calibri"/>
              </a:rPr>
              <a:pPr/>
              <a:t>6/10/19</a:t>
            </a:fld>
            <a:endParaRPr lang="en-US">
              <a:solidFill>
                <a:prstClr val="black">
                  <a:tint val="75000"/>
                </a:prstClr>
              </a:solidFill>
              <a:latin typeface="Calibri"/>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69DFBB98-3CE4-3A43-A62C-3DBDE7BBDB0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53945951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E695DE1-A080-984C-9DA2-99887ECB3787}" type="datetimeFigureOut">
              <a:rPr lang="en-US" smtClean="0">
                <a:solidFill>
                  <a:prstClr val="black">
                    <a:tint val="75000"/>
                  </a:prstClr>
                </a:solidFill>
              </a:rPr>
              <a:pPr/>
              <a:t>6/10/19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69E62A0-916B-B04F-B0BA-11D0EC5589B4}"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1"/>
            <a:ext cx="7772400" cy="1470025"/>
          </a:xfrm>
        </p:spPr>
        <p:txBody>
          <a:bodyPr/>
          <a:lstStyle>
            <a:lvl1pPr>
              <a:defRPr sz="4400"/>
            </a:lvl1pPr>
          </a:lstStyle>
          <a:p>
            <a:r>
              <a:rPr lang="en-US"/>
              <a:t>Click to edit Master title style</a:t>
            </a:r>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910" indent="0" algn="ctr">
              <a:buNone/>
              <a:defRPr/>
            </a:lvl2pPr>
            <a:lvl3pPr marL="913822" indent="0" algn="ctr">
              <a:buNone/>
              <a:defRPr/>
            </a:lvl3pPr>
            <a:lvl4pPr marL="1370734" indent="0" algn="ctr">
              <a:buNone/>
              <a:defRPr/>
            </a:lvl4pPr>
            <a:lvl5pPr marL="1827644" indent="0" algn="ctr">
              <a:buNone/>
              <a:defRPr/>
            </a:lvl5pPr>
            <a:lvl6pPr marL="2284557" indent="0" algn="ctr">
              <a:buNone/>
              <a:defRPr/>
            </a:lvl6pPr>
            <a:lvl7pPr marL="2741467" indent="0" algn="ctr">
              <a:buNone/>
              <a:defRPr/>
            </a:lvl7pPr>
            <a:lvl8pPr marL="3198377" indent="0" algn="ctr">
              <a:buNone/>
              <a:defRPr/>
            </a:lvl8pPr>
            <a:lvl9pPr marL="3655289" indent="0" algn="ctr">
              <a:buNone/>
              <a:defRPr/>
            </a:lvl9pPr>
          </a:lstStyle>
          <a:p>
            <a:r>
              <a:rPr lang="en-US"/>
              <a:t>Click to edit Master subtitle style</a:t>
            </a:r>
          </a:p>
        </p:txBody>
      </p:sp>
    </p:spTree>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326586"/>
            <a:ext cx="3810000" cy="540374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313492"/>
            <a:ext cx="3810000" cy="541684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6A6C5A0-6DF6-944B-8349-1C91B77C565A}" type="datetime1">
              <a:rPr lang="en-US" smtClean="0">
                <a:solidFill>
                  <a:prstClr val="black">
                    <a:tint val="75000"/>
                  </a:prstClr>
                </a:solidFill>
              </a:rPr>
              <a:pPr/>
              <a:t>6/10/19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6A35308-0B2E-5447-9C93-15632AAF627C}"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9D44CEA-07FB-D34D-BDB2-B972B4EF5F35}" type="datetime1">
              <a:rPr lang="en-US" smtClean="0">
                <a:solidFill>
                  <a:prstClr val="black">
                    <a:tint val="75000"/>
                  </a:prstClr>
                </a:solidFill>
              </a:rPr>
              <a:pPr/>
              <a:t>6/10/19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6A35308-0B2E-5447-9C93-15632AAF627C}"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C6E387D-9623-4D44-A9FB-3788614EF648}" type="datetime1">
              <a:rPr lang="en-US" smtClean="0">
                <a:solidFill>
                  <a:prstClr val="black">
                    <a:tint val="75000"/>
                  </a:prstClr>
                </a:solidFill>
              </a:rPr>
              <a:pPr/>
              <a:t>6/10/19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6A35308-0B2E-5447-9C93-15632AAF627C}"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B19876B-A5D7-FF44-B695-1D98A946966B}" type="datetime1">
              <a:rPr lang="en-US" smtClean="0">
                <a:solidFill>
                  <a:prstClr val="black">
                    <a:tint val="75000"/>
                  </a:prstClr>
                </a:solidFill>
              </a:rPr>
              <a:pPr/>
              <a:t>6/10/19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6A35308-0B2E-5447-9C93-15632AAF627C}"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83D864-1D82-A649-8120-CDEF2B3F99E6}" type="datetime1">
              <a:rPr lang="en-US" smtClean="0">
                <a:solidFill>
                  <a:prstClr val="black">
                    <a:tint val="75000"/>
                  </a:prstClr>
                </a:solidFill>
              </a:rPr>
              <a:pPr/>
              <a:t>6/10/19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6A35308-0B2E-5447-9C93-15632AAF627C}"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2334584"/>
      </p:ext>
    </p:extLst>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DC8412D-CF45-8949-ACB8-5F900AD027ED}" type="datetime1">
              <a:rPr lang="en-US" smtClean="0">
                <a:solidFill>
                  <a:prstClr val="black">
                    <a:tint val="75000"/>
                  </a:prstClr>
                </a:solidFill>
              </a:rPr>
              <a:pPr/>
              <a:t>6/10/19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6A35308-0B2E-5447-9C93-15632AAF627C}"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9DE7D09-9055-1A4B-BF50-9E556F7118CB}" type="datetime1">
              <a:rPr lang="en-US" smtClean="0">
                <a:solidFill>
                  <a:prstClr val="black">
                    <a:tint val="75000"/>
                  </a:prstClr>
                </a:solidFill>
              </a:rPr>
              <a:pPr/>
              <a:t>6/10/19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6A35308-0B2E-5447-9C93-15632AAF627C}" type="slidenum">
              <a:rPr lang="en-US" smtClean="0">
                <a:solidFill>
                  <a:prstClr val="black">
                    <a:tint val="75000"/>
                  </a:prstClr>
                </a:solidFill>
              </a:rPr>
              <a:pPr/>
              <a:t>‹#›</a:t>
            </a:fld>
            <a:endParaRPr lang="en-US">
              <a:solidFill>
                <a:prstClr val="black">
                  <a:tint val="75000"/>
                </a:prstClr>
              </a:solidFill>
            </a:endParaRPr>
          </a:p>
        </p:txBody>
      </p:sp>
      <p:sp>
        <p:nvSpPr>
          <p:cNvPr id="5" name="Rectangle 4">
            <a:extLst>
              <a:ext uri="{FF2B5EF4-FFF2-40B4-BE49-F238E27FC236}">
                <a16:creationId xmlns:a16="http://schemas.microsoft.com/office/drawing/2014/main" xmlns="" id="{C3005F1D-4823-9040-B1B5-EDC9BD5C046A}"/>
              </a:ext>
            </a:extLst>
          </p:cNvPr>
          <p:cNvSpPr/>
          <p:nvPr userDrawn="1"/>
        </p:nvSpPr>
        <p:spPr>
          <a:xfrm>
            <a:off x="0" y="0"/>
            <a:ext cx="9144000" cy="49794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endParaRPr>
          </a:p>
        </p:txBody>
      </p:sp>
    </p:spTree>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1C5C662-C6BC-A34A-92D8-A2DDAD7C6877}" type="datetime1">
              <a:rPr lang="en-US" smtClean="0">
                <a:solidFill>
                  <a:prstClr val="black">
                    <a:tint val="75000"/>
                  </a:prstClr>
                </a:solidFill>
              </a:rPr>
              <a:pPr/>
              <a:t>6/10/19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6A35308-0B2E-5447-9C93-15632AAF627C}"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A2CDA31-350D-C94F-A19B-B5F15AAA9BB6}" type="datetime1">
              <a:rPr lang="en-US" smtClean="0">
                <a:solidFill>
                  <a:prstClr val="black">
                    <a:tint val="75000"/>
                  </a:prstClr>
                </a:solidFill>
              </a:rPr>
              <a:pPr/>
              <a:t>6/10/19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6A35308-0B2E-5447-9C93-15632AAF627C}"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5D6B84A-573D-2748-A7A4-AC0A0208578A}" type="datetime1">
              <a:rPr lang="en-US" smtClean="0">
                <a:solidFill>
                  <a:prstClr val="black">
                    <a:tint val="75000"/>
                  </a:prstClr>
                </a:solidFill>
              </a:rPr>
              <a:pPr/>
              <a:t>6/10/19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6A35308-0B2E-5447-9C93-15632AAF627C}"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01BA9F1-5AA4-1144-994D-DD2ED5CDE70F}" type="datetime1">
              <a:rPr lang="en-US" smtClean="0">
                <a:solidFill>
                  <a:prstClr val="black">
                    <a:tint val="75000"/>
                  </a:prstClr>
                </a:solidFill>
              </a:rPr>
              <a:pPr/>
              <a:t>6/10/19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6A35308-0B2E-5447-9C93-15632AAF627C}"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593367"/>
            <a:ext cx="8520600" cy="7636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536633"/>
            <a:ext cx="8520600" cy="4555200"/>
          </a:xfrm>
          <a:prstGeom prst="rect">
            <a:avLst/>
          </a:prstGeom>
        </p:spPr>
        <p:txBody>
          <a:bodyPr spcFirstLastPara="1" wrap="square" lIns="91425" tIns="91425" rIns="91425" bIns="91425" anchor="t"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spcBef>
                <a:spcPts val="0"/>
              </a:spcBef>
              <a:spcAft>
                <a:spcPts val="0"/>
              </a:spcAft>
            </a:pPr>
            <a:fld id="{00000000-1234-1234-1234-123412341234}" type="slidenum">
              <a:rPr lang="uk-UA" smtClean="0">
                <a:solidFill>
                  <a:prstClr val="black">
                    <a:tint val="75000"/>
                  </a:prstClr>
                </a:solidFill>
              </a:rPr>
              <a:pPr>
                <a:spcBef>
                  <a:spcPts val="0"/>
                </a:spcBef>
                <a:spcAft>
                  <a:spcPts val="0"/>
                </a:spcAft>
              </a:pPr>
              <a:t>‹#›</a:t>
            </a:fld>
            <a:endParaRPr lang="uk-UA">
              <a:solidFill>
                <a:prstClr val="black">
                  <a:tint val="75000"/>
                </a:prstClr>
              </a:solidFill>
            </a:endParaRPr>
          </a:p>
        </p:txBody>
      </p:sp>
    </p:spTree>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326586"/>
            <a:ext cx="3810000" cy="540374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313492"/>
            <a:ext cx="3810000" cy="541684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97364343"/>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326586"/>
            <a:ext cx="3810000" cy="540374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313492"/>
            <a:ext cx="3810000" cy="541684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08861861"/>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45"/>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884" indent="0" algn="ctr">
              <a:buNone/>
              <a:defRPr/>
            </a:lvl2pPr>
            <a:lvl3pPr marL="913770" indent="0" algn="ctr">
              <a:buNone/>
              <a:defRPr/>
            </a:lvl3pPr>
            <a:lvl4pPr marL="1370658" indent="0" algn="ctr">
              <a:buNone/>
              <a:defRPr/>
            </a:lvl4pPr>
            <a:lvl5pPr marL="1827542" indent="0" algn="ctr">
              <a:buNone/>
              <a:defRPr/>
            </a:lvl5pPr>
            <a:lvl6pPr marL="2284429" indent="0" algn="ctr">
              <a:buNone/>
              <a:defRPr/>
            </a:lvl6pPr>
            <a:lvl7pPr marL="2741313" indent="0" algn="ctr">
              <a:buNone/>
              <a:defRPr/>
            </a:lvl7pPr>
            <a:lvl8pPr marL="3198199" indent="0" algn="ctr">
              <a:buNone/>
              <a:defRPr/>
            </a:lvl8pPr>
            <a:lvl9pPr marL="3655085" indent="0" algn="ctr">
              <a:buNone/>
              <a:defRPr/>
            </a:lvl9pPr>
          </a:lstStyle>
          <a:p>
            <a:r>
              <a:rPr lang="en-US" smtClean="0"/>
              <a:t>Click to edit Master subtitle style</a:t>
            </a:r>
            <a:endParaRPr lang="en-US"/>
          </a:p>
        </p:txBody>
      </p:sp>
    </p:spTree>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cSld>
  <p:clrMapOvr>
    <a:masterClrMapping/>
  </p:clrMapOvr>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2"/>
            <a:ext cx="7772400" cy="1500187"/>
          </a:xfrm>
        </p:spPr>
        <p:txBody>
          <a:bodyPr anchor="b"/>
          <a:lstStyle>
            <a:lvl1pPr marL="0" indent="0">
              <a:buNone/>
              <a:defRPr sz="2000"/>
            </a:lvl1pPr>
            <a:lvl2pPr marL="456884" indent="0">
              <a:buNone/>
              <a:defRPr sz="1800"/>
            </a:lvl2pPr>
            <a:lvl3pPr marL="913770" indent="0">
              <a:buNone/>
              <a:defRPr sz="1600"/>
            </a:lvl3pPr>
            <a:lvl4pPr marL="1370658" indent="0">
              <a:buNone/>
              <a:defRPr sz="1400"/>
            </a:lvl4pPr>
            <a:lvl5pPr marL="1827542" indent="0">
              <a:buNone/>
              <a:defRPr sz="1400"/>
            </a:lvl5pPr>
            <a:lvl6pPr marL="2284429" indent="0">
              <a:buNone/>
              <a:defRPr sz="1400"/>
            </a:lvl6pPr>
            <a:lvl7pPr marL="2741313" indent="0">
              <a:buNone/>
              <a:defRPr sz="1400"/>
            </a:lvl7pPr>
            <a:lvl8pPr marL="3198199" indent="0">
              <a:buNone/>
              <a:defRPr sz="1400"/>
            </a:lvl8pPr>
            <a:lvl9pPr marL="3655085" indent="0">
              <a:buNone/>
              <a:defRPr sz="1400"/>
            </a:lvl9pPr>
          </a:lstStyle>
          <a:p>
            <a:pPr lvl="0"/>
            <a:r>
              <a:rPr lang="en-US" smtClean="0"/>
              <a:t>Click to edit Master text styles</a:t>
            </a:r>
          </a:p>
        </p:txBody>
      </p:sp>
    </p:spTree>
    <p:extLst/>
  </p:cSld>
  <p:clrMapOvr>
    <a:masterClrMapping/>
  </p:clrMapOvr>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theme" Target="../theme/theme1.xml"/><Relationship Id="rId7" Type="http://schemas.openxmlformats.org/officeDocument/2006/relationships/tags" Target="../tags/tag1.xml"/><Relationship Id="rId8" Type="http://schemas.openxmlformats.org/officeDocument/2006/relationships/tags" Target="../tags/tag2.xml"/><Relationship Id="rId9" Type="http://schemas.openxmlformats.org/officeDocument/2006/relationships/tags" Target="../tags/tag3.xml"/><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17.xml"/><Relationship Id="rId12" Type="http://schemas.openxmlformats.org/officeDocument/2006/relationships/slideLayout" Target="../slideLayouts/slideLayout18.xml"/><Relationship Id="rId13" Type="http://schemas.openxmlformats.org/officeDocument/2006/relationships/slideLayout" Target="../slideLayouts/slideLayout19.xml"/><Relationship Id="rId14" Type="http://schemas.openxmlformats.org/officeDocument/2006/relationships/theme" Target="../theme/theme3.xml"/><Relationship Id="rId15" Type="http://schemas.openxmlformats.org/officeDocument/2006/relationships/tags" Target="../tags/tag4.xml"/><Relationship Id="rId16" Type="http://schemas.openxmlformats.org/officeDocument/2006/relationships/tags" Target="../tags/tag5.xml"/><Relationship Id="rId17" Type="http://schemas.openxmlformats.org/officeDocument/2006/relationships/tags" Target="../tags/tag6.xml"/><Relationship Id="rId1" Type="http://schemas.openxmlformats.org/officeDocument/2006/relationships/slideLayout" Target="../slideLayouts/slideLayout7.xml"/><Relationship Id="rId2" Type="http://schemas.openxmlformats.org/officeDocument/2006/relationships/slideLayout" Target="../slideLayouts/slideLayout8.xml"/><Relationship Id="rId3" Type="http://schemas.openxmlformats.org/officeDocument/2006/relationships/slideLayout" Target="../slideLayouts/slideLayout9.xml"/><Relationship Id="rId4" Type="http://schemas.openxmlformats.org/officeDocument/2006/relationships/slideLayout" Target="../slideLayouts/slideLayout10.xml"/><Relationship Id="rId5" Type="http://schemas.openxmlformats.org/officeDocument/2006/relationships/slideLayout" Target="../slideLayouts/slideLayout11.xml"/><Relationship Id="rId6" Type="http://schemas.openxmlformats.org/officeDocument/2006/relationships/slideLayout" Target="../slideLayouts/slideLayout12.xml"/><Relationship Id="rId7" Type="http://schemas.openxmlformats.org/officeDocument/2006/relationships/slideLayout" Target="../slideLayouts/slideLayout13.xml"/><Relationship Id="rId8" Type="http://schemas.openxmlformats.org/officeDocument/2006/relationships/slideLayout" Target="../slideLayouts/slideLayout14.xml"/><Relationship Id="rId9" Type="http://schemas.openxmlformats.org/officeDocument/2006/relationships/slideLayout" Target="../slideLayouts/slideLayout15.xml"/><Relationship Id="rId10" Type="http://schemas.openxmlformats.org/officeDocument/2006/relationships/slideLayout" Target="../slideLayouts/slideLayout16.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30.xml"/><Relationship Id="rId12" Type="http://schemas.openxmlformats.org/officeDocument/2006/relationships/theme" Target="../theme/theme4.xml"/><Relationship Id="rId1" Type="http://schemas.openxmlformats.org/officeDocument/2006/relationships/slideLayout" Target="../slideLayouts/slideLayout20.xml"/><Relationship Id="rId2" Type="http://schemas.openxmlformats.org/officeDocument/2006/relationships/slideLayout" Target="../slideLayouts/slideLayout21.xml"/><Relationship Id="rId3" Type="http://schemas.openxmlformats.org/officeDocument/2006/relationships/slideLayout" Target="../slideLayouts/slideLayout22.xml"/><Relationship Id="rId4" Type="http://schemas.openxmlformats.org/officeDocument/2006/relationships/slideLayout" Target="../slideLayouts/slideLayout23.xml"/><Relationship Id="rId5" Type="http://schemas.openxmlformats.org/officeDocument/2006/relationships/slideLayout" Target="../slideLayouts/slideLayout24.xml"/><Relationship Id="rId6" Type="http://schemas.openxmlformats.org/officeDocument/2006/relationships/slideLayout" Target="../slideLayouts/slideLayout25.xml"/><Relationship Id="rId7" Type="http://schemas.openxmlformats.org/officeDocument/2006/relationships/slideLayout" Target="../slideLayouts/slideLayout26.xml"/><Relationship Id="rId8" Type="http://schemas.openxmlformats.org/officeDocument/2006/relationships/slideLayout" Target="../slideLayouts/slideLayout27.xml"/><Relationship Id="rId9" Type="http://schemas.openxmlformats.org/officeDocument/2006/relationships/slideLayout" Target="../slideLayouts/slideLayout28.xml"/><Relationship Id="rId10" Type="http://schemas.openxmlformats.org/officeDocument/2006/relationships/slideLayout" Target="../slideLayouts/slideLayout29.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33.xml"/><Relationship Id="rId4" Type="http://schemas.openxmlformats.org/officeDocument/2006/relationships/slideLayout" Target="../slideLayouts/slideLayout34.xml"/><Relationship Id="rId5" Type="http://schemas.openxmlformats.org/officeDocument/2006/relationships/theme" Target="../theme/theme5.xml"/><Relationship Id="rId6" Type="http://schemas.openxmlformats.org/officeDocument/2006/relationships/tags" Target="../tags/tag7.xml"/><Relationship Id="rId7" Type="http://schemas.openxmlformats.org/officeDocument/2006/relationships/tags" Target="../tags/tag8.xml"/><Relationship Id="rId8" Type="http://schemas.openxmlformats.org/officeDocument/2006/relationships/tags" Target="../tags/tag9.xml"/><Relationship Id="rId1" Type="http://schemas.openxmlformats.org/officeDocument/2006/relationships/slideLayout" Target="../slideLayouts/slideLayout31.xml"/><Relationship Id="rId2" Type="http://schemas.openxmlformats.org/officeDocument/2006/relationships/slideLayout" Target="../slideLayouts/slideLayout32.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45.xml"/><Relationship Id="rId12" Type="http://schemas.openxmlformats.org/officeDocument/2006/relationships/slideLayout" Target="../slideLayouts/slideLayout46.xml"/><Relationship Id="rId13" Type="http://schemas.openxmlformats.org/officeDocument/2006/relationships/theme" Target="../theme/theme6.xml"/><Relationship Id="rId1" Type="http://schemas.openxmlformats.org/officeDocument/2006/relationships/slideLayout" Target="../slideLayouts/slideLayout35.xml"/><Relationship Id="rId2" Type="http://schemas.openxmlformats.org/officeDocument/2006/relationships/slideLayout" Target="../slideLayouts/slideLayout36.xml"/><Relationship Id="rId3" Type="http://schemas.openxmlformats.org/officeDocument/2006/relationships/slideLayout" Target="../slideLayouts/slideLayout37.xml"/><Relationship Id="rId4" Type="http://schemas.openxmlformats.org/officeDocument/2006/relationships/slideLayout" Target="../slideLayouts/slideLayout38.xml"/><Relationship Id="rId5" Type="http://schemas.openxmlformats.org/officeDocument/2006/relationships/slideLayout" Target="../slideLayouts/slideLayout39.xml"/><Relationship Id="rId6" Type="http://schemas.openxmlformats.org/officeDocument/2006/relationships/slideLayout" Target="../slideLayouts/slideLayout40.xml"/><Relationship Id="rId7" Type="http://schemas.openxmlformats.org/officeDocument/2006/relationships/slideLayout" Target="../slideLayouts/slideLayout41.xml"/><Relationship Id="rId8" Type="http://schemas.openxmlformats.org/officeDocument/2006/relationships/slideLayout" Target="../slideLayouts/slideLayout42.xml"/><Relationship Id="rId9" Type="http://schemas.openxmlformats.org/officeDocument/2006/relationships/slideLayout" Target="../slideLayouts/slideLayout43.xml"/><Relationship Id="rId10"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custDataLst>
              <p:tags r:id="rId7"/>
            </p:custDataLst>
          </p:nvPr>
        </p:nvSpPr>
        <p:spPr bwMode="auto">
          <a:xfrm>
            <a:off x="685800" y="609600"/>
            <a:ext cx="7772400" cy="1143000"/>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2006" tIns="46004" rIns="92006" bIns="46004" numCol="1" anchor="ctr" anchorCtr="0" compatLnSpc="1">
            <a:prstTxWarp prst="textNoShape">
              <a:avLst/>
            </a:prstTxWarp>
          </a:bodyPr>
          <a:lstStyle/>
          <a:p>
            <a:pPr lvl="0"/>
            <a:r>
              <a:rPr lang="en-US" altLang="en-US"/>
              <a:t>Click to edit Master title style</a:t>
            </a:r>
          </a:p>
        </p:txBody>
      </p:sp>
      <p:sp>
        <p:nvSpPr>
          <p:cNvPr id="3075" name="Rectangle 3"/>
          <p:cNvSpPr>
            <a:spLocks noGrp="1" noChangeArrowheads="1"/>
          </p:cNvSpPr>
          <p:nvPr>
            <p:ph type="body" idx="1"/>
            <p:custDataLst>
              <p:tags r:id="rId8"/>
            </p:custDataLst>
          </p:nvPr>
        </p:nvSpPr>
        <p:spPr bwMode="auto">
          <a:xfrm>
            <a:off x="685800" y="1981200"/>
            <a:ext cx="7772400" cy="4638675"/>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2006" tIns="46004" rIns="92006" bIns="46004"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p:custDataLst>
              <p:tags r:id="rId9"/>
            </p:custDataLst>
          </p:nvPr>
        </p:nvSpPr>
        <p:spPr bwMode="auto">
          <a:xfrm rot="16200000">
            <a:off x="7319170" y="5253831"/>
            <a:ext cx="3078162" cy="263525"/>
          </a:xfrm>
          <a:prstGeom prst="rect">
            <a:avLst/>
          </a:prstGeom>
          <a:noFill/>
          <a:ln w="9525">
            <a:noFill/>
            <a:miter lim="800000"/>
            <a:headEnd/>
            <a:tailEnd/>
          </a:ln>
          <a:effectLst/>
        </p:spPr>
        <p:txBody>
          <a:bodyPr lIns="92006" tIns="46004" rIns="92006" bIns="46004"/>
          <a:lstStyle>
            <a:lvl1pPr defTabSz="909638">
              <a:defRPr>
                <a:solidFill>
                  <a:schemeClr val="tx1"/>
                </a:solidFill>
                <a:latin typeface="Arial" charset="0"/>
                <a:ea typeface="ＭＳ Ｐゴシック" charset="-128"/>
              </a:defRPr>
            </a:lvl1pPr>
            <a:lvl2pPr marL="742950" indent="-285750" defTabSz="909638">
              <a:defRPr>
                <a:solidFill>
                  <a:schemeClr val="tx1"/>
                </a:solidFill>
                <a:latin typeface="Arial" charset="0"/>
                <a:ea typeface="ＭＳ Ｐゴシック" charset="-128"/>
              </a:defRPr>
            </a:lvl2pPr>
            <a:lvl3pPr marL="1143000" indent="-228600" defTabSz="909638">
              <a:defRPr>
                <a:solidFill>
                  <a:schemeClr val="tx1"/>
                </a:solidFill>
                <a:latin typeface="Arial" charset="0"/>
                <a:ea typeface="ＭＳ Ｐゴシック" charset="-128"/>
              </a:defRPr>
            </a:lvl3pPr>
            <a:lvl4pPr marL="1600200" indent="-228600" defTabSz="909638">
              <a:defRPr>
                <a:solidFill>
                  <a:schemeClr val="tx1"/>
                </a:solidFill>
                <a:latin typeface="Arial" charset="0"/>
                <a:ea typeface="ＭＳ Ｐゴシック" charset="-128"/>
              </a:defRPr>
            </a:lvl4pPr>
            <a:lvl5pPr marL="2057400" indent="-228600" defTabSz="909638">
              <a:defRPr>
                <a:solidFill>
                  <a:schemeClr val="tx1"/>
                </a:solidFill>
                <a:latin typeface="Arial" charset="0"/>
                <a:ea typeface="ＭＳ Ｐゴシック" charset="-128"/>
              </a:defRPr>
            </a:lvl5pPr>
            <a:lvl6pPr marL="2514600" indent="-228600" defTabSz="909638" fontAlgn="base">
              <a:spcBef>
                <a:spcPct val="0"/>
              </a:spcBef>
              <a:spcAft>
                <a:spcPct val="0"/>
              </a:spcAft>
              <a:defRPr>
                <a:solidFill>
                  <a:schemeClr val="tx1"/>
                </a:solidFill>
                <a:latin typeface="Arial" charset="0"/>
                <a:ea typeface="ＭＳ Ｐゴシック" charset="-128"/>
              </a:defRPr>
            </a:lvl6pPr>
            <a:lvl7pPr marL="2971800" indent="-228600" defTabSz="909638" fontAlgn="base">
              <a:spcBef>
                <a:spcPct val="0"/>
              </a:spcBef>
              <a:spcAft>
                <a:spcPct val="0"/>
              </a:spcAft>
              <a:defRPr>
                <a:solidFill>
                  <a:schemeClr val="tx1"/>
                </a:solidFill>
                <a:latin typeface="Arial" charset="0"/>
                <a:ea typeface="ＭＳ Ｐゴシック" charset="-128"/>
              </a:defRPr>
            </a:lvl7pPr>
            <a:lvl8pPr marL="3429000" indent="-228600" defTabSz="909638" fontAlgn="base">
              <a:spcBef>
                <a:spcPct val="0"/>
              </a:spcBef>
              <a:spcAft>
                <a:spcPct val="0"/>
              </a:spcAft>
              <a:defRPr>
                <a:solidFill>
                  <a:schemeClr val="tx1"/>
                </a:solidFill>
                <a:latin typeface="Arial" charset="0"/>
                <a:ea typeface="ＭＳ Ｐゴシック" charset="-128"/>
              </a:defRPr>
            </a:lvl8pPr>
            <a:lvl9pPr marL="3886200" indent="-228600" defTabSz="909638" fontAlgn="base">
              <a:spcBef>
                <a:spcPct val="0"/>
              </a:spcBef>
              <a:spcAft>
                <a:spcPct val="0"/>
              </a:spcAft>
              <a:defRPr>
                <a:solidFill>
                  <a:schemeClr val="tx1"/>
                </a:solidFill>
                <a:latin typeface="Arial" charset="0"/>
                <a:ea typeface="ＭＳ Ｐゴシック" charset="-128"/>
              </a:defRPr>
            </a:lvl9pPr>
          </a:lstStyle>
          <a:p>
            <a:pPr eaLnBrk="0" hangingPunct="0"/>
            <a:fld id="{41641D8F-FA0A-C44D-A59E-B37C9BB6BE2E}" type="slidenum">
              <a:rPr lang="en-US" altLang="en-US" sz="1600" i="1" smtClean="0">
                <a:solidFill>
                  <a:srgbClr val="000000"/>
                </a:solidFill>
                <a:effectLst>
                  <a:outerShdw blurRad="38100" dist="38100" dir="2700000" algn="tl">
                    <a:srgbClr val="C0C0C0"/>
                  </a:outerShdw>
                </a:effectLst>
                <a:latin typeface="Courier New" charset="0"/>
                <a:cs typeface=""/>
              </a:rPr>
              <a:pPr eaLnBrk="0" hangingPunct="0"/>
              <a:t>‹#›</a:t>
            </a:fld>
            <a:r>
              <a:rPr lang="en-US" altLang="en-US" sz="2400" smtClean="0">
                <a:solidFill>
                  <a:srgbClr val="808080"/>
                </a:solidFill>
                <a:cs typeface=""/>
              </a:rPr>
              <a:t> - </a:t>
            </a:r>
            <a:r>
              <a:rPr lang="en-US" altLang="en-US" sz="1000" smtClean="0">
                <a:solidFill>
                  <a:srgbClr val="969696"/>
                </a:solidFill>
                <a:cs typeface=""/>
              </a:rPr>
              <a:t>Lectures.GersteinLab.org</a:t>
            </a:r>
            <a:endParaRPr lang="en-US" altLang="en-US" sz="300" b="0" smtClean="0">
              <a:solidFill>
                <a:srgbClr val="000000"/>
              </a:solidFill>
              <a:cs typeface=""/>
            </a:endParaRPr>
          </a:p>
        </p:txBody>
      </p:sp>
    </p:spTree>
    <p:extLst>
      <p:ext uri="{BB962C8B-B14F-4D97-AF65-F5344CB8AC3E}">
        <p14:creationId xmlns:p14="http://schemas.microsoft.com/office/powerpoint/2010/main" val="1735466634"/>
      </p:ext>
    </p:extLst>
  </p:cSld>
  <p:clrMap bg1="lt1" tx1="dk1" bg2="lt2" tx2="dk2" accent1="accent1" accent2="accent2" accent3="accent3" accent4="accent4" accent5="accent5" accent6="accent6" hlink="hlink" folHlink="folHlink"/>
  <p:sldLayoutIdLst>
    <p:sldLayoutId id="2147527562" r:id="rId1"/>
    <p:sldLayoutId id="2147527568" r:id="rId2"/>
    <p:sldLayoutId id="2147527570" r:id="rId3"/>
    <p:sldLayoutId id="2147527571" r:id="rId4"/>
    <p:sldLayoutId id="2147527584" r:id="rId5"/>
  </p:sldLayoutIdLst>
  <p:transition/>
  <p:timing>
    <p:tnLst>
      <p:par>
        <p:cTn id="1" dur="indefinite" restart="never" nodeType="tmRoot"/>
      </p:par>
    </p:tnLst>
  </p:timing>
  <p:hf hdr="0" ftr="0" dt="0"/>
  <p:txStyles>
    <p:titleStyle>
      <a:lvl1pPr algn="ctr" defTabSz="908050"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910" algn="ctr" defTabSz="912236" rtl="0" eaLnBrk="1" fontAlgn="base" hangingPunct="1">
        <a:spcBef>
          <a:spcPct val="0"/>
        </a:spcBef>
        <a:spcAft>
          <a:spcPct val="0"/>
        </a:spcAft>
        <a:defRPr sz="3600" b="1" u="sng">
          <a:solidFill>
            <a:srgbClr val="000099"/>
          </a:solidFill>
          <a:latin typeface="Arial" pitchFamily="-65" charset="0"/>
        </a:defRPr>
      </a:lvl6pPr>
      <a:lvl7pPr marL="913822" algn="ctr" defTabSz="912236" rtl="0" eaLnBrk="1" fontAlgn="base" hangingPunct="1">
        <a:spcBef>
          <a:spcPct val="0"/>
        </a:spcBef>
        <a:spcAft>
          <a:spcPct val="0"/>
        </a:spcAft>
        <a:defRPr sz="3600" b="1" u="sng">
          <a:solidFill>
            <a:srgbClr val="000099"/>
          </a:solidFill>
          <a:latin typeface="Arial" pitchFamily="-65" charset="0"/>
        </a:defRPr>
      </a:lvl7pPr>
      <a:lvl8pPr marL="1370734" algn="ctr" defTabSz="912236" rtl="0" eaLnBrk="1" fontAlgn="base" hangingPunct="1">
        <a:spcBef>
          <a:spcPct val="0"/>
        </a:spcBef>
        <a:spcAft>
          <a:spcPct val="0"/>
        </a:spcAft>
        <a:defRPr sz="3600" b="1" u="sng">
          <a:solidFill>
            <a:srgbClr val="000099"/>
          </a:solidFill>
          <a:latin typeface="Arial" pitchFamily="-65" charset="0"/>
        </a:defRPr>
      </a:lvl8pPr>
      <a:lvl9pPr marL="1827644" algn="ctr" defTabSz="912236" rtl="0" eaLnBrk="1" fontAlgn="base" hangingPunct="1">
        <a:spcBef>
          <a:spcPct val="0"/>
        </a:spcBef>
        <a:spcAft>
          <a:spcPct val="0"/>
        </a:spcAft>
        <a:defRPr sz="3600" b="1" u="sng">
          <a:solidFill>
            <a:srgbClr val="000099"/>
          </a:solidFill>
          <a:latin typeface="Arial" pitchFamily="-65" charset="0"/>
        </a:defRPr>
      </a:lvl9pPr>
    </p:titleStyle>
    <p:bodyStyle>
      <a:lvl1pPr marL="223838" indent="-223838" algn="l" defTabSz="908050"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6738" indent="-223838" algn="l" defTabSz="908050"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8050" indent="-222250" algn="l" defTabSz="908050"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1600" indent="-223838" algn="l" defTabSz="908050"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2450" indent="-223838" algn="l" defTabSz="908050"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3011"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9923"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6833"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3744"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910" rtl="0" eaLnBrk="1" latinLnBrk="0" hangingPunct="1">
        <a:defRPr sz="1800" kern="1200">
          <a:solidFill>
            <a:schemeClr val="tx1"/>
          </a:solidFill>
          <a:latin typeface="+mn-lt"/>
          <a:ea typeface="+mn-ea"/>
          <a:cs typeface="+mn-cs"/>
        </a:defRPr>
      </a:lvl1pPr>
      <a:lvl2pPr marL="456910" algn="l" defTabSz="456910" rtl="0" eaLnBrk="1" latinLnBrk="0" hangingPunct="1">
        <a:defRPr sz="1800" kern="1200">
          <a:solidFill>
            <a:schemeClr val="tx1"/>
          </a:solidFill>
          <a:latin typeface="+mn-lt"/>
          <a:ea typeface="+mn-ea"/>
          <a:cs typeface="+mn-cs"/>
        </a:defRPr>
      </a:lvl2pPr>
      <a:lvl3pPr marL="913822" algn="l" defTabSz="456910" rtl="0" eaLnBrk="1" latinLnBrk="0" hangingPunct="1">
        <a:defRPr sz="1800" kern="1200">
          <a:solidFill>
            <a:schemeClr val="tx1"/>
          </a:solidFill>
          <a:latin typeface="+mn-lt"/>
          <a:ea typeface="+mn-ea"/>
          <a:cs typeface="+mn-cs"/>
        </a:defRPr>
      </a:lvl3pPr>
      <a:lvl4pPr marL="1370734" algn="l" defTabSz="456910" rtl="0" eaLnBrk="1" latinLnBrk="0" hangingPunct="1">
        <a:defRPr sz="1800" kern="1200">
          <a:solidFill>
            <a:schemeClr val="tx1"/>
          </a:solidFill>
          <a:latin typeface="+mn-lt"/>
          <a:ea typeface="+mn-ea"/>
          <a:cs typeface="+mn-cs"/>
        </a:defRPr>
      </a:lvl4pPr>
      <a:lvl5pPr marL="1827644" algn="l" defTabSz="456910" rtl="0" eaLnBrk="1" latinLnBrk="0" hangingPunct="1">
        <a:defRPr sz="1800" kern="1200">
          <a:solidFill>
            <a:schemeClr val="tx1"/>
          </a:solidFill>
          <a:latin typeface="+mn-lt"/>
          <a:ea typeface="+mn-ea"/>
          <a:cs typeface="+mn-cs"/>
        </a:defRPr>
      </a:lvl5pPr>
      <a:lvl6pPr marL="2284557" algn="l" defTabSz="456910" rtl="0" eaLnBrk="1" latinLnBrk="0" hangingPunct="1">
        <a:defRPr sz="1800" kern="1200">
          <a:solidFill>
            <a:schemeClr val="tx1"/>
          </a:solidFill>
          <a:latin typeface="+mn-lt"/>
          <a:ea typeface="+mn-ea"/>
          <a:cs typeface="+mn-cs"/>
        </a:defRPr>
      </a:lvl6pPr>
      <a:lvl7pPr marL="2741467" algn="l" defTabSz="456910" rtl="0" eaLnBrk="1" latinLnBrk="0" hangingPunct="1">
        <a:defRPr sz="1800" kern="1200">
          <a:solidFill>
            <a:schemeClr val="tx1"/>
          </a:solidFill>
          <a:latin typeface="+mn-lt"/>
          <a:ea typeface="+mn-ea"/>
          <a:cs typeface="+mn-cs"/>
        </a:defRPr>
      </a:lvl7pPr>
      <a:lvl8pPr marL="3198377" algn="l" defTabSz="456910" rtl="0" eaLnBrk="1" latinLnBrk="0" hangingPunct="1">
        <a:defRPr sz="1800" kern="1200">
          <a:solidFill>
            <a:schemeClr val="tx1"/>
          </a:solidFill>
          <a:latin typeface="+mn-lt"/>
          <a:ea typeface="+mn-ea"/>
          <a:cs typeface="+mn-cs"/>
        </a:defRPr>
      </a:lvl8pPr>
      <a:lvl9pPr marL="3655289" algn="l" defTabSz="45691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685800" y="60325"/>
            <a:ext cx="7772400" cy="1143000"/>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2066" tIns="46033" rIns="92066" bIns="46033" numCol="1" anchor="ctr" anchorCtr="0" compatLnSpc="1">
            <a:prstTxWarp prst="textNoShape">
              <a:avLst/>
            </a:prstTxWarp>
          </a:bodyPr>
          <a:lstStyle/>
          <a:p>
            <a:pPr lvl="0"/>
            <a:r>
              <a:rPr lang="en-US" altLang="en-US"/>
              <a:t>Click to edit Master title style</a:t>
            </a:r>
          </a:p>
        </p:txBody>
      </p:sp>
      <p:sp>
        <p:nvSpPr>
          <p:cNvPr id="4099" name="Rectangle 3"/>
          <p:cNvSpPr>
            <a:spLocks noGrp="1" noChangeArrowheads="1"/>
          </p:cNvSpPr>
          <p:nvPr>
            <p:ph type="body" idx="1"/>
          </p:nvPr>
        </p:nvSpPr>
        <p:spPr bwMode="auto">
          <a:xfrm>
            <a:off x="685800" y="1327150"/>
            <a:ext cx="7772400" cy="4638675"/>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2066" tIns="46033" rIns="92066" bIns="46033" numCol="1" anchor="t" anchorCtr="0" compatLnSpc="1">
            <a:prstTxWarp prst="textNoShape">
              <a:avLst/>
            </a:prstTxWarp>
          </a:bodyPr>
          <a:lstStyle/>
          <a:p>
            <a:pPr lvl="0"/>
            <a:r>
              <a:rPr lang="en-US" altLang="en-US"/>
              <a:t>Click to edit Master text styles</a:t>
            </a:r>
          </a:p>
          <a:p>
            <a:pPr lvl="1"/>
            <a:r>
              <a:rPr lang="en-US" altLang="en-US"/>
              <a:t>Se2_default_3_cbb752_11apr10con2_default_3_cbb752_11apr10d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952022977"/>
      </p:ext>
    </p:extLst>
  </p:cSld>
  <p:clrMap bg1="lt1" tx1="dk1" bg2="lt2" tx2="dk2" accent1="accent1" accent2="accent2" accent3="accent3" accent4="accent4" accent5="accent5" accent6="accent6" hlink="hlink" folHlink="folHlink"/>
  <p:sldLayoutIdLst>
    <p:sldLayoutId id="2147527567" r:id="rId1"/>
  </p:sldLayoutIdLst>
  <p:transition/>
  <p:timing>
    <p:tnLst>
      <p:par>
        <p:cTn id="1" dur="indefinite" restart="never" nodeType="tmRoot"/>
      </p:par>
    </p:tnLst>
  </p:timing>
  <p:hf hdr="0" ftr="0" dt="0"/>
  <p:txStyles>
    <p:titleStyle>
      <a:lvl1pPr algn="ctr" defTabSz="912813" rtl="0" eaLnBrk="0" fontAlgn="base" hangingPunct="0">
        <a:spcBef>
          <a:spcPct val="0"/>
        </a:spcBef>
        <a:spcAft>
          <a:spcPct val="0"/>
        </a:spcAft>
        <a:defRPr sz="3200" b="1">
          <a:solidFill>
            <a:schemeClr val="bg1"/>
          </a:solidFill>
          <a:latin typeface="+mj-lt"/>
          <a:ea typeface="ＭＳ Ｐゴシック" pitchFamily="-65" charset="-128"/>
          <a:cs typeface="ＭＳ Ｐゴシック" pitchFamily="-65" charset="-128"/>
        </a:defRPr>
      </a:lvl1pPr>
      <a:lvl2pPr algn="ctr" defTabSz="912813" rtl="0" eaLnBrk="0" fontAlgn="base" hangingPunct="0">
        <a:spcBef>
          <a:spcPct val="0"/>
        </a:spcBef>
        <a:spcAft>
          <a:spcPct val="0"/>
        </a:spcAft>
        <a:defRPr sz="3200" b="1">
          <a:solidFill>
            <a:schemeClr val="bg1"/>
          </a:solidFill>
          <a:latin typeface="Arial" pitchFamily="-65" charset="0"/>
          <a:ea typeface="ＭＳ Ｐゴシック" pitchFamily="-65" charset="-128"/>
          <a:cs typeface="ＭＳ Ｐゴシック" pitchFamily="-65" charset="-128"/>
        </a:defRPr>
      </a:lvl2pPr>
      <a:lvl3pPr algn="ctr" defTabSz="912813" rtl="0" eaLnBrk="0" fontAlgn="base" hangingPunct="0">
        <a:spcBef>
          <a:spcPct val="0"/>
        </a:spcBef>
        <a:spcAft>
          <a:spcPct val="0"/>
        </a:spcAft>
        <a:defRPr sz="3200" b="1">
          <a:solidFill>
            <a:schemeClr val="bg1"/>
          </a:solidFill>
          <a:latin typeface="Arial" pitchFamily="-65" charset="0"/>
          <a:ea typeface="ＭＳ Ｐゴシック" pitchFamily="-65" charset="-128"/>
          <a:cs typeface="ＭＳ Ｐゴシック" pitchFamily="-65" charset="-128"/>
        </a:defRPr>
      </a:lvl3pPr>
      <a:lvl4pPr algn="ctr" defTabSz="912813" rtl="0" eaLnBrk="0" fontAlgn="base" hangingPunct="0">
        <a:spcBef>
          <a:spcPct val="0"/>
        </a:spcBef>
        <a:spcAft>
          <a:spcPct val="0"/>
        </a:spcAft>
        <a:defRPr sz="3200" b="1">
          <a:solidFill>
            <a:schemeClr val="bg1"/>
          </a:solidFill>
          <a:latin typeface="Arial" pitchFamily="-65" charset="0"/>
          <a:ea typeface="ＭＳ Ｐゴシック" pitchFamily="-65" charset="-128"/>
          <a:cs typeface="ＭＳ Ｐゴシック" pitchFamily="-65" charset="-128"/>
        </a:defRPr>
      </a:lvl4pPr>
      <a:lvl5pPr algn="ctr" defTabSz="912813" rtl="0" eaLnBrk="0" fontAlgn="base" hangingPunct="0">
        <a:spcBef>
          <a:spcPct val="0"/>
        </a:spcBef>
        <a:spcAft>
          <a:spcPct val="0"/>
        </a:spcAft>
        <a:defRPr sz="3200" b="1">
          <a:solidFill>
            <a:schemeClr val="bg1"/>
          </a:solidFill>
          <a:latin typeface="Arial" pitchFamily="-65" charset="0"/>
          <a:ea typeface="ＭＳ Ｐゴシック" pitchFamily="-65" charset="-128"/>
          <a:cs typeface="ＭＳ Ｐゴシック" pitchFamily="-65" charset="-128"/>
        </a:defRPr>
      </a:lvl5pPr>
      <a:lvl6pPr marL="457200" algn="ctr" defTabSz="912813" rtl="0" eaLnBrk="1" fontAlgn="base" hangingPunct="1">
        <a:spcBef>
          <a:spcPct val="0"/>
        </a:spcBef>
        <a:spcAft>
          <a:spcPct val="0"/>
        </a:spcAft>
        <a:defRPr sz="3600" b="1" u="sng">
          <a:solidFill>
            <a:srgbClr val="000099"/>
          </a:solidFill>
          <a:latin typeface="Arial" pitchFamily="-65" charset="0"/>
        </a:defRPr>
      </a:lvl6pPr>
      <a:lvl7pPr marL="914400" algn="ctr" defTabSz="912813" rtl="0" eaLnBrk="1" fontAlgn="base" hangingPunct="1">
        <a:spcBef>
          <a:spcPct val="0"/>
        </a:spcBef>
        <a:spcAft>
          <a:spcPct val="0"/>
        </a:spcAft>
        <a:defRPr sz="3600" b="1" u="sng">
          <a:solidFill>
            <a:srgbClr val="000099"/>
          </a:solidFill>
          <a:latin typeface="Arial" pitchFamily="-65" charset="0"/>
        </a:defRPr>
      </a:lvl7pPr>
      <a:lvl8pPr marL="1371600" algn="ctr" defTabSz="912813" rtl="0" eaLnBrk="1" fontAlgn="base" hangingPunct="1">
        <a:spcBef>
          <a:spcPct val="0"/>
        </a:spcBef>
        <a:spcAft>
          <a:spcPct val="0"/>
        </a:spcAft>
        <a:defRPr sz="3600" b="1" u="sng">
          <a:solidFill>
            <a:srgbClr val="000099"/>
          </a:solidFill>
          <a:latin typeface="Arial" pitchFamily="-65" charset="0"/>
        </a:defRPr>
      </a:lvl8pPr>
      <a:lvl9pPr marL="1828800" algn="ctr" defTabSz="912813" rtl="0" eaLnBrk="1" fontAlgn="base" hangingPunct="1">
        <a:spcBef>
          <a:spcPct val="0"/>
        </a:spcBef>
        <a:spcAft>
          <a:spcPct val="0"/>
        </a:spcAft>
        <a:defRPr sz="3600" b="1" u="sng">
          <a:solidFill>
            <a:srgbClr val="000099"/>
          </a:solidFill>
          <a:latin typeface="Arial" pitchFamily="-65" charset="0"/>
        </a:defRPr>
      </a:lvl9pPr>
    </p:titleStyle>
    <p:bodyStyle>
      <a:lvl1pPr marL="228600" indent="-228600" algn="l" defTabSz="912813" rtl="0" eaLnBrk="0" fontAlgn="base" hangingPunct="0">
        <a:spcBef>
          <a:spcPct val="20000"/>
        </a:spcBef>
        <a:spcAft>
          <a:spcPct val="0"/>
        </a:spcAft>
        <a:buChar char="•"/>
        <a:defRPr sz="2400">
          <a:solidFill>
            <a:schemeClr val="bg1"/>
          </a:solidFill>
          <a:latin typeface="+mn-lt"/>
          <a:ea typeface="ＭＳ Ｐゴシック" pitchFamily="-65" charset="-128"/>
          <a:cs typeface="ＭＳ Ｐゴシック" pitchFamily="-65" charset="-128"/>
        </a:defRPr>
      </a:lvl1pPr>
      <a:lvl2pPr marL="571500" indent="-228600" algn="l" defTabSz="912813" rtl="0" eaLnBrk="0" fontAlgn="base" hangingPunct="0">
        <a:spcBef>
          <a:spcPct val="20000"/>
        </a:spcBef>
        <a:spcAft>
          <a:spcPct val="0"/>
        </a:spcAft>
        <a:buFont typeface="Lucida Grande" charset="0"/>
        <a:buChar char="-"/>
        <a:defRPr sz="2400">
          <a:solidFill>
            <a:schemeClr val="bg1"/>
          </a:solidFill>
          <a:latin typeface="+mn-lt"/>
          <a:ea typeface="ＭＳ Ｐゴシック" pitchFamily="-65" charset="-128"/>
        </a:defRPr>
      </a:lvl2pPr>
      <a:lvl3pPr marL="912813" indent="-227013" algn="l" defTabSz="912813" rtl="0" eaLnBrk="0" fontAlgn="base" hangingPunct="0">
        <a:spcBef>
          <a:spcPct val="20000"/>
        </a:spcBef>
        <a:spcAft>
          <a:spcPct val="0"/>
        </a:spcAft>
        <a:buChar char="•"/>
        <a:defRPr sz="2000">
          <a:solidFill>
            <a:schemeClr val="bg1"/>
          </a:solidFill>
          <a:latin typeface="+mn-lt"/>
          <a:ea typeface="ＭＳ Ｐゴシック" pitchFamily="-65" charset="-128"/>
        </a:defRPr>
      </a:lvl3pPr>
      <a:lvl4pPr marL="1376363" indent="-228600" algn="l" defTabSz="912813" rtl="0" eaLnBrk="0" fontAlgn="base" hangingPunct="0">
        <a:spcBef>
          <a:spcPct val="20000"/>
        </a:spcBef>
        <a:spcAft>
          <a:spcPct val="0"/>
        </a:spcAft>
        <a:buChar char="–"/>
        <a:defRPr sz="2000">
          <a:solidFill>
            <a:schemeClr val="bg1"/>
          </a:solidFill>
          <a:latin typeface="+mn-lt"/>
          <a:ea typeface="ＭＳ Ｐゴシック" pitchFamily="-65" charset="-128"/>
        </a:defRPr>
      </a:lvl4pPr>
      <a:lvl5pPr marL="1827213" indent="-228600" algn="l" defTabSz="912813" rtl="0" eaLnBrk="0" fontAlgn="base" hangingPunct="0">
        <a:spcBef>
          <a:spcPct val="20000"/>
        </a:spcBef>
        <a:spcAft>
          <a:spcPct val="0"/>
        </a:spcAft>
        <a:buFont typeface="Lucida Grande" charset="0"/>
        <a:buChar char="*"/>
        <a:defRPr sz="2000">
          <a:solidFill>
            <a:schemeClr val="bg1"/>
          </a:solidFill>
          <a:latin typeface="+mn-lt"/>
          <a:ea typeface="ＭＳ Ｐゴシック" pitchFamily="-65" charset="-128"/>
        </a:defRPr>
      </a:lvl5pPr>
      <a:lvl6pPr marL="25146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8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90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2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FC5AD"/>
        </a:solidFill>
        <a:effectLst/>
      </p:bgPr>
    </p:bg>
    <p:spTree>
      <p:nvGrpSpPr>
        <p:cNvPr id="1" name=""/>
        <p:cNvGrpSpPr/>
        <p:nvPr/>
      </p:nvGrpSpPr>
      <p:grpSpPr>
        <a:xfrm>
          <a:off x="0" y="0"/>
          <a:ext cx="0" cy="0"/>
          <a:chOff x="0" y="0"/>
          <a:chExt cx="0" cy="0"/>
        </a:xfrm>
      </p:grpSpPr>
      <p:sp>
        <p:nvSpPr>
          <p:cNvPr id="258050"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2001" tIns="46002" rIns="92001" bIns="46002" numCol="1" anchor="ctr" anchorCtr="0" compatLnSpc="1">
            <a:prstTxWarp prst="textNoShape">
              <a:avLst/>
            </a:prstTxWarp>
          </a:bodyPr>
          <a:lstStyle/>
          <a:p>
            <a:pPr lvl="0"/>
            <a:r>
              <a:rPr lang="en-US"/>
              <a:t>Click to edit Master title style</a:t>
            </a:r>
          </a:p>
        </p:txBody>
      </p:sp>
      <p:sp>
        <p:nvSpPr>
          <p:cNvPr id="258051" name="Rectangle 3"/>
          <p:cNvSpPr>
            <a:spLocks noGrp="1" noChangeArrowheads="1"/>
          </p:cNvSpPr>
          <p:nvPr>
            <p:ph type="body" idx="1"/>
            <p:custDataLst>
              <p:tags r:id="rId16"/>
            </p:custDataLst>
          </p:nvPr>
        </p:nvSpPr>
        <p:spPr bwMode="auto">
          <a:xfrm>
            <a:off x="685800" y="1981244"/>
            <a:ext cx="7772400" cy="4638675"/>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2001" tIns="46002" rIns="92001" bIns="46002"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74"/>
            <a:ext cx="3078162" cy="263525"/>
          </a:xfrm>
          <a:prstGeom prst="rect">
            <a:avLst/>
          </a:prstGeom>
          <a:noFill/>
          <a:ln w="9525">
            <a:noFill/>
            <a:miter lim="800000"/>
            <a:headEnd/>
            <a:tailEnd/>
          </a:ln>
          <a:effectLst/>
        </p:spPr>
        <p:txBody>
          <a:bodyPr lIns="92001" tIns="46002" rIns="92001" bIns="46002"/>
          <a:lstStyle/>
          <a:p>
            <a:pPr defTabSz="910608" eaLnBrk="0" hangingPunct="0">
              <a:defRPr/>
            </a:pPr>
            <a:fld id="{BEA16ABE-66C5-9D4F-B7FD-AEDB9C0B4816}" type="slidenum">
              <a:rPr lang="en-US" sz="1600" i="1">
                <a:solidFill>
                  <a:srgbClr val="000000"/>
                </a:solidFill>
                <a:effectLst>
                  <a:outerShdw blurRad="38100" dist="38100" dir="2700000" algn="tl">
                    <a:srgbClr val="DDDDDD"/>
                  </a:outerShdw>
                </a:effectLst>
                <a:latin typeface="Courier New" charset="0"/>
              </a:rPr>
              <a:pPr defTabSz="910608" eaLnBrk="0" hangingPunct="0">
                <a:defRPr/>
              </a:pPr>
              <a:t>‹#›</a:t>
            </a:fld>
            <a:r>
              <a:rPr lang="en-US" sz="1800">
                <a:solidFill>
                  <a:srgbClr val="808080"/>
                </a:solidFill>
              </a:rPr>
              <a:t> - </a:t>
            </a:r>
            <a:r>
              <a:rPr lang="en-US" sz="1000">
                <a:solidFill>
                  <a:srgbClr val="969696"/>
                </a:solidFill>
              </a:rPr>
              <a:t>Lectures.GersteinLab.org</a:t>
            </a:r>
            <a:endParaRPr lang="en-US" sz="300" b="0">
              <a:solidFill>
                <a:srgbClr val="000000"/>
              </a:solidFill>
            </a:endParaRPr>
          </a:p>
        </p:txBody>
      </p:sp>
    </p:spTree>
    <p:extLst>
      <p:ext uri="{BB962C8B-B14F-4D97-AF65-F5344CB8AC3E}">
        <p14:creationId xmlns:p14="http://schemas.microsoft.com/office/powerpoint/2010/main" val="516629461"/>
      </p:ext>
    </p:extLst>
  </p:cSld>
  <p:clrMap bg1="lt1" tx1="dk1" bg2="lt2" tx2="dk2" accent1="accent1" accent2="accent2" accent3="accent3" accent4="accent4" accent5="accent5" accent6="accent6" hlink="hlink" folHlink="folHlink"/>
  <p:sldLayoutIdLst>
    <p:sldLayoutId id="2147527587" r:id="rId1"/>
    <p:sldLayoutId id="2147527588" r:id="rId2"/>
    <p:sldLayoutId id="2147527589" r:id="rId3"/>
    <p:sldLayoutId id="2147527590" r:id="rId4"/>
    <p:sldLayoutId id="2147527591" r:id="rId5"/>
    <p:sldLayoutId id="2147527592" r:id="rId6"/>
    <p:sldLayoutId id="2147527593" r:id="rId7"/>
    <p:sldLayoutId id="2147527594" r:id="rId8"/>
    <p:sldLayoutId id="2147527595" r:id="rId9"/>
    <p:sldLayoutId id="2147527596" r:id="rId10"/>
    <p:sldLayoutId id="2147527597" r:id="rId11"/>
    <p:sldLayoutId id="2147527598" r:id="rId12"/>
    <p:sldLayoutId id="2147527599" r:id="rId13"/>
  </p:sldLayoutIdLst>
  <p:transition/>
  <p:timing>
    <p:tnLst>
      <p:par>
        <p:cTn id="1" dur="indefinite" restart="never" nodeType="tmRoot"/>
      </p:par>
    </p:tnLst>
  </p:timing>
  <p:hf hdr="0" ftr="0" dt="0"/>
  <p:txStyles>
    <p:titleStyle>
      <a:lvl1pPr algn="ctr" defTabSz="907998"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799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799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799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799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884" algn="ctr" defTabSz="912185" rtl="0" eaLnBrk="1" fontAlgn="base" hangingPunct="1">
        <a:spcBef>
          <a:spcPct val="0"/>
        </a:spcBef>
        <a:spcAft>
          <a:spcPct val="0"/>
        </a:spcAft>
        <a:defRPr sz="3600" b="1" u="sng">
          <a:solidFill>
            <a:srgbClr val="000099"/>
          </a:solidFill>
          <a:latin typeface="Arial" pitchFamily="-65" charset="0"/>
        </a:defRPr>
      </a:lvl6pPr>
      <a:lvl7pPr marL="913770" algn="ctr" defTabSz="912185" rtl="0" eaLnBrk="1" fontAlgn="base" hangingPunct="1">
        <a:spcBef>
          <a:spcPct val="0"/>
        </a:spcBef>
        <a:spcAft>
          <a:spcPct val="0"/>
        </a:spcAft>
        <a:defRPr sz="3600" b="1" u="sng">
          <a:solidFill>
            <a:srgbClr val="000099"/>
          </a:solidFill>
          <a:latin typeface="Arial" pitchFamily="-65" charset="0"/>
        </a:defRPr>
      </a:lvl7pPr>
      <a:lvl8pPr marL="1370658" algn="ctr" defTabSz="912185" rtl="0" eaLnBrk="1" fontAlgn="base" hangingPunct="1">
        <a:spcBef>
          <a:spcPct val="0"/>
        </a:spcBef>
        <a:spcAft>
          <a:spcPct val="0"/>
        </a:spcAft>
        <a:defRPr sz="3600" b="1" u="sng">
          <a:solidFill>
            <a:srgbClr val="000099"/>
          </a:solidFill>
          <a:latin typeface="Arial" pitchFamily="-65" charset="0"/>
        </a:defRPr>
      </a:lvl8pPr>
      <a:lvl9pPr marL="1827542" algn="ctr" defTabSz="912185" rtl="0" eaLnBrk="1" fontAlgn="base" hangingPunct="1">
        <a:spcBef>
          <a:spcPct val="0"/>
        </a:spcBef>
        <a:spcAft>
          <a:spcPct val="0"/>
        </a:spcAft>
        <a:defRPr sz="3600" b="1" u="sng">
          <a:solidFill>
            <a:srgbClr val="000099"/>
          </a:solidFill>
          <a:latin typeface="Arial" pitchFamily="-65" charset="0"/>
        </a:defRPr>
      </a:lvl9pPr>
    </p:titleStyle>
    <p:bodyStyle>
      <a:lvl1pPr marL="223826" indent="-223826" algn="l" defTabSz="907998"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6706" indent="-223826" algn="l" defTabSz="907998"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7998" indent="-222238" algn="l" defTabSz="907998"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1523" indent="-223826" algn="l" defTabSz="907998"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2348" indent="-223826" algn="l" defTabSz="907998"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2871" indent="-228442" algn="l" defTabSz="912185"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9757" indent="-228442" algn="l" defTabSz="912185"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6641" indent="-228442" algn="l" defTabSz="912185"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3526" indent="-228442" algn="l" defTabSz="912185"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884" rtl="0" eaLnBrk="1" latinLnBrk="0" hangingPunct="1">
        <a:defRPr sz="1800" kern="1200">
          <a:solidFill>
            <a:schemeClr val="tx1"/>
          </a:solidFill>
          <a:latin typeface="+mn-lt"/>
          <a:ea typeface="+mn-ea"/>
          <a:cs typeface="+mn-cs"/>
        </a:defRPr>
      </a:lvl1pPr>
      <a:lvl2pPr marL="456884" algn="l" defTabSz="456884" rtl="0" eaLnBrk="1" latinLnBrk="0" hangingPunct="1">
        <a:defRPr sz="1800" kern="1200">
          <a:solidFill>
            <a:schemeClr val="tx1"/>
          </a:solidFill>
          <a:latin typeface="+mn-lt"/>
          <a:ea typeface="+mn-ea"/>
          <a:cs typeface="+mn-cs"/>
        </a:defRPr>
      </a:lvl2pPr>
      <a:lvl3pPr marL="913770" algn="l" defTabSz="456884" rtl="0" eaLnBrk="1" latinLnBrk="0" hangingPunct="1">
        <a:defRPr sz="1800" kern="1200">
          <a:solidFill>
            <a:schemeClr val="tx1"/>
          </a:solidFill>
          <a:latin typeface="+mn-lt"/>
          <a:ea typeface="+mn-ea"/>
          <a:cs typeface="+mn-cs"/>
        </a:defRPr>
      </a:lvl3pPr>
      <a:lvl4pPr marL="1370658" algn="l" defTabSz="456884" rtl="0" eaLnBrk="1" latinLnBrk="0" hangingPunct="1">
        <a:defRPr sz="1800" kern="1200">
          <a:solidFill>
            <a:schemeClr val="tx1"/>
          </a:solidFill>
          <a:latin typeface="+mn-lt"/>
          <a:ea typeface="+mn-ea"/>
          <a:cs typeface="+mn-cs"/>
        </a:defRPr>
      </a:lvl4pPr>
      <a:lvl5pPr marL="1827542" algn="l" defTabSz="456884" rtl="0" eaLnBrk="1" latinLnBrk="0" hangingPunct="1">
        <a:defRPr sz="1800" kern="1200">
          <a:solidFill>
            <a:schemeClr val="tx1"/>
          </a:solidFill>
          <a:latin typeface="+mn-lt"/>
          <a:ea typeface="+mn-ea"/>
          <a:cs typeface="+mn-cs"/>
        </a:defRPr>
      </a:lvl5pPr>
      <a:lvl6pPr marL="2284429" algn="l" defTabSz="456884" rtl="0" eaLnBrk="1" latinLnBrk="0" hangingPunct="1">
        <a:defRPr sz="1800" kern="1200">
          <a:solidFill>
            <a:schemeClr val="tx1"/>
          </a:solidFill>
          <a:latin typeface="+mn-lt"/>
          <a:ea typeface="+mn-ea"/>
          <a:cs typeface="+mn-cs"/>
        </a:defRPr>
      </a:lvl6pPr>
      <a:lvl7pPr marL="2741313" algn="l" defTabSz="456884" rtl="0" eaLnBrk="1" latinLnBrk="0" hangingPunct="1">
        <a:defRPr sz="1800" kern="1200">
          <a:solidFill>
            <a:schemeClr val="tx1"/>
          </a:solidFill>
          <a:latin typeface="+mn-lt"/>
          <a:ea typeface="+mn-ea"/>
          <a:cs typeface="+mn-cs"/>
        </a:defRPr>
      </a:lvl7pPr>
      <a:lvl8pPr marL="3198199" algn="l" defTabSz="456884" rtl="0" eaLnBrk="1" latinLnBrk="0" hangingPunct="1">
        <a:defRPr sz="1800" kern="1200">
          <a:solidFill>
            <a:schemeClr val="tx1"/>
          </a:solidFill>
          <a:latin typeface="+mn-lt"/>
          <a:ea typeface="+mn-ea"/>
          <a:cs typeface="+mn-cs"/>
        </a:defRPr>
      </a:lvl8pPr>
      <a:lvl9pPr marL="3655085" algn="l" defTabSz="456884"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fontAlgn="auto">
              <a:spcBef>
                <a:spcPts val="0"/>
              </a:spcBef>
              <a:spcAft>
                <a:spcPts val="0"/>
              </a:spcAft>
            </a:pPr>
            <a:fld id="{1E695DE1-A080-984C-9DA2-99887ECB3787}" type="datetimeFigureOut">
              <a:rPr lang="en-US" b="0" smtClean="0">
                <a:solidFill>
                  <a:prstClr val="black">
                    <a:tint val="75000"/>
                  </a:prstClr>
                </a:solidFill>
                <a:latin typeface="Calibri" panose="020F0502020204030204"/>
                <a:ea typeface=""/>
                <a:cs typeface=""/>
              </a:rPr>
              <a:pPr fontAlgn="auto">
                <a:spcBef>
                  <a:spcPts val="0"/>
                </a:spcBef>
                <a:spcAft>
                  <a:spcPts val="0"/>
                </a:spcAft>
              </a:pPr>
              <a:t>6/10/19</a:t>
            </a:fld>
            <a:endParaRPr lang="en-US" b="0">
              <a:solidFill>
                <a:prstClr val="black">
                  <a:tint val="75000"/>
                </a:prstClr>
              </a:solidFill>
              <a:latin typeface="Calibri" panose="020F0502020204030204"/>
              <a:ea typeface=""/>
              <a:cs typeface=""/>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fontAlgn="auto">
              <a:spcBef>
                <a:spcPts val="0"/>
              </a:spcBef>
              <a:spcAft>
                <a:spcPts val="0"/>
              </a:spcAft>
            </a:pPr>
            <a:endParaRPr lang="en-US" b="0">
              <a:solidFill>
                <a:prstClr val="black">
                  <a:tint val="75000"/>
                </a:prstClr>
              </a:solidFill>
              <a:latin typeface="Calibri" panose="020F0502020204030204"/>
              <a:ea typeface=""/>
              <a:cs typeface=""/>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fontAlgn="auto">
              <a:spcBef>
                <a:spcPts val="0"/>
              </a:spcBef>
              <a:spcAft>
                <a:spcPts val="0"/>
              </a:spcAft>
            </a:pPr>
            <a:fld id="{C69E62A0-916B-B04F-B0BA-11D0EC5589B4}" type="slidenum">
              <a:rPr lang="en-US" b="0" smtClean="0">
                <a:solidFill>
                  <a:prstClr val="black">
                    <a:tint val="75000"/>
                  </a:prstClr>
                </a:solidFill>
                <a:latin typeface="Calibri" panose="020F0502020204030204"/>
                <a:ea typeface=""/>
                <a:cs typeface=""/>
              </a:rPr>
              <a:pPr fontAlgn="auto">
                <a:spcBef>
                  <a:spcPts val="0"/>
                </a:spcBef>
                <a:spcAft>
                  <a:spcPts val="0"/>
                </a:spcAft>
              </a:pPr>
              <a:t>‹#›</a:t>
            </a:fld>
            <a:endParaRPr lang="en-US" b="0">
              <a:solidFill>
                <a:prstClr val="black">
                  <a:tint val="75000"/>
                </a:prstClr>
              </a:solidFill>
              <a:latin typeface="Calibri" panose="020F0502020204030204"/>
              <a:ea typeface=""/>
              <a:cs typeface=""/>
            </a:endParaRPr>
          </a:p>
        </p:txBody>
      </p:sp>
    </p:spTree>
    <p:extLst>
      <p:ext uri="{BB962C8B-B14F-4D97-AF65-F5344CB8AC3E}">
        <p14:creationId xmlns:p14="http://schemas.microsoft.com/office/powerpoint/2010/main" val="137401719"/>
      </p:ext>
    </p:extLst>
  </p:cSld>
  <p:clrMap bg1="lt1" tx1="dk1" bg2="lt2" tx2="dk2" accent1="accent1" accent2="accent2" accent3="accent3" accent4="accent4" accent5="accent5" accent6="accent6" hlink="hlink" folHlink="folHlink"/>
  <p:sldLayoutIdLst>
    <p:sldLayoutId id="2147527613" r:id="rId1"/>
    <p:sldLayoutId id="2147527614" r:id="rId2"/>
    <p:sldLayoutId id="2147527615" r:id="rId3"/>
    <p:sldLayoutId id="2147527616" r:id="rId4"/>
    <p:sldLayoutId id="2147527617" r:id="rId5"/>
    <p:sldLayoutId id="2147527618" r:id="rId6"/>
    <p:sldLayoutId id="2147527619" r:id="rId7"/>
    <p:sldLayoutId id="2147527620" r:id="rId8"/>
    <p:sldLayoutId id="2147527621" r:id="rId9"/>
    <p:sldLayoutId id="2147527622" r:id="rId10"/>
    <p:sldLayoutId id="2147527623"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custDataLst>
              <p:tags r:id="rId6"/>
            </p:custDataLst>
          </p:nvPr>
        </p:nvSpPr>
        <p:spPr bwMode="auto">
          <a:xfrm>
            <a:off x="685800" y="609600"/>
            <a:ext cx="7772400" cy="1143000"/>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2006" tIns="46004" rIns="92006" bIns="46004"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custDataLst>
              <p:tags r:id="rId7"/>
            </p:custDataLst>
          </p:nvPr>
        </p:nvSpPr>
        <p:spPr bwMode="auto">
          <a:xfrm>
            <a:off x="685800" y="1981200"/>
            <a:ext cx="7772400" cy="4638675"/>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2006" tIns="46004" rIns="92006" bIns="46004"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802566" name="Rectangle 6">
            <a:extLst/>
          </p:cNvPr>
          <p:cNvSpPr>
            <a:spLocks noChangeArrowheads="1"/>
          </p:cNvSpPr>
          <p:nvPr>
            <p:custDataLst>
              <p:tags r:id="rId8"/>
            </p:custDataLst>
          </p:nvPr>
        </p:nvSpPr>
        <p:spPr bwMode="auto">
          <a:xfrm rot="16200000">
            <a:off x="7319170" y="5253831"/>
            <a:ext cx="3078162" cy="263525"/>
          </a:xfrm>
          <a:prstGeom prst="rect">
            <a:avLst/>
          </a:prstGeom>
          <a:noFill/>
          <a:ln w="9525">
            <a:noFill/>
            <a:miter lim="800000"/>
            <a:headEnd/>
            <a:tailEnd/>
          </a:ln>
          <a:effectLst/>
        </p:spPr>
        <p:txBody>
          <a:bodyPr lIns="92006" tIns="46004" rIns="92006" bIns="46004"/>
          <a:lstStyle>
            <a:lvl1pPr defTabSz="909638">
              <a:defRPr>
                <a:solidFill>
                  <a:schemeClr val="tx1"/>
                </a:solidFill>
                <a:latin typeface="Arial" charset="0"/>
                <a:ea typeface="ＭＳ Ｐゴシック" charset="-128"/>
              </a:defRPr>
            </a:lvl1pPr>
            <a:lvl2pPr marL="742950" indent="-285750" defTabSz="909638">
              <a:defRPr>
                <a:solidFill>
                  <a:schemeClr val="tx1"/>
                </a:solidFill>
                <a:latin typeface="Arial" charset="0"/>
                <a:ea typeface="ＭＳ Ｐゴシック" charset="-128"/>
              </a:defRPr>
            </a:lvl2pPr>
            <a:lvl3pPr marL="1143000" indent="-228600" defTabSz="909638">
              <a:defRPr>
                <a:solidFill>
                  <a:schemeClr val="tx1"/>
                </a:solidFill>
                <a:latin typeface="Arial" charset="0"/>
                <a:ea typeface="ＭＳ Ｐゴシック" charset="-128"/>
              </a:defRPr>
            </a:lvl3pPr>
            <a:lvl4pPr marL="1600200" indent="-228600" defTabSz="909638">
              <a:defRPr>
                <a:solidFill>
                  <a:schemeClr val="tx1"/>
                </a:solidFill>
                <a:latin typeface="Arial" charset="0"/>
                <a:ea typeface="ＭＳ Ｐゴシック" charset="-128"/>
              </a:defRPr>
            </a:lvl4pPr>
            <a:lvl5pPr marL="2057400" indent="-228600" defTabSz="909638">
              <a:defRPr>
                <a:solidFill>
                  <a:schemeClr val="tx1"/>
                </a:solidFill>
                <a:latin typeface="Arial" charset="0"/>
                <a:ea typeface="ＭＳ Ｐゴシック" charset="-128"/>
              </a:defRPr>
            </a:lvl5pPr>
            <a:lvl6pPr marL="2514600" indent="-228600" defTabSz="909638" fontAlgn="base">
              <a:spcBef>
                <a:spcPct val="0"/>
              </a:spcBef>
              <a:spcAft>
                <a:spcPct val="0"/>
              </a:spcAft>
              <a:defRPr>
                <a:solidFill>
                  <a:schemeClr val="tx1"/>
                </a:solidFill>
                <a:latin typeface="Arial" charset="0"/>
                <a:ea typeface="ＭＳ Ｐゴシック" charset="-128"/>
              </a:defRPr>
            </a:lvl6pPr>
            <a:lvl7pPr marL="2971800" indent="-228600" defTabSz="909638" fontAlgn="base">
              <a:spcBef>
                <a:spcPct val="0"/>
              </a:spcBef>
              <a:spcAft>
                <a:spcPct val="0"/>
              </a:spcAft>
              <a:defRPr>
                <a:solidFill>
                  <a:schemeClr val="tx1"/>
                </a:solidFill>
                <a:latin typeface="Arial" charset="0"/>
                <a:ea typeface="ＭＳ Ｐゴシック" charset="-128"/>
              </a:defRPr>
            </a:lvl7pPr>
            <a:lvl8pPr marL="3429000" indent="-228600" defTabSz="909638" fontAlgn="base">
              <a:spcBef>
                <a:spcPct val="0"/>
              </a:spcBef>
              <a:spcAft>
                <a:spcPct val="0"/>
              </a:spcAft>
              <a:defRPr>
                <a:solidFill>
                  <a:schemeClr val="tx1"/>
                </a:solidFill>
                <a:latin typeface="Arial" charset="0"/>
                <a:ea typeface="ＭＳ Ｐゴシック" charset="-128"/>
              </a:defRPr>
            </a:lvl8pPr>
            <a:lvl9pPr marL="3886200" indent="-228600" defTabSz="909638" fontAlgn="base">
              <a:spcBef>
                <a:spcPct val="0"/>
              </a:spcBef>
              <a:spcAft>
                <a:spcPct val="0"/>
              </a:spcAft>
              <a:defRPr>
                <a:solidFill>
                  <a:schemeClr val="tx1"/>
                </a:solidFill>
                <a:latin typeface="Arial" charset="0"/>
                <a:ea typeface="ＭＳ Ｐゴシック" charset="-128"/>
              </a:defRPr>
            </a:lvl9pPr>
          </a:lstStyle>
          <a:p>
            <a:pPr>
              <a:defRPr/>
            </a:pPr>
            <a:fld id="{8F77765C-23EB-7549-A243-3F19F41C364C}" type="slidenum">
              <a:rPr lang="en-US" altLang="en-US" sz="1600" i="1" smtClean="0">
                <a:solidFill>
                  <a:srgbClr val="000000"/>
                </a:solidFill>
                <a:effectLst>
                  <a:outerShdw blurRad="38100" dist="38100" dir="2700000" algn="tl">
                    <a:srgbClr val="C0C0C0"/>
                  </a:outerShdw>
                </a:effectLst>
                <a:latin typeface="Courier New" charset="0"/>
              </a:rPr>
              <a:pPr>
                <a:defRPr/>
              </a:pPr>
              <a:t>‹#›</a:t>
            </a:fld>
            <a:r>
              <a:rPr lang="en-US" altLang="en-US">
                <a:solidFill>
                  <a:srgbClr val="808080"/>
                </a:solidFill>
              </a:rPr>
              <a:t> - </a:t>
            </a:r>
            <a:r>
              <a:rPr lang="en-US" altLang="en-US" sz="1000">
                <a:solidFill>
                  <a:srgbClr val="969696"/>
                </a:solidFill>
              </a:rPr>
              <a:t>Lectures.GersteinLab.org</a:t>
            </a:r>
            <a:endParaRPr lang="en-US" altLang="en-US" sz="300">
              <a:solidFill>
                <a:srgbClr val="000000"/>
              </a:solidFill>
            </a:endParaRPr>
          </a:p>
        </p:txBody>
      </p:sp>
    </p:spTree>
    <p:extLst>
      <p:ext uri="{BB962C8B-B14F-4D97-AF65-F5344CB8AC3E}">
        <p14:creationId xmlns:p14="http://schemas.microsoft.com/office/powerpoint/2010/main" val="1910344493"/>
      </p:ext>
    </p:extLst>
  </p:cSld>
  <p:clrMap bg1="lt1" tx1="dk1" bg2="lt2" tx2="dk2" accent1="accent1" accent2="accent2" accent3="accent3" accent4="accent4" accent5="accent5" accent6="accent6" hlink="hlink" folHlink="folHlink"/>
  <p:sldLayoutIdLst>
    <p:sldLayoutId id="2147527625" r:id="rId1"/>
    <p:sldLayoutId id="2147527626" r:id="rId2"/>
    <p:sldLayoutId id="2147527627" r:id="rId3"/>
    <p:sldLayoutId id="2147527628" r:id="rId4"/>
  </p:sldLayoutIdLst>
  <p:transition/>
  <p:hf hdr="0" ftr="0" dt="0"/>
  <p:txStyles>
    <p:titleStyle>
      <a:lvl1pPr algn="ctr" defTabSz="908050"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910" algn="ctr" defTabSz="912236" rtl="0" eaLnBrk="1" fontAlgn="base" hangingPunct="1">
        <a:spcBef>
          <a:spcPct val="0"/>
        </a:spcBef>
        <a:spcAft>
          <a:spcPct val="0"/>
        </a:spcAft>
        <a:defRPr sz="3600" b="1" u="sng">
          <a:solidFill>
            <a:srgbClr val="000099"/>
          </a:solidFill>
          <a:latin typeface="Arial" pitchFamily="-65" charset="0"/>
        </a:defRPr>
      </a:lvl6pPr>
      <a:lvl7pPr marL="913822" algn="ctr" defTabSz="912236" rtl="0" eaLnBrk="1" fontAlgn="base" hangingPunct="1">
        <a:spcBef>
          <a:spcPct val="0"/>
        </a:spcBef>
        <a:spcAft>
          <a:spcPct val="0"/>
        </a:spcAft>
        <a:defRPr sz="3600" b="1" u="sng">
          <a:solidFill>
            <a:srgbClr val="000099"/>
          </a:solidFill>
          <a:latin typeface="Arial" pitchFamily="-65" charset="0"/>
        </a:defRPr>
      </a:lvl7pPr>
      <a:lvl8pPr marL="1370734" algn="ctr" defTabSz="912236" rtl="0" eaLnBrk="1" fontAlgn="base" hangingPunct="1">
        <a:spcBef>
          <a:spcPct val="0"/>
        </a:spcBef>
        <a:spcAft>
          <a:spcPct val="0"/>
        </a:spcAft>
        <a:defRPr sz="3600" b="1" u="sng">
          <a:solidFill>
            <a:srgbClr val="000099"/>
          </a:solidFill>
          <a:latin typeface="Arial" pitchFamily="-65" charset="0"/>
        </a:defRPr>
      </a:lvl8pPr>
      <a:lvl9pPr marL="1827644" algn="ctr" defTabSz="912236" rtl="0" eaLnBrk="1" fontAlgn="base" hangingPunct="1">
        <a:spcBef>
          <a:spcPct val="0"/>
        </a:spcBef>
        <a:spcAft>
          <a:spcPct val="0"/>
        </a:spcAft>
        <a:defRPr sz="3600" b="1" u="sng">
          <a:solidFill>
            <a:srgbClr val="000099"/>
          </a:solidFill>
          <a:latin typeface="Arial" pitchFamily="-65" charset="0"/>
        </a:defRPr>
      </a:lvl9pPr>
    </p:titleStyle>
    <p:bodyStyle>
      <a:lvl1pPr marL="223838" indent="-223838" algn="l" defTabSz="908050"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6738" indent="-223838" algn="l" defTabSz="908050"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8050" indent="-222250" algn="l" defTabSz="908050"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1600" indent="-223838" algn="l" defTabSz="908050"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2450" indent="-223838" algn="l" defTabSz="908050"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3011"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9923"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6833"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3744"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910" rtl="0" eaLnBrk="1" latinLnBrk="0" hangingPunct="1">
        <a:defRPr sz="1800" kern="1200">
          <a:solidFill>
            <a:schemeClr val="tx1"/>
          </a:solidFill>
          <a:latin typeface="+mn-lt"/>
          <a:ea typeface="+mn-ea"/>
          <a:cs typeface="+mn-cs"/>
        </a:defRPr>
      </a:lvl1pPr>
      <a:lvl2pPr marL="456910" algn="l" defTabSz="456910" rtl="0" eaLnBrk="1" latinLnBrk="0" hangingPunct="1">
        <a:defRPr sz="1800" kern="1200">
          <a:solidFill>
            <a:schemeClr val="tx1"/>
          </a:solidFill>
          <a:latin typeface="+mn-lt"/>
          <a:ea typeface="+mn-ea"/>
          <a:cs typeface="+mn-cs"/>
        </a:defRPr>
      </a:lvl2pPr>
      <a:lvl3pPr marL="913822" algn="l" defTabSz="456910" rtl="0" eaLnBrk="1" latinLnBrk="0" hangingPunct="1">
        <a:defRPr sz="1800" kern="1200">
          <a:solidFill>
            <a:schemeClr val="tx1"/>
          </a:solidFill>
          <a:latin typeface="+mn-lt"/>
          <a:ea typeface="+mn-ea"/>
          <a:cs typeface="+mn-cs"/>
        </a:defRPr>
      </a:lvl3pPr>
      <a:lvl4pPr marL="1370734" algn="l" defTabSz="456910" rtl="0" eaLnBrk="1" latinLnBrk="0" hangingPunct="1">
        <a:defRPr sz="1800" kern="1200">
          <a:solidFill>
            <a:schemeClr val="tx1"/>
          </a:solidFill>
          <a:latin typeface="+mn-lt"/>
          <a:ea typeface="+mn-ea"/>
          <a:cs typeface="+mn-cs"/>
        </a:defRPr>
      </a:lvl4pPr>
      <a:lvl5pPr marL="1827644" algn="l" defTabSz="456910" rtl="0" eaLnBrk="1" latinLnBrk="0" hangingPunct="1">
        <a:defRPr sz="1800" kern="1200">
          <a:solidFill>
            <a:schemeClr val="tx1"/>
          </a:solidFill>
          <a:latin typeface="+mn-lt"/>
          <a:ea typeface="+mn-ea"/>
          <a:cs typeface="+mn-cs"/>
        </a:defRPr>
      </a:lvl5pPr>
      <a:lvl6pPr marL="2284557" algn="l" defTabSz="456910" rtl="0" eaLnBrk="1" latinLnBrk="0" hangingPunct="1">
        <a:defRPr sz="1800" kern="1200">
          <a:solidFill>
            <a:schemeClr val="tx1"/>
          </a:solidFill>
          <a:latin typeface="+mn-lt"/>
          <a:ea typeface="+mn-ea"/>
          <a:cs typeface="+mn-cs"/>
        </a:defRPr>
      </a:lvl6pPr>
      <a:lvl7pPr marL="2741467" algn="l" defTabSz="456910" rtl="0" eaLnBrk="1" latinLnBrk="0" hangingPunct="1">
        <a:defRPr sz="1800" kern="1200">
          <a:solidFill>
            <a:schemeClr val="tx1"/>
          </a:solidFill>
          <a:latin typeface="+mn-lt"/>
          <a:ea typeface="+mn-ea"/>
          <a:cs typeface="+mn-cs"/>
        </a:defRPr>
      </a:lvl7pPr>
      <a:lvl8pPr marL="3198377" algn="l" defTabSz="456910" rtl="0" eaLnBrk="1" latinLnBrk="0" hangingPunct="1">
        <a:defRPr sz="1800" kern="1200">
          <a:solidFill>
            <a:schemeClr val="tx1"/>
          </a:solidFill>
          <a:latin typeface="+mn-lt"/>
          <a:ea typeface="+mn-ea"/>
          <a:cs typeface="+mn-cs"/>
        </a:defRPr>
      </a:lvl8pPr>
      <a:lvl9pPr marL="3655289" algn="l" defTabSz="45691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A749B111-ACAC-824A-A544-3608199FB243}" type="datetime1">
              <a:rPr lang="en-US" b="0" smtClean="0">
                <a:solidFill>
                  <a:prstClr val="black">
                    <a:tint val="75000"/>
                  </a:prstClr>
                </a:solidFill>
                <a:latin typeface="Calibri" panose="020F0502020204030204"/>
                <a:ea typeface=""/>
                <a:cs typeface=""/>
              </a:rPr>
              <a:pPr fontAlgn="auto">
                <a:spcBef>
                  <a:spcPts val="0"/>
                </a:spcBef>
                <a:spcAft>
                  <a:spcPts val="0"/>
                </a:spcAft>
              </a:pPr>
              <a:t>6/10/19</a:t>
            </a:fld>
            <a:endParaRPr lang="en-US" b="0">
              <a:solidFill>
                <a:prstClr val="black">
                  <a:tint val="75000"/>
                </a:prstClr>
              </a:solidFill>
              <a:latin typeface="Calibri" panose="020F0502020204030204"/>
              <a:ea typeface=""/>
              <a:cs typeface=""/>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b="0">
              <a:solidFill>
                <a:prstClr val="black">
                  <a:tint val="75000"/>
                </a:prstClr>
              </a:solidFill>
              <a:latin typeface="Calibri" panose="020F0502020204030204"/>
              <a:ea typeface=""/>
              <a:cs typeface=""/>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A6A35308-0B2E-5447-9C93-15632AAF627C}" type="slidenum">
              <a:rPr lang="en-US" b="0" smtClean="0">
                <a:solidFill>
                  <a:prstClr val="black">
                    <a:tint val="75000"/>
                  </a:prstClr>
                </a:solidFill>
                <a:latin typeface="Calibri" panose="020F0502020204030204"/>
                <a:ea typeface=""/>
                <a:cs typeface=""/>
              </a:rPr>
              <a:pPr fontAlgn="auto">
                <a:spcBef>
                  <a:spcPts val="0"/>
                </a:spcBef>
                <a:spcAft>
                  <a:spcPts val="0"/>
                </a:spcAft>
              </a:pPr>
              <a:t>‹#›</a:t>
            </a:fld>
            <a:endParaRPr lang="en-US" b="0">
              <a:solidFill>
                <a:prstClr val="black">
                  <a:tint val="75000"/>
                </a:prstClr>
              </a:solidFill>
              <a:latin typeface="Calibri" panose="020F0502020204030204"/>
              <a:ea typeface=""/>
              <a:cs typeface=""/>
            </a:endParaRPr>
          </a:p>
        </p:txBody>
      </p:sp>
    </p:spTree>
    <p:extLst>
      <p:ext uri="{BB962C8B-B14F-4D97-AF65-F5344CB8AC3E}">
        <p14:creationId xmlns:p14="http://schemas.microsoft.com/office/powerpoint/2010/main" val="390685836"/>
      </p:ext>
    </p:extLst>
  </p:cSld>
  <p:clrMap bg1="lt1" tx1="dk1" bg2="lt2" tx2="dk2" accent1="accent1" accent2="accent2" accent3="accent3" accent4="accent4" accent5="accent5" accent6="accent6" hlink="hlink" folHlink="folHlink"/>
  <p:sldLayoutIdLst>
    <p:sldLayoutId id="2147527630" r:id="rId1"/>
    <p:sldLayoutId id="2147527631" r:id="rId2"/>
    <p:sldLayoutId id="2147527632" r:id="rId3"/>
    <p:sldLayoutId id="2147527633" r:id="rId4"/>
    <p:sldLayoutId id="2147527634" r:id="rId5"/>
    <p:sldLayoutId id="2147527635" r:id="rId6"/>
    <p:sldLayoutId id="2147527636" r:id="rId7"/>
    <p:sldLayoutId id="2147527637" r:id="rId8"/>
    <p:sldLayoutId id="2147527638" r:id="rId9"/>
    <p:sldLayoutId id="2147527639" r:id="rId10"/>
    <p:sldLayoutId id="2147527640" r:id="rId11"/>
    <p:sldLayoutId id="2147527641"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em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6.tif"/></Relationships>
</file>

<file path=ppt/slides/_rels/slide13.xml.rels><?xml version="1.0" encoding="UTF-8" standalone="yes"?>
<Relationships xmlns="http://schemas.openxmlformats.org/package/2006/relationships"><Relationship Id="rId3" Type="http://schemas.openxmlformats.org/officeDocument/2006/relationships/image" Target="../media/image17.emf"/><Relationship Id="rId4" Type="http://schemas.openxmlformats.org/officeDocument/2006/relationships/image" Target="../media/image18.emf"/><Relationship Id="rId1" Type="http://schemas.openxmlformats.org/officeDocument/2006/relationships/slideLayout" Target="../slideLayouts/slideLayout1.xml"/><Relationship Id="rId2" Type="http://schemas.openxmlformats.org/officeDocument/2006/relationships/notesSlide" Target="../notesSlides/notesSlide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tif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2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2.png"/><Relationship Id="rId3" Type="http://schemas.openxmlformats.org/officeDocument/2006/relationships/image" Target="../media/image2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2.png"/><Relationship Id="rId3" Type="http://schemas.openxmlformats.org/officeDocument/2006/relationships/image" Target="../media/image2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image" Target="../media/image2.tiff"/></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5.png"/><Relationship Id="rId3" Type="http://schemas.openxmlformats.org/officeDocument/2006/relationships/image" Target="../media/image26.jpg"/></Relationships>
</file>

<file path=ppt/slides/_rels/slide21.xml.rels><?xml version="1.0" encoding="UTF-8" standalone="yes"?>
<Relationships xmlns="http://schemas.openxmlformats.org/package/2006/relationships"><Relationship Id="rId3" Type="http://schemas.openxmlformats.org/officeDocument/2006/relationships/image" Target="../media/image27.emf"/><Relationship Id="rId4" Type="http://schemas.openxmlformats.org/officeDocument/2006/relationships/image" Target="../media/image28.pn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29.tiff"/></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1.pn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3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em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png"/><Relationship Id="rId3" Type="http://schemas.openxmlformats.org/officeDocument/2006/relationships/image" Target="../media/image35.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36.png"/></Relationships>
</file>

<file path=ppt/slides/_rels/slide29.xml.rels><?xml version="1.0" encoding="UTF-8" standalone="yes"?>
<Relationships xmlns="http://schemas.openxmlformats.org/package/2006/relationships"><Relationship Id="rId3" Type="http://schemas.openxmlformats.org/officeDocument/2006/relationships/image" Target="../media/image37.jpeg"/><Relationship Id="rId4" Type="http://schemas.microsoft.com/office/2007/relationships/hdphoto" Target="../media/hdphoto1.wdp"/><Relationship Id="rId5" Type="http://schemas.openxmlformats.org/officeDocument/2006/relationships/image" Target="../media/image38.png"/><Relationship Id="rId1" Type="http://schemas.openxmlformats.org/officeDocument/2006/relationships/slideLayout" Target="../slideLayouts/slideLayout4.xml"/><Relationship Id="rId2" Type="http://schemas.openxmlformats.org/officeDocument/2006/relationships/notesSlide" Target="../notesSlides/notesSlide1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 Id="rId3" Type="http://schemas.openxmlformats.org/officeDocument/2006/relationships/image" Target="../media/image4.tiff"/></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7.xml"/></Relationships>
</file>

<file path=ppt/slides/_rels/slide31.xml.rels><?xml version="1.0" encoding="UTF-8" standalone="yes"?>
<Relationships xmlns="http://schemas.openxmlformats.org/package/2006/relationships"><Relationship Id="rId3" Type="http://schemas.openxmlformats.org/officeDocument/2006/relationships/image" Target="../media/image260.png"/><Relationship Id="rId4" Type="http://schemas.openxmlformats.org/officeDocument/2006/relationships/image" Target="../media/image240.png"/><Relationship Id="rId1" Type="http://schemas.openxmlformats.org/officeDocument/2006/relationships/slideLayout" Target="../slideLayouts/slideLayout2.xml"/><Relationship Id="rId2" Type="http://schemas.openxmlformats.org/officeDocument/2006/relationships/image" Target="../media/image39.emf"/></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jpeg"/></Relationships>
</file>

<file path=ppt/slides/_rels/slide35.xml.rels><?xml version="1.0" encoding="UTF-8" standalone="yes"?>
<Relationships xmlns="http://schemas.openxmlformats.org/package/2006/relationships"><Relationship Id="rId3" Type="http://schemas.openxmlformats.org/officeDocument/2006/relationships/image" Target="../media/image42.png"/><Relationship Id="rId4" Type="http://schemas.openxmlformats.org/officeDocument/2006/relationships/image" Target="../media/image43.png"/><Relationship Id="rId1" Type="http://schemas.openxmlformats.org/officeDocument/2006/relationships/slideLayout" Target="../slideLayouts/slideLayout2.xml"/><Relationship Id="rId2" Type="http://schemas.openxmlformats.org/officeDocument/2006/relationships/image" Target="../media/image41.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png"/><Relationship Id="rId3" Type="http://schemas.openxmlformats.org/officeDocument/2006/relationships/image" Target="../media/image44.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png"/><Relationship Id="rId3" Type="http://schemas.openxmlformats.org/officeDocument/2006/relationships/image" Target="../media/image45.png"/></Relationships>
</file>

<file path=ppt/slides/_rels/slide38.xml.rels><?xml version="1.0" encoding="UTF-8" standalone="yes"?>
<Relationships xmlns="http://schemas.openxmlformats.org/package/2006/relationships"><Relationship Id="rId3" Type="http://schemas.openxmlformats.org/officeDocument/2006/relationships/image" Target="../media/image47.png"/><Relationship Id="rId4" Type="http://schemas.openxmlformats.org/officeDocument/2006/relationships/image" Target="../media/image48.png"/><Relationship Id="rId5" Type="http://schemas.openxmlformats.org/officeDocument/2006/relationships/image" Target="../media/image49.png"/><Relationship Id="rId1" Type="http://schemas.openxmlformats.org/officeDocument/2006/relationships/slideLayout" Target="../slideLayouts/slideLayout2.xml"/><Relationship Id="rId2" Type="http://schemas.openxmlformats.org/officeDocument/2006/relationships/image" Target="../media/image46.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gif"/></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19.xml"/><Relationship Id="rId3" Type="http://schemas.openxmlformats.org/officeDocument/2006/relationships/image" Target="../media/image50.png"/></Relationships>
</file>

<file path=ppt/slides/_rels/slide41.xml.rels><?xml version="1.0" encoding="UTF-8" standalone="yes"?>
<Relationships xmlns="http://schemas.openxmlformats.org/package/2006/relationships"><Relationship Id="rId3" Type="http://schemas.openxmlformats.org/officeDocument/2006/relationships/image" Target="../media/image51.png"/><Relationship Id="rId4" Type="http://schemas.openxmlformats.org/officeDocument/2006/relationships/image" Target="../media/image52.png"/><Relationship Id="rId5" Type="http://schemas.openxmlformats.org/officeDocument/2006/relationships/image" Target="../media/image53.tiff"/><Relationship Id="rId1" Type="http://schemas.openxmlformats.org/officeDocument/2006/relationships/slideLayout" Target="../slideLayouts/slideLayout3.xml"/><Relationship Id="rId2" Type="http://schemas.openxmlformats.org/officeDocument/2006/relationships/notesSlide" Target="../notesSlides/notesSlide20.xml"/></Relationships>
</file>

<file path=ppt/slides/_rels/slide42.xml.rels><?xml version="1.0" encoding="UTF-8" standalone="yes"?>
<Relationships xmlns="http://schemas.openxmlformats.org/package/2006/relationships"><Relationship Id="rId3" Type="http://schemas.openxmlformats.org/officeDocument/2006/relationships/image" Target="../media/image55.png"/><Relationship Id="rId4" Type="http://schemas.openxmlformats.org/officeDocument/2006/relationships/image" Target="../media/image56.png"/><Relationship Id="rId5" Type="http://schemas.openxmlformats.org/officeDocument/2006/relationships/image" Target="../media/image57.png"/><Relationship Id="rId1" Type="http://schemas.openxmlformats.org/officeDocument/2006/relationships/slideLayout" Target="../slideLayouts/slideLayout3.xml"/><Relationship Id="rId2" Type="http://schemas.openxmlformats.org/officeDocument/2006/relationships/image" Target="../media/image54.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8.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image" Target="../media/image59.jpeg"/><Relationship Id="rId3" Type="http://schemas.openxmlformats.org/officeDocument/2006/relationships/image" Target="../media/image60.tiff"/></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image" Target="../media/image61.png"/><Relationship Id="rId3" Type="http://schemas.openxmlformats.org/officeDocument/2006/relationships/image" Target="../media/image62.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image" Target="../media/image63.tiff"/></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3" Type="http://schemas.openxmlformats.org/officeDocument/2006/relationships/image" Target="../media/image65.jpeg"/><Relationship Id="rId4" Type="http://schemas.openxmlformats.org/officeDocument/2006/relationships/image" Target="../media/image66.emf"/><Relationship Id="rId1" Type="http://schemas.openxmlformats.org/officeDocument/2006/relationships/slideLayout" Target="../slideLayouts/slideLayout2.xml"/><Relationship Id="rId2" Type="http://schemas.openxmlformats.org/officeDocument/2006/relationships/image" Target="../media/image64.em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7.emf"/><Relationship Id="rId3" Type="http://schemas.openxmlformats.org/officeDocument/2006/relationships/image" Target="../media/image68.emf"/></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69.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3.xml"/></Relationships>
</file>

<file path=ppt/slides/_rels/slide53.xml.rels><?xml version="1.0" encoding="UTF-8" standalone="yes"?>
<Relationships xmlns="http://schemas.openxmlformats.org/package/2006/relationships"><Relationship Id="rId3" Type="http://schemas.openxmlformats.org/officeDocument/2006/relationships/image" Target="../media/image71.png"/><Relationship Id="rId4" Type="http://schemas.openxmlformats.org/officeDocument/2006/relationships/image" Target="../media/image72.jpg"/><Relationship Id="rId1" Type="http://schemas.openxmlformats.org/officeDocument/2006/relationships/slideLayout" Target="../slideLayouts/slideLayout2.xml"/><Relationship Id="rId2" Type="http://schemas.openxmlformats.org/officeDocument/2006/relationships/image" Target="../media/image70.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3.emf"/></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4.png"/><Relationship Id="rId3" Type="http://schemas.openxmlformats.org/officeDocument/2006/relationships/image" Target="../media/image75.jp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6.jpg"/></Relationships>
</file>

<file path=ppt/slides/_rels/slide57.xml.rels><?xml version="1.0" encoding="UTF-8" standalone="yes"?>
<Relationships xmlns="http://schemas.openxmlformats.org/package/2006/relationships"><Relationship Id="rId3" Type="http://schemas.openxmlformats.org/officeDocument/2006/relationships/image" Target="../media/image77.png"/><Relationship Id="rId4" Type="http://schemas.openxmlformats.org/officeDocument/2006/relationships/image" Target="../media/image78.png"/><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58.xml.rels><?xml version="1.0" encoding="UTF-8" standalone="yes"?>
<Relationships xmlns="http://schemas.openxmlformats.org/package/2006/relationships"><Relationship Id="rId3" Type="http://schemas.openxmlformats.org/officeDocument/2006/relationships/image" Target="../media/image77.png"/><Relationship Id="rId4" Type="http://schemas.openxmlformats.org/officeDocument/2006/relationships/image" Target="../media/image78.png"/><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59.xml.rels><?xml version="1.0" encoding="UTF-8" standalone="yes"?>
<Relationships xmlns="http://schemas.openxmlformats.org/package/2006/relationships"><Relationship Id="rId3" Type="http://schemas.openxmlformats.org/officeDocument/2006/relationships/image" Target="../media/image77.png"/><Relationship Id="rId4" Type="http://schemas.openxmlformats.org/officeDocument/2006/relationships/image" Target="../media/image78.png"/><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4" Type="http://schemas.openxmlformats.org/officeDocument/2006/relationships/image" Target="../media/image7.png"/><Relationship Id="rId5" Type="http://schemas.openxmlformats.org/officeDocument/2006/relationships/image" Target="../media/image8.png"/><Relationship Id="rId6" Type="http://schemas.openxmlformats.org/officeDocument/2006/relationships/image" Target="../media/image9.png"/><Relationship Id="rId7" Type="http://schemas.openxmlformats.org/officeDocument/2006/relationships/image" Target="../media/image10.png"/><Relationship Id="rId8" Type="http://schemas.openxmlformats.org/officeDocument/2006/relationships/image" Target="../media/image11.pn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6.jp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9.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9.png"/><Relationship Id="rId3" Type="http://schemas.openxmlformats.org/officeDocument/2006/relationships/image" Target="../media/image80.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81.tif"/><Relationship Id="rId3" Type="http://schemas.openxmlformats.org/officeDocument/2006/relationships/image" Target="../media/image82.tif"/></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83.png"/></Relationships>
</file>

<file path=ppt/slides/_rels/slide67.xml.rels><?xml version="1.0" encoding="UTF-8" standalone="yes"?>
<Relationships xmlns="http://schemas.openxmlformats.org/package/2006/relationships"><Relationship Id="rId3" Type="http://schemas.openxmlformats.org/officeDocument/2006/relationships/image" Target="../media/image84.png"/><Relationship Id="rId4" Type="http://schemas.openxmlformats.org/officeDocument/2006/relationships/image" Target="../media/image85.png"/><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6.emf"/></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7.em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88.png"/><Relationship Id="rId3" Type="http://schemas.openxmlformats.org/officeDocument/2006/relationships/image" Target="../media/image89.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0.tiff"/></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91.jp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92.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5" Type="http://schemas.openxmlformats.org/officeDocument/2006/relationships/image" Target="../media/image14.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8912180" y="-103031"/>
            <a:ext cx="515157" cy="7122017"/>
          </a:xfrm>
          <a:prstGeom prst="rect">
            <a:avLst/>
          </a:prstGeom>
          <a:solidFill>
            <a:schemeClr val="bg1"/>
          </a:solidFill>
          <a:ln w="12700" cap="flat" cmpd="sng" algn="ctr">
            <a:no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ctr" defTabSz="912813"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chemeClr val="tx1"/>
              </a:solidFill>
              <a:effectLst/>
              <a:latin typeface="Arial" pitchFamily="-65" charset="0"/>
            </a:endParaRPr>
          </a:p>
        </p:txBody>
      </p:sp>
      <p:sp>
        <p:nvSpPr>
          <p:cNvPr id="9218" name="Title 3"/>
          <p:cNvSpPr>
            <a:spLocks noGrp="1"/>
          </p:cNvSpPr>
          <p:nvPr>
            <p:ph type="ctrTitle"/>
          </p:nvPr>
        </p:nvSpPr>
        <p:spPr>
          <a:xfrm>
            <a:off x="5309343" y="755015"/>
            <a:ext cx="3028947" cy="2332744"/>
          </a:xfrm>
        </p:spPr>
        <p:txBody>
          <a:bodyPr/>
          <a:lstStyle/>
          <a:p>
            <a:r>
              <a:rPr lang="en-US" altLang="en-US" sz="1600" b="0" dirty="0">
                <a:solidFill>
                  <a:schemeClr val="tx1"/>
                </a:solidFill>
              </a:rPr>
              <a:t>Personal Genomics </a:t>
            </a:r>
            <a:r>
              <a:rPr lang="en-US" altLang="en-US" sz="1600" b="0" dirty="0" smtClean="0">
                <a:solidFill>
                  <a:schemeClr val="tx1"/>
                </a:solidFill>
              </a:rPr>
              <a:t/>
            </a:r>
            <a:br>
              <a:rPr lang="en-US" altLang="en-US" sz="1600" b="0" dirty="0" smtClean="0">
                <a:solidFill>
                  <a:schemeClr val="tx1"/>
                </a:solidFill>
              </a:rPr>
            </a:br>
            <a:r>
              <a:rPr lang="en-US" altLang="en-US" sz="1600" b="0" dirty="0" smtClean="0">
                <a:solidFill>
                  <a:schemeClr val="tx1"/>
                </a:solidFill>
              </a:rPr>
              <a:t>&amp; </a:t>
            </a:r>
            <a:r>
              <a:rPr lang="en-US" altLang="en-US" sz="1600" b="0" dirty="0">
                <a:solidFill>
                  <a:schemeClr val="tx1"/>
                </a:solidFill>
              </a:rPr>
              <a:t>Data Science</a:t>
            </a:r>
            <a:r>
              <a:rPr lang="en-US" altLang="en-US" sz="1800" b="0" dirty="0">
                <a:solidFill>
                  <a:schemeClr val="tx1"/>
                </a:solidFill>
              </a:rPr>
              <a:t>:</a:t>
            </a:r>
            <a:r>
              <a:rPr lang="en-US" altLang="en-US" sz="2800" dirty="0">
                <a:solidFill>
                  <a:schemeClr val="tx1"/>
                </a:solidFill>
              </a:rPr>
              <a:t> </a:t>
            </a:r>
            <a:r>
              <a:rPr lang="en-US" altLang="en-US" sz="2800" dirty="0" smtClean="0">
                <a:solidFill>
                  <a:schemeClr val="tx1"/>
                </a:solidFill>
              </a:rPr>
              <a:t/>
            </a:r>
            <a:br>
              <a:rPr lang="en-US" altLang="en-US" sz="2800" dirty="0" smtClean="0">
                <a:solidFill>
                  <a:schemeClr val="tx1"/>
                </a:solidFill>
              </a:rPr>
            </a:br>
            <a:r>
              <a:rPr lang="en-US" altLang="en-US" sz="1400" b="0" dirty="0" smtClean="0">
                <a:solidFill>
                  <a:schemeClr val="tx1"/>
                </a:solidFill>
              </a:rPr>
              <a:t/>
            </a:r>
            <a:br>
              <a:rPr lang="en-US" altLang="en-US" sz="1400" b="0" dirty="0" smtClean="0">
                <a:solidFill>
                  <a:schemeClr val="tx1"/>
                </a:solidFill>
              </a:rPr>
            </a:br>
            <a:r>
              <a:rPr lang="en-US" altLang="en-US" sz="2000" dirty="0">
                <a:solidFill>
                  <a:schemeClr val="tx1"/>
                </a:solidFill>
              </a:rPr>
              <a:t>U</a:t>
            </a:r>
            <a:r>
              <a:rPr lang="en-US" altLang="en-US" sz="2000" dirty="0" smtClean="0">
                <a:solidFill>
                  <a:schemeClr val="tx1"/>
                </a:solidFill>
              </a:rPr>
              <a:t>sing </a:t>
            </a:r>
            <a:r>
              <a:rPr lang="en-US" altLang="en-US" sz="2000" dirty="0">
                <a:solidFill>
                  <a:schemeClr val="tx1"/>
                </a:solidFill>
              </a:rPr>
              <a:t>population-scale </a:t>
            </a:r>
            <a:r>
              <a:rPr lang="en-US" altLang="en-US" sz="2000" dirty="0" smtClean="0">
                <a:solidFill>
                  <a:schemeClr val="tx1"/>
                </a:solidFill>
              </a:rPr>
              <a:t/>
            </a:r>
            <a:br>
              <a:rPr lang="en-US" altLang="en-US" sz="2000" dirty="0" smtClean="0">
                <a:solidFill>
                  <a:schemeClr val="tx1"/>
                </a:solidFill>
              </a:rPr>
            </a:br>
            <a:r>
              <a:rPr lang="en-US" altLang="en-US" sz="2000" dirty="0" smtClean="0">
                <a:solidFill>
                  <a:schemeClr val="tx1"/>
                </a:solidFill>
              </a:rPr>
              <a:t>functional </a:t>
            </a:r>
            <a:r>
              <a:rPr lang="en-US" altLang="en-US" sz="2000" dirty="0">
                <a:solidFill>
                  <a:schemeClr val="tx1"/>
                </a:solidFill>
              </a:rPr>
              <a:t>genomics </a:t>
            </a:r>
            <a:br>
              <a:rPr lang="en-US" altLang="en-US" sz="2000" dirty="0">
                <a:solidFill>
                  <a:schemeClr val="tx1"/>
                </a:solidFill>
              </a:rPr>
            </a:br>
            <a:r>
              <a:rPr lang="en-US" altLang="en-US" sz="2000" dirty="0">
                <a:solidFill>
                  <a:schemeClr val="tx1"/>
                </a:solidFill>
              </a:rPr>
              <a:t>to understand </a:t>
            </a:r>
            <a:r>
              <a:rPr lang="en-US" altLang="en-US" sz="2000" dirty="0" smtClean="0">
                <a:solidFill>
                  <a:schemeClr val="tx1"/>
                </a:solidFill>
              </a:rPr>
              <a:t/>
            </a:r>
            <a:br>
              <a:rPr lang="en-US" altLang="en-US" sz="2000" dirty="0" smtClean="0">
                <a:solidFill>
                  <a:schemeClr val="tx1"/>
                </a:solidFill>
              </a:rPr>
            </a:br>
            <a:r>
              <a:rPr lang="en-US" altLang="en-US" sz="2000" dirty="0" err="1" smtClean="0">
                <a:solidFill>
                  <a:schemeClr val="tx1"/>
                </a:solidFill>
              </a:rPr>
              <a:t>neuropsychiatic</a:t>
            </a:r>
            <a:r>
              <a:rPr lang="en-US" altLang="en-US" sz="2000" dirty="0" smtClean="0">
                <a:solidFill>
                  <a:schemeClr val="tx1"/>
                </a:solidFill>
              </a:rPr>
              <a:t> disease </a:t>
            </a:r>
            <a:br>
              <a:rPr lang="en-US" altLang="en-US" sz="2000" dirty="0" smtClean="0">
                <a:solidFill>
                  <a:schemeClr val="tx1"/>
                </a:solidFill>
              </a:rPr>
            </a:br>
            <a:r>
              <a:rPr lang="en-US" altLang="en-US" sz="2000" dirty="0" smtClean="0">
                <a:solidFill>
                  <a:schemeClr val="tx1"/>
                </a:solidFill>
              </a:rPr>
              <a:t>&amp; interpreting </a:t>
            </a:r>
            <a:br>
              <a:rPr lang="en-US" altLang="en-US" sz="2000" dirty="0" smtClean="0">
                <a:solidFill>
                  <a:schemeClr val="tx1"/>
                </a:solidFill>
              </a:rPr>
            </a:br>
            <a:r>
              <a:rPr lang="en-US" altLang="en-US" sz="2000" dirty="0" smtClean="0">
                <a:solidFill>
                  <a:schemeClr val="tx1"/>
                </a:solidFill>
              </a:rPr>
              <a:t>the </a:t>
            </a:r>
            <a:r>
              <a:rPr lang="en-US" altLang="en-US" sz="2000" dirty="0">
                <a:solidFill>
                  <a:schemeClr val="tx1"/>
                </a:solidFill>
              </a:rPr>
              <a:t>data exhaust </a:t>
            </a:r>
            <a:r>
              <a:rPr lang="en-US" altLang="en-US" sz="2000" dirty="0" smtClean="0">
                <a:solidFill>
                  <a:schemeClr val="tx1"/>
                </a:solidFill>
              </a:rPr>
              <a:t/>
            </a:r>
            <a:br>
              <a:rPr lang="en-US" altLang="en-US" sz="2000" dirty="0" smtClean="0">
                <a:solidFill>
                  <a:schemeClr val="tx1"/>
                </a:solidFill>
              </a:rPr>
            </a:br>
            <a:r>
              <a:rPr lang="en-US" altLang="en-US" sz="2000" dirty="0" smtClean="0">
                <a:solidFill>
                  <a:schemeClr val="tx1"/>
                </a:solidFill>
              </a:rPr>
              <a:t>from </a:t>
            </a:r>
            <a:r>
              <a:rPr lang="en-US" altLang="en-US" sz="2000" dirty="0">
                <a:solidFill>
                  <a:schemeClr val="tx1"/>
                </a:solidFill>
              </a:rPr>
              <a:t>this activity</a:t>
            </a:r>
            <a:endParaRPr lang="en-US" altLang="en-US" sz="3200" dirty="0">
              <a:solidFill>
                <a:schemeClr val="accent6"/>
              </a:solidFill>
              <a:ea typeface="ＭＳ Ｐゴシック" charset="-128"/>
            </a:endParaRPr>
          </a:p>
        </p:txBody>
      </p:sp>
      <p:sp>
        <p:nvSpPr>
          <p:cNvPr id="9219" name="Subtitle 4"/>
          <p:cNvSpPr>
            <a:spLocks noGrp="1"/>
          </p:cNvSpPr>
          <p:nvPr>
            <p:ph type="subTitle" idx="1"/>
          </p:nvPr>
        </p:nvSpPr>
        <p:spPr>
          <a:xfrm>
            <a:off x="4789090" y="4122518"/>
            <a:ext cx="4069453" cy="541699"/>
          </a:xfrm>
        </p:spPr>
        <p:txBody>
          <a:bodyPr/>
          <a:lstStyle/>
          <a:p>
            <a:r>
              <a:rPr lang="en-US" altLang="en-US" sz="1400" b="0" dirty="0">
                <a:solidFill>
                  <a:schemeClr val="tx1">
                    <a:lumMod val="65000"/>
                    <a:lumOff val="35000"/>
                  </a:schemeClr>
                </a:solidFill>
                <a:ea typeface="ＭＳ Ｐゴシック" charset="-128"/>
              </a:rPr>
              <a:t>Mark </a:t>
            </a:r>
            <a:r>
              <a:rPr lang="en-US" altLang="en-US" sz="1400" b="0" dirty="0" smtClean="0">
                <a:solidFill>
                  <a:schemeClr val="tx1">
                    <a:lumMod val="65000"/>
                    <a:lumOff val="35000"/>
                  </a:schemeClr>
                </a:solidFill>
                <a:ea typeface="ＭＳ Ｐゴシック" charset="-128"/>
              </a:rPr>
              <a:t>Gerstein</a:t>
            </a:r>
            <a:br>
              <a:rPr lang="en-US" altLang="en-US" sz="1400" b="0" dirty="0" smtClean="0">
                <a:solidFill>
                  <a:schemeClr val="tx1">
                    <a:lumMod val="65000"/>
                    <a:lumOff val="35000"/>
                  </a:schemeClr>
                </a:solidFill>
                <a:ea typeface="ＭＳ Ｐゴシック" charset="-128"/>
              </a:rPr>
            </a:br>
            <a:r>
              <a:rPr lang="en-US" altLang="en-US" sz="1400" b="0" dirty="0" smtClean="0">
                <a:solidFill>
                  <a:schemeClr val="tx1">
                    <a:lumMod val="65000"/>
                    <a:lumOff val="35000"/>
                  </a:schemeClr>
                </a:solidFill>
                <a:ea typeface="ＭＳ Ｐゴシック" charset="-128"/>
              </a:rPr>
              <a:t>Yale</a:t>
            </a:r>
            <a:endParaRPr lang="en-US" altLang="en-US" sz="1400" b="0" dirty="0">
              <a:solidFill>
                <a:schemeClr val="tx1">
                  <a:lumMod val="65000"/>
                  <a:lumOff val="35000"/>
                </a:schemeClr>
              </a:solidFill>
              <a:ea typeface="ＭＳ Ｐゴシック" charset="-128"/>
            </a:endParaRPr>
          </a:p>
          <a:p>
            <a:endParaRPr lang="en-US" altLang="en-US" sz="1400" b="0" dirty="0" smtClean="0">
              <a:solidFill>
                <a:schemeClr val="tx1">
                  <a:lumMod val="65000"/>
                  <a:lumOff val="35000"/>
                </a:schemeClr>
              </a:solidFill>
              <a:ea typeface="ＭＳ Ｐゴシック" charset="-128"/>
            </a:endParaRPr>
          </a:p>
          <a:p>
            <a:endParaRPr lang="en-US" altLang="en-US" sz="1400" b="0" dirty="0" smtClean="0">
              <a:solidFill>
                <a:schemeClr val="tx1">
                  <a:lumMod val="65000"/>
                  <a:lumOff val="35000"/>
                </a:schemeClr>
              </a:solidFill>
              <a:ea typeface="ＭＳ Ｐゴシック" charset="-128"/>
            </a:endParaRPr>
          </a:p>
          <a:p>
            <a:endParaRPr lang="en-US" altLang="en-US" sz="1400" b="0" dirty="0">
              <a:solidFill>
                <a:schemeClr val="tx1">
                  <a:lumMod val="65000"/>
                  <a:lumOff val="35000"/>
                </a:schemeClr>
              </a:solidFill>
              <a:ea typeface="ＭＳ Ｐゴシック" charset="-128"/>
            </a:endParaRPr>
          </a:p>
          <a:p>
            <a:r>
              <a:rPr lang="en-US" altLang="en-US" sz="1400" b="0" dirty="0" smtClean="0">
                <a:solidFill>
                  <a:schemeClr val="tx1">
                    <a:lumMod val="65000"/>
                    <a:lumOff val="35000"/>
                  </a:schemeClr>
                </a:solidFill>
                <a:ea typeface="ＭＳ Ｐゴシック" charset="-128"/>
              </a:rPr>
              <a:t>Slides </a:t>
            </a:r>
            <a:r>
              <a:rPr lang="en-US" altLang="en-US" sz="1400" b="0" dirty="0">
                <a:solidFill>
                  <a:schemeClr val="tx1">
                    <a:lumMod val="65000"/>
                    <a:lumOff val="35000"/>
                  </a:schemeClr>
                </a:solidFill>
                <a:ea typeface="ＭＳ Ｐゴシック" charset="-128"/>
              </a:rPr>
              <a:t>freely downloadable </a:t>
            </a:r>
            <a:r>
              <a:rPr lang="en-US" altLang="en-US" sz="1400" b="0" dirty="0" smtClean="0">
                <a:solidFill>
                  <a:schemeClr val="tx1">
                    <a:lumMod val="65000"/>
                    <a:lumOff val="35000"/>
                  </a:schemeClr>
                </a:solidFill>
                <a:ea typeface="ＭＳ Ｐゴシック" charset="-128"/>
              </a:rPr>
              <a:t>from </a:t>
            </a:r>
            <a:r>
              <a:rPr lang="en-US" altLang="en-US" sz="1600" dirty="0" err="1" smtClean="0">
                <a:ea typeface="ＭＳ Ｐゴシック" charset="-128"/>
              </a:rPr>
              <a:t>Lectures.GersteinLab.org</a:t>
            </a:r>
            <a:r>
              <a:rPr lang="en-US" altLang="en-US" sz="1600" dirty="0" smtClean="0">
                <a:solidFill>
                  <a:schemeClr val="accent1">
                    <a:lumMod val="50000"/>
                  </a:schemeClr>
                </a:solidFill>
                <a:ea typeface="ＭＳ Ｐゴシック" charset="-128"/>
              </a:rPr>
              <a:t>  </a:t>
            </a:r>
            <a:r>
              <a:rPr lang="en-US" altLang="en-US" sz="1400" dirty="0" smtClean="0">
                <a:solidFill>
                  <a:schemeClr val="accent1">
                    <a:lumMod val="50000"/>
                  </a:schemeClr>
                </a:solidFill>
                <a:ea typeface="ＭＳ Ｐゴシック" charset="-128"/>
              </a:rPr>
              <a:t/>
            </a:r>
            <a:br>
              <a:rPr lang="en-US" altLang="en-US" sz="1400" dirty="0" smtClean="0">
                <a:solidFill>
                  <a:schemeClr val="accent1">
                    <a:lumMod val="50000"/>
                  </a:schemeClr>
                </a:solidFill>
                <a:ea typeface="ＭＳ Ｐゴシック" charset="-128"/>
              </a:rPr>
            </a:br>
            <a:r>
              <a:rPr lang="en-US" altLang="en-US" sz="1400" b="0" dirty="0">
                <a:solidFill>
                  <a:schemeClr val="tx1">
                    <a:lumMod val="65000"/>
                    <a:lumOff val="35000"/>
                  </a:schemeClr>
                </a:solidFill>
                <a:ea typeface="ＭＳ Ｐゴシック" charset="-128"/>
              </a:rPr>
              <a:t>&amp; “</a:t>
            </a:r>
            <a:r>
              <a:rPr lang="en-US" altLang="ja-JP" sz="1400" b="0" dirty="0">
                <a:solidFill>
                  <a:schemeClr val="tx1">
                    <a:lumMod val="65000"/>
                    <a:lumOff val="35000"/>
                  </a:schemeClr>
                </a:solidFill>
                <a:ea typeface="ＭＳ Ｐゴシック" charset="-128"/>
              </a:rPr>
              <a:t>tweetable</a:t>
            </a:r>
            <a:r>
              <a:rPr lang="en-US" altLang="en-US" sz="1400" b="0" dirty="0">
                <a:solidFill>
                  <a:schemeClr val="tx1">
                    <a:lumMod val="65000"/>
                    <a:lumOff val="35000"/>
                  </a:schemeClr>
                </a:solidFill>
                <a:ea typeface="ＭＳ Ｐゴシック" charset="-128"/>
              </a:rPr>
              <a:t>”</a:t>
            </a:r>
            <a:r>
              <a:rPr lang="en-US" altLang="ja-JP" sz="1400" b="0" dirty="0">
                <a:solidFill>
                  <a:schemeClr val="tx1">
                    <a:lumMod val="65000"/>
                    <a:lumOff val="35000"/>
                  </a:schemeClr>
                </a:solidFill>
                <a:ea typeface="ＭＳ Ｐゴシック" charset="-128"/>
              </a:rPr>
              <a:t> </a:t>
            </a:r>
            <a:r>
              <a:rPr lang="en-US" altLang="ja-JP" sz="1400" b="0" dirty="0" smtClean="0">
                <a:solidFill>
                  <a:schemeClr val="tx1">
                    <a:lumMod val="65000"/>
                    <a:lumOff val="35000"/>
                  </a:schemeClr>
                </a:solidFill>
                <a:ea typeface="ＭＳ Ｐゴシック" charset="-128"/>
              </a:rPr>
              <a:t> </a:t>
            </a:r>
            <a:r>
              <a:rPr lang="en-US" altLang="en-US" sz="1400" b="0" dirty="0" smtClean="0">
                <a:solidFill>
                  <a:schemeClr val="tx1">
                    <a:lumMod val="65000"/>
                    <a:lumOff val="35000"/>
                  </a:schemeClr>
                </a:solidFill>
                <a:ea typeface="ＭＳ Ｐゴシック" charset="-128"/>
              </a:rPr>
              <a:t>(</a:t>
            </a:r>
            <a:r>
              <a:rPr lang="en-US" altLang="en-US" sz="1400" b="0" dirty="0">
                <a:solidFill>
                  <a:schemeClr val="tx1">
                    <a:lumMod val="65000"/>
                    <a:lumOff val="35000"/>
                  </a:schemeClr>
                </a:solidFill>
                <a:ea typeface="ＭＳ Ｐゴシック" charset="-128"/>
              </a:rPr>
              <a:t>via </a:t>
            </a:r>
            <a:r>
              <a:rPr lang="en-US" altLang="en-US" sz="1600" dirty="0">
                <a:ea typeface="ＭＳ Ｐゴシック" charset="-128"/>
              </a:rPr>
              <a:t>@</a:t>
            </a:r>
            <a:r>
              <a:rPr lang="en-US" altLang="en-US" sz="1600" dirty="0" err="1">
                <a:ea typeface="ＭＳ Ｐゴシック" charset="-128"/>
              </a:rPr>
              <a:t>markgerstein</a:t>
            </a:r>
            <a:r>
              <a:rPr lang="en-US" altLang="en-US" sz="1400" b="0" dirty="0" smtClean="0">
                <a:solidFill>
                  <a:schemeClr val="tx1">
                    <a:lumMod val="65000"/>
                    <a:lumOff val="35000"/>
                  </a:schemeClr>
                </a:solidFill>
                <a:ea typeface="ＭＳ Ｐゴシック" charset="-128"/>
              </a:rPr>
              <a:t>). </a:t>
            </a:r>
          </a:p>
          <a:p>
            <a:r>
              <a:rPr lang="en-US" altLang="en-US" sz="1400" b="0" dirty="0" smtClean="0">
                <a:solidFill>
                  <a:schemeClr val="tx1">
                    <a:lumMod val="65000"/>
                    <a:lumOff val="35000"/>
                  </a:schemeClr>
                </a:solidFill>
                <a:ea typeface="ＭＳ Ｐゴシック" charset="-128"/>
              </a:rPr>
              <a:t>See </a:t>
            </a:r>
            <a:r>
              <a:rPr lang="en-US" altLang="en-US" sz="1400" b="0" dirty="0">
                <a:solidFill>
                  <a:schemeClr val="tx1">
                    <a:lumMod val="65000"/>
                    <a:lumOff val="35000"/>
                  </a:schemeClr>
                </a:solidFill>
                <a:ea typeface="ＭＳ Ｐゴシック" charset="-128"/>
              </a:rPr>
              <a:t>last slide for more info.</a:t>
            </a:r>
          </a:p>
          <a:p>
            <a:endParaRPr lang="en-US" altLang="en-US" sz="1400" b="0" dirty="0">
              <a:solidFill>
                <a:schemeClr val="tx1">
                  <a:lumMod val="65000"/>
                  <a:lumOff val="35000"/>
                </a:schemeClr>
              </a:solidFill>
              <a:ea typeface="ＭＳ Ｐゴシック" charset="-128"/>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7466" y="581890"/>
            <a:ext cx="3795261" cy="5659599"/>
          </a:xfrm>
          <a:prstGeom prst="rect">
            <a:avLst/>
          </a:prstGeom>
        </p:spPr>
      </p:pic>
    </p:spTree>
    <p:extLst>
      <p:ext uri="{BB962C8B-B14F-4D97-AF65-F5344CB8AC3E}">
        <p14:creationId xmlns:p14="http://schemas.microsoft.com/office/powerpoint/2010/main" val="1390377756"/>
      </p:ext>
    </p:extLst>
  </p:cSld>
  <p:clrMapOvr>
    <a:masterClrMapping/>
  </p:clrMapOvr>
  <p:transition advTm="23251"/>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6060" y="100088"/>
            <a:ext cx="8251879" cy="994172"/>
          </a:xfrm>
        </p:spPr>
        <p:txBody>
          <a:bodyPr>
            <a:normAutofit fontScale="90000"/>
          </a:bodyPr>
          <a:lstStyle/>
          <a:p>
            <a:r>
              <a:rPr lang="en-US" dirty="0"/>
              <a:t>A core issue addressed by </a:t>
            </a:r>
            <a:r>
              <a:rPr lang="en-US" dirty="0" err="1"/>
              <a:t>PsychENCODE</a:t>
            </a:r>
            <a:r>
              <a:rPr lang="en-US" dirty="0"/>
              <a:t>: </a:t>
            </a:r>
            <a:br>
              <a:rPr lang="en-US" dirty="0"/>
            </a:br>
            <a:r>
              <a:rPr lang="en-US" dirty="0"/>
              <a:t>Using functional genomics to reveal molecular mechanisms between genotype and phenotype in brain disorders</a:t>
            </a:r>
          </a:p>
        </p:txBody>
      </p:sp>
      <p:grpSp>
        <p:nvGrpSpPr>
          <p:cNvPr id="189" name="Group 188">
            <a:extLst>
              <a:ext uri="{FF2B5EF4-FFF2-40B4-BE49-F238E27FC236}">
                <a16:creationId xmlns:a16="http://schemas.microsoft.com/office/drawing/2014/main" xmlns="" id="{A8EB31BC-8B5B-E643-B687-9DE3FB10859C}"/>
              </a:ext>
            </a:extLst>
          </p:cNvPr>
          <p:cNvGrpSpPr/>
          <p:nvPr/>
        </p:nvGrpSpPr>
        <p:grpSpPr>
          <a:xfrm>
            <a:off x="6036843" y="1499234"/>
            <a:ext cx="2478507" cy="2582531"/>
            <a:chOff x="2964494" y="1732666"/>
            <a:chExt cx="3304676" cy="3443374"/>
          </a:xfrm>
        </p:grpSpPr>
        <p:grpSp>
          <p:nvGrpSpPr>
            <p:cNvPr id="12" name="Group 11">
              <a:extLst>
                <a:ext uri="{FF2B5EF4-FFF2-40B4-BE49-F238E27FC236}">
                  <a16:creationId xmlns:a16="http://schemas.microsoft.com/office/drawing/2014/main" xmlns="" id="{51A55154-8BFC-5143-8382-4D8AF09FF3F2}"/>
                </a:ext>
              </a:extLst>
            </p:cNvPr>
            <p:cNvGrpSpPr/>
            <p:nvPr/>
          </p:nvGrpSpPr>
          <p:grpSpPr>
            <a:xfrm>
              <a:off x="3133718" y="1732666"/>
              <a:ext cx="3135452" cy="3443374"/>
              <a:chOff x="5303453" y="958078"/>
              <a:chExt cx="3135452" cy="3443374"/>
            </a:xfrm>
          </p:grpSpPr>
          <p:sp>
            <p:nvSpPr>
              <p:cNvPr id="22" name="Double Bracket 21">
                <a:extLst>
                  <a:ext uri="{FF2B5EF4-FFF2-40B4-BE49-F238E27FC236}">
                    <a16:creationId xmlns:a16="http://schemas.microsoft.com/office/drawing/2014/main" xmlns="" id="{791A71FA-E4D1-C248-95D7-E65D23997FD4}"/>
                  </a:ext>
                </a:extLst>
              </p:cNvPr>
              <p:cNvSpPr/>
              <p:nvPr/>
            </p:nvSpPr>
            <p:spPr>
              <a:xfrm>
                <a:off x="5303453" y="2875244"/>
                <a:ext cx="2577669" cy="1333988"/>
              </a:xfrm>
              <a:prstGeom prst="bracketPair">
                <a:avLst>
                  <a:gd name="adj" fmla="val 4834"/>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338">
                  <a:solidFill>
                    <a:srgbClr val="000000"/>
                  </a:solidFill>
                </a:endParaRPr>
              </a:p>
            </p:txBody>
          </p:sp>
          <p:sp>
            <p:nvSpPr>
              <p:cNvPr id="28" name="Triangle 27">
                <a:extLst>
                  <a:ext uri="{FF2B5EF4-FFF2-40B4-BE49-F238E27FC236}">
                    <a16:creationId xmlns:a16="http://schemas.microsoft.com/office/drawing/2014/main" xmlns="" id="{9CCA9BDE-538E-8044-9EB3-D549C7EF68A5}"/>
                  </a:ext>
                </a:extLst>
              </p:cNvPr>
              <p:cNvSpPr/>
              <p:nvPr/>
            </p:nvSpPr>
            <p:spPr>
              <a:xfrm>
                <a:off x="6932428" y="3429297"/>
                <a:ext cx="166773" cy="166773"/>
              </a:xfrm>
              <a:prstGeom prst="triangle">
                <a:avLst/>
              </a:prstGeom>
              <a:noFill/>
              <a:ln w="254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8">
                  <a:solidFill>
                    <a:srgbClr val="FFFFFF"/>
                  </a:solidFill>
                </a:endParaRPr>
              </a:p>
            </p:txBody>
          </p:sp>
          <p:sp>
            <p:nvSpPr>
              <p:cNvPr id="29" name="Rectangle 28">
                <a:extLst>
                  <a:ext uri="{FF2B5EF4-FFF2-40B4-BE49-F238E27FC236}">
                    <a16:creationId xmlns:a16="http://schemas.microsoft.com/office/drawing/2014/main" xmlns="" id="{A1BAA7E5-D65B-2D49-A3C5-6E6F68CA8A9C}"/>
                  </a:ext>
                </a:extLst>
              </p:cNvPr>
              <p:cNvSpPr/>
              <p:nvPr/>
            </p:nvSpPr>
            <p:spPr>
              <a:xfrm>
                <a:off x="6680883" y="3434458"/>
                <a:ext cx="166773" cy="166773"/>
              </a:xfrm>
              <a:prstGeom prst="rect">
                <a:avLst/>
              </a:prstGeom>
              <a:noFill/>
              <a:ln w="25400">
                <a:solidFill>
                  <a:schemeClr val="bg1">
                    <a:lumMod val="8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8" dirty="0">
                  <a:solidFill>
                    <a:srgbClr val="FFFFFF"/>
                  </a:solidFill>
                </a:endParaRPr>
              </a:p>
            </p:txBody>
          </p:sp>
          <p:sp>
            <p:nvSpPr>
              <p:cNvPr id="30" name="Triangle 29">
                <a:extLst>
                  <a:ext uri="{FF2B5EF4-FFF2-40B4-BE49-F238E27FC236}">
                    <a16:creationId xmlns:a16="http://schemas.microsoft.com/office/drawing/2014/main" xmlns="" id="{05855B67-2BEB-774C-B67E-53D9D8D98474}"/>
                  </a:ext>
                </a:extLst>
              </p:cNvPr>
              <p:cNvSpPr/>
              <p:nvPr/>
            </p:nvSpPr>
            <p:spPr>
              <a:xfrm>
                <a:off x="7449090" y="3423882"/>
                <a:ext cx="166773" cy="166773"/>
              </a:xfrm>
              <a:prstGeom prst="triangle">
                <a:avLst/>
              </a:prstGeom>
              <a:noFill/>
              <a:ln w="254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8">
                  <a:solidFill>
                    <a:srgbClr val="FFFFFF"/>
                  </a:solidFill>
                </a:endParaRPr>
              </a:p>
            </p:txBody>
          </p:sp>
          <p:sp>
            <p:nvSpPr>
              <p:cNvPr id="31" name="Rectangle 30">
                <a:extLst>
                  <a:ext uri="{FF2B5EF4-FFF2-40B4-BE49-F238E27FC236}">
                    <a16:creationId xmlns:a16="http://schemas.microsoft.com/office/drawing/2014/main" xmlns="" id="{D760290F-323C-8445-93F5-4754737B01C6}"/>
                  </a:ext>
                </a:extLst>
              </p:cNvPr>
              <p:cNvSpPr/>
              <p:nvPr/>
            </p:nvSpPr>
            <p:spPr>
              <a:xfrm>
                <a:off x="7186096" y="3428589"/>
                <a:ext cx="166773" cy="166773"/>
              </a:xfrm>
              <a:prstGeom prst="rect">
                <a:avLst/>
              </a:prstGeom>
              <a:noFill/>
              <a:ln w="25400">
                <a:solidFill>
                  <a:schemeClr val="bg1">
                    <a:lumMod val="8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8" dirty="0">
                  <a:solidFill>
                    <a:srgbClr val="FFFFFF"/>
                  </a:solidFill>
                </a:endParaRPr>
              </a:p>
            </p:txBody>
          </p:sp>
          <p:cxnSp>
            <p:nvCxnSpPr>
              <p:cNvPr id="32" name="Straight Connector 31">
                <a:extLst>
                  <a:ext uri="{FF2B5EF4-FFF2-40B4-BE49-F238E27FC236}">
                    <a16:creationId xmlns:a16="http://schemas.microsoft.com/office/drawing/2014/main" xmlns="" id="{6D8209C0-B1D5-1B43-A6D0-18FF28CBC4AA}"/>
                  </a:ext>
                </a:extLst>
              </p:cNvPr>
              <p:cNvCxnSpPr/>
              <p:nvPr/>
            </p:nvCxnSpPr>
            <p:spPr>
              <a:xfrm flipV="1">
                <a:off x="5449387" y="3333745"/>
                <a:ext cx="2531528" cy="454"/>
              </a:xfrm>
              <a:prstGeom prst="line">
                <a:avLst/>
              </a:prstGeom>
              <a:ln>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xmlns="" id="{E391CDA2-E461-AF4C-B77B-6FE6C857A7F1}"/>
                  </a:ext>
                </a:extLst>
              </p:cNvPr>
              <p:cNvCxnSpPr/>
              <p:nvPr/>
            </p:nvCxnSpPr>
            <p:spPr>
              <a:xfrm flipV="1">
                <a:off x="5445003" y="3765544"/>
                <a:ext cx="2531528" cy="454"/>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34" name="Oval 33">
                <a:extLst>
                  <a:ext uri="{FF2B5EF4-FFF2-40B4-BE49-F238E27FC236}">
                    <a16:creationId xmlns:a16="http://schemas.microsoft.com/office/drawing/2014/main" xmlns="" id="{4BA9B79E-F15B-864F-B75D-0968ADC3988D}"/>
                  </a:ext>
                </a:extLst>
              </p:cNvPr>
              <p:cNvSpPr/>
              <p:nvPr/>
            </p:nvSpPr>
            <p:spPr>
              <a:xfrm>
                <a:off x="6154648" y="3908002"/>
                <a:ext cx="184687" cy="183706"/>
              </a:xfrm>
              <a:prstGeom prst="ellipse">
                <a:avLst/>
              </a:prstGeom>
              <a:noFill/>
              <a:ln w="25400">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8">
                  <a:solidFill>
                    <a:srgbClr val="FFFFFF"/>
                  </a:solidFill>
                </a:endParaRPr>
              </a:p>
            </p:txBody>
          </p:sp>
          <p:sp>
            <p:nvSpPr>
              <p:cNvPr id="35" name="Oval 34">
                <a:extLst>
                  <a:ext uri="{FF2B5EF4-FFF2-40B4-BE49-F238E27FC236}">
                    <a16:creationId xmlns:a16="http://schemas.microsoft.com/office/drawing/2014/main" xmlns="" id="{06D304F1-12CB-9041-948A-388E574DA64E}"/>
                  </a:ext>
                </a:extLst>
              </p:cNvPr>
              <p:cNvSpPr/>
              <p:nvPr/>
            </p:nvSpPr>
            <p:spPr>
              <a:xfrm>
                <a:off x="6868558" y="3911257"/>
                <a:ext cx="184687" cy="183706"/>
              </a:xfrm>
              <a:prstGeom prst="ellipse">
                <a:avLst/>
              </a:prstGeom>
              <a:noFill/>
              <a:ln w="25400">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8">
                  <a:solidFill>
                    <a:srgbClr val="FFFFFF"/>
                  </a:solidFill>
                </a:endParaRPr>
              </a:p>
            </p:txBody>
          </p:sp>
          <p:sp>
            <p:nvSpPr>
              <p:cNvPr id="36" name="Oval 35">
                <a:extLst>
                  <a:ext uri="{FF2B5EF4-FFF2-40B4-BE49-F238E27FC236}">
                    <a16:creationId xmlns:a16="http://schemas.microsoft.com/office/drawing/2014/main" xmlns="" id="{03CF184F-61EF-AE4C-A8AA-50891F9D4841}"/>
                  </a:ext>
                </a:extLst>
              </p:cNvPr>
              <p:cNvSpPr/>
              <p:nvPr/>
            </p:nvSpPr>
            <p:spPr>
              <a:xfrm>
                <a:off x="6520434" y="3908002"/>
                <a:ext cx="184687" cy="183706"/>
              </a:xfrm>
              <a:prstGeom prst="ellipse">
                <a:avLst/>
              </a:prstGeom>
              <a:noFill/>
              <a:ln w="25400">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8">
                  <a:solidFill>
                    <a:srgbClr val="FFFFFF"/>
                  </a:solidFill>
                </a:endParaRPr>
              </a:p>
            </p:txBody>
          </p:sp>
          <p:sp>
            <p:nvSpPr>
              <p:cNvPr id="37" name="Oval 36">
                <a:extLst>
                  <a:ext uri="{FF2B5EF4-FFF2-40B4-BE49-F238E27FC236}">
                    <a16:creationId xmlns:a16="http://schemas.microsoft.com/office/drawing/2014/main" xmlns="" id="{9C576FCC-31B6-0E45-A03D-F0E45692F7FB}"/>
                  </a:ext>
                </a:extLst>
              </p:cNvPr>
              <p:cNvSpPr/>
              <p:nvPr/>
            </p:nvSpPr>
            <p:spPr>
              <a:xfrm>
                <a:off x="5787169" y="3899144"/>
                <a:ext cx="184687" cy="183706"/>
              </a:xfrm>
              <a:prstGeom prst="ellipse">
                <a:avLst/>
              </a:prstGeom>
              <a:noFill/>
              <a:ln w="25400">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8">
                  <a:solidFill>
                    <a:srgbClr val="FFFFFF"/>
                  </a:solidFill>
                </a:endParaRPr>
              </a:p>
            </p:txBody>
          </p:sp>
          <p:sp>
            <p:nvSpPr>
              <p:cNvPr id="38" name="TextBox 37">
                <a:extLst>
                  <a:ext uri="{FF2B5EF4-FFF2-40B4-BE49-F238E27FC236}">
                    <a16:creationId xmlns:a16="http://schemas.microsoft.com/office/drawing/2014/main" xmlns="" id="{C514DDC4-D867-A942-B15E-9DEEBDF2B717}"/>
                  </a:ext>
                </a:extLst>
              </p:cNvPr>
              <p:cNvSpPr txBox="1"/>
              <p:nvPr/>
            </p:nvSpPr>
            <p:spPr>
              <a:xfrm>
                <a:off x="6191642" y="4134712"/>
                <a:ext cx="885727" cy="266740"/>
              </a:xfrm>
              <a:prstGeom prst="rect">
                <a:avLst/>
              </a:prstGeom>
              <a:noFill/>
            </p:spPr>
            <p:txBody>
              <a:bodyPr wrap="square" rtlCol="0">
                <a:spAutoFit/>
              </a:bodyPr>
              <a:lstStyle/>
              <a:p>
                <a:r>
                  <a:rPr lang="en-US" sz="700" dirty="0">
                    <a:solidFill>
                      <a:srgbClr val="000000"/>
                    </a:solidFill>
                    <a:latin typeface="Courier" charset="0"/>
                    <a:ea typeface="Courier" charset="0"/>
                    <a:cs typeface="Courier" charset="0"/>
                  </a:rPr>
                  <a:t>Genotype</a:t>
                </a:r>
              </a:p>
            </p:txBody>
          </p:sp>
          <p:sp>
            <p:nvSpPr>
              <p:cNvPr id="39" name="Oval 38">
                <a:extLst>
                  <a:ext uri="{FF2B5EF4-FFF2-40B4-BE49-F238E27FC236}">
                    <a16:creationId xmlns:a16="http://schemas.microsoft.com/office/drawing/2014/main" xmlns="" id="{6D561C5F-3CB3-684C-894A-8BF029BE1AB4}"/>
                  </a:ext>
                </a:extLst>
              </p:cNvPr>
              <p:cNvSpPr/>
              <p:nvPr/>
            </p:nvSpPr>
            <p:spPr>
              <a:xfrm>
                <a:off x="5965520" y="1941751"/>
                <a:ext cx="184687" cy="183706"/>
              </a:xfrm>
              <a:prstGeom prst="ellipse">
                <a:avLst/>
              </a:prstGeom>
              <a:noFill/>
              <a:ln w="25400">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8">
                  <a:solidFill>
                    <a:srgbClr val="FFFFFF"/>
                  </a:solidFill>
                </a:endParaRPr>
              </a:p>
            </p:txBody>
          </p:sp>
          <p:sp>
            <p:nvSpPr>
              <p:cNvPr id="40" name="Oval 39">
                <a:extLst>
                  <a:ext uri="{FF2B5EF4-FFF2-40B4-BE49-F238E27FC236}">
                    <a16:creationId xmlns:a16="http://schemas.microsoft.com/office/drawing/2014/main" xmlns="" id="{5ED60382-2B80-F840-98ED-C5698701FD4F}"/>
                  </a:ext>
                </a:extLst>
              </p:cNvPr>
              <p:cNvSpPr/>
              <p:nvPr/>
            </p:nvSpPr>
            <p:spPr>
              <a:xfrm>
                <a:off x="6409499" y="1349486"/>
                <a:ext cx="184687" cy="183706"/>
              </a:xfrm>
              <a:prstGeom prst="ellipse">
                <a:avLst/>
              </a:prstGeom>
              <a:noFill/>
              <a:ln w="25400">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8">
                  <a:solidFill>
                    <a:srgbClr val="FFFFFF"/>
                  </a:solidFill>
                </a:endParaRPr>
              </a:p>
            </p:txBody>
          </p:sp>
          <p:sp>
            <p:nvSpPr>
              <p:cNvPr id="41" name="Oval 40">
                <a:extLst>
                  <a:ext uri="{FF2B5EF4-FFF2-40B4-BE49-F238E27FC236}">
                    <a16:creationId xmlns:a16="http://schemas.microsoft.com/office/drawing/2014/main" xmlns="" id="{86009557-833E-5E47-A5FC-E05A1D61570B}"/>
                  </a:ext>
                </a:extLst>
              </p:cNvPr>
              <p:cNvSpPr/>
              <p:nvPr/>
            </p:nvSpPr>
            <p:spPr>
              <a:xfrm>
                <a:off x="6681791" y="1351272"/>
                <a:ext cx="184687" cy="183706"/>
              </a:xfrm>
              <a:prstGeom prst="ellipse">
                <a:avLst/>
              </a:prstGeom>
              <a:noFill/>
              <a:ln w="25400">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8">
                  <a:solidFill>
                    <a:srgbClr val="FFFFFF"/>
                  </a:solidFill>
                </a:endParaRPr>
              </a:p>
            </p:txBody>
          </p:sp>
          <p:sp>
            <p:nvSpPr>
              <p:cNvPr id="42" name="Rectangle 41">
                <a:extLst>
                  <a:ext uri="{FF2B5EF4-FFF2-40B4-BE49-F238E27FC236}">
                    <a16:creationId xmlns:a16="http://schemas.microsoft.com/office/drawing/2014/main" xmlns="" id="{E7D6BB8B-2D20-644D-9C3C-23B64004BBD9}"/>
                  </a:ext>
                </a:extLst>
              </p:cNvPr>
              <p:cNvSpPr/>
              <p:nvPr/>
            </p:nvSpPr>
            <p:spPr>
              <a:xfrm>
                <a:off x="6681238" y="1380037"/>
                <a:ext cx="321029" cy="177057"/>
              </a:xfrm>
              <a:prstGeom prst="rect">
                <a:avLst/>
              </a:prstGeom>
            </p:spPr>
            <p:txBody>
              <a:bodyPr wrap="none">
                <a:spAutoFit/>
              </a:bodyPr>
              <a:lstStyle/>
              <a:p>
                <a:r>
                  <a:rPr lang="en-US" sz="263" dirty="0">
                    <a:solidFill>
                      <a:srgbClr val="FFFFFF">
                        <a:lumMod val="65000"/>
                      </a:srgbClr>
                    </a:solidFill>
                  </a:rPr>
                  <a:t>AGE</a:t>
                </a:r>
              </a:p>
            </p:txBody>
          </p:sp>
          <p:sp>
            <p:nvSpPr>
              <p:cNvPr id="43" name="Rectangle 42">
                <a:extLst>
                  <a:ext uri="{FF2B5EF4-FFF2-40B4-BE49-F238E27FC236}">
                    <a16:creationId xmlns:a16="http://schemas.microsoft.com/office/drawing/2014/main" xmlns="" id="{517657D3-7ABC-2B4C-BBB6-3B301B69F189}"/>
                  </a:ext>
                </a:extLst>
              </p:cNvPr>
              <p:cNvSpPr/>
              <p:nvPr/>
            </p:nvSpPr>
            <p:spPr>
              <a:xfrm>
                <a:off x="6402996" y="1374437"/>
                <a:ext cx="321029" cy="177057"/>
              </a:xfrm>
              <a:prstGeom prst="rect">
                <a:avLst/>
              </a:prstGeom>
            </p:spPr>
            <p:txBody>
              <a:bodyPr wrap="none">
                <a:spAutoFit/>
              </a:bodyPr>
              <a:lstStyle/>
              <a:p>
                <a:r>
                  <a:rPr lang="en-US" sz="263" dirty="0">
                    <a:solidFill>
                      <a:srgbClr val="FFFFFF">
                        <a:lumMod val="65000"/>
                      </a:srgbClr>
                    </a:solidFill>
                  </a:rPr>
                  <a:t>BPD</a:t>
                </a:r>
              </a:p>
            </p:txBody>
          </p:sp>
          <p:sp>
            <p:nvSpPr>
              <p:cNvPr id="44" name="Oval 43">
                <a:extLst>
                  <a:ext uri="{FF2B5EF4-FFF2-40B4-BE49-F238E27FC236}">
                    <a16:creationId xmlns:a16="http://schemas.microsoft.com/office/drawing/2014/main" xmlns="" id="{AF6ABA05-872D-E14F-8C7A-15D1078BA778}"/>
                  </a:ext>
                </a:extLst>
              </p:cNvPr>
              <p:cNvSpPr/>
              <p:nvPr/>
            </p:nvSpPr>
            <p:spPr>
              <a:xfrm>
                <a:off x="6780828" y="2457355"/>
                <a:ext cx="184687" cy="183706"/>
              </a:xfrm>
              <a:prstGeom prst="ellipse">
                <a:avLst/>
              </a:prstGeom>
              <a:noFill/>
              <a:ln w="25400">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8">
                  <a:solidFill>
                    <a:srgbClr val="FFFFFF"/>
                  </a:solidFill>
                </a:endParaRPr>
              </a:p>
            </p:txBody>
          </p:sp>
          <p:sp>
            <p:nvSpPr>
              <p:cNvPr id="45" name="Oval 44">
                <a:extLst>
                  <a:ext uri="{FF2B5EF4-FFF2-40B4-BE49-F238E27FC236}">
                    <a16:creationId xmlns:a16="http://schemas.microsoft.com/office/drawing/2014/main" xmlns="" id="{C70464A4-158E-D047-B939-0413BB6136B0}"/>
                  </a:ext>
                </a:extLst>
              </p:cNvPr>
              <p:cNvSpPr/>
              <p:nvPr/>
            </p:nvSpPr>
            <p:spPr>
              <a:xfrm>
                <a:off x="5851516" y="2455279"/>
                <a:ext cx="184687" cy="183706"/>
              </a:xfrm>
              <a:prstGeom prst="ellipse">
                <a:avLst/>
              </a:prstGeom>
              <a:solidFill>
                <a:schemeClr val="bg1"/>
              </a:solidFill>
              <a:ln w="25400">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8">
                  <a:solidFill>
                    <a:srgbClr val="FFFFFF"/>
                  </a:solidFill>
                </a:endParaRPr>
              </a:p>
            </p:txBody>
          </p:sp>
          <p:sp>
            <p:nvSpPr>
              <p:cNvPr id="46" name="Oval 45">
                <a:extLst>
                  <a:ext uri="{FF2B5EF4-FFF2-40B4-BE49-F238E27FC236}">
                    <a16:creationId xmlns:a16="http://schemas.microsoft.com/office/drawing/2014/main" xmlns="" id="{B2C74195-9496-C048-9301-5AED0A731847}"/>
                  </a:ext>
                </a:extLst>
              </p:cNvPr>
              <p:cNvSpPr/>
              <p:nvPr/>
            </p:nvSpPr>
            <p:spPr>
              <a:xfrm>
                <a:off x="6489982" y="2459333"/>
                <a:ext cx="184687" cy="183706"/>
              </a:xfrm>
              <a:prstGeom prst="ellipse">
                <a:avLst/>
              </a:prstGeom>
              <a:solidFill>
                <a:srgbClr val="FFFFFF"/>
              </a:solidFill>
              <a:ln w="25400">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8">
                  <a:solidFill>
                    <a:srgbClr val="FFFFFF"/>
                  </a:solidFill>
                </a:endParaRPr>
              </a:p>
            </p:txBody>
          </p:sp>
          <p:sp>
            <p:nvSpPr>
              <p:cNvPr id="47" name="Oval 46">
                <a:extLst>
                  <a:ext uri="{FF2B5EF4-FFF2-40B4-BE49-F238E27FC236}">
                    <a16:creationId xmlns:a16="http://schemas.microsoft.com/office/drawing/2014/main" xmlns="" id="{24464C73-19E2-0D40-B6BA-8E7E102670CA}"/>
                  </a:ext>
                </a:extLst>
              </p:cNvPr>
              <p:cNvSpPr/>
              <p:nvPr/>
            </p:nvSpPr>
            <p:spPr>
              <a:xfrm>
                <a:off x="6933153" y="1947825"/>
                <a:ext cx="184687" cy="183706"/>
              </a:xfrm>
              <a:prstGeom prst="ellipse">
                <a:avLst/>
              </a:prstGeom>
              <a:solidFill>
                <a:srgbClr val="FFFFFF"/>
              </a:solidFill>
              <a:ln w="25400">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8">
                  <a:solidFill>
                    <a:srgbClr val="FFFFFF"/>
                  </a:solidFill>
                </a:endParaRPr>
              </a:p>
            </p:txBody>
          </p:sp>
          <p:sp>
            <p:nvSpPr>
              <p:cNvPr id="48" name="Oval 47">
                <a:extLst>
                  <a:ext uri="{FF2B5EF4-FFF2-40B4-BE49-F238E27FC236}">
                    <a16:creationId xmlns:a16="http://schemas.microsoft.com/office/drawing/2014/main" xmlns="" id="{1B1A993D-B4B0-2740-8C10-0BE53686447F}"/>
                  </a:ext>
                </a:extLst>
              </p:cNvPr>
              <p:cNvSpPr/>
              <p:nvPr/>
            </p:nvSpPr>
            <p:spPr>
              <a:xfrm>
                <a:off x="6600398" y="1949891"/>
                <a:ext cx="184687" cy="183706"/>
              </a:xfrm>
              <a:prstGeom prst="ellipse">
                <a:avLst/>
              </a:prstGeom>
              <a:solidFill>
                <a:srgbClr val="FFFFFF"/>
              </a:solidFill>
              <a:ln w="25400">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8">
                  <a:solidFill>
                    <a:srgbClr val="FFFFFF"/>
                  </a:solidFill>
                </a:endParaRPr>
              </a:p>
            </p:txBody>
          </p:sp>
          <p:sp>
            <p:nvSpPr>
              <p:cNvPr id="49" name="Oval 48">
                <a:extLst>
                  <a:ext uri="{FF2B5EF4-FFF2-40B4-BE49-F238E27FC236}">
                    <a16:creationId xmlns:a16="http://schemas.microsoft.com/office/drawing/2014/main" xmlns="" id="{ED505A7A-9AF9-B244-BB69-0E62D76CB458}"/>
                  </a:ext>
                </a:extLst>
              </p:cNvPr>
              <p:cNvSpPr/>
              <p:nvPr/>
            </p:nvSpPr>
            <p:spPr>
              <a:xfrm>
                <a:off x="6282891" y="1951416"/>
                <a:ext cx="184687" cy="183706"/>
              </a:xfrm>
              <a:prstGeom prst="ellipse">
                <a:avLst/>
              </a:prstGeom>
              <a:solidFill>
                <a:srgbClr val="FFFFFF"/>
              </a:solidFill>
              <a:ln w="25400">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8">
                  <a:solidFill>
                    <a:srgbClr val="FFFFFF"/>
                  </a:solidFill>
                </a:endParaRPr>
              </a:p>
            </p:txBody>
          </p:sp>
          <p:sp>
            <p:nvSpPr>
              <p:cNvPr id="50" name="Oval 49">
                <a:extLst>
                  <a:ext uri="{FF2B5EF4-FFF2-40B4-BE49-F238E27FC236}">
                    <a16:creationId xmlns:a16="http://schemas.microsoft.com/office/drawing/2014/main" xmlns="" id="{CB2E34C6-60F9-294B-8A82-6356167D402A}"/>
                  </a:ext>
                </a:extLst>
              </p:cNvPr>
              <p:cNvSpPr/>
              <p:nvPr/>
            </p:nvSpPr>
            <p:spPr>
              <a:xfrm>
                <a:off x="6176109" y="2462683"/>
                <a:ext cx="184687" cy="183706"/>
              </a:xfrm>
              <a:prstGeom prst="ellipse">
                <a:avLst/>
              </a:prstGeom>
              <a:solidFill>
                <a:schemeClr val="bg1"/>
              </a:solidFill>
              <a:ln w="25400">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8">
                  <a:solidFill>
                    <a:srgbClr val="FFFFFF"/>
                  </a:solidFill>
                </a:endParaRPr>
              </a:p>
            </p:txBody>
          </p:sp>
          <p:sp>
            <p:nvSpPr>
              <p:cNvPr id="51" name="Oval 50">
                <a:extLst>
                  <a:ext uri="{FF2B5EF4-FFF2-40B4-BE49-F238E27FC236}">
                    <a16:creationId xmlns:a16="http://schemas.microsoft.com/office/drawing/2014/main" xmlns="" id="{D0D545D9-8013-4C47-804E-4F20E122AF82}"/>
                  </a:ext>
                </a:extLst>
              </p:cNvPr>
              <p:cNvSpPr/>
              <p:nvPr/>
            </p:nvSpPr>
            <p:spPr>
              <a:xfrm>
                <a:off x="7085426" y="2451563"/>
                <a:ext cx="184687" cy="183706"/>
              </a:xfrm>
              <a:prstGeom prst="ellipse">
                <a:avLst/>
              </a:prstGeom>
              <a:solidFill>
                <a:srgbClr val="FFFFFF"/>
              </a:solidFill>
              <a:ln w="25400">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8">
                  <a:solidFill>
                    <a:srgbClr val="FFFFFF"/>
                  </a:solidFill>
                </a:endParaRPr>
              </a:p>
            </p:txBody>
          </p:sp>
          <p:sp>
            <p:nvSpPr>
              <p:cNvPr id="52" name="Oval 51">
                <a:extLst>
                  <a:ext uri="{FF2B5EF4-FFF2-40B4-BE49-F238E27FC236}">
                    <a16:creationId xmlns:a16="http://schemas.microsoft.com/office/drawing/2014/main" xmlns="" id="{82C4BBF4-32FA-7444-8F34-CAFEA5AD6B11}"/>
                  </a:ext>
                </a:extLst>
              </p:cNvPr>
              <p:cNvSpPr/>
              <p:nvPr/>
            </p:nvSpPr>
            <p:spPr>
              <a:xfrm>
                <a:off x="6117511" y="1345459"/>
                <a:ext cx="184687" cy="183706"/>
              </a:xfrm>
              <a:prstGeom prst="ellipse">
                <a:avLst/>
              </a:prstGeom>
              <a:solidFill>
                <a:srgbClr val="FFFFFF"/>
              </a:solidFill>
              <a:ln w="25400">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8">
                  <a:solidFill>
                    <a:srgbClr val="FFFFFF"/>
                  </a:solidFill>
                </a:endParaRPr>
              </a:p>
            </p:txBody>
          </p:sp>
          <p:sp>
            <p:nvSpPr>
              <p:cNvPr id="53" name="Rectangle 52">
                <a:extLst>
                  <a:ext uri="{FF2B5EF4-FFF2-40B4-BE49-F238E27FC236}">
                    <a16:creationId xmlns:a16="http://schemas.microsoft.com/office/drawing/2014/main" xmlns="" id="{1025EA87-6056-234D-B7C1-8CB497EFB4A6}"/>
                  </a:ext>
                </a:extLst>
              </p:cNvPr>
              <p:cNvSpPr/>
              <p:nvPr/>
            </p:nvSpPr>
            <p:spPr>
              <a:xfrm>
                <a:off x="6111980" y="1378714"/>
                <a:ext cx="312480" cy="177057"/>
              </a:xfrm>
              <a:prstGeom prst="rect">
                <a:avLst/>
              </a:prstGeom>
            </p:spPr>
            <p:txBody>
              <a:bodyPr wrap="none">
                <a:spAutoFit/>
              </a:bodyPr>
              <a:lstStyle/>
              <a:p>
                <a:r>
                  <a:rPr lang="en-US" sz="263" dirty="0">
                    <a:solidFill>
                      <a:srgbClr val="FFFFFF">
                        <a:lumMod val="65000"/>
                      </a:srgbClr>
                    </a:solidFill>
                  </a:rPr>
                  <a:t>SCZ</a:t>
                </a:r>
              </a:p>
            </p:txBody>
          </p:sp>
          <p:sp>
            <p:nvSpPr>
              <p:cNvPr id="54" name="TextBox 53">
                <a:extLst>
                  <a:ext uri="{FF2B5EF4-FFF2-40B4-BE49-F238E27FC236}">
                    <a16:creationId xmlns:a16="http://schemas.microsoft.com/office/drawing/2014/main" xmlns="" id="{3A6AC6A7-90E1-DB47-9CA7-4A7BD45CD085}"/>
                  </a:ext>
                </a:extLst>
              </p:cNvPr>
              <p:cNvSpPr txBox="1"/>
              <p:nvPr/>
            </p:nvSpPr>
            <p:spPr>
              <a:xfrm>
                <a:off x="6173744" y="958078"/>
                <a:ext cx="950865" cy="266740"/>
              </a:xfrm>
              <a:prstGeom prst="rect">
                <a:avLst/>
              </a:prstGeom>
              <a:noFill/>
            </p:spPr>
            <p:txBody>
              <a:bodyPr wrap="square" rtlCol="0">
                <a:spAutoFit/>
              </a:bodyPr>
              <a:lstStyle/>
              <a:p>
                <a:r>
                  <a:rPr lang="en-US" sz="700" dirty="0">
                    <a:solidFill>
                      <a:srgbClr val="000000"/>
                    </a:solidFill>
                    <a:latin typeface="Courier" charset="0"/>
                    <a:ea typeface="Courier" charset="0"/>
                    <a:cs typeface="Courier" charset="0"/>
                  </a:rPr>
                  <a:t>Phenotype</a:t>
                </a:r>
              </a:p>
            </p:txBody>
          </p:sp>
          <p:sp>
            <p:nvSpPr>
              <p:cNvPr id="55" name="Rectangle 54">
                <a:extLst>
                  <a:ext uri="{FF2B5EF4-FFF2-40B4-BE49-F238E27FC236}">
                    <a16:creationId xmlns:a16="http://schemas.microsoft.com/office/drawing/2014/main" xmlns="" id="{1365C241-4B68-3647-8435-85251D8E249A}"/>
                  </a:ext>
                </a:extLst>
              </p:cNvPr>
              <p:cNvSpPr/>
              <p:nvPr/>
            </p:nvSpPr>
            <p:spPr>
              <a:xfrm>
                <a:off x="6032268" y="1261957"/>
                <a:ext cx="1234557" cy="329559"/>
              </a:xfrm>
              <a:prstGeom prst="rect">
                <a:avLst/>
              </a:prstGeom>
              <a:noFill/>
              <a:ln w="25400">
                <a:solidFill>
                  <a:srgbClr val="A6A6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8">
                  <a:solidFill>
                    <a:srgbClr val="FFFFFF"/>
                  </a:solidFill>
                </a:endParaRPr>
              </a:p>
            </p:txBody>
          </p:sp>
          <p:sp>
            <p:nvSpPr>
              <p:cNvPr id="56" name="Oval 55">
                <a:extLst>
                  <a:ext uri="{FF2B5EF4-FFF2-40B4-BE49-F238E27FC236}">
                    <a16:creationId xmlns:a16="http://schemas.microsoft.com/office/drawing/2014/main" xmlns="" id="{7648A449-E5B2-B548-A210-8804200A11DE}"/>
                  </a:ext>
                </a:extLst>
              </p:cNvPr>
              <p:cNvSpPr/>
              <p:nvPr/>
            </p:nvSpPr>
            <p:spPr>
              <a:xfrm>
                <a:off x="5450775" y="3431463"/>
                <a:ext cx="296485" cy="183706"/>
              </a:xfrm>
              <a:prstGeom prst="ellipse">
                <a:avLst/>
              </a:prstGeom>
              <a:solidFill>
                <a:schemeClr val="bg1"/>
              </a:solidFill>
              <a:ln w="25400">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8">
                  <a:solidFill>
                    <a:srgbClr val="FFFFFF"/>
                  </a:solidFill>
                </a:endParaRPr>
              </a:p>
            </p:txBody>
          </p:sp>
          <p:sp>
            <p:nvSpPr>
              <p:cNvPr id="57" name="Oval 56">
                <a:extLst>
                  <a:ext uri="{FF2B5EF4-FFF2-40B4-BE49-F238E27FC236}">
                    <a16:creationId xmlns:a16="http://schemas.microsoft.com/office/drawing/2014/main" xmlns="" id="{1FC47A9C-F72B-2248-BA25-A8CB0EE805EC}"/>
                  </a:ext>
                </a:extLst>
              </p:cNvPr>
              <p:cNvSpPr/>
              <p:nvPr/>
            </p:nvSpPr>
            <p:spPr>
              <a:xfrm>
                <a:off x="5802214" y="3433986"/>
                <a:ext cx="296485" cy="183706"/>
              </a:xfrm>
              <a:prstGeom prst="ellipse">
                <a:avLst/>
              </a:prstGeom>
              <a:solidFill>
                <a:srgbClr val="FFFFFF"/>
              </a:solidFill>
              <a:ln w="25400">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8">
                  <a:solidFill>
                    <a:srgbClr val="FFFFFF"/>
                  </a:solidFill>
                </a:endParaRPr>
              </a:p>
            </p:txBody>
          </p:sp>
          <p:sp>
            <p:nvSpPr>
              <p:cNvPr id="58" name="Oval 57">
                <a:extLst>
                  <a:ext uri="{FF2B5EF4-FFF2-40B4-BE49-F238E27FC236}">
                    <a16:creationId xmlns:a16="http://schemas.microsoft.com/office/drawing/2014/main" xmlns="" id="{EE731A5B-93B7-384F-9B72-947B4023A638}"/>
                  </a:ext>
                </a:extLst>
              </p:cNvPr>
              <p:cNvSpPr/>
              <p:nvPr/>
            </p:nvSpPr>
            <p:spPr>
              <a:xfrm>
                <a:off x="6158767" y="3429693"/>
                <a:ext cx="296485" cy="183706"/>
              </a:xfrm>
              <a:prstGeom prst="ellipse">
                <a:avLst/>
              </a:prstGeom>
              <a:solidFill>
                <a:srgbClr val="FFFFFF"/>
              </a:solidFill>
              <a:ln w="25400">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8">
                  <a:solidFill>
                    <a:srgbClr val="FFFFFF"/>
                  </a:solidFill>
                </a:endParaRPr>
              </a:p>
            </p:txBody>
          </p:sp>
          <p:sp>
            <p:nvSpPr>
              <p:cNvPr id="59" name="TextBox 58">
                <a:extLst>
                  <a:ext uri="{FF2B5EF4-FFF2-40B4-BE49-F238E27FC236}">
                    <a16:creationId xmlns:a16="http://schemas.microsoft.com/office/drawing/2014/main" xmlns="" id="{E20AAF94-987E-884E-984B-B000DD31A6C0}"/>
                  </a:ext>
                </a:extLst>
              </p:cNvPr>
              <p:cNvSpPr txBox="1"/>
              <p:nvPr/>
            </p:nvSpPr>
            <p:spPr>
              <a:xfrm>
                <a:off x="7195650" y="3469691"/>
                <a:ext cx="1096979" cy="292388"/>
              </a:xfrm>
              <a:prstGeom prst="rect">
                <a:avLst/>
              </a:prstGeom>
              <a:noFill/>
            </p:spPr>
            <p:txBody>
              <a:bodyPr wrap="square" rtlCol="0">
                <a:spAutoFit/>
              </a:bodyPr>
              <a:lstStyle/>
              <a:p>
                <a:r>
                  <a:rPr lang="en-US" sz="825" dirty="0">
                    <a:solidFill>
                      <a:srgbClr val="000000"/>
                    </a:solidFill>
                    <a:latin typeface="Courier" charset="0"/>
                    <a:ea typeface="Courier" charset="0"/>
                    <a:cs typeface="Courier" charset="0"/>
                  </a:rPr>
                  <a:t>Genes</a:t>
                </a:r>
              </a:p>
            </p:txBody>
          </p:sp>
          <p:sp>
            <p:nvSpPr>
              <p:cNvPr id="60" name="Rectangle 59">
                <a:extLst>
                  <a:ext uri="{FF2B5EF4-FFF2-40B4-BE49-F238E27FC236}">
                    <a16:creationId xmlns:a16="http://schemas.microsoft.com/office/drawing/2014/main" xmlns="" id="{F1186C23-72F9-2A44-A548-91DFD6A6F574}"/>
                  </a:ext>
                </a:extLst>
              </p:cNvPr>
              <p:cNvSpPr/>
              <p:nvPr/>
            </p:nvSpPr>
            <p:spPr>
              <a:xfrm>
                <a:off x="5377158" y="2923590"/>
                <a:ext cx="1185940" cy="287306"/>
              </a:xfrm>
              <a:prstGeom prst="rect">
                <a:avLst/>
              </a:prstGeom>
              <a:noFill/>
              <a:ln w="25400">
                <a:solidFill>
                  <a:srgbClr val="A6A6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8">
                  <a:solidFill>
                    <a:srgbClr val="FFFFFF"/>
                  </a:solidFill>
                </a:endParaRPr>
              </a:p>
            </p:txBody>
          </p:sp>
          <p:sp>
            <p:nvSpPr>
              <p:cNvPr id="61" name="Oval 60">
                <a:extLst>
                  <a:ext uri="{FF2B5EF4-FFF2-40B4-BE49-F238E27FC236}">
                    <a16:creationId xmlns:a16="http://schemas.microsoft.com/office/drawing/2014/main" xmlns="" id="{5BA5349D-0DCB-2F4F-ACF7-1E1B2BE513C8}"/>
                  </a:ext>
                </a:extLst>
              </p:cNvPr>
              <p:cNvSpPr/>
              <p:nvPr/>
            </p:nvSpPr>
            <p:spPr>
              <a:xfrm>
                <a:off x="5420093" y="2965376"/>
                <a:ext cx="184687" cy="183706"/>
              </a:xfrm>
              <a:prstGeom prst="ellipse">
                <a:avLst/>
              </a:prstGeom>
              <a:solidFill>
                <a:schemeClr val="bg1"/>
              </a:solidFill>
              <a:ln w="25400">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8">
                  <a:solidFill>
                    <a:srgbClr val="FFFFFF"/>
                  </a:solidFill>
                </a:endParaRPr>
              </a:p>
            </p:txBody>
          </p:sp>
          <p:sp>
            <p:nvSpPr>
              <p:cNvPr id="62" name="Oval 61">
                <a:extLst>
                  <a:ext uri="{FF2B5EF4-FFF2-40B4-BE49-F238E27FC236}">
                    <a16:creationId xmlns:a16="http://schemas.microsoft.com/office/drawing/2014/main" xmlns="" id="{0097CD2A-E6BA-3F44-B89B-B91449D6377E}"/>
                  </a:ext>
                </a:extLst>
              </p:cNvPr>
              <p:cNvSpPr/>
              <p:nvPr/>
            </p:nvSpPr>
            <p:spPr>
              <a:xfrm>
                <a:off x="5710830" y="2967901"/>
                <a:ext cx="184687" cy="183706"/>
              </a:xfrm>
              <a:prstGeom prst="ellipse">
                <a:avLst/>
              </a:prstGeom>
              <a:solidFill>
                <a:srgbClr val="FFFFFF"/>
              </a:solidFill>
              <a:ln w="25400">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8">
                  <a:solidFill>
                    <a:srgbClr val="FFFFFF"/>
                  </a:solidFill>
                </a:endParaRPr>
              </a:p>
            </p:txBody>
          </p:sp>
          <p:sp>
            <p:nvSpPr>
              <p:cNvPr id="63" name="Oval 62">
                <a:extLst>
                  <a:ext uri="{FF2B5EF4-FFF2-40B4-BE49-F238E27FC236}">
                    <a16:creationId xmlns:a16="http://schemas.microsoft.com/office/drawing/2014/main" xmlns="" id="{3338124F-F124-4444-97AB-581F29DEEC89}"/>
                  </a:ext>
                </a:extLst>
              </p:cNvPr>
              <p:cNvSpPr/>
              <p:nvPr/>
            </p:nvSpPr>
            <p:spPr>
              <a:xfrm>
                <a:off x="6019171" y="2963608"/>
                <a:ext cx="184687" cy="183706"/>
              </a:xfrm>
              <a:prstGeom prst="ellipse">
                <a:avLst/>
              </a:prstGeom>
              <a:solidFill>
                <a:srgbClr val="FFFFFF"/>
              </a:solidFill>
              <a:ln w="25400">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8">
                  <a:solidFill>
                    <a:srgbClr val="FFFFFF"/>
                  </a:solidFill>
                </a:endParaRPr>
              </a:p>
            </p:txBody>
          </p:sp>
          <p:sp>
            <p:nvSpPr>
              <p:cNvPr id="64" name="Oval 63">
                <a:extLst>
                  <a:ext uri="{FF2B5EF4-FFF2-40B4-BE49-F238E27FC236}">
                    <a16:creationId xmlns:a16="http://schemas.microsoft.com/office/drawing/2014/main" xmlns="" id="{F2CBE7B6-D658-8C4E-9C17-BF77A5B39E99}"/>
                  </a:ext>
                </a:extLst>
              </p:cNvPr>
              <p:cNvSpPr/>
              <p:nvPr/>
            </p:nvSpPr>
            <p:spPr>
              <a:xfrm>
                <a:off x="6939922" y="2957131"/>
                <a:ext cx="184687" cy="183706"/>
              </a:xfrm>
              <a:prstGeom prst="ellipse">
                <a:avLst/>
              </a:prstGeom>
              <a:solidFill>
                <a:srgbClr val="FFFFFF"/>
              </a:solidFill>
              <a:ln w="25400">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8">
                  <a:solidFill>
                    <a:srgbClr val="FFFFFF"/>
                  </a:solidFill>
                </a:endParaRPr>
              </a:p>
            </p:txBody>
          </p:sp>
          <p:sp>
            <p:nvSpPr>
              <p:cNvPr id="65" name="Oval 64">
                <a:extLst>
                  <a:ext uri="{FF2B5EF4-FFF2-40B4-BE49-F238E27FC236}">
                    <a16:creationId xmlns:a16="http://schemas.microsoft.com/office/drawing/2014/main" xmlns="" id="{C479CC1E-57A4-2645-9CA5-1A0DAF52BC2C}"/>
                  </a:ext>
                </a:extLst>
              </p:cNvPr>
              <p:cNvSpPr/>
              <p:nvPr/>
            </p:nvSpPr>
            <p:spPr>
              <a:xfrm>
                <a:off x="6684784" y="2957131"/>
                <a:ext cx="184687" cy="183706"/>
              </a:xfrm>
              <a:prstGeom prst="ellipse">
                <a:avLst/>
              </a:prstGeom>
              <a:solidFill>
                <a:srgbClr val="FFFFFF"/>
              </a:solidFill>
              <a:ln w="25400">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8">
                  <a:solidFill>
                    <a:srgbClr val="FFFFFF"/>
                  </a:solidFill>
                </a:endParaRPr>
              </a:p>
            </p:txBody>
          </p:sp>
          <p:sp>
            <p:nvSpPr>
              <p:cNvPr id="66" name="Oval 65">
                <a:extLst>
                  <a:ext uri="{FF2B5EF4-FFF2-40B4-BE49-F238E27FC236}">
                    <a16:creationId xmlns:a16="http://schemas.microsoft.com/office/drawing/2014/main" xmlns="" id="{088B7739-6806-C446-A0D5-20F5C085E545}"/>
                  </a:ext>
                </a:extLst>
              </p:cNvPr>
              <p:cNvSpPr/>
              <p:nvPr/>
            </p:nvSpPr>
            <p:spPr>
              <a:xfrm>
                <a:off x="7194476" y="2966518"/>
                <a:ext cx="184687" cy="183706"/>
              </a:xfrm>
              <a:prstGeom prst="ellipse">
                <a:avLst/>
              </a:prstGeom>
              <a:solidFill>
                <a:srgbClr val="FFFFFF"/>
              </a:solidFill>
              <a:ln w="25400">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8">
                  <a:solidFill>
                    <a:srgbClr val="FFFFFF"/>
                  </a:solidFill>
                </a:endParaRPr>
              </a:p>
            </p:txBody>
          </p:sp>
          <p:sp>
            <p:nvSpPr>
              <p:cNvPr id="67" name="Rectangle 66">
                <a:extLst>
                  <a:ext uri="{FF2B5EF4-FFF2-40B4-BE49-F238E27FC236}">
                    <a16:creationId xmlns:a16="http://schemas.microsoft.com/office/drawing/2014/main" xmlns="" id="{A3A6C453-946C-7B4C-979B-981D28D70DB9}"/>
                  </a:ext>
                </a:extLst>
              </p:cNvPr>
              <p:cNvSpPr/>
              <p:nvPr/>
            </p:nvSpPr>
            <p:spPr>
              <a:xfrm>
                <a:off x="6595681" y="2923590"/>
                <a:ext cx="1217194" cy="293569"/>
              </a:xfrm>
              <a:prstGeom prst="rect">
                <a:avLst/>
              </a:prstGeom>
              <a:noFill/>
              <a:ln w="25400">
                <a:solidFill>
                  <a:srgbClr val="A6A6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8">
                  <a:solidFill>
                    <a:srgbClr val="FFFFFF"/>
                  </a:solidFill>
                </a:endParaRPr>
              </a:p>
            </p:txBody>
          </p:sp>
          <p:sp>
            <p:nvSpPr>
              <p:cNvPr id="68" name="Oval 67">
                <a:extLst>
                  <a:ext uri="{FF2B5EF4-FFF2-40B4-BE49-F238E27FC236}">
                    <a16:creationId xmlns:a16="http://schemas.microsoft.com/office/drawing/2014/main" xmlns="" id="{E13C533A-258E-564C-B031-5807E32E1C95}"/>
                  </a:ext>
                </a:extLst>
              </p:cNvPr>
              <p:cNvSpPr/>
              <p:nvPr/>
            </p:nvSpPr>
            <p:spPr>
              <a:xfrm>
                <a:off x="7450797" y="2958737"/>
                <a:ext cx="184687" cy="183706"/>
              </a:xfrm>
              <a:prstGeom prst="ellipse">
                <a:avLst/>
              </a:prstGeom>
              <a:solidFill>
                <a:srgbClr val="FFFFFF"/>
              </a:solidFill>
              <a:ln w="25400">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8">
                  <a:solidFill>
                    <a:srgbClr val="FFFFFF"/>
                  </a:solidFill>
                </a:endParaRPr>
              </a:p>
            </p:txBody>
          </p:sp>
          <p:sp>
            <p:nvSpPr>
              <p:cNvPr id="69" name="TextBox 68">
                <a:extLst>
                  <a:ext uri="{FF2B5EF4-FFF2-40B4-BE49-F238E27FC236}">
                    <a16:creationId xmlns:a16="http://schemas.microsoft.com/office/drawing/2014/main" xmlns="" id="{CDDD3F1F-8518-894C-861D-CC12720681A7}"/>
                  </a:ext>
                </a:extLst>
              </p:cNvPr>
              <p:cNvSpPr txBox="1"/>
              <p:nvPr/>
            </p:nvSpPr>
            <p:spPr>
              <a:xfrm>
                <a:off x="7084228" y="3005618"/>
                <a:ext cx="799100" cy="266740"/>
              </a:xfrm>
              <a:prstGeom prst="rect">
                <a:avLst/>
              </a:prstGeom>
              <a:noFill/>
            </p:spPr>
            <p:txBody>
              <a:bodyPr wrap="square" rtlCol="0">
                <a:spAutoFit/>
              </a:bodyPr>
              <a:lstStyle/>
              <a:p>
                <a:r>
                  <a:rPr lang="en-US" sz="700" dirty="0">
                    <a:solidFill>
                      <a:srgbClr val="000000"/>
                    </a:solidFill>
                    <a:latin typeface="Courier" charset="0"/>
                    <a:ea typeface="Courier" charset="0"/>
                    <a:cs typeface="Courier" charset="0"/>
                  </a:rPr>
                  <a:t>Modules</a:t>
                </a:r>
              </a:p>
            </p:txBody>
          </p:sp>
          <p:sp>
            <p:nvSpPr>
              <p:cNvPr id="70" name="TextBox 69">
                <a:extLst>
                  <a:ext uri="{FF2B5EF4-FFF2-40B4-BE49-F238E27FC236}">
                    <a16:creationId xmlns:a16="http://schemas.microsoft.com/office/drawing/2014/main" xmlns="" id="{22FE2DA0-B484-A84B-96BE-63B421B42605}"/>
                  </a:ext>
                </a:extLst>
              </p:cNvPr>
              <p:cNvSpPr txBox="1"/>
              <p:nvPr/>
            </p:nvSpPr>
            <p:spPr>
              <a:xfrm>
                <a:off x="7362666" y="2077990"/>
                <a:ext cx="1076239" cy="461665"/>
              </a:xfrm>
              <a:prstGeom prst="rect">
                <a:avLst/>
              </a:prstGeom>
              <a:noFill/>
            </p:spPr>
            <p:txBody>
              <a:bodyPr wrap="square" rtlCol="0">
                <a:spAutoFit/>
              </a:bodyPr>
              <a:lstStyle/>
              <a:p>
                <a:pPr algn="ctr"/>
                <a:r>
                  <a:rPr lang="en-US" sz="825" dirty="0">
                    <a:solidFill>
                      <a:srgbClr val="000000"/>
                    </a:solidFill>
                    <a:latin typeface="Courier" charset="0"/>
                    <a:ea typeface="Courier" charset="0"/>
                    <a:cs typeface="Courier" charset="0"/>
                  </a:rPr>
                  <a:t>pathways, circuits</a:t>
                </a:r>
              </a:p>
            </p:txBody>
          </p:sp>
          <p:sp>
            <p:nvSpPr>
              <p:cNvPr id="71" name="Right Brace 70">
                <a:extLst>
                  <a:ext uri="{FF2B5EF4-FFF2-40B4-BE49-F238E27FC236}">
                    <a16:creationId xmlns:a16="http://schemas.microsoft.com/office/drawing/2014/main" xmlns="" id="{77872DA9-DE0E-8B48-BC74-BF2A7CC0BAA2}"/>
                  </a:ext>
                </a:extLst>
              </p:cNvPr>
              <p:cNvSpPr/>
              <p:nvPr/>
            </p:nvSpPr>
            <p:spPr>
              <a:xfrm>
                <a:off x="7322765" y="1918939"/>
                <a:ext cx="123004" cy="756481"/>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338">
                  <a:solidFill>
                    <a:srgbClr val="000000"/>
                  </a:solidFill>
                </a:endParaRPr>
              </a:p>
            </p:txBody>
          </p:sp>
          <p:cxnSp>
            <p:nvCxnSpPr>
              <p:cNvPr id="105" name="Straight Connector 104">
                <a:extLst>
                  <a:ext uri="{FF2B5EF4-FFF2-40B4-BE49-F238E27FC236}">
                    <a16:creationId xmlns:a16="http://schemas.microsoft.com/office/drawing/2014/main" xmlns="" id="{DACF3C2E-DA06-DC46-B8F9-50411F49A7CA}"/>
                  </a:ext>
                </a:extLst>
              </p:cNvPr>
              <p:cNvCxnSpPr/>
              <p:nvPr/>
            </p:nvCxnSpPr>
            <p:spPr>
              <a:xfrm flipV="1">
                <a:off x="5444314" y="1687793"/>
                <a:ext cx="2531528" cy="454"/>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xmlns="" id="{C0D23372-2460-2141-8963-D555C7FF4FF8}"/>
                  </a:ext>
                </a:extLst>
              </p:cNvPr>
              <p:cNvCxnSpPr/>
              <p:nvPr/>
            </p:nvCxnSpPr>
            <p:spPr>
              <a:xfrm flipV="1">
                <a:off x="5439869" y="2812491"/>
                <a:ext cx="2531528" cy="454"/>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xmlns="" id="{1BA5E35C-395E-DA4E-8720-91727931D7DA}"/>
                  </a:ext>
                </a:extLst>
              </p:cNvPr>
              <p:cNvCxnSpPr/>
              <p:nvPr/>
            </p:nvCxnSpPr>
            <p:spPr>
              <a:xfrm flipV="1">
                <a:off x="5463360" y="2287585"/>
                <a:ext cx="2531528" cy="454"/>
              </a:xfrm>
              <a:prstGeom prst="line">
                <a:avLst/>
              </a:prstGeom>
              <a:ln>
                <a:prstDash val="sysDot"/>
              </a:ln>
            </p:spPr>
            <p:style>
              <a:lnRef idx="1">
                <a:schemeClr val="accent1"/>
              </a:lnRef>
              <a:fillRef idx="0">
                <a:schemeClr val="accent1"/>
              </a:fillRef>
              <a:effectRef idx="0">
                <a:schemeClr val="accent1"/>
              </a:effectRef>
              <a:fontRef idx="minor">
                <a:schemeClr val="tx1"/>
              </a:fontRef>
            </p:style>
          </p:cxnSp>
          <p:sp>
            <p:nvSpPr>
              <p:cNvPr id="112" name="Oval 111">
                <a:extLst>
                  <a:ext uri="{FF2B5EF4-FFF2-40B4-BE49-F238E27FC236}">
                    <a16:creationId xmlns:a16="http://schemas.microsoft.com/office/drawing/2014/main" xmlns="" id="{367EFFB1-96B3-7C45-88DE-3208276AED6A}"/>
                  </a:ext>
                </a:extLst>
              </p:cNvPr>
              <p:cNvSpPr/>
              <p:nvPr/>
            </p:nvSpPr>
            <p:spPr>
              <a:xfrm>
                <a:off x="6328037" y="2963608"/>
                <a:ext cx="184687" cy="183706"/>
              </a:xfrm>
              <a:prstGeom prst="ellipse">
                <a:avLst/>
              </a:prstGeom>
              <a:solidFill>
                <a:srgbClr val="FFFFFF"/>
              </a:solidFill>
              <a:ln w="25400">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8">
                  <a:solidFill>
                    <a:srgbClr val="FFFFFF"/>
                  </a:solidFill>
                </a:endParaRPr>
              </a:p>
            </p:txBody>
          </p:sp>
          <p:sp>
            <p:nvSpPr>
              <p:cNvPr id="114" name="TextBox 113">
                <a:extLst>
                  <a:ext uri="{FF2B5EF4-FFF2-40B4-BE49-F238E27FC236}">
                    <a16:creationId xmlns:a16="http://schemas.microsoft.com/office/drawing/2014/main" xmlns="" id="{C87AB1B9-EFE2-9A4E-AEA7-48D1BC3ED3F4}"/>
                  </a:ext>
                </a:extLst>
              </p:cNvPr>
              <p:cNvSpPr txBox="1"/>
              <p:nvPr/>
            </p:nvSpPr>
            <p:spPr>
              <a:xfrm>
                <a:off x="5386588" y="2920564"/>
                <a:ext cx="1103395" cy="292388"/>
              </a:xfrm>
              <a:prstGeom prst="rect">
                <a:avLst/>
              </a:prstGeom>
              <a:noFill/>
            </p:spPr>
            <p:txBody>
              <a:bodyPr wrap="square" rtlCol="0">
                <a:spAutoFit/>
              </a:bodyPr>
              <a:lstStyle/>
              <a:p>
                <a:r>
                  <a:rPr lang="en-US" sz="825" dirty="0">
                    <a:solidFill>
                      <a:srgbClr val="000000"/>
                    </a:solidFill>
                    <a:latin typeface="Courier" charset="0"/>
                    <a:ea typeface="Courier" charset="0"/>
                    <a:cs typeface="Courier" charset="0"/>
                  </a:rPr>
                  <a:t>Cell types</a:t>
                </a:r>
              </a:p>
            </p:txBody>
          </p:sp>
          <p:sp>
            <p:nvSpPr>
              <p:cNvPr id="115" name="Rectangle 114">
                <a:extLst>
                  <a:ext uri="{FF2B5EF4-FFF2-40B4-BE49-F238E27FC236}">
                    <a16:creationId xmlns:a16="http://schemas.microsoft.com/office/drawing/2014/main" xmlns="" id="{D2E2595A-2C21-E647-B7F3-16ACC93C81E1}"/>
                  </a:ext>
                </a:extLst>
              </p:cNvPr>
              <p:cNvSpPr/>
              <p:nvPr/>
            </p:nvSpPr>
            <p:spPr>
              <a:xfrm>
                <a:off x="6911392" y="1391238"/>
                <a:ext cx="278281" cy="177057"/>
              </a:xfrm>
              <a:prstGeom prst="rect">
                <a:avLst/>
              </a:prstGeom>
            </p:spPr>
            <p:txBody>
              <a:bodyPr wrap="none">
                <a:spAutoFit/>
              </a:bodyPr>
              <a:lstStyle/>
              <a:p>
                <a:r>
                  <a:rPr lang="mr-IN" sz="263">
                    <a:solidFill>
                      <a:srgbClr val="FFFFFF">
                        <a:lumMod val="65000"/>
                      </a:srgbClr>
                    </a:solidFill>
                  </a:rPr>
                  <a:t>…</a:t>
                </a:r>
                <a:endParaRPr lang="en-US" sz="263" dirty="0">
                  <a:solidFill>
                    <a:srgbClr val="FFFFFF">
                      <a:lumMod val="65000"/>
                    </a:srgbClr>
                  </a:solidFill>
                </a:endParaRPr>
              </a:p>
            </p:txBody>
          </p:sp>
          <p:sp>
            <p:nvSpPr>
              <p:cNvPr id="116" name="Rectangle 115">
                <a:extLst>
                  <a:ext uri="{FF2B5EF4-FFF2-40B4-BE49-F238E27FC236}">
                    <a16:creationId xmlns:a16="http://schemas.microsoft.com/office/drawing/2014/main" xmlns="" id="{B8C17BC1-B945-AB42-94E1-64327C6914E8}"/>
                  </a:ext>
                </a:extLst>
              </p:cNvPr>
              <p:cNvSpPr/>
              <p:nvPr/>
            </p:nvSpPr>
            <p:spPr>
              <a:xfrm>
                <a:off x="5687553" y="3849199"/>
                <a:ext cx="1775791" cy="320660"/>
              </a:xfrm>
              <a:prstGeom prst="rect">
                <a:avLst/>
              </a:prstGeom>
              <a:noFill/>
              <a:ln w="25400">
                <a:solidFill>
                  <a:srgbClr val="A6A6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8">
                  <a:solidFill>
                    <a:srgbClr val="FFFFFF"/>
                  </a:solidFill>
                </a:endParaRPr>
              </a:p>
            </p:txBody>
          </p:sp>
          <p:sp>
            <p:nvSpPr>
              <p:cNvPr id="117" name="Rectangle 116">
                <a:extLst>
                  <a:ext uri="{FF2B5EF4-FFF2-40B4-BE49-F238E27FC236}">
                    <a16:creationId xmlns:a16="http://schemas.microsoft.com/office/drawing/2014/main" xmlns="" id="{73B2CFB5-E0E2-7047-8CAC-2C4EEE57B7E9}"/>
                  </a:ext>
                </a:extLst>
              </p:cNvPr>
              <p:cNvSpPr/>
              <p:nvPr/>
            </p:nvSpPr>
            <p:spPr>
              <a:xfrm>
                <a:off x="5425455" y="3393315"/>
                <a:ext cx="1146231" cy="282729"/>
              </a:xfrm>
              <a:prstGeom prst="rect">
                <a:avLst/>
              </a:prstGeom>
              <a:noFill/>
              <a:ln w="25400">
                <a:solidFill>
                  <a:srgbClr val="A6A6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8">
                  <a:solidFill>
                    <a:srgbClr val="FFFFFF"/>
                  </a:solidFill>
                </a:endParaRPr>
              </a:p>
            </p:txBody>
          </p:sp>
          <p:sp>
            <p:nvSpPr>
              <p:cNvPr id="118" name="Rectangle 117">
                <a:extLst>
                  <a:ext uri="{FF2B5EF4-FFF2-40B4-BE49-F238E27FC236}">
                    <a16:creationId xmlns:a16="http://schemas.microsoft.com/office/drawing/2014/main" xmlns="" id="{E64DDC03-3BCB-0A4E-B36C-2839C9C078AE}"/>
                  </a:ext>
                </a:extLst>
              </p:cNvPr>
              <p:cNvSpPr/>
              <p:nvPr/>
            </p:nvSpPr>
            <p:spPr>
              <a:xfrm>
                <a:off x="6604268" y="3388736"/>
                <a:ext cx="1146370" cy="293569"/>
              </a:xfrm>
              <a:prstGeom prst="rect">
                <a:avLst/>
              </a:prstGeom>
              <a:noFill/>
              <a:ln w="25400">
                <a:solidFill>
                  <a:srgbClr val="A6A6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8">
                  <a:solidFill>
                    <a:srgbClr val="FFFFFF"/>
                  </a:solidFill>
                </a:endParaRPr>
              </a:p>
            </p:txBody>
          </p:sp>
          <p:grpSp>
            <p:nvGrpSpPr>
              <p:cNvPr id="166" name="Group 165">
                <a:extLst>
                  <a:ext uri="{FF2B5EF4-FFF2-40B4-BE49-F238E27FC236}">
                    <a16:creationId xmlns:a16="http://schemas.microsoft.com/office/drawing/2014/main" xmlns="" id="{FA5E24AA-61A4-1C41-B134-75300B8586DD}"/>
                  </a:ext>
                </a:extLst>
              </p:cNvPr>
              <p:cNvGrpSpPr/>
              <p:nvPr/>
            </p:nvGrpSpPr>
            <p:grpSpPr>
              <a:xfrm>
                <a:off x="6420011" y="2203411"/>
                <a:ext cx="349088" cy="174809"/>
                <a:chOff x="4194189" y="897333"/>
                <a:chExt cx="861308" cy="431307"/>
              </a:xfrm>
            </p:grpSpPr>
            <p:cxnSp>
              <p:nvCxnSpPr>
                <p:cNvPr id="167" name="Straight Arrow Connector 166">
                  <a:extLst>
                    <a:ext uri="{FF2B5EF4-FFF2-40B4-BE49-F238E27FC236}">
                      <a16:creationId xmlns:a16="http://schemas.microsoft.com/office/drawing/2014/main" xmlns="" id="{980C8504-684E-1449-AF5A-A8BD9297A95D}"/>
                    </a:ext>
                  </a:extLst>
                </p:cNvPr>
                <p:cNvCxnSpPr/>
                <p:nvPr/>
              </p:nvCxnSpPr>
              <p:spPr>
                <a:xfrm flipH="1" flipV="1">
                  <a:off x="4196875" y="897333"/>
                  <a:ext cx="858622" cy="431307"/>
                </a:xfrm>
                <a:prstGeom prst="straightConnector1">
                  <a:avLst/>
                </a:prstGeom>
                <a:ln w="25400">
                  <a:solidFill>
                    <a:schemeClr val="bg1">
                      <a:lumMod val="6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8" name="Straight Arrow Connector 167">
                  <a:extLst>
                    <a:ext uri="{FF2B5EF4-FFF2-40B4-BE49-F238E27FC236}">
                      <a16:creationId xmlns:a16="http://schemas.microsoft.com/office/drawing/2014/main" xmlns="" id="{1A164B5D-CFED-B843-AEEF-E88098CD35AE}"/>
                    </a:ext>
                  </a:extLst>
                </p:cNvPr>
                <p:cNvCxnSpPr/>
                <p:nvPr/>
              </p:nvCxnSpPr>
              <p:spPr>
                <a:xfrm flipV="1">
                  <a:off x="4194189" y="905903"/>
                  <a:ext cx="815916" cy="384612"/>
                </a:xfrm>
                <a:prstGeom prst="straightConnector1">
                  <a:avLst/>
                </a:prstGeom>
                <a:ln w="25400">
                  <a:solidFill>
                    <a:schemeClr val="bg1">
                      <a:lumMod val="6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9" name="Straight Arrow Connector 168">
                  <a:extLst>
                    <a:ext uri="{FF2B5EF4-FFF2-40B4-BE49-F238E27FC236}">
                      <a16:creationId xmlns:a16="http://schemas.microsoft.com/office/drawing/2014/main" xmlns="" id="{E23ACF7B-90EF-BF49-9774-F9A3E9FD94DB}"/>
                    </a:ext>
                  </a:extLst>
                </p:cNvPr>
                <p:cNvCxnSpPr/>
                <p:nvPr/>
              </p:nvCxnSpPr>
              <p:spPr>
                <a:xfrm flipV="1">
                  <a:off x="4603870" y="950897"/>
                  <a:ext cx="12339" cy="354478"/>
                </a:xfrm>
                <a:prstGeom prst="straightConnector1">
                  <a:avLst/>
                </a:prstGeom>
                <a:ln w="25400">
                  <a:solidFill>
                    <a:schemeClr val="bg1">
                      <a:lumMod val="65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170" name="Group 169">
                <a:extLst>
                  <a:ext uri="{FF2B5EF4-FFF2-40B4-BE49-F238E27FC236}">
                    <a16:creationId xmlns:a16="http://schemas.microsoft.com/office/drawing/2014/main" xmlns="" id="{0A8F8809-D902-E646-8835-92B934D794CC}"/>
                  </a:ext>
                </a:extLst>
              </p:cNvPr>
              <p:cNvGrpSpPr/>
              <p:nvPr/>
            </p:nvGrpSpPr>
            <p:grpSpPr>
              <a:xfrm>
                <a:off x="6421097" y="2729824"/>
                <a:ext cx="349088" cy="174809"/>
                <a:chOff x="4194189" y="897333"/>
                <a:chExt cx="861308" cy="431307"/>
              </a:xfrm>
            </p:grpSpPr>
            <p:cxnSp>
              <p:nvCxnSpPr>
                <p:cNvPr id="171" name="Straight Arrow Connector 170">
                  <a:extLst>
                    <a:ext uri="{FF2B5EF4-FFF2-40B4-BE49-F238E27FC236}">
                      <a16:creationId xmlns:a16="http://schemas.microsoft.com/office/drawing/2014/main" xmlns="" id="{896D4360-D633-EB40-80DA-FEBE084907E9}"/>
                    </a:ext>
                  </a:extLst>
                </p:cNvPr>
                <p:cNvCxnSpPr/>
                <p:nvPr/>
              </p:nvCxnSpPr>
              <p:spPr>
                <a:xfrm flipH="1" flipV="1">
                  <a:off x="4196875" y="897333"/>
                  <a:ext cx="858622" cy="431307"/>
                </a:xfrm>
                <a:prstGeom prst="straightConnector1">
                  <a:avLst/>
                </a:prstGeom>
                <a:ln w="25400">
                  <a:solidFill>
                    <a:schemeClr val="bg1">
                      <a:lumMod val="6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2" name="Straight Arrow Connector 171">
                  <a:extLst>
                    <a:ext uri="{FF2B5EF4-FFF2-40B4-BE49-F238E27FC236}">
                      <a16:creationId xmlns:a16="http://schemas.microsoft.com/office/drawing/2014/main" xmlns="" id="{E2C5B98A-D84E-4D42-B34B-57515B0B503E}"/>
                    </a:ext>
                  </a:extLst>
                </p:cNvPr>
                <p:cNvCxnSpPr/>
                <p:nvPr/>
              </p:nvCxnSpPr>
              <p:spPr>
                <a:xfrm flipV="1">
                  <a:off x="4194189" y="905903"/>
                  <a:ext cx="815916" cy="384612"/>
                </a:xfrm>
                <a:prstGeom prst="straightConnector1">
                  <a:avLst/>
                </a:prstGeom>
                <a:ln w="25400">
                  <a:solidFill>
                    <a:schemeClr val="bg1">
                      <a:lumMod val="6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3" name="Straight Arrow Connector 172">
                  <a:extLst>
                    <a:ext uri="{FF2B5EF4-FFF2-40B4-BE49-F238E27FC236}">
                      <a16:creationId xmlns:a16="http://schemas.microsoft.com/office/drawing/2014/main" xmlns="" id="{6004415B-D4A1-254D-8CD4-4EFB9A969366}"/>
                    </a:ext>
                  </a:extLst>
                </p:cNvPr>
                <p:cNvCxnSpPr/>
                <p:nvPr/>
              </p:nvCxnSpPr>
              <p:spPr>
                <a:xfrm flipV="1">
                  <a:off x="4603870" y="950897"/>
                  <a:ext cx="12339" cy="354478"/>
                </a:xfrm>
                <a:prstGeom prst="straightConnector1">
                  <a:avLst/>
                </a:prstGeom>
                <a:ln w="25400">
                  <a:solidFill>
                    <a:schemeClr val="bg1">
                      <a:lumMod val="65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174" name="Group 173">
                <a:extLst>
                  <a:ext uri="{FF2B5EF4-FFF2-40B4-BE49-F238E27FC236}">
                    <a16:creationId xmlns:a16="http://schemas.microsoft.com/office/drawing/2014/main" xmlns="" id="{EAEC4993-4926-C342-A4B0-5F22D7744D10}"/>
                  </a:ext>
                </a:extLst>
              </p:cNvPr>
              <p:cNvGrpSpPr/>
              <p:nvPr/>
            </p:nvGrpSpPr>
            <p:grpSpPr>
              <a:xfrm>
                <a:off x="6423728" y="3254487"/>
                <a:ext cx="348000" cy="113492"/>
                <a:chOff x="8287226" y="453421"/>
                <a:chExt cx="858622" cy="431307"/>
              </a:xfrm>
            </p:grpSpPr>
            <p:cxnSp>
              <p:nvCxnSpPr>
                <p:cNvPr id="175" name="Straight Arrow Connector 174">
                  <a:extLst>
                    <a:ext uri="{FF2B5EF4-FFF2-40B4-BE49-F238E27FC236}">
                      <a16:creationId xmlns:a16="http://schemas.microsoft.com/office/drawing/2014/main" xmlns="" id="{716A175B-93A2-C641-9575-096CA3264481}"/>
                    </a:ext>
                  </a:extLst>
                </p:cNvPr>
                <p:cNvCxnSpPr/>
                <p:nvPr/>
              </p:nvCxnSpPr>
              <p:spPr>
                <a:xfrm flipH="1" flipV="1">
                  <a:off x="8287226" y="453421"/>
                  <a:ext cx="858622" cy="431307"/>
                </a:xfrm>
                <a:prstGeom prst="straightConnector1">
                  <a:avLst/>
                </a:prstGeom>
                <a:ln w="25400">
                  <a:solidFill>
                    <a:schemeClr val="bg1">
                      <a:lumMod val="6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6" name="Straight Arrow Connector 175">
                  <a:extLst>
                    <a:ext uri="{FF2B5EF4-FFF2-40B4-BE49-F238E27FC236}">
                      <a16:creationId xmlns:a16="http://schemas.microsoft.com/office/drawing/2014/main" xmlns="" id="{9D8C33AC-9887-554C-9837-4428D4D5D2A4}"/>
                    </a:ext>
                  </a:extLst>
                </p:cNvPr>
                <p:cNvCxnSpPr/>
                <p:nvPr/>
              </p:nvCxnSpPr>
              <p:spPr>
                <a:xfrm flipV="1">
                  <a:off x="8694221" y="506985"/>
                  <a:ext cx="12339" cy="354478"/>
                </a:xfrm>
                <a:prstGeom prst="straightConnector1">
                  <a:avLst/>
                </a:prstGeom>
                <a:ln w="25400">
                  <a:solidFill>
                    <a:schemeClr val="bg1">
                      <a:lumMod val="65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178" name="Group 177">
                <a:extLst>
                  <a:ext uri="{FF2B5EF4-FFF2-40B4-BE49-F238E27FC236}">
                    <a16:creationId xmlns:a16="http://schemas.microsoft.com/office/drawing/2014/main" xmlns="" id="{4D7F4633-0AFF-3740-B1E7-17675EF32239}"/>
                  </a:ext>
                </a:extLst>
              </p:cNvPr>
              <p:cNvGrpSpPr/>
              <p:nvPr/>
            </p:nvGrpSpPr>
            <p:grpSpPr>
              <a:xfrm>
                <a:off x="6411996" y="3714466"/>
                <a:ext cx="348000" cy="113492"/>
                <a:chOff x="8287226" y="453421"/>
                <a:chExt cx="858622" cy="431307"/>
              </a:xfrm>
            </p:grpSpPr>
            <p:cxnSp>
              <p:nvCxnSpPr>
                <p:cNvPr id="179" name="Straight Arrow Connector 178">
                  <a:extLst>
                    <a:ext uri="{FF2B5EF4-FFF2-40B4-BE49-F238E27FC236}">
                      <a16:creationId xmlns:a16="http://schemas.microsoft.com/office/drawing/2014/main" xmlns="" id="{22149401-65E7-CB47-BB24-7D9E4F4F935D}"/>
                    </a:ext>
                  </a:extLst>
                </p:cNvPr>
                <p:cNvCxnSpPr/>
                <p:nvPr/>
              </p:nvCxnSpPr>
              <p:spPr>
                <a:xfrm flipH="1" flipV="1">
                  <a:off x="8287226" y="453421"/>
                  <a:ext cx="858622" cy="431307"/>
                </a:xfrm>
                <a:prstGeom prst="straightConnector1">
                  <a:avLst/>
                </a:prstGeom>
                <a:ln w="25400">
                  <a:solidFill>
                    <a:schemeClr val="bg1">
                      <a:lumMod val="6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0" name="Straight Arrow Connector 179">
                  <a:extLst>
                    <a:ext uri="{FF2B5EF4-FFF2-40B4-BE49-F238E27FC236}">
                      <a16:creationId xmlns:a16="http://schemas.microsoft.com/office/drawing/2014/main" xmlns="" id="{45B91EBF-DDE6-3645-B188-6F7DA7670174}"/>
                    </a:ext>
                  </a:extLst>
                </p:cNvPr>
                <p:cNvCxnSpPr/>
                <p:nvPr/>
              </p:nvCxnSpPr>
              <p:spPr>
                <a:xfrm flipV="1">
                  <a:off x="8694221" y="506985"/>
                  <a:ext cx="12339" cy="354478"/>
                </a:xfrm>
                <a:prstGeom prst="straightConnector1">
                  <a:avLst/>
                </a:prstGeom>
                <a:ln w="25400">
                  <a:solidFill>
                    <a:schemeClr val="bg1">
                      <a:lumMod val="65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183" name="Group 182">
                <a:extLst>
                  <a:ext uri="{FF2B5EF4-FFF2-40B4-BE49-F238E27FC236}">
                    <a16:creationId xmlns:a16="http://schemas.microsoft.com/office/drawing/2014/main" xmlns="" id="{78CC8977-E403-E34D-B4DD-32BAED94DAB9}"/>
                  </a:ext>
                </a:extLst>
              </p:cNvPr>
              <p:cNvGrpSpPr/>
              <p:nvPr/>
            </p:nvGrpSpPr>
            <p:grpSpPr>
              <a:xfrm>
                <a:off x="6415181" y="1615166"/>
                <a:ext cx="349088" cy="174809"/>
                <a:chOff x="4194189" y="897333"/>
                <a:chExt cx="861308" cy="431307"/>
              </a:xfrm>
            </p:grpSpPr>
            <p:cxnSp>
              <p:nvCxnSpPr>
                <p:cNvPr id="184" name="Straight Arrow Connector 183">
                  <a:extLst>
                    <a:ext uri="{FF2B5EF4-FFF2-40B4-BE49-F238E27FC236}">
                      <a16:creationId xmlns:a16="http://schemas.microsoft.com/office/drawing/2014/main" xmlns="" id="{A80E7893-CAAA-A144-8730-21A61B3E3716}"/>
                    </a:ext>
                  </a:extLst>
                </p:cNvPr>
                <p:cNvCxnSpPr/>
                <p:nvPr/>
              </p:nvCxnSpPr>
              <p:spPr>
                <a:xfrm flipH="1" flipV="1">
                  <a:off x="4196875" y="897333"/>
                  <a:ext cx="858622" cy="431307"/>
                </a:xfrm>
                <a:prstGeom prst="straightConnector1">
                  <a:avLst/>
                </a:prstGeom>
                <a:ln w="25400">
                  <a:solidFill>
                    <a:schemeClr val="bg1">
                      <a:lumMod val="6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5" name="Straight Arrow Connector 184">
                  <a:extLst>
                    <a:ext uri="{FF2B5EF4-FFF2-40B4-BE49-F238E27FC236}">
                      <a16:creationId xmlns:a16="http://schemas.microsoft.com/office/drawing/2014/main" xmlns="" id="{9BBB5DAF-E135-BF49-B6E6-67BE23D7F059}"/>
                    </a:ext>
                  </a:extLst>
                </p:cNvPr>
                <p:cNvCxnSpPr/>
                <p:nvPr/>
              </p:nvCxnSpPr>
              <p:spPr>
                <a:xfrm flipV="1">
                  <a:off x="4194189" y="905903"/>
                  <a:ext cx="815916" cy="384612"/>
                </a:xfrm>
                <a:prstGeom prst="straightConnector1">
                  <a:avLst/>
                </a:prstGeom>
                <a:ln w="25400">
                  <a:solidFill>
                    <a:schemeClr val="bg1">
                      <a:lumMod val="6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6" name="Straight Arrow Connector 185">
                  <a:extLst>
                    <a:ext uri="{FF2B5EF4-FFF2-40B4-BE49-F238E27FC236}">
                      <a16:creationId xmlns:a16="http://schemas.microsoft.com/office/drawing/2014/main" xmlns="" id="{911E24B5-7654-D140-8424-B1AF97BE5E2D}"/>
                    </a:ext>
                  </a:extLst>
                </p:cNvPr>
                <p:cNvCxnSpPr/>
                <p:nvPr/>
              </p:nvCxnSpPr>
              <p:spPr>
                <a:xfrm flipV="1">
                  <a:off x="4603870" y="950897"/>
                  <a:ext cx="12339" cy="354478"/>
                </a:xfrm>
                <a:prstGeom prst="straightConnector1">
                  <a:avLst/>
                </a:prstGeom>
                <a:ln w="25400">
                  <a:solidFill>
                    <a:schemeClr val="bg1">
                      <a:lumMod val="65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grpSp>
        <p:sp>
          <p:nvSpPr>
            <p:cNvPr id="113" name="TextBox 112">
              <a:extLst>
                <a:ext uri="{FF2B5EF4-FFF2-40B4-BE49-F238E27FC236}">
                  <a16:creationId xmlns:a16="http://schemas.microsoft.com/office/drawing/2014/main" xmlns="" id="{F41051A9-715D-C449-B12D-589D80EF40F8}"/>
                </a:ext>
              </a:extLst>
            </p:cNvPr>
            <p:cNvSpPr txBox="1"/>
            <p:nvPr/>
          </p:nvSpPr>
          <p:spPr>
            <a:xfrm>
              <a:off x="2964494" y="4101139"/>
              <a:ext cx="1367220" cy="446447"/>
            </a:xfrm>
            <a:prstGeom prst="rect">
              <a:avLst/>
            </a:prstGeom>
            <a:noFill/>
          </p:spPr>
          <p:txBody>
            <a:bodyPr wrap="square" rtlCol="0">
              <a:spAutoFit/>
            </a:bodyPr>
            <a:lstStyle/>
            <a:p>
              <a:pPr algn="r"/>
              <a:r>
                <a:rPr lang="en-US" sz="788" dirty="0">
                  <a:solidFill>
                    <a:srgbClr val="000000"/>
                  </a:solidFill>
                  <a:latin typeface="Courier" charset="0"/>
                  <a:ea typeface="Courier" charset="0"/>
                  <a:cs typeface="Courier" charset="0"/>
                </a:rPr>
                <a:t>Regulatory elements</a:t>
              </a:r>
            </a:p>
          </p:txBody>
        </p:sp>
      </p:grpSp>
      <p:sp>
        <p:nvSpPr>
          <p:cNvPr id="7" name="Rectangle 6">
            <a:extLst>
              <a:ext uri="{FF2B5EF4-FFF2-40B4-BE49-F238E27FC236}">
                <a16:creationId xmlns:a16="http://schemas.microsoft.com/office/drawing/2014/main" xmlns="" id="{67E80DC4-61D0-2E44-A86E-205EF679C47D}"/>
              </a:ext>
            </a:extLst>
          </p:cNvPr>
          <p:cNvSpPr/>
          <p:nvPr/>
        </p:nvSpPr>
        <p:spPr>
          <a:xfrm rot="16200000">
            <a:off x="7171736" y="2212209"/>
            <a:ext cx="3628557" cy="253916"/>
          </a:xfrm>
          <a:prstGeom prst="rect">
            <a:avLst/>
          </a:prstGeom>
        </p:spPr>
        <p:txBody>
          <a:bodyPr wrap="square">
            <a:spAutoFit/>
          </a:bodyPr>
          <a:lstStyle/>
          <a:p>
            <a:r>
              <a:rPr lang="en-US" sz="1050" b="0" dirty="0">
                <a:solidFill>
                  <a:srgbClr val="FFFFFF">
                    <a:lumMod val="50000"/>
                  </a:srgbClr>
                </a:solidFill>
                <a:latin typeface="Arial" panose="020B0604020202020204" pitchFamily="34" charset="0"/>
                <a:cs typeface="Arial" panose="020B0604020202020204" pitchFamily="34" charset="0"/>
              </a:rPr>
              <a:t>*https://</a:t>
            </a:r>
            <a:r>
              <a:rPr lang="en-US" sz="1050" b="0" dirty="0" err="1">
                <a:solidFill>
                  <a:srgbClr val="FFFFFF">
                    <a:lumMod val="50000"/>
                  </a:srgbClr>
                </a:solidFill>
                <a:latin typeface="Arial" panose="020B0604020202020204" pitchFamily="34" charset="0"/>
                <a:cs typeface="Arial" panose="020B0604020202020204" pitchFamily="34" charset="0"/>
              </a:rPr>
              <a:t>www.snpedia.com</a:t>
            </a:r>
            <a:r>
              <a:rPr lang="en-US" sz="1050" b="0" dirty="0">
                <a:solidFill>
                  <a:srgbClr val="FFFFFF">
                    <a:lumMod val="50000"/>
                  </a:srgbClr>
                </a:solidFill>
                <a:latin typeface="Arial" panose="020B0604020202020204" pitchFamily="34" charset="0"/>
                <a:cs typeface="Arial" panose="020B0604020202020204" pitchFamily="34" charset="0"/>
              </a:rPr>
              <a:t>/</a:t>
            </a:r>
            <a:r>
              <a:rPr lang="en-US" sz="1050" b="0" dirty="0" err="1">
                <a:solidFill>
                  <a:srgbClr val="FFFFFF">
                    <a:lumMod val="50000"/>
                  </a:srgbClr>
                </a:solidFill>
                <a:latin typeface="Arial" panose="020B0604020202020204" pitchFamily="34" charset="0"/>
                <a:cs typeface="Arial" panose="020B0604020202020204" pitchFamily="34" charset="0"/>
              </a:rPr>
              <a:t>index.php</a:t>
            </a:r>
            <a:r>
              <a:rPr lang="en-US" sz="1050" b="0" dirty="0">
                <a:solidFill>
                  <a:srgbClr val="FFFFFF">
                    <a:lumMod val="50000"/>
                  </a:srgbClr>
                </a:solidFill>
                <a:latin typeface="Arial" panose="020B0604020202020204" pitchFamily="34" charset="0"/>
                <a:cs typeface="Arial" panose="020B0604020202020204" pitchFamily="34" charset="0"/>
              </a:rPr>
              <a:t>/Heritability</a:t>
            </a:r>
          </a:p>
        </p:txBody>
      </p:sp>
      <p:graphicFrame>
        <p:nvGraphicFramePr>
          <p:cNvPr id="4" name="Table 3">
            <a:extLst>
              <a:ext uri="{FF2B5EF4-FFF2-40B4-BE49-F238E27FC236}">
                <a16:creationId xmlns:a16="http://schemas.microsoft.com/office/drawing/2014/main" xmlns="" id="{82647C28-D6DF-E947-AF45-DACC5B82B3EA}"/>
              </a:ext>
            </a:extLst>
          </p:cNvPr>
          <p:cNvGraphicFramePr>
            <a:graphicFrameLocks noGrp="1"/>
          </p:cNvGraphicFramePr>
          <p:nvPr>
            <p:extLst/>
          </p:nvPr>
        </p:nvGraphicFramePr>
        <p:xfrm>
          <a:off x="674435" y="1352999"/>
          <a:ext cx="4476397" cy="2804160"/>
        </p:xfrm>
        <a:graphic>
          <a:graphicData uri="http://schemas.openxmlformats.org/drawingml/2006/table">
            <a:tbl>
              <a:tblPr firstRow="1" bandRow="1">
                <a:tableStyleId>{5940675A-B579-460E-94D1-54222C63F5DA}</a:tableStyleId>
              </a:tblPr>
              <a:tblGrid>
                <a:gridCol w="1490140">
                  <a:extLst>
                    <a:ext uri="{9D8B030D-6E8A-4147-A177-3AD203B41FA5}">
                      <a16:colId xmlns:a16="http://schemas.microsoft.com/office/drawing/2014/main" xmlns="" val="269870991"/>
                    </a:ext>
                  </a:extLst>
                </a:gridCol>
                <a:gridCol w="1020508">
                  <a:extLst>
                    <a:ext uri="{9D8B030D-6E8A-4147-A177-3AD203B41FA5}">
                      <a16:colId xmlns:a16="http://schemas.microsoft.com/office/drawing/2014/main" xmlns="" val="3913081957"/>
                    </a:ext>
                  </a:extLst>
                </a:gridCol>
                <a:gridCol w="1965749">
                  <a:extLst>
                    <a:ext uri="{9D8B030D-6E8A-4147-A177-3AD203B41FA5}">
                      <a16:colId xmlns:a16="http://schemas.microsoft.com/office/drawing/2014/main" xmlns="" val="617296659"/>
                    </a:ext>
                  </a:extLst>
                </a:gridCol>
              </a:tblGrid>
              <a:tr h="278130">
                <a:tc>
                  <a:txBody>
                    <a:bodyPr/>
                    <a:lstStyle/>
                    <a:p>
                      <a:r>
                        <a:rPr lang="en-US" sz="1000" dirty="0"/>
                        <a:t>Disease</a:t>
                      </a:r>
                    </a:p>
                  </a:txBody>
                  <a:tcPr marL="68580" marR="68580" marT="34290" marB="34290">
                    <a:solidFill>
                      <a:schemeClr val="bg1"/>
                    </a:solidFill>
                  </a:tcPr>
                </a:tc>
                <a:tc>
                  <a:txBody>
                    <a:bodyPr/>
                    <a:lstStyle/>
                    <a:p>
                      <a:r>
                        <a:rPr lang="en-US" sz="1000" dirty="0"/>
                        <a:t>Heritability*</a:t>
                      </a:r>
                    </a:p>
                  </a:txBody>
                  <a:tcPr marL="68580" marR="68580" marT="34290" marB="34290">
                    <a:solidFill>
                      <a:schemeClr val="bg1"/>
                    </a:solidFill>
                  </a:tcPr>
                </a:tc>
                <a:tc>
                  <a:txBody>
                    <a:bodyPr/>
                    <a:lstStyle/>
                    <a:p>
                      <a:r>
                        <a:rPr lang="en-US" sz="1000" dirty="0"/>
                        <a:t>Molecular </a:t>
                      </a:r>
                      <a:r>
                        <a:rPr lang="en-US" sz="1200" b="1" dirty="0"/>
                        <a:t>Mechanisms</a:t>
                      </a:r>
                      <a:endParaRPr lang="en-US" sz="1000" b="1" dirty="0"/>
                    </a:p>
                  </a:txBody>
                  <a:tcPr marL="68580" marR="68580" marT="34290" marB="34290">
                    <a:solidFill>
                      <a:schemeClr val="bg1"/>
                    </a:solidFill>
                  </a:tcPr>
                </a:tc>
                <a:extLst>
                  <a:ext uri="{0D108BD9-81ED-4DB2-BD59-A6C34878D82A}">
                    <a16:rowId xmlns:a16="http://schemas.microsoft.com/office/drawing/2014/main" xmlns="" val="1274426829"/>
                  </a:ext>
                </a:extLst>
              </a:tr>
              <a:tr h="27813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tx1"/>
                          </a:solidFill>
                        </a:rPr>
                        <a:t>Schizophrenia</a:t>
                      </a:r>
                    </a:p>
                  </a:txBody>
                  <a:tcPr marL="68580" marR="68580" marT="34290" marB="34290">
                    <a:solidFill>
                      <a:srgbClr val="FF9E97"/>
                    </a:solidFill>
                  </a:tcPr>
                </a:tc>
                <a:tc>
                  <a:txBody>
                    <a:bodyPr/>
                    <a:lstStyle/>
                    <a:p>
                      <a:r>
                        <a:rPr lang="en-US" sz="1200" b="1" dirty="0"/>
                        <a:t>81%</a:t>
                      </a:r>
                    </a:p>
                  </a:txBody>
                  <a:tcPr marL="68580" marR="68580" marT="34290" marB="34290">
                    <a:solidFill>
                      <a:srgbClr val="FF9E97"/>
                    </a:solidFill>
                  </a:tcPr>
                </a:tc>
                <a:tc>
                  <a:txBody>
                    <a:bodyPr/>
                    <a:lstStyle/>
                    <a:p>
                      <a:pPr algn="ctr"/>
                      <a:r>
                        <a:rPr lang="en-US" sz="1000" b="1" dirty="0"/>
                        <a:t>(C4A)</a:t>
                      </a:r>
                    </a:p>
                  </a:txBody>
                  <a:tcPr marL="68580" marR="68580" marT="34290" marB="34290">
                    <a:solidFill>
                      <a:srgbClr val="FF9E97"/>
                    </a:solidFill>
                  </a:tcPr>
                </a:tc>
                <a:extLst>
                  <a:ext uri="{0D108BD9-81ED-4DB2-BD59-A6C34878D82A}">
                    <a16:rowId xmlns:a16="http://schemas.microsoft.com/office/drawing/2014/main" xmlns="" val="2139058742"/>
                  </a:ext>
                </a:extLst>
              </a:tr>
              <a:tr h="278130">
                <a:tc>
                  <a:txBody>
                    <a:bodyPr/>
                    <a:lstStyle/>
                    <a:p>
                      <a:r>
                        <a:rPr lang="en-US" sz="1100" b="1" dirty="0">
                          <a:solidFill>
                            <a:schemeClr val="tx1"/>
                          </a:solidFill>
                        </a:rPr>
                        <a:t>Bipolar disorder</a:t>
                      </a:r>
                    </a:p>
                  </a:txBody>
                  <a:tcPr marL="68580" marR="68580" marT="34290" marB="34290">
                    <a:solidFill>
                      <a:srgbClr val="FF9E97"/>
                    </a:solidFill>
                  </a:tcPr>
                </a:tc>
                <a:tc>
                  <a:txBody>
                    <a:bodyPr/>
                    <a:lstStyle/>
                    <a:p>
                      <a:r>
                        <a:rPr lang="en-US" sz="1100" dirty="0"/>
                        <a:t>70%</a:t>
                      </a:r>
                      <a:endParaRPr lang="en-US" sz="1100" b="1" dirty="0"/>
                    </a:p>
                  </a:txBody>
                  <a:tcPr marL="68580" marR="68580" marT="34290" marB="34290">
                    <a:solidFill>
                      <a:srgbClr val="FF9E97"/>
                    </a:solidFill>
                  </a:tcPr>
                </a:tc>
                <a:tc>
                  <a:txBody>
                    <a:bodyPr/>
                    <a:lstStyle/>
                    <a:p>
                      <a:pPr marL="0" marR="0" indent="0" algn="ctr" defTabSz="456910" rtl="0" eaLnBrk="1" fontAlgn="auto" latinLnBrk="0" hangingPunct="1">
                        <a:lnSpc>
                          <a:spcPct val="100000"/>
                        </a:lnSpc>
                        <a:spcBef>
                          <a:spcPts val="0"/>
                        </a:spcBef>
                        <a:spcAft>
                          <a:spcPts val="0"/>
                        </a:spcAft>
                        <a:buClrTx/>
                        <a:buSzTx/>
                        <a:buFontTx/>
                        <a:buNone/>
                        <a:tabLst/>
                        <a:defRPr/>
                      </a:pPr>
                      <a:r>
                        <a:rPr lang="en-US" sz="1000" b="1" dirty="0"/>
                        <a:t>-</a:t>
                      </a:r>
                    </a:p>
                  </a:txBody>
                  <a:tcPr marL="68580" marR="68580" marT="34290" marB="34290">
                    <a:solidFill>
                      <a:srgbClr val="FF9E97"/>
                    </a:solidFill>
                  </a:tcPr>
                </a:tc>
                <a:extLst>
                  <a:ext uri="{0D108BD9-81ED-4DB2-BD59-A6C34878D82A}">
                    <a16:rowId xmlns:a16="http://schemas.microsoft.com/office/drawing/2014/main" xmlns="" val="1239757580"/>
                  </a:ext>
                </a:extLst>
              </a:tr>
              <a:tr h="278130">
                <a:tc>
                  <a:txBody>
                    <a:bodyPr/>
                    <a:lstStyle/>
                    <a:p>
                      <a:r>
                        <a:rPr lang="en-US" sz="1100" b="1" dirty="0">
                          <a:solidFill>
                            <a:schemeClr val="accent2">
                              <a:lumMod val="50000"/>
                            </a:schemeClr>
                          </a:solidFill>
                        </a:rPr>
                        <a:t>Alzheimer's disease</a:t>
                      </a:r>
                    </a:p>
                  </a:txBody>
                  <a:tcPr marL="68580" marR="68580" marT="34290" marB="34290">
                    <a:solidFill>
                      <a:schemeClr val="bg1"/>
                    </a:solidFill>
                  </a:tcPr>
                </a:tc>
                <a:tc>
                  <a:txBody>
                    <a:bodyPr/>
                    <a:lstStyle/>
                    <a:p>
                      <a:r>
                        <a:rPr lang="en-US" sz="1100" dirty="0"/>
                        <a:t>58 - 79%</a:t>
                      </a:r>
                    </a:p>
                  </a:txBody>
                  <a:tcPr marL="68580" marR="68580" marT="34290" marB="34290">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dirty="0"/>
                        <a:t>Apolipoprotein E (APOE), Tau</a:t>
                      </a:r>
                    </a:p>
                  </a:txBody>
                  <a:tcPr marL="68580" marR="68580" marT="34290" marB="34290">
                    <a:solidFill>
                      <a:schemeClr val="bg1"/>
                    </a:solidFill>
                  </a:tcPr>
                </a:tc>
                <a:extLst>
                  <a:ext uri="{0D108BD9-81ED-4DB2-BD59-A6C34878D82A}">
                    <a16:rowId xmlns:a16="http://schemas.microsoft.com/office/drawing/2014/main" xmlns="" val="2354961713"/>
                  </a:ext>
                </a:extLst>
              </a:tr>
              <a:tr h="480060">
                <a:tc>
                  <a:txBody>
                    <a:bodyPr/>
                    <a:lstStyle/>
                    <a:p>
                      <a:r>
                        <a:rPr lang="en-US" sz="1100" b="1" dirty="0">
                          <a:solidFill>
                            <a:schemeClr val="accent5">
                              <a:lumMod val="75000"/>
                            </a:schemeClr>
                          </a:solidFill>
                        </a:rPr>
                        <a:t>Hypertension</a:t>
                      </a:r>
                    </a:p>
                  </a:txBody>
                  <a:tcPr marL="68580" marR="68580" marT="34290" marB="34290">
                    <a:solidFill>
                      <a:schemeClr val="bg1"/>
                    </a:solidFill>
                  </a:tcPr>
                </a:tc>
                <a:tc>
                  <a:txBody>
                    <a:bodyPr/>
                    <a:lstStyle/>
                    <a:p>
                      <a:r>
                        <a:rPr lang="en-US" sz="1100" dirty="0"/>
                        <a:t>30%</a:t>
                      </a:r>
                    </a:p>
                  </a:txBody>
                  <a:tcPr marL="68580" marR="68580" marT="34290" marB="34290">
                    <a:solidFill>
                      <a:schemeClr val="bg1"/>
                    </a:solidFill>
                  </a:tcPr>
                </a:tc>
                <a:tc>
                  <a:txBody>
                    <a:bodyPr/>
                    <a:lstStyle/>
                    <a:p>
                      <a:r>
                        <a:rPr lang="en-US" sz="1000" kern="1200" dirty="0">
                          <a:solidFill>
                            <a:schemeClr val="tx1"/>
                          </a:solidFill>
                          <a:latin typeface="+mn-lt"/>
                          <a:ea typeface="+mn-ea"/>
                          <a:cs typeface="+mn-cs"/>
                        </a:rPr>
                        <a:t>Renin–angiotensin–aldosterone</a:t>
                      </a:r>
                    </a:p>
                  </a:txBody>
                  <a:tcPr marL="68580" marR="68580" marT="34290" marB="34290">
                    <a:solidFill>
                      <a:schemeClr val="bg1"/>
                    </a:solidFill>
                  </a:tcPr>
                </a:tc>
                <a:extLst>
                  <a:ext uri="{0D108BD9-81ED-4DB2-BD59-A6C34878D82A}">
                    <a16:rowId xmlns:a16="http://schemas.microsoft.com/office/drawing/2014/main" xmlns="" val="2197920375"/>
                  </a:ext>
                </a:extLst>
              </a:tr>
              <a:tr h="278130">
                <a:tc>
                  <a:txBody>
                    <a:bodyPr/>
                    <a:lstStyle/>
                    <a:p>
                      <a:r>
                        <a:rPr lang="en-US" sz="1100" b="1" dirty="0">
                          <a:solidFill>
                            <a:schemeClr val="accent5">
                              <a:lumMod val="75000"/>
                            </a:schemeClr>
                          </a:solidFill>
                        </a:rPr>
                        <a:t>Heart disease</a:t>
                      </a:r>
                    </a:p>
                  </a:txBody>
                  <a:tcPr marL="68580" marR="68580" marT="34290" marB="34290">
                    <a:solidFill>
                      <a:schemeClr val="bg1"/>
                    </a:solidFill>
                  </a:tcPr>
                </a:tc>
                <a:tc>
                  <a:txBody>
                    <a:bodyPr/>
                    <a:lstStyle/>
                    <a:p>
                      <a:r>
                        <a:rPr lang="en-US" sz="1100" dirty="0"/>
                        <a:t>34-53%</a:t>
                      </a:r>
                    </a:p>
                  </a:txBody>
                  <a:tcPr marL="68580" marR="68580" marT="34290" marB="34290">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dirty="0"/>
                        <a:t>Atherosclerosis, VCAM-1</a:t>
                      </a:r>
                    </a:p>
                  </a:txBody>
                  <a:tcPr marL="68580" marR="68580" marT="34290" marB="34290">
                    <a:solidFill>
                      <a:schemeClr val="bg1"/>
                    </a:solidFill>
                  </a:tcPr>
                </a:tc>
                <a:extLst>
                  <a:ext uri="{0D108BD9-81ED-4DB2-BD59-A6C34878D82A}">
                    <a16:rowId xmlns:a16="http://schemas.microsoft.com/office/drawing/2014/main" xmlns="" val="3004364606"/>
                  </a:ext>
                </a:extLst>
              </a:tr>
              <a:tr h="377190">
                <a:tc>
                  <a:txBody>
                    <a:bodyPr/>
                    <a:lstStyle/>
                    <a:p>
                      <a:r>
                        <a:rPr lang="en-US" sz="1100" b="1" dirty="0">
                          <a:solidFill>
                            <a:schemeClr val="tx1"/>
                          </a:solidFill>
                        </a:rPr>
                        <a:t>Stroke</a:t>
                      </a:r>
                    </a:p>
                  </a:txBody>
                  <a:tcPr marL="68580" marR="68580" marT="34290" marB="34290">
                    <a:solidFill>
                      <a:schemeClr val="bg1"/>
                    </a:solidFill>
                  </a:tcPr>
                </a:tc>
                <a:tc>
                  <a:txBody>
                    <a:bodyPr/>
                    <a:lstStyle/>
                    <a:p>
                      <a:r>
                        <a:rPr lang="en-US" sz="1100" dirty="0"/>
                        <a:t>32%</a:t>
                      </a:r>
                    </a:p>
                  </a:txBody>
                  <a:tcPr marL="68580" marR="68580" marT="34290" marB="34290">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dirty="0"/>
                        <a:t>Reactive oxygen species (ROS), Ischemia</a:t>
                      </a:r>
                    </a:p>
                  </a:txBody>
                  <a:tcPr marL="68580" marR="68580" marT="34290" marB="34290">
                    <a:solidFill>
                      <a:schemeClr val="bg1"/>
                    </a:solidFill>
                  </a:tcPr>
                </a:tc>
                <a:extLst>
                  <a:ext uri="{0D108BD9-81ED-4DB2-BD59-A6C34878D82A}">
                    <a16:rowId xmlns:a16="http://schemas.microsoft.com/office/drawing/2014/main" xmlns="" val="165251185"/>
                  </a:ext>
                </a:extLst>
              </a:tr>
              <a:tr h="278130">
                <a:tc>
                  <a:txBody>
                    <a:bodyPr/>
                    <a:lstStyle/>
                    <a:p>
                      <a:r>
                        <a:rPr lang="en-US" sz="1100" b="1" dirty="0">
                          <a:solidFill>
                            <a:srgbClr val="00B050"/>
                          </a:solidFill>
                        </a:rPr>
                        <a:t>Type-2 diabetes</a:t>
                      </a:r>
                    </a:p>
                  </a:txBody>
                  <a:tcPr marL="68580" marR="68580" marT="34290" marB="34290">
                    <a:solidFill>
                      <a:schemeClr val="bg1"/>
                    </a:solidFill>
                  </a:tcPr>
                </a:tc>
                <a:tc>
                  <a:txBody>
                    <a:bodyPr/>
                    <a:lstStyle/>
                    <a:p>
                      <a:r>
                        <a:rPr lang="en-US" sz="1100" dirty="0"/>
                        <a:t>26%</a:t>
                      </a:r>
                    </a:p>
                  </a:txBody>
                  <a:tcPr marL="68580" marR="68580" marT="34290" marB="34290">
                    <a:solidFill>
                      <a:schemeClr val="bg1"/>
                    </a:solidFill>
                  </a:tcPr>
                </a:tc>
                <a:tc>
                  <a:txBody>
                    <a:bodyPr/>
                    <a:lstStyle/>
                    <a:p>
                      <a:r>
                        <a:rPr lang="en-US" sz="1000" dirty="0"/>
                        <a:t>Insulin resistance</a:t>
                      </a:r>
                    </a:p>
                  </a:txBody>
                  <a:tcPr marL="68580" marR="68580" marT="34290" marB="34290">
                    <a:solidFill>
                      <a:schemeClr val="bg1"/>
                    </a:solidFill>
                  </a:tcPr>
                </a:tc>
                <a:extLst>
                  <a:ext uri="{0D108BD9-81ED-4DB2-BD59-A6C34878D82A}">
                    <a16:rowId xmlns:a16="http://schemas.microsoft.com/office/drawing/2014/main" xmlns="" val="291242400"/>
                  </a:ext>
                </a:extLst>
              </a:tr>
              <a:tr h="278130">
                <a:tc>
                  <a:txBody>
                    <a:bodyPr/>
                    <a:lstStyle/>
                    <a:p>
                      <a:r>
                        <a:rPr lang="en-US" sz="1100" b="1" dirty="0">
                          <a:solidFill>
                            <a:srgbClr val="FF7413"/>
                          </a:solidFill>
                        </a:rPr>
                        <a:t>Breast Cancer</a:t>
                      </a:r>
                    </a:p>
                  </a:txBody>
                  <a:tcPr marL="68580" marR="68580" marT="34290" marB="34290">
                    <a:solidFill>
                      <a:schemeClr val="bg1"/>
                    </a:solidFill>
                  </a:tcPr>
                </a:tc>
                <a:tc>
                  <a:txBody>
                    <a:bodyPr/>
                    <a:lstStyle/>
                    <a:p>
                      <a:r>
                        <a:rPr lang="en-US" sz="1100" dirty="0"/>
                        <a:t>25-56%</a:t>
                      </a:r>
                    </a:p>
                  </a:txBody>
                  <a:tcPr marL="68580" marR="68580" marT="34290" marB="34290">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dirty="0"/>
                        <a:t>BRCA, PTEN</a:t>
                      </a:r>
                    </a:p>
                  </a:txBody>
                  <a:tcPr marL="68580" marR="68580" marT="34290" marB="34290">
                    <a:solidFill>
                      <a:schemeClr val="bg1"/>
                    </a:solidFill>
                  </a:tcPr>
                </a:tc>
                <a:extLst>
                  <a:ext uri="{0D108BD9-81ED-4DB2-BD59-A6C34878D82A}">
                    <a16:rowId xmlns:a16="http://schemas.microsoft.com/office/drawing/2014/main" xmlns="" val="847223116"/>
                  </a:ext>
                </a:extLst>
              </a:tr>
            </a:tbl>
          </a:graphicData>
        </a:graphic>
      </p:graphicFrame>
      <p:cxnSp>
        <p:nvCxnSpPr>
          <p:cNvPr id="6" name="Straight Arrow Connector 5">
            <a:extLst>
              <a:ext uri="{FF2B5EF4-FFF2-40B4-BE49-F238E27FC236}">
                <a16:creationId xmlns:a16="http://schemas.microsoft.com/office/drawing/2014/main" xmlns="" id="{CF4053BE-578B-3E40-992C-39D6142FB082}"/>
              </a:ext>
            </a:extLst>
          </p:cNvPr>
          <p:cNvCxnSpPr>
            <a:cxnSpLocks/>
            <a:endCxn id="54" idx="1"/>
          </p:cNvCxnSpPr>
          <p:nvPr/>
        </p:nvCxnSpPr>
        <p:spPr>
          <a:xfrm>
            <a:off x="4901783" y="1499233"/>
            <a:ext cx="1914696" cy="100029"/>
          </a:xfrm>
          <a:prstGeom prst="straightConnector1">
            <a:avLst/>
          </a:prstGeom>
          <a:ln w="12700">
            <a:solidFill>
              <a:schemeClr val="tx1"/>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85" name="Straight Arrow Connector 84">
            <a:extLst>
              <a:ext uri="{FF2B5EF4-FFF2-40B4-BE49-F238E27FC236}">
                <a16:creationId xmlns:a16="http://schemas.microsoft.com/office/drawing/2014/main" xmlns="" id="{9ADEBF4D-B8DB-E446-820C-BDCBFFFA2201}"/>
              </a:ext>
            </a:extLst>
          </p:cNvPr>
          <p:cNvCxnSpPr>
            <a:cxnSpLocks/>
          </p:cNvCxnSpPr>
          <p:nvPr/>
        </p:nvCxnSpPr>
        <p:spPr>
          <a:xfrm>
            <a:off x="4901783" y="1499234"/>
            <a:ext cx="1143786" cy="2480579"/>
          </a:xfrm>
          <a:prstGeom prst="straightConnector1">
            <a:avLst/>
          </a:prstGeom>
          <a:ln w="12700">
            <a:solidFill>
              <a:schemeClr val="tx1"/>
            </a:solidFill>
            <a:prstDash val="sysDot"/>
            <a:tailEnd type="none"/>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199039" y="4402931"/>
            <a:ext cx="8316311" cy="2062103"/>
          </a:xfrm>
          <a:prstGeom prst="rect">
            <a:avLst/>
          </a:prstGeom>
        </p:spPr>
        <p:txBody>
          <a:bodyPr wrap="square">
            <a:spAutoFit/>
          </a:bodyPr>
          <a:lstStyle/>
          <a:p>
            <a:r>
              <a:rPr lang="en-US" sz="1600" b="0" dirty="0">
                <a:solidFill>
                  <a:srgbClr val="000000"/>
                </a:solidFill>
              </a:rPr>
              <a:t>Many psychiatric conditions are highly heritable</a:t>
            </a:r>
          </a:p>
          <a:p>
            <a:pPr lvl="1"/>
            <a:r>
              <a:rPr lang="en-US" sz="1600" b="0" dirty="0">
                <a:solidFill>
                  <a:srgbClr val="000000"/>
                </a:solidFill>
              </a:rPr>
              <a:t>Schizophrenia: up to 80%</a:t>
            </a:r>
          </a:p>
          <a:p>
            <a:pPr marL="412750" indent="-398463"/>
            <a:r>
              <a:rPr lang="en-US" sz="1600" b="0" dirty="0">
                <a:solidFill>
                  <a:srgbClr val="000000"/>
                </a:solidFill>
              </a:rPr>
              <a:t>But we don’t understand basic molecular mechanisms underpinning this association </a:t>
            </a:r>
            <a:br>
              <a:rPr lang="en-US" sz="1600" b="0" dirty="0">
                <a:solidFill>
                  <a:srgbClr val="000000"/>
                </a:solidFill>
              </a:rPr>
            </a:br>
            <a:r>
              <a:rPr lang="en-US" sz="1600" b="0" dirty="0">
                <a:solidFill>
                  <a:srgbClr val="000000"/>
                </a:solidFill>
              </a:rPr>
              <a:t>(in contrast to many other diseases such as cancer &amp; heart disease)</a:t>
            </a:r>
          </a:p>
          <a:p>
            <a:r>
              <a:rPr lang="en-US" sz="1600" b="0" dirty="0">
                <a:solidFill>
                  <a:srgbClr val="000000"/>
                </a:solidFill>
              </a:rPr>
              <a:t>Thus, interested in developing predictive models of psychiatric traits which:</a:t>
            </a:r>
          </a:p>
          <a:p>
            <a:pPr lvl="1"/>
            <a:r>
              <a:rPr lang="en-US" sz="1600" b="0" dirty="0">
                <a:solidFill>
                  <a:srgbClr val="000000"/>
                </a:solidFill>
              </a:rPr>
              <a:t>Use observations at intermediate (molecular levels) levels to inform latent structure</a:t>
            </a:r>
          </a:p>
          <a:p>
            <a:pPr lvl="1"/>
            <a:r>
              <a:rPr lang="en-US" sz="1600" b="0" dirty="0">
                <a:solidFill>
                  <a:srgbClr val="000000"/>
                </a:solidFill>
              </a:rPr>
              <a:t>Use the predictive features of these “molecular endo phenotypes” to begin to suggest actors involved in mechanism</a:t>
            </a:r>
          </a:p>
        </p:txBody>
      </p:sp>
    </p:spTree>
    <p:extLst>
      <p:ext uri="{BB962C8B-B14F-4D97-AF65-F5344CB8AC3E}">
        <p14:creationId xmlns:p14="http://schemas.microsoft.com/office/powerpoint/2010/main" val="1365719165"/>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8912180" y="-103031"/>
            <a:ext cx="515157" cy="7122017"/>
          </a:xfrm>
          <a:prstGeom prst="rect">
            <a:avLst/>
          </a:prstGeom>
          <a:solidFill>
            <a:schemeClr val="bg1"/>
          </a:solidFill>
          <a:ln w="12700" cap="flat" cmpd="sng" algn="ctr">
            <a:no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ctr" defTabSz="912813"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chemeClr val="tx1"/>
              </a:solidFill>
              <a:effectLst/>
              <a:latin typeface="Arial" pitchFamily="-65" charset="0"/>
            </a:endParaRPr>
          </a:p>
        </p:txBody>
      </p:sp>
      <p:pic>
        <p:nvPicPr>
          <p:cNvPr id="23" name="Picture 22">
            <a:extLst>
              <a:ext uri="{FF2B5EF4-FFF2-40B4-BE49-F238E27FC236}">
                <a16:creationId xmlns="" xmlns:a16="http://schemas.microsoft.com/office/drawing/2014/main" id="{0F9153DD-4C71-0E40-A189-90B43CBBBF55}"/>
              </a:ext>
            </a:extLst>
          </p:cNvPr>
          <p:cNvPicPr>
            <a:picLocks noChangeAspect="1"/>
          </p:cNvPicPr>
          <p:nvPr/>
        </p:nvPicPr>
        <p:blipFill rotWithShape="1">
          <a:blip r:embed="rId2">
            <a:extLst>
              <a:ext uri="{28A0092B-C50C-407E-A947-70E740481C1C}">
                <a14:useLocalDpi xmlns:a14="http://schemas.microsoft.com/office/drawing/2010/main" val="0"/>
              </a:ext>
            </a:extLst>
          </a:blip>
          <a:srcRect r="13456"/>
          <a:stretch/>
        </p:blipFill>
        <p:spPr>
          <a:xfrm>
            <a:off x="34838" y="43315"/>
            <a:ext cx="9109162" cy="6132633"/>
          </a:xfrm>
          <a:prstGeom prst="rect">
            <a:avLst/>
          </a:prstGeom>
        </p:spPr>
      </p:pic>
      <p:sp>
        <p:nvSpPr>
          <p:cNvPr id="5" name="Rectangle 4"/>
          <p:cNvSpPr/>
          <p:nvPr/>
        </p:nvSpPr>
        <p:spPr bwMode="auto">
          <a:xfrm>
            <a:off x="1344892" y="5091705"/>
            <a:ext cx="723751" cy="524656"/>
          </a:xfrm>
          <a:prstGeom prst="rect">
            <a:avLst/>
          </a:prstGeom>
          <a:solidFill>
            <a:schemeClr val="bg1"/>
          </a:solidFill>
          <a:ln w="12700" cap="flat" cmpd="sng" algn="ctr">
            <a:no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ctr" defTabSz="912813"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chemeClr val="tx1"/>
              </a:solidFill>
              <a:effectLst/>
              <a:latin typeface="Arial" pitchFamily="-65" charset="0"/>
            </a:endParaRPr>
          </a:p>
        </p:txBody>
      </p:sp>
      <p:sp>
        <p:nvSpPr>
          <p:cNvPr id="2" name="Title 1"/>
          <p:cNvSpPr>
            <a:spLocks noGrp="1"/>
          </p:cNvSpPr>
          <p:nvPr>
            <p:ph type="title"/>
          </p:nvPr>
        </p:nvSpPr>
        <p:spPr>
          <a:xfrm>
            <a:off x="64818" y="3222589"/>
            <a:ext cx="1927397" cy="3434838"/>
          </a:xfrm>
        </p:spPr>
        <p:txBody>
          <a:bodyPr>
            <a:noAutofit/>
          </a:bodyPr>
          <a:lstStyle/>
          <a:p>
            <a:r>
              <a:rPr lang="en-US" sz="1800" dirty="0" smtClean="0"/>
              <a:t>Collecting functional </a:t>
            </a:r>
            <a:r>
              <a:rPr lang="en-US" sz="1800" dirty="0"/>
              <a:t>genomic datasets </a:t>
            </a:r>
            <a:r>
              <a:rPr lang="en-US" sz="1800" dirty="0" smtClean="0"/>
              <a:t/>
            </a:r>
            <a:br>
              <a:rPr lang="en-US" sz="1800" dirty="0" smtClean="0"/>
            </a:br>
            <a:r>
              <a:rPr lang="en-US" sz="1800" dirty="0" smtClean="0"/>
              <a:t>for </a:t>
            </a:r>
            <a:r>
              <a:rPr lang="en-US" sz="1800" dirty="0"/>
              <a:t>the </a:t>
            </a:r>
            <a:r>
              <a:rPr lang="en-US" sz="1800" dirty="0" smtClean="0"/>
              <a:t/>
            </a:r>
            <a:br>
              <a:rPr lang="en-US" sz="1800" dirty="0" smtClean="0"/>
            </a:br>
            <a:r>
              <a:rPr lang="en-US" sz="1800" dirty="0" smtClean="0"/>
              <a:t>adult brain </a:t>
            </a:r>
            <a:br>
              <a:rPr lang="en-US" sz="1800" dirty="0" smtClean="0"/>
            </a:br>
            <a:r>
              <a:rPr lang="en-US" sz="1800" dirty="0" smtClean="0"/>
              <a:t/>
            </a:r>
            <a:br>
              <a:rPr lang="en-US" sz="1800" dirty="0" smtClean="0"/>
            </a:br>
            <a:r>
              <a:rPr lang="en-US" sz="1400" dirty="0" smtClean="0"/>
              <a:t>from </a:t>
            </a:r>
            <a:r>
              <a:rPr lang="en-US" sz="1400" dirty="0" err="1" smtClean="0"/>
              <a:t>PsychENCODE</a:t>
            </a:r>
            <a:r>
              <a:rPr lang="en-US" sz="1400" dirty="0" smtClean="0"/>
              <a:t>, </a:t>
            </a:r>
            <a:br>
              <a:rPr lang="en-US" sz="1400" dirty="0" smtClean="0"/>
            </a:br>
            <a:r>
              <a:rPr lang="en-US" sz="1400" dirty="0" smtClean="0"/>
              <a:t>other large </a:t>
            </a:r>
            <a:r>
              <a:rPr lang="en-US" sz="1400" dirty="0"/>
              <a:t>consortia </a:t>
            </a:r>
            <a:r>
              <a:rPr lang="en-US" sz="1400" dirty="0" smtClean="0"/>
              <a:t>&amp; single </a:t>
            </a:r>
            <a:r>
              <a:rPr lang="en-US" sz="1400" dirty="0"/>
              <a:t>cell studies</a:t>
            </a:r>
            <a:endParaRPr lang="en-US" sz="1800" dirty="0"/>
          </a:p>
        </p:txBody>
      </p:sp>
      <p:sp>
        <p:nvSpPr>
          <p:cNvPr id="3" name="TextBox 2"/>
          <p:cNvSpPr txBox="1"/>
          <p:nvPr/>
        </p:nvSpPr>
        <p:spPr>
          <a:xfrm>
            <a:off x="7463524" y="381592"/>
            <a:ext cx="1649811" cy="830997"/>
          </a:xfrm>
          <a:prstGeom prst="rect">
            <a:avLst/>
          </a:prstGeom>
          <a:noFill/>
        </p:spPr>
        <p:txBody>
          <a:bodyPr wrap="none" rtlCol="0">
            <a:spAutoFit/>
          </a:bodyPr>
          <a:lstStyle/>
          <a:p>
            <a:r>
              <a:rPr lang="en-US" dirty="0" smtClean="0"/>
              <a:t>1866</a:t>
            </a:r>
          </a:p>
          <a:p>
            <a:r>
              <a:rPr lang="en-US" dirty="0" smtClean="0"/>
              <a:t>Individuals</a:t>
            </a:r>
          </a:p>
          <a:p>
            <a:r>
              <a:rPr lang="en-US" dirty="0" smtClean="0"/>
              <a:t>~3.7K bulk RNA-</a:t>
            </a:r>
            <a:r>
              <a:rPr lang="en-US" dirty="0" err="1" smtClean="0"/>
              <a:t>seq</a:t>
            </a:r>
            <a:endParaRPr lang="en-US" dirty="0" smtClean="0"/>
          </a:p>
          <a:p>
            <a:r>
              <a:rPr lang="en-US" dirty="0" smtClean="0"/>
              <a:t>~32K single-cells  </a:t>
            </a:r>
            <a:endParaRPr lang="en-US" dirty="0"/>
          </a:p>
        </p:txBody>
      </p:sp>
    </p:spTree>
    <p:extLst>
      <p:ext uri="{BB962C8B-B14F-4D97-AF65-F5344CB8AC3E}">
        <p14:creationId xmlns:p14="http://schemas.microsoft.com/office/powerpoint/2010/main" val="889436742"/>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CCC9905F-E7DF-1942-8638-AF4560363832}"/>
              </a:ext>
            </a:extLst>
          </p:cNvPr>
          <p:cNvPicPr>
            <a:picLocks noChangeAspect="1"/>
          </p:cNvPicPr>
          <p:nvPr/>
        </p:nvPicPr>
        <p:blipFill>
          <a:blip r:embed="rId2"/>
          <a:stretch>
            <a:fillRect/>
          </a:stretch>
        </p:blipFill>
        <p:spPr>
          <a:xfrm>
            <a:off x="0" y="1684832"/>
            <a:ext cx="8787161" cy="4711503"/>
          </a:xfrm>
          <a:prstGeom prst="rect">
            <a:avLst/>
          </a:prstGeom>
        </p:spPr>
      </p:pic>
      <p:sp>
        <p:nvSpPr>
          <p:cNvPr id="19" name="TextBox 18">
            <a:extLst>
              <a:ext uri="{FF2B5EF4-FFF2-40B4-BE49-F238E27FC236}">
                <a16:creationId xmlns="" xmlns:a16="http://schemas.microsoft.com/office/drawing/2014/main" id="{84E91F02-3C67-FB4C-844B-424B29CA9D2F}"/>
              </a:ext>
            </a:extLst>
          </p:cNvPr>
          <p:cNvSpPr txBox="1"/>
          <p:nvPr/>
        </p:nvSpPr>
        <p:spPr>
          <a:xfrm>
            <a:off x="1925102" y="6119336"/>
            <a:ext cx="1757212" cy="276999"/>
          </a:xfrm>
          <a:prstGeom prst="rect">
            <a:avLst/>
          </a:prstGeom>
          <a:noFill/>
        </p:spPr>
        <p:txBody>
          <a:bodyPr wrap="none" rtlCol="0">
            <a:spAutoFit/>
          </a:bodyPr>
          <a:lstStyle/>
          <a:p>
            <a:r>
              <a:rPr lang="en-US" dirty="0"/>
              <a:t>Lake et al., 2018 data</a:t>
            </a:r>
          </a:p>
        </p:txBody>
      </p:sp>
      <p:sp>
        <p:nvSpPr>
          <p:cNvPr id="21" name="TextBox 20">
            <a:extLst>
              <a:ext uri="{FF2B5EF4-FFF2-40B4-BE49-F238E27FC236}">
                <a16:creationId xmlns="" xmlns:a16="http://schemas.microsoft.com/office/drawing/2014/main" id="{01BE1B2F-6C52-EF4C-80F6-86598D50E23E}"/>
              </a:ext>
            </a:extLst>
          </p:cNvPr>
          <p:cNvSpPr txBox="1"/>
          <p:nvPr/>
        </p:nvSpPr>
        <p:spPr>
          <a:xfrm>
            <a:off x="4611583" y="6165502"/>
            <a:ext cx="3586944" cy="461665"/>
          </a:xfrm>
          <a:prstGeom prst="rect">
            <a:avLst/>
          </a:prstGeom>
          <a:noFill/>
        </p:spPr>
        <p:txBody>
          <a:bodyPr wrap="none" rtlCol="0">
            <a:spAutoFit/>
          </a:bodyPr>
          <a:lstStyle/>
          <a:p>
            <a:r>
              <a:rPr lang="en-US" b="0" dirty="0"/>
              <a:t>PEC adult data </a:t>
            </a:r>
            <a:br>
              <a:rPr lang="en-US" b="0" dirty="0"/>
            </a:br>
            <a:r>
              <a:rPr lang="en-US" b="0" dirty="0"/>
              <a:t>[Li et al. (‘18), Science. Wang et al. (‘18). Science]</a:t>
            </a:r>
          </a:p>
        </p:txBody>
      </p:sp>
      <p:sp>
        <p:nvSpPr>
          <p:cNvPr id="2" name="Title 1">
            <a:extLst>
              <a:ext uri="{FF2B5EF4-FFF2-40B4-BE49-F238E27FC236}">
                <a16:creationId xmlns="" xmlns:a16="http://schemas.microsoft.com/office/drawing/2014/main" id="{56C0F59E-0A69-7E48-8F88-13725E5699DE}"/>
              </a:ext>
            </a:extLst>
          </p:cNvPr>
          <p:cNvSpPr>
            <a:spLocks noGrp="1"/>
          </p:cNvSpPr>
          <p:nvPr>
            <p:ph type="title"/>
          </p:nvPr>
        </p:nvSpPr>
        <p:spPr>
          <a:xfrm>
            <a:off x="602965" y="251569"/>
            <a:ext cx="4401486" cy="1176918"/>
          </a:xfrm>
        </p:spPr>
        <p:txBody>
          <a:bodyPr/>
          <a:lstStyle/>
          <a:p>
            <a:r>
              <a:rPr lang="en-US" dirty="0"/>
              <a:t>Merging &amp; Clustering Single Cell Data Sets</a:t>
            </a:r>
          </a:p>
        </p:txBody>
      </p:sp>
      <p:sp>
        <p:nvSpPr>
          <p:cNvPr id="7" name="TextBox 6">
            <a:extLst>
              <a:ext uri="{FF2B5EF4-FFF2-40B4-BE49-F238E27FC236}">
                <a16:creationId xmlns="" xmlns:a16="http://schemas.microsoft.com/office/drawing/2014/main" id="{DE1540C9-6A84-0643-9DF5-C0B0EB2552F0}"/>
              </a:ext>
            </a:extLst>
          </p:cNvPr>
          <p:cNvSpPr txBox="1"/>
          <p:nvPr/>
        </p:nvSpPr>
        <p:spPr>
          <a:xfrm>
            <a:off x="6149458" y="43756"/>
            <a:ext cx="2994542" cy="1631216"/>
          </a:xfrm>
          <a:prstGeom prst="rect">
            <a:avLst/>
          </a:prstGeom>
          <a:noFill/>
        </p:spPr>
        <p:txBody>
          <a:bodyPr wrap="square" rtlCol="0">
            <a:spAutoFit/>
          </a:bodyPr>
          <a:lstStyle/>
          <a:p>
            <a:r>
              <a:rPr lang="en-US" sz="1400" b="0" dirty="0">
                <a:latin typeface="Arial" panose="020B0604020202020204" pitchFamily="34" charset="0"/>
                <a:cs typeface="Arial" panose="020B0604020202020204" pitchFamily="34" charset="0"/>
              </a:rPr>
              <a:t>Single cell signatures, from:</a:t>
            </a:r>
            <a:br>
              <a:rPr lang="en-US" sz="1400" b="0" dirty="0">
                <a:latin typeface="Arial" panose="020B0604020202020204" pitchFamily="34" charset="0"/>
                <a:cs typeface="Arial" panose="020B0604020202020204" pitchFamily="34" charset="0"/>
              </a:rPr>
            </a:br>
            <a:endParaRPr lang="en-US" sz="1400" b="0" dirty="0">
              <a:latin typeface="Arial" panose="020B0604020202020204" pitchFamily="34" charset="0"/>
              <a:cs typeface="Arial" panose="020B0604020202020204" pitchFamily="34" charset="0"/>
            </a:endParaRPr>
          </a:p>
          <a:p>
            <a:pPr marL="128588" indent="-128588">
              <a:buFont typeface="Arial" panose="020B0604020202020204" pitchFamily="34" charset="0"/>
              <a:buChar char="•"/>
            </a:pPr>
            <a:r>
              <a:rPr lang="en-US" sz="1400" b="0" dirty="0">
                <a:latin typeface="Arial" panose="020B0604020202020204" pitchFamily="34" charset="0"/>
                <a:cs typeface="Arial" panose="020B0604020202020204" pitchFamily="34" charset="0"/>
              </a:rPr>
              <a:t>~14K cells </a:t>
            </a:r>
            <a:br>
              <a:rPr lang="en-US" sz="1400" b="0" dirty="0">
                <a:latin typeface="Arial" panose="020B0604020202020204" pitchFamily="34" charset="0"/>
                <a:cs typeface="Arial" panose="020B0604020202020204" pitchFamily="34" charset="0"/>
              </a:rPr>
            </a:br>
            <a:r>
              <a:rPr lang="en-US" sz="1100" b="0" dirty="0">
                <a:latin typeface="Arial" panose="020B0604020202020204" pitchFamily="34" charset="0"/>
                <a:cs typeface="Arial" panose="020B0604020202020204" pitchFamily="34" charset="0"/>
              </a:rPr>
              <a:t>(Lake et al.,‘16 &amp; ‘18)</a:t>
            </a:r>
            <a:endParaRPr lang="en-US" sz="1400" b="0" dirty="0">
              <a:latin typeface="Arial" panose="020B0604020202020204" pitchFamily="34" charset="0"/>
              <a:cs typeface="Arial" panose="020B0604020202020204" pitchFamily="34" charset="0"/>
            </a:endParaRPr>
          </a:p>
          <a:p>
            <a:pPr marL="128588" indent="-128588">
              <a:buFont typeface="Arial" panose="020B0604020202020204" pitchFamily="34" charset="0"/>
              <a:buChar char="•"/>
            </a:pPr>
            <a:r>
              <a:rPr lang="en-US" sz="1400" b="0" dirty="0">
                <a:latin typeface="Arial" panose="020B0604020202020204" pitchFamily="34" charset="0"/>
                <a:cs typeface="Arial" panose="020B0604020202020204" pitchFamily="34" charset="0"/>
              </a:rPr>
              <a:t>~400 cells </a:t>
            </a:r>
            <a:br>
              <a:rPr lang="en-US" sz="1400" b="0" dirty="0">
                <a:latin typeface="Arial" panose="020B0604020202020204" pitchFamily="34" charset="0"/>
                <a:cs typeface="Arial" panose="020B0604020202020204" pitchFamily="34" charset="0"/>
              </a:rPr>
            </a:br>
            <a:r>
              <a:rPr lang="en-US" sz="1100" b="0" dirty="0">
                <a:latin typeface="Arial" panose="020B0604020202020204" pitchFamily="34" charset="0"/>
                <a:cs typeface="Arial" panose="020B0604020202020204" pitchFamily="34" charset="0"/>
              </a:rPr>
              <a:t>(</a:t>
            </a:r>
            <a:r>
              <a:rPr lang="en-US" sz="1100" b="0" dirty="0" err="1">
                <a:latin typeface="Arial" panose="020B0604020202020204" pitchFamily="34" charset="0"/>
                <a:cs typeface="Arial" panose="020B0604020202020204" pitchFamily="34" charset="0"/>
              </a:rPr>
              <a:t>Darmanis</a:t>
            </a:r>
            <a:r>
              <a:rPr lang="en-US" sz="1100" b="0" dirty="0">
                <a:latin typeface="Arial" panose="020B0604020202020204" pitchFamily="34" charset="0"/>
                <a:cs typeface="Arial" panose="020B0604020202020204" pitchFamily="34" charset="0"/>
              </a:rPr>
              <a:t>  et al., PNAS, ‘15)</a:t>
            </a:r>
            <a:endParaRPr lang="en-US" sz="1400" b="0" dirty="0">
              <a:latin typeface="Arial" panose="020B0604020202020204" pitchFamily="34" charset="0"/>
              <a:cs typeface="Arial" panose="020B0604020202020204" pitchFamily="34" charset="0"/>
            </a:endParaRPr>
          </a:p>
          <a:p>
            <a:pPr marL="128588" indent="-128588">
              <a:buFont typeface="Arial" panose="020B0604020202020204" pitchFamily="34" charset="0"/>
              <a:buChar char="•"/>
            </a:pPr>
            <a:r>
              <a:rPr lang="en-US" sz="1400" b="0" dirty="0">
                <a:latin typeface="Arial" panose="020B0604020202020204" pitchFamily="34" charset="0"/>
                <a:cs typeface="Arial" panose="020B0604020202020204" pitchFamily="34" charset="0"/>
              </a:rPr>
              <a:t>~18K cells (</a:t>
            </a:r>
            <a:r>
              <a:rPr lang="en-US" sz="1400" b="0" dirty="0" err="1">
                <a:latin typeface="Arial" panose="020B0604020202020204" pitchFamily="34" charset="0"/>
                <a:cs typeface="Arial" panose="020B0604020202020204" pitchFamily="34" charset="0"/>
              </a:rPr>
              <a:t>PsychENCODE</a:t>
            </a:r>
            <a:r>
              <a:rPr lang="en-US" sz="1400" b="0" dirty="0">
                <a:latin typeface="Arial" panose="020B0604020202020204" pitchFamily="34" charset="0"/>
                <a:cs typeface="Arial" panose="020B0604020202020204" pitchFamily="34" charset="0"/>
              </a:rPr>
              <a:t>)</a:t>
            </a:r>
          </a:p>
          <a:p>
            <a:pPr marL="128588" indent="-128588">
              <a:buFont typeface="Arial" panose="020B0604020202020204" pitchFamily="34" charset="0"/>
              <a:buChar char="•"/>
            </a:pPr>
            <a:endParaRPr lang="en-US" sz="800" b="0" dirty="0"/>
          </a:p>
        </p:txBody>
      </p:sp>
      <p:sp>
        <p:nvSpPr>
          <p:cNvPr id="8" name="Rectangle 7">
            <a:extLst>
              <a:ext uri="{FF2B5EF4-FFF2-40B4-BE49-F238E27FC236}">
                <a16:creationId xmlns="" xmlns:a16="http://schemas.microsoft.com/office/drawing/2014/main" id="{FD23B620-0207-7446-9E30-36EADE8A435D}"/>
              </a:ext>
            </a:extLst>
          </p:cNvPr>
          <p:cNvSpPr/>
          <p:nvPr/>
        </p:nvSpPr>
        <p:spPr>
          <a:xfrm>
            <a:off x="6149458" y="43756"/>
            <a:ext cx="2994542" cy="1641076"/>
          </a:xfrm>
          <a:prstGeom prst="rect">
            <a:avLst/>
          </a:prstGeom>
          <a:no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1396810323"/>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rot="16200000">
            <a:off x="3065639" y="1862761"/>
            <a:ext cx="1237839" cy="251287"/>
          </a:xfrm>
          <a:prstGeom prst="rect">
            <a:avLst/>
          </a:prstGeom>
          <a:noFill/>
        </p:spPr>
        <p:txBody>
          <a:bodyPr wrap="none" rtlCol="0">
            <a:spAutoFit/>
          </a:bodyPr>
          <a:lstStyle/>
          <a:p>
            <a:r>
              <a:rPr lang="en-US" altLang="zh-CN" sz="1033" b="1" dirty="0">
                <a:latin typeface="Helvetica" charset="0"/>
                <a:ea typeface="Helvetica" charset="0"/>
                <a:cs typeface="Helvetica" charset="0"/>
              </a:rPr>
              <a:t>All</a:t>
            </a:r>
            <a:r>
              <a:rPr lang="zh-CN" altLang="en-US" sz="1033" b="1" dirty="0">
                <a:latin typeface="Helvetica" charset="0"/>
                <a:ea typeface="Helvetica" charset="0"/>
                <a:cs typeface="Helvetica" charset="0"/>
              </a:rPr>
              <a:t> </a:t>
            </a:r>
            <a:r>
              <a:rPr lang="en-US" altLang="zh-CN" sz="1033" b="1" dirty="0">
                <a:latin typeface="Helvetica" charset="0"/>
                <a:ea typeface="Helvetica" charset="0"/>
                <a:cs typeface="Helvetica" charset="0"/>
              </a:rPr>
              <a:t>genes</a:t>
            </a:r>
            <a:r>
              <a:rPr lang="zh-CN" altLang="en-US" sz="1033" b="1" dirty="0">
                <a:latin typeface="Helvetica" charset="0"/>
                <a:ea typeface="Helvetica" charset="0"/>
                <a:cs typeface="Helvetica" charset="0"/>
              </a:rPr>
              <a:t> </a:t>
            </a:r>
            <a:r>
              <a:rPr lang="en-US" altLang="zh-CN" sz="1033" b="1" dirty="0">
                <a:latin typeface="Helvetica" charset="0"/>
                <a:ea typeface="Helvetica" charset="0"/>
                <a:cs typeface="Helvetica" charset="0"/>
              </a:rPr>
              <a:t>(</a:t>
            </a:r>
            <a:r>
              <a:rPr lang="zh-CN" altLang="en-US" sz="1033" b="1" dirty="0">
                <a:latin typeface="Helvetica" charset="0"/>
                <a:ea typeface="Helvetica" charset="0"/>
                <a:cs typeface="Helvetica" charset="0"/>
              </a:rPr>
              <a:t>∼</a:t>
            </a:r>
            <a:r>
              <a:rPr lang="en-US" altLang="zh-CN" sz="1033" b="1" dirty="0">
                <a:latin typeface="Helvetica" charset="0"/>
                <a:ea typeface="Helvetica" charset="0"/>
                <a:cs typeface="Helvetica" charset="0"/>
              </a:rPr>
              <a:t>20K)</a:t>
            </a:r>
            <a:endParaRPr lang="en-US" sz="1033" b="1" dirty="0">
              <a:latin typeface="Helvetica" charset="0"/>
              <a:ea typeface="Helvetica" charset="0"/>
              <a:cs typeface="Helvetica" charset="0"/>
            </a:endParaRPr>
          </a:p>
        </p:txBody>
      </p:sp>
      <p:sp>
        <p:nvSpPr>
          <p:cNvPr id="6" name="TextBox 5"/>
          <p:cNvSpPr txBox="1"/>
          <p:nvPr/>
        </p:nvSpPr>
        <p:spPr>
          <a:xfrm>
            <a:off x="3742847" y="1076517"/>
            <a:ext cx="1205779" cy="251287"/>
          </a:xfrm>
          <a:prstGeom prst="rect">
            <a:avLst/>
          </a:prstGeom>
          <a:noFill/>
        </p:spPr>
        <p:txBody>
          <a:bodyPr wrap="none" rtlCol="0">
            <a:spAutoFit/>
          </a:bodyPr>
          <a:lstStyle/>
          <a:p>
            <a:r>
              <a:rPr lang="en-US" altLang="zh-CN" sz="1033" b="1" dirty="0">
                <a:latin typeface="Helvetica" charset="0"/>
                <a:ea typeface="Helvetica" charset="0"/>
                <a:cs typeface="Helvetica" charset="0"/>
              </a:rPr>
              <a:t>1866</a:t>
            </a:r>
            <a:r>
              <a:rPr lang="zh-CN" altLang="en-US" sz="1033" b="1" dirty="0">
                <a:latin typeface="Helvetica" charset="0"/>
                <a:ea typeface="Helvetica" charset="0"/>
                <a:cs typeface="Helvetica" charset="0"/>
              </a:rPr>
              <a:t> </a:t>
            </a:r>
            <a:r>
              <a:rPr lang="en-US" altLang="zh-CN" sz="1033" b="1" dirty="0">
                <a:latin typeface="Helvetica" charset="0"/>
                <a:ea typeface="Helvetica" charset="0"/>
                <a:cs typeface="Helvetica" charset="0"/>
              </a:rPr>
              <a:t>individuals</a:t>
            </a:r>
            <a:endParaRPr lang="en-US" sz="1033" b="1" dirty="0">
              <a:latin typeface="Helvetica" charset="0"/>
              <a:ea typeface="Helvetica" charset="0"/>
              <a:cs typeface="Helvetica" charset="0"/>
            </a:endParaRPr>
          </a:p>
        </p:txBody>
      </p:sp>
      <p:sp>
        <p:nvSpPr>
          <p:cNvPr id="7" name="TextBox 6"/>
          <p:cNvSpPr txBox="1"/>
          <p:nvPr/>
        </p:nvSpPr>
        <p:spPr>
          <a:xfrm>
            <a:off x="3794132" y="1628040"/>
            <a:ext cx="1046546" cy="648639"/>
          </a:xfrm>
          <a:prstGeom prst="rect">
            <a:avLst/>
          </a:prstGeom>
          <a:noFill/>
        </p:spPr>
        <p:txBody>
          <a:bodyPr wrap="square" rtlCol="0">
            <a:spAutoFit/>
          </a:bodyPr>
          <a:lstStyle/>
          <a:p>
            <a:pPr algn="ctr"/>
            <a:r>
              <a:rPr lang="en-US" altLang="zh-CN" sz="1205" b="1" dirty="0">
                <a:latin typeface="Helvetica" charset="0"/>
                <a:ea typeface="Helvetica" charset="0"/>
                <a:cs typeface="Helvetica" charset="0"/>
              </a:rPr>
              <a:t>Bulk</a:t>
            </a:r>
            <a:r>
              <a:rPr lang="zh-CN" altLang="en-US" sz="1205" b="1" dirty="0">
                <a:latin typeface="Helvetica" charset="0"/>
                <a:ea typeface="Helvetica" charset="0"/>
                <a:cs typeface="Helvetica" charset="0"/>
              </a:rPr>
              <a:t> </a:t>
            </a:r>
            <a:endParaRPr lang="en-US" altLang="zh-CN" sz="1205" b="1" dirty="0">
              <a:latin typeface="Helvetica" charset="0"/>
              <a:ea typeface="Helvetica" charset="0"/>
              <a:cs typeface="Helvetica" charset="0"/>
            </a:endParaRPr>
          </a:p>
          <a:p>
            <a:pPr algn="ctr"/>
            <a:r>
              <a:rPr lang="en-US" altLang="zh-CN" sz="1205" b="1" dirty="0">
                <a:latin typeface="Helvetica" charset="0"/>
                <a:ea typeface="Helvetica" charset="0"/>
                <a:cs typeface="Helvetica" charset="0"/>
              </a:rPr>
              <a:t>expression</a:t>
            </a:r>
            <a:r>
              <a:rPr lang="zh-CN" altLang="en-US" sz="1205" b="1" dirty="0">
                <a:latin typeface="Helvetica" charset="0"/>
                <a:ea typeface="Helvetica" charset="0"/>
                <a:cs typeface="Helvetica" charset="0"/>
              </a:rPr>
              <a:t> </a:t>
            </a:r>
            <a:endParaRPr lang="en-US" altLang="zh-CN" sz="1205" b="1" dirty="0">
              <a:latin typeface="Helvetica" charset="0"/>
              <a:ea typeface="Helvetica" charset="0"/>
              <a:cs typeface="Helvetica" charset="0"/>
            </a:endParaRPr>
          </a:p>
          <a:p>
            <a:pPr algn="ctr"/>
            <a:r>
              <a:rPr lang="en-US" altLang="zh-CN" sz="1205" b="1" dirty="0">
                <a:latin typeface="Helvetica" charset="0"/>
                <a:ea typeface="Helvetica" charset="0"/>
                <a:cs typeface="Helvetica" charset="0"/>
              </a:rPr>
              <a:t>(B)</a:t>
            </a:r>
            <a:endParaRPr lang="en-US" sz="1205" b="1" dirty="0">
              <a:latin typeface="Helvetica" charset="0"/>
              <a:ea typeface="Helvetica" charset="0"/>
              <a:cs typeface="Helvetica" charset="0"/>
            </a:endParaRPr>
          </a:p>
        </p:txBody>
      </p:sp>
      <p:sp>
        <p:nvSpPr>
          <p:cNvPr id="8" name="TextBox 7"/>
          <p:cNvSpPr txBox="1"/>
          <p:nvPr/>
        </p:nvSpPr>
        <p:spPr>
          <a:xfrm>
            <a:off x="7557477" y="1239078"/>
            <a:ext cx="1205779" cy="251287"/>
          </a:xfrm>
          <a:prstGeom prst="rect">
            <a:avLst/>
          </a:prstGeom>
          <a:noFill/>
        </p:spPr>
        <p:txBody>
          <a:bodyPr wrap="none" rtlCol="0">
            <a:spAutoFit/>
          </a:bodyPr>
          <a:lstStyle/>
          <a:p>
            <a:r>
              <a:rPr lang="en-US" altLang="zh-CN" sz="1033" b="1" dirty="0">
                <a:latin typeface="Helvetica" charset="0"/>
                <a:ea typeface="Helvetica" charset="0"/>
                <a:cs typeface="Helvetica" charset="0"/>
              </a:rPr>
              <a:t>1866</a:t>
            </a:r>
            <a:r>
              <a:rPr lang="zh-CN" altLang="en-US" sz="1033" b="1" dirty="0">
                <a:latin typeface="Helvetica" charset="0"/>
                <a:ea typeface="Helvetica" charset="0"/>
                <a:cs typeface="Helvetica" charset="0"/>
              </a:rPr>
              <a:t> </a:t>
            </a:r>
            <a:r>
              <a:rPr lang="en-US" altLang="zh-CN" sz="1033" b="1" dirty="0">
                <a:latin typeface="Helvetica" charset="0"/>
                <a:ea typeface="Helvetica" charset="0"/>
                <a:cs typeface="Helvetica" charset="0"/>
              </a:rPr>
              <a:t>individuals</a:t>
            </a:r>
            <a:endParaRPr lang="en-US" sz="1033" b="1" dirty="0">
              <a:latin typeface="Helvetica" charset="0"/>
              <a:ea typeface="Helvetica" charset="0"/>
              <a:cs typeface="Helvetica" charset="0"/>
            </a:endParaRPr>
          </a:p>
        </p:txBody>
      </p:sp>
      <p:sp>
        <p:nvSpPr>
          <p:cNvPr id="9" name="TextBox 8"/>
          <p:cNvSpPr txBox="1"/>
          <p:nvPr/>
        </p:nvSpPr>
        <p:spPr>
          <a:xfrm>
            <a:off x="5272313" y="1869177"/>
            <a:ext cx="109004" cy="238527"/>
          </a:xfrm>
          <a:prstGeom prst="rect">
            <a:avLst/>
          </a:prstGeom>
          <a:noFill/>
        </p:spPr>
        <p:txBody>
          <a:bodyPr wrap="none" lIns="0" tIns="0" rIns="0" bIns="0" rtlCol="0">
            <a:spAutoFit/>
          </a:bodyPr>
          <a:lstStyle/>
          <a:p>
            <a:r>
              <a:rPr lang="zh-CN" altLang="en-US" sz="1550" dirty="0">
                <a:latin typeface="Helvetica" charset="0"/>
                <a:ea typeface="Helvetica" charset="0"/>
                <a:cs typeface="Helvetica" charset="0"/>
              </a:rPr>
              <a:t>≈</a:t>
            </a:r>
            <a:endParaRPr lang="en-US" sz="1550" dirty="0">
              <a:latin typeface="Helvetica" charset="0"/>
              <a:ea typeface="Helvetica" charset="0"/>
              <a:cs typeface="Helvetica" charset="0"/>
            </a:endParaRPr>
          </a:p>
        </p:txBody>
      </p:sp>
      <p:sp>
        <p:nvSpPr>
          <p:cNvPr id="14" name="TextBox 13"/>
          <p:cNvSpPr txBox="1"/>
          <p:nvPr/>
        </p:nvSpPr>
        <p:spPr>
          <a:xfrm>
            <a:off x="7599066" y="2270879"/>
            <a:ext cx="1276311" cy="251287"/>
          </a:xfrm>
          <a:prstGeom prst="rect">
            <a:avLst/>
          </a:prstGeom>
          <a:noFill/>
        </p:spPr>
        <p:txBody>
          <a:bodyPr wrap="none" rtlCol="0">
            <a:spAutoFit/>
          </a:bodyPr>
          <a:lstStyle/>
          <a:p>
            <a:r>
              <a:rPr lang="en-US" altLang="zh-CN" sz="1033" b="1" dirty="0">
                <a:latin typeface="Helvetica" charset="0"/>
                <a:ea typeface="Helvetica" charset="0"/>
                <a:cs typeface="Helvetica" charset="0"/>
              </a:rPr>
              <a:t>Cell</a:t>
            </a:r>
            <a:r>
              <a:rPr lang="zh-CN" altLang="en-US" sz="1033" b="1" dirty="0">
                <a:latin typeface="Helvetica" charset="0"/>
                <a:ea typeface="Helvetica" charset="0"/>
                <a:cs typeface="Helvetica" charset="0"/>
              </a:rPr>
              <a:t> </a:t>
            </a:r>
            <a:r>
              <a:rPr lang="en-US" altLang="zh-CN" sz="1033" b="1" dirty="0">
                <a:latin typeface="Helvetica" charset="0"/>
                <a:ea typeface="Helvetica" charset="0"/>
                <a:cs typeface="Helvetica" charset="0"/>
              </a:rPr>
              <a:t>fractions</a:t>
            </a:r>
            <a:r>
              <a:rPr lang="zh-CN" altLang="en-US" sz="1033" b="1" dirty="0">
                <a:latin typeface="Helvetica" charset="0"/>
                <a:ea typeface="Helvetica" charset="0"/>
                <a:cs typeface="Helvetica" charset="0"/>
              </a:rPr>
              <a:t> </a:t>
            </a:r>
            <a:r>
              <a:rPr lang="en-US" altLang="zh-CN" sz="1033" b="1" dirty="0">
                <a:latin typeface="Helvetica" charset="0"/>
                <a:ea typeface="Helvetica" charset="0"/>
                <a:cs typeface="Helvetica" charset="0"/>
              </a:rPr>
              <a:t>(W)</a:t>
            </a:r>
            <a:endParaRPr lang="en-US" sz="1033" b="1" dirty="0">
              <a:latin typeface="Helvetica" charset="0"/>
              <a:ea typeface="Helvetica" charset="0"/>
              <a:cs typeface="Helvetica" charset="0"/>
            </a:endParaRPr>
          </a:p>
        </p:txBody>
      </p:sp>
      <p:sp>
        <p:nvSpPr>
          <p:cNvPr id="15" name="TextBox 14"/>
          <p:cNvSpPr txBox="1"/>
          <p:nvPr/>
        </p:nvSpPr>
        <p:spPr>
          <a:xfrm>
            <a:off x="5051037" y="780140"/>
            <a:ext cx="2763898" cy="410241"/>
          </a:xfrm>
          <a:prstGeom prst="rect">
            <a:avLst/>
          </a:prstGeom>
          <a:noFill/>
          <a:ln>
            <a:noFill/>
          </a:ln>
        </p:spPr>
        <p:txBody>
          <a:bodyPr wrap="none" rtlCol="0">
            <a:spAutoFit/>
          </a:bodyPr>
          <a:lstStyle/>
          <a:p>
            <a:pPr algn="ctr"/>
            <a:r>
              <a:rPr lang="en-US" altLang="zh-CN" sz="1033" b="1" dirty="0">
                <a:latin typeface="Helvetica" charset="0"/>
                <a:ea typeface="Helvetica" charset="0"/>
                <a:cs typeface="Helvetica" charset="0"/>
              </a:rPr>
              <a:t>24</a:t>
            </a:r>
            <a:r>
              <a:rPr lang="zh-CN" altLang="en-US" sz="1033" b="1" dirty="0">
                <a:latin typeface="Helvetica" charset="0"/>
                <a:ea typeface="Helvetica" charset="0"/>
                <a:cs typeface="Helvetica" charset="0"/>
              </a:rPr>
              <a:t> </a:t>
            </a:r>
            <a:r>
              <a:rPr lang="en-US" altLang="zh-CN" sz="1033" b="1" dirty="0">
                <a:latin typeface="Helvetica" charset="0"/>
                <a:ea typeface="Helvetica" charset="0"/>
                <a:cs typeface="Helvetica" charset="0"/>
              </a:rPr>
              <a:t>selected</a:t>
            </a:r>
            <a:r>
              <a:rPr lang="zh-CN" altLang="en-US" sz="1033" b="1" dirty="0">
                <a:latin typeface="Helvetica" charset="0"/>
                <a:ea typeface="Helvetica" charset="0"/>
                <a:cs typeface="Helvetica" charset="0"/>
              </a:rPr>
              <a:t> </a:t>
            </a:r>
            <a:r>
              <a:rPr lang="en-US" altLang="zh-CN" sz="1033" b="1" dirty="0">
                <a:latin typeface="Helvetica" charset="0"/>
                <a:ea typeface="Helvetica" charset="0"/>
                <a:cs typeface="Helvetica" charset="0"/>
              </a:rPr>
              <a:t>cell</a:t>
            </a:r>
            <a:r>
              <a:rPr lang="zh-CN" altLang="en-US" sz="1033" b="1" dirty="0">
                <a:latin typeface="Helvetica" charset="0"/>
                <a:ea typeface="Helvetica" charset="0"/>
                <a:cs typeface="Helvetica" charset="0"/>
              </a:rPr>
              <a:t> </a:t>
            </a:r>
            <a:r>
              <a:rPr lang="en-US" altLang="zh-CN" sz="1033" b="1" dirty="0">
                <a:latin typeface="Helvetica" charset="0"/>
                <a:ea typeface="Helvetica" charset="0"/>
                <a:cs typeface="Helvetica" charset="0"/>
              </a:rPr>
              <a:t>types</a:t>
            </a:r>
          </a:p>
          <a:p>
            <a:r>
              <a:rPr lang="en-US" altLang="zh-CN" sz="1033" b="1" dirty="0">
                <a:latin typeface="Helvetica" charset="0"/>
                <a:ea typeface="Helvetica" charset="0"/>
                <a:cs typeface="Helvetica" charset="0"/>
              </a:rPr>
              <a:t>(</a:t>
            </a:r>
            <a:r>
              <a:rPr lang="en-US" altLang="zh-CN" sz="1033" b="1" dirty="0">
                <a:solidFill>
                  <a:srgbClr val="E75480"/>
                </a:solidFill>
                <a:latin typeface="Helvetica" charset="0"/>
                <a:ea typeface="Helvetica" charset="0"/>
                <a:cs typeface="Helvetica" charset="0"/>
              </a:rPr>
              <a:t>Neuronal</a:t>
            </a:r>
            <a:r>
              <a:rPr lang="en-US" altLang="zh-CN" sz="1033" b="1" dirty="0">
                <a:latin typeface="Helvetica" charset="0"/>
                <a:ea typeface="Helvetica" charset="0"/>
                <a:cs typeface="Helvetica" charset="0"/>
              </a:rPr>
              <a:t>, </a:t>
            </a:r>
            <a:r>
              <a:rPr lang="en-US" altLang="zh-CN" sz="1033" b="1" dirty="0" err="1">
                <a:solidFill>
                  <a:schemeClr val="tx2">
                    <a:lumMod val="60000"/>
                    <a:lumOff val="40000"/>
                  </a:schemeClr>
                </a:solidFill>
                <a:latin typeface="Helvetica" charset="0"/>
                <a:ea typeface="Helvetica" charset="0"/>
                <a:cs typeface="Helvetica" charset="0"/>
              </a:rPr>
              <a:t>NonNeuronal</a:t>
            </a:r>
            <a:r>
              <a:rPr lang="en-US" altLang="zh-CN" sz="1033" b="1" dirty="0">
                <a:latin typeface="Helvetica" charset="0"/>
                <a:ea typeface="Helvetica" charset="0"/>
                <a:cs typeface="Helvetica" charset="0"/>
              </a:rPr>
              <a:t>, </a:t>
            </a:r>
            <a:r>
              <a:rPr lang="en-US" altLang="zh-CN" sz="1033" b="1" dirty="0">
                <a:solidFill>
                  <a:srgbClr val="00B050"/>
                </a:solidFill>
                <a:latin typeface="Helvetica" charset="0"/>
                <a:ea typeface="Helvetica" charset="0"/>
                <a:cs typeface="Helvetica" charset="0"/>
              </a:rPr>
              <a:t>Developmental</a:t>
            </a:r>
            <a:r>
              <a:rPr lang="en-US" altLang="zh-CN" sz="1033" b="1" dirty="0">
                <a:latin typeface="Helvetica" charset="0"/>
                <a:ea typeface="Helvetica" charset="0"/>
                <a:cs typeface="Helvetica" charset="0"/>
              </a:rPr>
              <a:t>)</a:t>
            </a:r>
            <a:endParaRPr lang="en-US" sz="1033" b="1" dirty="0">
              <a:latin typeface="Helvetica" charset="0"/>
              <a:ea typeface="Helvetica" charset="0"/>
              <a:cs typeface="Helvetica" charset="0"/>
            </a:endParaRPr>
          </a:p>
        </p:txBody>
      </p:sp>
      <p:sp>
        <p:nvSpPr>
          <p:cNvPr id="17" name="TextBox 16"/>
          <p:cNvSpPr txBox="1"/>
          <p:nvPr/>
        </p:nvSpPr>
        <p:spPr>
          <a:xfrm>
            <a:off x="7218446" y="1861013"/>
            <a:ext cx="137255" cy="238527"/>
          </a:xfrm>
          <a:prstGeom prst="rect">
            <a:avLst/>
          </a:prstGeom>
          <a:noFill/>
        </p:spPr>
        <p:txBody>
          <a:bodyPr wrap="square" lIns="0" tIns="0" rIns="0" bIns="0" rtlCol="0">
            <a:spAutoFit/>
          </a:bodyPr>
          <a:lstStyle/>
          <a:p>
            <a:r>
              <a:rPr lang="en-US" altLang="zh-CN" sz="1550" dirty="0">
                <a:latin typeface="Helvetica" charset="0"/>
                <a:ea typeface="Helvetica" charset="0"/>
                <a:cs typeface="Helvetica" charset="0"/>
              </a:rPr>
              <a:t>×</a:t>
            </a:r>
            <a:endParaRPr lang="en-US" sz="1550" dirty="0">
              <a:latin typeface="Helvetica" charset="0"/>
              <a:ea typeface="Helvetica" charset="0"/>
              <a:cs typeface="Helvetica" charset="0"/>
            </a:endParaRPr>
          </a:p>
        </p:txBody>
      </p:sp>
      <p:sp>
        <p:nvSpPr>
          <p:cNvPr id="18" name="TextBox 17"/>
          <p:cNvSpPr txBox="1"/>
          <p:nvPr/>
        </p:nvSpPr>
        <p:spPr>
          <a:xfrm>
            <a:off x="5734806" y="2644603"/>
            <a:ext cx="1795684" cy="251287"/>
          </a:xfrm>
          <a:prstGeom prst="rect">
            <a:avLst/>
          </a:prstGeom>
          <a:noFill/>
        </p:spPr>
        <p:txBody>
          <a:bodyPr wrap="none" rtlCol="0">
            <a:spAutoFit/>
          </a:bodyPr>
          <a:lstStyle/>
          <a:p>
            <a:r>
              <a:rPr lang="en-US" altLang="zh-CN" sz="1033" b="1" dirty="0">
                <a:latin typeface="Helvetica" charset="0"/>
                <a:ea typeface="Helvetica" charset="0"/>
                <a:cs typeface="Helvetica" charset="0"/>
              </a:rPr>
              <a:t>Single</a:t>
            </a:r>
            <a:r>
              <a:rPr lang="zh-CN" altLang="en-US" sz="1033" b="1" dirty="0">
                <a:latin typeface="Helvetica" charset="0"/>
                <a:ea typeface="Helvetica" charset="0"/>
                <a:cs typeface="Helvetica" charset="0"/>
              </a:rPr>
              <a:t> </a:t>
            </a:r>
            <a:r>
              <a:rPr lang="en-US" altLang="zh-CN" sz="1033" b="1" dirty="0">
                <a:latin typeface="Helvetica" charset="0"/>
                <a:ea typeface="Helvetica" charset="0"/>
                <a:cs typeface="Helvetica" charset="0"/>
              </a:rPr>
              <a:t>cell</a:t>
            </a:r>
            <a:r>
              <a:rPr lang="zh-CN" altLang="en-US" sz="1033" b="1" dirty="0">
                <a:latin typeface="Helvetica" charset="0"/>
                <a:ea typeface="Helvetica" charset="0"/>
                <a:cs typeface="Helvetica" charset="0"/>
              </a:rPr>
              <a:t> </a:t>
            </a:r>
            <a:r>
              <a:rPr lang="en-US" altLang="zh-CN" sz="1033" b="1" dirty="0">
                <a:latin typeface="Helvetica" charset="0"/>
                <a:ea typeface="Helvetica" charset="0"/>
                <a:cs typeface="Helvetica" charset="0"/>
              </a:rPr>
              <a:t>expression</a:t>
            </a:r>
            <a:r>
              <a:rPr lang="zh-CN" altLang="en-US" sz="1033" b="1" dirty="0">
                <a:latin typeface="Helvetica" charset="0"/>
                <a:ea typeface="Helvetica" charset="0"/>
                <a:cs typeface="Helvetica" charset="0"/>
              </a:rPr>
              <a:t> </a:t>
            </a:r>
            <a:r>
              <a:rPr lang="en-US" altLang="zh-CN" sz="1033" b="1" dirty="0">
                <a:latin typeface="Helvetica" charset="0"/>
                <a:ea typeface="Helvetica" charset="0"/>
                <a:cs typeface="Helvetica" charset="0"/>
              </a:rPr>
              <a:t>(C)</a:t>
            </a:r>
            <a:endParaRPr lang="en-US" sz="1033" b="1" dirty="0">
              <a:latin typeface="Helvetica" charset="0"/>
              <a:ea typeface="Helvetica" charset="0"/>
              <a:cs typeface="Helvetica" charset="0"/>
            </a:endParaRPr>
          </a:p>
        </p:txBody>
      </p:sp>
      <p:sp>
        <p:nvSpPr>
          <p:cNvPr id="25" name="TextBox 24"/>
          <p:cNvSpPr txBox="1"/>
          <p:nvPr/>
        </p:nvSpPr>
        <p:spPr>
          <a:xfrm rot="16200000">
            <a:off x="5554353" y="1816803"/>
            <a:ext cx="772969" cy="251287"/>
          </a:xfrm>
          <a:prstGeom prst="rect">
            <a:avLst/>
          </a:prstGeom>
          <a:noFill/>
        </p:spPr>
        <p:txBody>
          <a:bodyPr wrap="none" rtlCol="0">
            <a:spAutoFit/>
          </a:bodyPr>
          <a:lstStyle/>
          <a:p>
            <a:r>
              <a:rPr lang="en-US" altLang="zh-CN" sz="1033" b="1" dirty="0">
                <a:latin typeface="Helvetica" charset="0"/>
                <a:ea typeface="Helvetica" charset="0"/>
                <a:cs typeface="Helvetica" charset="0"/>
              </a:rPr>
              <a:t>All</a:t>
            </a:r>
            <a:r>
              <a:rPr lang="zh-CN" altLang="en-US" sz="1033" b="1" dirty="0">
                <a:latin typeface="Helvetica" charset="0"/>
                <a:ea typeface="Helvetica" charset="0"/>
                <a:cs typeface="Helvetica" charset="0"/>
              </a:rPr>
              <a:t> </a:t>
            </a:r>
            <a:r>
              <a:rPr lang="en-US" altLang="zh-CN" sz="1033" b="1" dirty="0">
                <a:latin typeface="Helvetica" charset="0"/>
                <a:ea typeface="Helvetica" charset="0"/>
                <a:cs typeface="Helvetica" charset="0"/>
              </a:rPr>
              <a:t>genes</a:t>
            </a:r>
            <a:endParaRPr lang="en-US" sz="1033" b="1" dirty="0">
              <a:latin typeface="Helvetica" charset="0"/>
              <a:ea typeface="Helvetica" charset="0"/>
              <a:cs typeface="Helvetica" charset="0"/>
            </a:endParaRPr>
          </a:p>
        </p:txBody>
      </p:sp>
      <p:sp>
        <p:nvSpPr>
          <p:cNvPr id="26" name="TextBox 25"/>
          <p:cNvSpPr txBox="1"/>
          <p:nvPr/>
        </p:nvSpPr>
        <p:spPr>
          <a:xfrm rot="16200000">
            <a:off x="6643176" y="1772660"/>
            <a:ext cx="1808109" cy="251287"/>
          </a:xfrm>
          <a:prstGeom prst="rect">
            <a:avLst/>
          </a:prstGeom>
          <a:noFill/>
        </p:spPr>
        <p:txBody>
          <a:bodyPr wrap="square" rtlCol="0">
            <a:spAutoFit/>
          </a:bodyPr>
          <a:lstStyle/>
          <a:p>
            <a:r>
              <a:rPr lang="en-US" altLang="zh-CN" sz="1033" b="1" dirty="0">
                <a:latin typeface="Helvetica" charset="0"/>
                <a:ea typeface="Helvetica" charset="0"/>
                <a:cs typeface="Helvetica" charset="0"/>
              </a:rPr>
              <a:t>24</a:t>
            </a:r>
            <a:r>
              <a:rPr lang="zh-CN" altLang="en-US" sz="1033" b="1" dirty="0">
                <a:latin typeface="Helvetica" charset="0"/>
                <a:ea typeface="Helvetica" charset="0"/>
                <a:cs typeface="Helvetica" charset="0"/>
              </a:rPr>
              <a:t> </a:t>
            </a:r>
            <a:r>
              <a:rPr lang="en-US" altLang="zh-CN" sz="1033" b="1" dirty="0">
                <a:latin typeface="Helvetica" charset="0"/>
                <a:ea typeface="Helvetica" charset="0"/>
                <a:cs typeface="Helvetica" charset="0"/>
              </a:rPr>
              <a:t>selected cell</a:t>
            </a:r>
            <a:r>
              <a:rPr lang="zh-CN" altLang="en-US" sz="1033" b="1" dirty="0">
                <a:latin typeface="Helvetica" charset="0"/>
                <a:ea typeface="Helvetica" charset="0"/>
                <a:cs typeface="Helvetica" charset="0"/>
              </a:rPr>
              <a:t> </a:t>
            </a:r>
            <a:r>
              <a:rPr lang="en-US" altLang="zh-CN" sz="1033" b="1" dirty="0">
                <a:latin typeface="Helvetica" charset="0"/>
                <a:ea typeface="Helvetica" charset="0"/>
                <a:cs typeface="Helvetica" charset="0"/>
              </a:rPr>
              <a:t>types</a:t>
            </a:r>
            <a:endParaRPr lang="en-US" sz="1033" b="1" dirty="0">
              <a:latin typeface="Helvetica" charset="0"/>
              <a:ea typeface="Helvetica" charset="0"/>
              <a:cs typeface="Helvetica" charset="0"/>
            </a:endParaRPr>
          </a:p>
        </p:txBody>
      </p:sp>
      <p:sp>
        <p:nvSpPr>
          <p:cNvPr id="40" name="Rectangle 39"/>
          <p:cNvSpPr/>
          <p:nvPr/>
        </p:nvSpPr>
        <p:spPr>
          <a:xfrm rot="5400000">
            <a:off x="7965190" y="1149015"/>
            <a:ext cx="413132" cy="1026973"/>
          </a:xfrm>
          <a:prstGeom prst="rect">
            <a:avLst/>
          </a:prstGeom>
          <a:solidFill>
            <a:srgbClr val="E75480"/>
          </a:solidFill>
          <a:ln w="28575">
            <a:solidFill>
              <a:srgbClr val="E754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75">
              <a:latin typeface="Helvetica" charset="0"/>
              <a:ea typeface="Helvetica" charset="0"/>
              <a:cs typeface="Helvetica" charset="0"/>
            </a:endParaRPr>
          </a:p>
        </p:txBody>
      </p:sp>
      <p:sp>
        <p:nvSpPr>
          <p:cNvPr id="41" name="Rectangle 40"/>
          <p:cNvSpPr/>
          <p:nvPr/>
        </p:nvSpPr>
        <p:spPr>
          <a:xfrm rot="5400000">
            <a:off x="8055835" y="1508704"/>
            <a:ext cx="228533" cy="1023662"/>
          </a:xfrm>
          <a:prstGeom prst="rect">
            <a:avLst/>
          </a:prstGeom>
          <a:solidFill>
            <a:schemeClr val="tx2">
              <a:lumMod val="60000"/>
              <a:lumOff val="40000"/>
            </a:schemeClr>
          </a:solidFill>
          <a:ln w="2857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75">
              <a:latin typeface="Helvetica" charset="0"/>
              <a:ea typeface="Helvetica" charset="0"/>
              <a:cs typeface="Helvetica" charset="0"/>
            </a:endParaRPr>
          </a:p>
        </p:txBody>
      </p:sp>
      <p:sp>
        <p:nvSpPr>
          <p:cNvPr id="42" name="Rectangle 41"/>
          <p:cNvSpPr/>
          <p:nvPr/>
        </p:nvSpPr>
        <p:spPr>
          <a:xfrm rot="5400000">
            <a:off x="8128462" y="1696535"/>
            <a:ext cx="86588" cy="1026974"/>
          </a:xfrm>
          <a:prstGeom prst="rect">
            <a:avLst/>
          </a:prstGeom>
          <a:solidFill>
            <a:srgbClr val="00B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75">
              <a:latin typeface="Helvetica" charset="0"/>
              <a:ea typeface="Helvetica" charset="0"/>
              <a:cs typeface="Helvetica" charset="0"/>
            </a:endParaRPr>
          </a:p>
        </p:txBody>
      </p:sp>
      <p:sp>
        <p:nvSpPr>
          <p:cNvPr id="44" name="Rectangle 43"/>
          <p:cNvSpPr/>
          <p:nvPr/>
        </p:nvSpPr>
        <p:spPr>
          <a:xfrm>
            <a:off x="6034681" y="1245960"/>
            <a:ext cx="570697" cy="1377545"/>
          </a:xfrm>
          <a:prstGeom prst="rect">
            <a:avLst/>
          </a:prstGeom>
          <a:solidFill>
            <a:srgbClr val="E75480"/>
          </a:solidFill>
          <a:ln w="28575">
            <a:solidFill>
              <a:srgbClr val="E754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75">
              <a:latin typeface="Helvetica" charset="0"/>
              <a:ea typeface="Helvetica" charset="0"/>
              <a:cs typeface="Helvetica" charset="0"/>
            </a:endParaRPr>
          </a:p>
        </p:txBody>
      </p:sp>
      <p:sp>
        <p:nvSpPr>
          <p:cNvPr id="47" name="Rectangle 46"/>
          <p:cNvSpPr/>
          <p:nvPr/>
        </p:nvSpPr>
        <p:spPr>
          <a:xfrm>
            <a:off x="6642521" y="1245960"/>
            <a:ext cx="236150" cy="1377545"/>
          </a:xfrm>
          <a:prstGeom prst="rect">
            <a:avLst/>
          </a:prstGeom>
          <a:solidFill>
            <a:schemeClr val="tx2">
              <a:lumMod val="60000"/>
              <a:lumOff val="40000"/>
            </a:schemeClr>
          </a:solidFill>
          <a:ln w="2857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75">
              <a:latin typeface="Helvetica" charset="0"/>
              <a:ea typeface="Helvetica" charset="0"/>
              <a:cs typeface="Helvetica" charset="0"/>
            </a:endParaRPr>
          </a:p>
        </p:txBody>
      </p:sp>
      <p:sp>
        <p:nvSpPr>
          <p:cNvPr id="49" name="Rectangle 48"/>
          <p:cNvSpPr/>
          <p:nvPr/>
        </p:nvSpPr>
        <p:spPr>
          <a:xfrm>
            <a:off x="6912152" y="1253241"/>
            <a:ext cx="118076" cy="1377545"/>
          </a:xfrm>
          <a:prstGeom prst="rect">
            <a:avLst/>
          </a:prstGeom>
          <a:solidFill>
            <a:srgbClr val="00B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75">
              <a:latin typeface="Helvetica" charset="0"/>
              <a:ea typeface="Helvetica" charset="0"/>
              <a:cs typeface="Helvetica" charset="0"/>
            </a:endParaRPr>
          </a:p>
        </p:txBody>
      </p:sp>
      <p:sp>
        <p:nvSpPr>
          <p:cNvPr id="3" name="Rectangle 2"/>
          <p:cNvSpPr/>
          <p:nvPr/>
        </p:nvSpPr>
        <p:spPr>
          <a:xfrm rot="16200000">
            <a:off x="3619287" y="1481200"/>
            <a:ext cx="1377545" cy="987473"/>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75">
              <a:latin typeface="Helvetica" charset="0"/>
              <a:ea typeface="Helvetica" charset="0"/>
              <a:cs typeface="Helvetica" charset="0"/>
            </a:endParaRPr>
          </a:p>
        </p:txBody>
      </p:sp>
      <p:sp>
        <p:nvSpPr>
          <p:cNvPr id="43" name="TextBox 42"/>
          <p:cNvSpPr txBox="1"/>
          <p:nvPr/>
        </p:nvSpPr>
        <p:spPr>
          <a:xfrm>
            <a:off x="4880176" y="1663969"/>
            <a:ext cx="1101584" cy="251287"/>
          </a:xfrm>
          <a:prstGeom prst="rect">
            <a:avLst/>
          </a:prstGeom>
          <a:noFill/>
        </p:spPr>
        <p:txBody>
          <a:bodyPr wrap="none" rtlCol="0">
            <a:spAutoFit/>
          </a:bodyPr>
          <a:lstStyle/>
          <a:p>
            <a:r>
              <a:rPr lang="en-US" altLang="zh-CN" sz="1033" b="1" dirty="0">
                <a:latin typeface="Helvetica" charset="0"/>
                <a:ea typeface="Helvetica" charset="0"/>
                <a:cs typeface="Helvetica" charset="0"/>
              </a:rPr>
              <a:t>Deconvolution</a:t>
            </a:r>
            <a:endParaRPr lang="en-US" sz="1033" b="1" dirty="0">
              <a:latin typeface="Helvetica" charset="0"/>
              <a:ea typeface="Helvetica" charset="0"/>
              <a:cs typeface="Helvetica" charset="0"/>
            </a:endParaRPr>
          </a:p>
        </p:txBody>
      </p:sp>
      <p:pic>
        <p:nvPicPr>
          <p:cNvPr id="37" name="Picture 36">
            <a:extLst>
              <a:ext uri="{FF2B5EF4-FFF2-40B4-BE49-F238E27FC236}">
                <a16:creationId xmlns="" xmlns:a16="http://schemas.microsoft.com/office/drawing/2014/main" id="{066E4E25-EA13-AF4A-A45A-F5754734040C}"/>
              </a:ext>
            </a:extLst>
          </p:cNvPr>
          <p:cNvPicPr>
            <a:picLocks noChangeAspect="1"/>
          </p:cNvPicPr>
          <p:nvPr/>
        </p:nvPicPr>
        <p:blipFill rotWithShape="1">
          <a:blip r:embed="rId3"/>
          <a:srcRect r="13535"/>
          <a:stretch/>
        </p:blipFill>
        <p:spPr>
          <a:xfrm>
            <a:off x="3647034" y="3710476"/>
            <a:ext cx="3953937" cy="1486874"/>
          </a:xfrm>
          <a:prstGeom prst="rect">
            <a:avLst/>
          </a:prstGeom>
        </p:spPr>
      </p:pic>
      <p:cxnSp>
        <p:nvCxnSpPr>
          <p:cNvPr id="46" name="Straight Arrow Connector 45">
            <a:extLst>
              <a:ext uri="{FF2B5EF4-FFF2-40B4-BE49-F238E27FC236}">
                <a16:creationId xmlns="" xmlns:a16="http://schemas.microsoft.com/office/drawing/2014/main" id="{544E79E4-D907-DC4F-A995-F34E27E87104}"/>
              </a:ext>
            </a:extLst>
          </p:cNvPr>
          <p:cNvCxnSpPr>
            <a:cxnSpLocks/>
          </p:cNvCxnSpPr>
          <p:nvPr/>
        </p:nvCxnSpPr>
        <p:spPr>
          <a:xfrm flipV="1">
            <a:off x="6066481" y="2491961"/>
            <a:ext cx="2056741" cy="1318773"/>
          </a:xfrm>
          <a:prstGeom prst="straightConnector1">
            <a:avLst/>
          </a:prstGeom>
          <a:ln w="19050">
            <a:solidFill>
              <a:schemeClr val="accent3"/>
            </a:solidFill>
            <a:headEnd type="triangle" w="lg" len="lg"/>
            <a:tailEnd type="none" w="lg" len="lg"/>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 xmlns:a16="http://schemas.microsoft.com/office/drawing/2014/main" id="{8D088685-9C2F-4349-9359-1BE1B9C87230}"/>
              </a:ext>
            </a:extLst>
          </p:cNvPr>
          <p:cNvCxnSpPr>
            <a:cxnSpLocks/>
            <a:endCxn id="3" idx="1"/>
          </p:cNvCxnSpPr>
          <p:nvPr/>
        </p:nvCxnSpPr>
        <p:spPr>
          <a:xfrm flipH="1" flipV="1">
            <a:off x="4308060" y="2663709"/>
            <a:ext cx="417677" cy="1171207"/>
          </a:xfrm>
          <a:prstGeom prst="straightConnector1">
            <a:avLst/>
          </a:prstGeom>
          <a:ln w="19050">
            <a:solidFill>
              <a:schemeClr val="accent3"/>
            </a:solidFill>
            <a:headEnd type="triangle" w="lg" len="lg"/>
            <a:tailEnd type="none" w="lg" len="lg"/>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 xmlns:a16="http://schemas.microsoft.com/office/drawing/2014/main" id="{E09E6D38-CDF8-724A-A09D-53A7E9810127}"/>
              </a:ext>
            </a:extLst>
          </p:cNvPr>
          <p:cNvCxnSpPr>
            <a:cxnSpLocks/>
          </p:cNvCxnSpPr>
          <p:nvPr/>
        </p:nvCxnSpPr>
        <p:spPr>
          <a:xfrm flipV="1">
            <a:off x="6068515" y="2857813"/>
            <a:ext cx="445838" cy="977102"/>
          </a:xfrm>
          <a:prstGeom prst="straightConnector1">
            <a:avLst/>
          </a:prstGeom>
          <a:ln w="19050">
            <a:solidFill>
              <a:schemeClr val="accent3"/>
            </a:solidFill>
            <a:headEnd type="triangle" w="lg" len="lg"/>
            <a:tailEnd type="none" w="lg" len="lg"/>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 xmlns:a16="http://schemas.microsoft.com/office/drawing/2014/main" id="{A6C19312-1E81-4244-A1D0-37D4BEB4BEC0}"/>
              </a:ext>
            </a:extLst>
          </p:cNvPr>
          <p:cNvPicPr>
            <a:picLocks noChangeAspect="1"/>
          </p:cNvPicPr>
          <p:nvPr/>
        </p:nvPicPr>
        <p:blipFill>
          <a:blip r:embed="rId4"/>
          <a:stretch>
            <a:fillRect/>
          </a:stretch>
        </p:blipFill>
        <p:spPr>
          <a:xfrm>
            <a:off x="3277895" y="3406334"/>
            <a:ext cx="486128" cy="1951876"/>
          </a:xfrm>
          <a:prstGeom prst="rect">
            <a:avLst/>
          </a:prstGeom>
        </p:spPr>
      </p:pic>
      <p:sp>
        <p:nvSpPr>
          <p:cNvPr id="38" name="Title 1">
            <a:extLst>
              <a:ext uri="{FF2B5EF4-FFF2-40B4-BE49-F238E27FC236}">
                <a16:creationId xmlns="" xmlns:a16="http://schemas.microsoft.com/office/drawing/2014/main" id="{463F1F27-5141-DE48-9828-72CC1310D89D}"/>
              </a:ext>
            </a:extLst>
          </p:cNvPr>
          <p:cNvSpPr txBox="1">
            <a:spLocks/>
          </p:cNvSpPr>
          <p:nvPr/>
        </p:nvSpPr>
        <p:spPr>
          <a:xfrm>
            <a:off x="268027" y="1898304"/>
            <a:ext cx="2821650" cy="2820214"/>
          </a:xfrm>
          <a:prstGeom prst="rect">
            <a:avLst/>
          </a:prstGeom>
        </p:spPr>
        <p:txBody>
          <a:bodyPr vert="horz" lIns="68580" tIns="34290" rIns="68580" bIns="3429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20000"/>
              </a:lnSpc>
            </a:pPr>
            <a:r>
              <a:rPr lang="en-US" sz="2000" dirty="0">
                <a:solidFill>
                  <a:srgbClr val="002060"/>
                </a:solidFill>
              </a:rPr>
              <a:t>Single-cell deconvolution </a:t>
            </a:r>
            <a:br>
              <a:rPr lang="en-US" sz="2000" dirty="0">
                <a:solidFill>
                  <a:srgbClr val="002060"/>
                </a:solidFill>
              </a:rPr>
            </a:br>
            <a:r>
              <a:rPr lang="en-US" sz="2000" dirty="0">
                <a:solidFill>
                  <a:srgbClr val="002060"/>
                </a:solidFill>
              </a:rPr>
              <a:t>Step 1:</a:t>
            </a:r>
            <a:r>
              <a:rPr lang="en-US" sz="2400" dirty="0">
                <a:solidFill>
                  <a:srgbClr val="002060"/>
                </a:solidFill>
              </a:rPr>
              <a:t> </a:t>
            </a:r>
          </a:p>
          <a:p>
            <a:pPr algn="l">
              <a:lnSpc>
                <a:spcPct val="120000"/>
              </a:lnSpc>
            </a:pPr>
            <a:endParaRPr lang="en-US" sz="2400" dirty="0">
              <a:solidFill>
                <a:srgbClr val="002060"/>
              </a:solidFill>
            </a:endParaRPr>
          </a:p>
          <a:p>
            <a:pPr algn="l">
              <a:lnSpc>
                <a:spcPct val="120000"/>
              </a:lnSpc>
            </a:pPr>
            <a:r>
              <a:rPr lang="en-US" sz="2400" dirty="0">
                <a:solidFill>
                  <a:srgbClr val="002060"/>
                </a:solidFill>
              </a:rPr>
              <a:t>Supervised learning to estimate cell fractions</a:t>
            </a:r>
          </a:p>
        </p:txBody>
      </p:sp>
      <p:sp>
        <p:nvSpPr>
          <p:cNvPr id="51" name="TextBox 50">
            <a:extLst>
              <a:ext uri="{FF2B5EF4-FFF2-40B4-BE49-F238E27FC236}">
                <a16:creationId xmlns="" xmlns:a16="http://schemas.microsoft.com/office/drawing/2014/main" id="{796B1BED-202E-FB4E-AE2A-AA7D9CE6B2DB}"/>
              </a:ext>
            </a:extLst>
          </p:cNvPr>
          <p:cNvSpPr txBox="1"/>
          <p:nvPr/>
        </p:nvSpPr>
        <p:spPr>
          <a:xfrm>
            <a:off x="4450939" y="5278563"/>
            <a:ext cx="3148127" cy="507831"/>
          </a:xfrm>
          <a:prstGeom prst="rect">
            <a:avLst/>
          </a:prstGeom>
          <a:noFill/>
        </p:spPr>
        <p:txBody>
          <a:bodyPr wrap="square" rtlCol="0">
            <a:spAutoFit/>
          </a:bodyPr>
          <a:lstStyle/>
          <a:p>
            <a:r>
              <a:rPr lang="en-US" sz="1350" dirty="0"/>
              <a:t>Individual and cross-population reconstruction accuracy via deconvolution</a:t>
            </a:r>
          </a:p>
        </p:txBody>
      </p:sp>
      <p:sp>
        <p:nvSpPr>
          <p:cNvPr id="10" name="TextBox 9">
            <a:extLst>
              <a:ext uri="{FF2B5EF4-FFF2-40B4-BE49-F238E27FC236}">
                <a16:creationId xmlns="" xmlns:a16="http://schemas.microsoft.com/office/drawing/2014/main" id="{AE702886-A2DF-154B-8F75-331C184C64A4}"/>
              </a:ext>
            </a:extLst>
          </p:cNvPr>
          <p:cNvSpPr txBox="1"/>
          <p:nvPr/>
        </p:nvSpPr>
        <p:spPr>
          <a:xfrm>
            <a:off x="7599066" y="4303020"/>
            <a:ext cx="1257075" cy="415498"/>
          </a:xfrm>
          <a:prstGeom prst="rect">
            <a:avLst/>
          </a:prstGeom>
          <a:noFill/>
        </p:spPr>
        <p:txBody>
          <a:bodyPr wrap="none" rtlCol="0">
            <a:spAutoFit/>
          </a:bodyPr>
          <a:lstStyle/>
          <a:p>
            <a:r>
              <a:rPr lang="en-US" sz="2100" dirty="0">
                <a:latin typeface="Arial" panose="020B0604020202020204" pitchFamily="34" charset="0"/>
                <a:cs typeface="Arial" panose="020B0604020202020204" pitchFamily="34" charset="0"/>
              </a:rPr>
              <a:t>88%±4%</a:t>
            </a:r>
          </a:p>
        </p:txBody>
      </p:sp>
      <p:sp>
        <p:nvSpPr>
          <p:cNvPr id="29" name="Rectangle 28">
            <a:extLst>
              <a:ext uri="{FF2B5EF4-FFF2-40B4-BE49-F238E27FC236}">
                <a16:creationId xmlns="" xmlns:a16="http://schemas.microsoft.com/office/drawing/2014/main" id="{55317040-299C-DA47-BE06-20B166F740B8}"/>
              </a:ext>
            </a:extLst>
          </p:cNvPr>
          <p:cNvSpPr/>
          <p:nvPr/>
        </p:nvSpPr>
        <p:spPr>
          <a:xfrm>
            <a:off x="6834367" y="6518927"/>
            <a:ext cx="2077813" cy="276999"/>
          </a:xfrm>
          <a:prstGeom prst="rect">
            <a:avLst/>
          </a:prstGeom>
        </p:spPr>
        <p:txBody>
          <a:bodyPr wrap="none">
            <a:spAutoFit/>
          </a:bodyPr>
          <a:lstStyle/>
          <a:p>
            <a:r>
              <a:rPr lang="en" dirty="0">
                <a:solidFill>
                  <a:schemeClr val="bg1">
                    <a:lumMod val="50000"/>
                  </a:schemeClr>
                </a:solidFill>
              </a:rPr>
              <a:t>[Wang et al. (‘18) </a:t>
            </a:r>
            <a:r>
              <a:rPr lang="en-US" dirty="0">
                <a:solidFill>
                  <a:schemeClr val="bg1">
                    <a:lumMod val="50000"/>
                  </a:schemeClr>
                </a:solidFill>
              </a:rPr>
              <a:t>Science]</a:t>
            </a:r>
          </a:p>
        </p:txBody>
      </p:sp>
    </p:spTree>
    <p:extLst>
      <p:ext uri="{BB962C8B-B14F-4D97-AF65-F5344CB8AC3E}">
        <p14:creationId xmlns:p14="http://schemas.microsoft.com/office/powerpoint/2010/main" val="736504447"/>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E48EE6B-968E-B54F-9CC7-CCE25D44ED47}"/>
              </a:ext>
            </a:extLst>
          </p:cNvPr>
          <p:cNvSpPr>
            <a:spLocks noGrp="1"/>
          </p:cNvSpPr>
          <p:nvPr>
            <p:ph type="title"/>
          </p:nvPr>
        </p:nvSpPr>
        <p:spPr>
          <a:xfrm>
            <a:off x="419100" y="1142162"/>
            <a:ext cx="8305800" cy="994172"/>
          </a:xfrm>
        </p:spPr>
        <p:txBody>
          <a:bodyPr>
            <a:normAutofit/>
          </a:bodyPr>
          <a:lstStyle/>
          <a:p>
            <a:r>
              <a:rPr lang="en-US" sz="2800" dirty="0"/>
              <a:t>Different neuronal &amp; glial cell </a:t>
            </a:r>
            <a:br>
              <a:rPr lang="en-US" sz="2800" dirty="0"/>
            </a:br>
            <a:r>
              <a:rPr lang="en-US" sz="2800" dirty="0"/>
              <a:t>fractions across disorders</a:t>
            </a:r>
          </a:p>
        </p:txBody>
      </p:sp>
      <p:pic>
        <p:nvPicPr>
          <p:cNvPr id="8" name="Content Placeholder 7">
            <a:extLst>
              <a:ext uri="{FF2B5EF4-FFF2-40B4-BE49-F238E27FC236}">
                <a16:creationId xmlns="" xmlns:a16="http://schemas.microsoft.com/office/drawing/2014/main" id="{9219EF17-7456-C440-9E22-BAF0A041E3DA}"/>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30965"/>
          <a:stretch/>
        </p:blipFill>
        <p:spPr>
          <a:xfrm>
            <a:off x="215309" y="3119438"/>
            <a:ext cx="8713383" cy="1610393"/>
          </a:xfrm>
        </p:spPr>
      </p:pic>
      <p:sp>
        <p:nvSpPr>
          <p:cNvPr id="9" name="TextBox 8">
            <a:extLst>
              <a:ext uri="{FF2B5EF4-FFF2-40B4-BE49-F238E27FC236}">
                <a16:creationId xmlns="" xmlns:a16="http://schemas.microsoft.com/office/drawing/2014/main" id="{2450F195-0727-A14A-BADB-4E60AC324A69}"/>
              </a:ext>
            </a:extLst>
          </p:cNvPr>
          <p:cNvSpPr txBox="1"/>
          <p:nvPr/>
        </p:nvSpPr>
        <p:spPr>
          <a:xfrm>
            <a:off x="215309" y="5205104"/>
            <a:ext cx="3074670" cy="507831"/>
          </a:xfrm>
          <a:prstGeom prst="rect">
            <a:avLst/>
          </a:prstGeom>
          <a:noFill/>
        </p:spPr>
        <p:txBody>
          <a:bodyPr wrap="square" rtlCol="0">
            <a:spAutoFit/>
          </a:bodyPr>
          <a:lstStyle/>
          <a:p>
            <a:r>
              <a:rPr lang="en-US" sz="1350" b="0" dirty="0">
                <a:solidFill>
                  <a:srgbClr val="000000"/>
                </a:solidFill>
              </a:rPr>
              <a:t>Excitatory to Inhibitory imbalance at neuronal subtype level for ASD*</a:t>
            </a:r>
          </a:p>
        </p:txBody>
      </p:sp>
      <p:sp>
        <p:nvSpPr>
          <p:cNvPr id="12" name="Rectangle 11">
            <a:extLst>
              <a:ext uri="{FF2B5EF4-FFF2-40B4-BE49-F238E27FC236}">
                <a16:creationId xmlns="" xmlns:a16="http://schemas.microsoft.com/office/drawing/2014/main" id="{718BE72F-4DD8-B649-9AD2-9F4539296F1E}"/>
              </a:ext>
            </a:extLst>
          </p:cNvPr>
          <p:cNvSpPr/>
          <p:nvPr/>
        </p:nvSpPr>
        <p:spPr>
          <a:xfrm>
            <a:off x="215309" y="5761434"/>
            <a:ext cx="5772150" cy="207749"/>
          </a:xfrm>
          <a:prstGeom prst="rect">
            <a:avLst/>
          </a:prstGeom>
        </p:spPr>
        <p:txBody>
          <a:bodyPr wrap="square">
            <a:spAutoFit/>
          </a:bodyPr>
          <a:lstStyle/>
          <a:p>
            <a:pPr>
              <a:defRPr/>
            </a:pPr>
            <a:r>
              <a:rPr lang="en-US" sz="750" dirty="0">
                <a:solidFill>
                  <a:srgbClr val="000000"/>
                </a:solidFill>
              </a:rPr>
              <a:t>* Rubenstein et al., Model of autism: increased ratio of excitation/inhibition in key neural systems, Genes Brain </a:t>
            </a:r>
            <a:r>
              <a:rPr lang="en-US" sz="750" dirty="0" err="1">
                <a:solidFill>
                  <a:srgbClr val="000000"/>
                </a:solidFill>
              </a:rPr>
              <a:t>Behav</a:t>
            </a:r>
            <a:r>
              <a:rPr lang="en-US" sz="750" dirty="0">
                <a:solidFill>
                  <a:srgbClr val="000000"/>
                </a:solidFill>
              </a:rPr>
              <a:t>. 2003</a:t>
            </a:r>
          </a:p>
        </p:txBody>
      </p:sp>
      <p:sp>
        <p:nvSpPr>
          <p:cNvPr id="3" name="TextBox 2">
            <a:extLst>
              <a:ext uri="{FF2B5EF4-FFF2-40B4-BE49-F238E27FC236}">
                <a16:creationId xmlns="" xmlns:a16="http://schemas.microsoft.com/office/drawing/2014/main" id="{D3C91423-9A48-2149-A4BF-9723B3CE5A3D}"/>
              </a:ext>
            </a:extLst>
          </p:cNvPr>
          <p:cNvSpPr txBox="1"/>
          <p:nvPr/>
        </p:nvSpPr>
        <p:spPr>
          <a:xfrm>
            <a:off x="2203224" y="2670851"/>
            <a:ext cx="582211" cy="369332"/>
          </a:xfrm>
          <a:prstGeom prst="rect">
            <a:avLst/>
          </a:prstGeom>
          <a:noFill/>
        </p:spPr>
        <p:txBody>
          <a:bodyPr wrap="none" rtlCol="0">
            <a:spAutoFit/>
          </a:bodyPr>
          <a:lstStyle/>
          <a:p>
            <a:r>
              <a:rPr lang="en-US" dirty="0">
                <a:solidFill>
                  <a:srgbClr val="000000"/>
                </a:solidFill>
                <a:latin typeface="Arial" panose="020B0604020202020204" pitchFamily="34" charset="0"/>
                <a:cs typeface="Arial" panose="020B0604020202020204" pitchFamily="34" charset="0"/>
              </a:rPr>
              <a:t>Ex5</a:t>
            </a:r>
          </a:p>
        </p:txBody>
      </p:sp>
      <p:sp>
        <p:nvSpPr>
          <p:cNvPr id="5" name="TextBox 4">
            <a:extLst>
              <a:ext uri="{FF2B5EF4-FFF2-40B4-BE49-F238E27FC236}">
                <a16:creationId xmlns="" xmlns:a16="http://schemas.microsoft.com/office/drawing/2014/main" id="{6032B2AF-B771-3344-8250-89FBEED989E5}"/>
              </a:ext>
            </a:extLst>
          </p:cNvPr>
          <p:cNvSpPr txBox="1"/>
          <p:nvPr/>
        </p:nvSpPr>
        <p:spPr>
          <a:xfrm>
            <a:off x="4824502" y="2670851"/>
            <a:ext cx="505267" cy="369332"/>
          </a:xfrm>
          <a:prstGeom prst="rect">
            <a:avLst/>
          </a:prstGeom>
          <a:noFill/>
        </p:spPr>
        <p:txBody>
          <a:bodyPr wrap="none" rtlCol="0">
            <a:spAutoFit/>
          </a:bodyPr>
          <a:lstStyle/>
          <a:p>
            <a:r>
              <a:rPr lang="en-US" dirty="0">
                <a:solidFill>
                  <a:srgbClr val="000000"/>
                </a:solidFill>
                <a:latin typeface="Arial" panose="020B0604020202020204" pitchFamily="34" charset="0"/>
                <a:cs typeface="Arial" panose="020B0604020202020204" pitchFamily="34" charset="0"/>
              </a:rPr>
              <a:t>In6</a:t>
            </a:r>
          </a:p>
        </p:txBody>
      </p:sp>
      <p:sp>
        <p:nvSpPr>
          <p:cNvPr id="6" name="TextBox 5">
            <a:extLst>
              <a:ext uri="{FF2B5EF4-FFF2-40B4-BE49-F238E27FC236}">
                <a16:creationId xmlns="" xmlns:a16="http://schemas.microsoft.com/office/drawing/2014/main" id="{DB407A9A-4587-B044-AF9E-D039FA5335BD}"/>
              </a:ext>
            </a:extLst>
          </p:cNvPr>
          <p:cNvSpPr txBox="1"/>
          <p:nvPr/>
        </p:nvSpPr>
        <p:spPr>
          <a:xfrm>
            <a:off x="7279475" y="2670851"/>
            <a:ext cx="580608" cy="276999"/>
          </a:xfrm>
          <a:prstGeom prst="rect">
            <a:avLst/>
          </a:prstGeom>
          <a:noFill/>
        </p:spPr>
        <p:txBody>
          <a:bodyPr wrap="none" rtlCol="0">
            <a:spAutoFit/>
          </a:bodyPr>
          <a:lstStyle/>
          <a:p>
            <a:r>
              <a:rPr lang="en-US">
                <a:solidFill>
                  <a:srgbClr val="000000"/>
                </a:solidFill>
                <a:latin typeface="Arial" panose="020B0604020202020204" pitchFamily="34" charset="0"/>
                <a:cs typeface="Arial" panose="020B0604020202020204" pitchFamily="34" charset="0"/>
              </a:rPr>
              <a:t>Oligo</a:t>
            </a:r>
            <a:endParaRPr lang="en-US" dirty="0">
              <a:solidFill>
                <a:srgbClr val="000000"/>
              </a:solidFill>
              <a:latin typeface="Arial" panose="020B0604020202020204" pitchFamily="34" charset="0"/>
              <a:cs typeface="Arial" panose="020B0604020202020204" pitchFamily="34" charset="0"/>
            </a:endParaRPr>
          </a:p>
        </p:txBody>
      </p:sp>
      <p:sp>
        <p:nvSpPr>
          <p:cNvPr id="10" name="Rectangle 9">
            <a:extLst>
              <a:ext uri="{FF2B5EF4-FFF2-40B4-BE49-F238E27FC236}">
                <a16:creationId xmlns="" xmlns:a16="http://schemas.microsoft.com/office/drawing/2014/main" id="{06A00B66-F4CB-3E4B-8C4F-DC0249A3EED8}"/>
              </a:ext>
            </a:extLst>
          </p:cNvPr>
          <p:cNvSpPr/>
          <p:nvPr/>
        </p:nvSpPr>
        <p:spPr>
          <a:xfrm>
            <a:off x="6834367" y="6518927"/>
            <a:ext cx="2077813" cy="276999"/>
          </a:xfrm>
          <a:prstGeom prst="rect">
            <a:avLst/>
          </a:prstGeom>
        </p:spPr>
        <p:txBody>
          <a:bodyPr wrap="none">
            <a:spAutoFit/>
          </a:bodyPr>
          <a:lstStyle/>
          <a:p>
            <a:r>
              <a:rPr lang="en" dirty="0">
                <a:solidFill>
                  <a:srgbClr val="FFFFFF">
                    <a:lumMod val="50000"/>
                  </a:srgbClr>
                </a:solidFill>
              </a:rPr>
              <a:t>[Wang et al. (‘18) </a:t>
            </a:r>
            <a:r>
              <a:rPr lang="en-US" dirty="0">
                <a:solidFill>
                  <a:srgbClr val="FFFFFF">
                    <a:lumMod val="50000"/>
                  </a:srgbClr>
                </a:solidFill>
              </a:rPr>
              <a:t>Science]</a:t>
            </a:r>
          </a:p>
        </p:txBody>
      </p:sp>
    </p:spTree>
    <p:extLst>
      <p:ext uri="{BB962C8B-B14F-4D97-AF65-F5344CB8AC3E}">
        <p14:creationId xmlns:p14="http://schemas.microsoft.com/office/powerpoint/2010/main" val="2112155399"/>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2151670" y="4676029"/>
            <a:ext cx="542813" cy="393492"/>
          </a:xfrm>
          <a:prstGeom prst="rect">
            <a:avLst/>
          </a:prstGeom>
          <a:solidFill>
            <a:schemeClr val="bg1"/>
          </a:solidFill>
          <a:ln w="12700" cap="flat" cmpd="sng" algn="ctr">
            <a:noFill/>
            <a:prstDash val="solid"/>
            <a:round/>
            <a:headEnd type="none" w="sm" len="sm"/>
            <a:tailEnd type="none" w="sm" len="sm"/>
          </a:ln>
          <a:effectLst/>
        </p:spPr>
        <p:txBody>
          <a:bodyPr vert="horz" wrap="none" lIns="68580" tIns="34290" rIns="68580" bIns="34290" numCol="1" rtlCol="0" anchor="ctr" anchorCtr="0" compatLnSpc="1">
            <a:prstTxWarp prst="textNoShape">
              <a:avLst/>
            </a:prstTxWarp>
          </a:bodyPr>
          <a:lstStyle/>
          <a:p>
            <a:pPr algn="ctr" defTabSz="684610"/>
            <a:endParaRPr lang="en-US" sz="900">
              <a:solidFill>
                <a:srgbClr val="000000"/>
              </a:solidFill>
            </a:endParaRPr>
          </a:p>
        </p:txBody>
      </p:sp>
      <p:pic>
        <p:nvPicPr>
          <p:cNvPr id="6" name="Picture 5"/>
          <p:cNvPicPr>
            <a:picLocks noChangeAspect="1"/>
          </p:cNvPicPr>
          <p:nvPr/>
        </p:nvPicPr>
        <p:blipFill>
          <a:blip r:embed="rId2"/>
          <a:stretch>
            <a:fillRect/>
          </a:stretch>
        </p:blipFill>
        <p:spPr>
          <a:xfrm>
            <a:off x="133242" y="1553052"/>
            <a:ext cx="8705958" cy="3615239"/>
          </a:xfrm>
          <a:prstGeom prst="rect">
            <a:avLst/>
          </a:prstGeom>
        </p:spPr>
      </p:pic>
      <p:sp>
        <p:nvSpPr>
          <p:cNvPr id="7" name="Rectangle 6"/>
          <p:cNvSpPr/>
          <p:nvPr/>
        </p:nvSpPr>
        <p:spPr bwMode="auto">
          <a:xfrm>
            <a:off x="780394" y="975538"/>
            <a:ext cx="236482" cy="272752"/>
          </a:xfrm>
          <a:prstGeom prst="rect">
            <a:avLst/>
          </a:prstGeom>
          <a:solidFill>
            <a:schemeClr val="bg1"/>
          </a:solidFill>
          <a:ln w="12700" cap="flat" cmpd="sng" algn="ctr">
            <a:noFill/>
            <a:prstDash val="solid"/>
            <a:round/>
            <a:headEnd type="none" w="sm" len="sm"/>
            <a:tailEnd type="none" w="sm" len="sm"/>
          </a:ln>
          <a:effectLst/>
        </p:spPr>
        <p:txBody>
          <a:bodyPr vert="horz" wrap="none" lIns="68580" tIns="34290" rIns="68580" bIns="34290" numCol="1" rtlCol="0" anchor="ctr" anchorCtr="0" compatLnSpc="1">
            <a:prstTxWarp prst="textNoShape">
              <a:avLst/>
            </a:prstTxWarp>
          </a:bodyPr>
          <a:lstStyle/>
          <a:p>
            <a:pPr algn="ctr" defTabSz="684610"/>
            <a:endParaRPr lang="en-US" sz="900">
              <a:solidFill>
                <a:srgbClr val="000000"/>
              </a:solidFill>
              <a:latin typeface="Arial" pitchFamily="-65" charset="0"/>
            </a:endParaRPr>
          </a:p>
        </p:txBody>
      </p:sp>
      <p:sp>
        <p:nvSpPr>
          <p:cNvPr id="9" name="Rectangle 8"/>
          <p:cNvSpPr/>
          <p:nvPr/>
        </p:nvSpPr>
        <p:spPr bwMode="auto">
          <a:xfrm>
            <a:off x="788277" y="2760984"/>
            <a:ext cx="236482" cy="272752"/>
          </a:xfrm>
          <a:prstGeom prst="rect">
            <a:avLst/>
          </a:prstGeom>
          <a:solidFill>
            <a:schemeClr val="bg1"/>
          </a:solidFill>
          <a:ln w="12700" cap="flat" cmpd="sng" algn="ctr">
            <a:noFill/>
            <a:prstDash val="solid"/>
            <a:round/>
            <a:headEnd type="none" w="sm" len="sm"/>
            <a:tailEnd type="none" w="sm" len="sm"/>
          </a:ln>
          <a:effectLst/>
        </p:spPr>
        <p:txBody>
          <a:bodyPr vert="horz" wrap="none" lIns="68580" tIns="34290" rIns="68580" bIns="34290" numCol="1" rtlCol="0" anchor="ctr" anchorCtr="0" compatLnSpc="1">
            <a:prstTxWarp prst="textNoShape">
              <a:avLst/>
            </a:prstTxWarp>
          </a:bodyPr>
          <a:lstStyle/>
          <a:p>
            <a:pPr algn="ctr" defTabSz="684610"/>
            <a:endParaRPr lang="en-US" sz="900">
              <a:solidFill>
                <a:srgbClr val="000000"/>
              </a:solidFill>
              <a:latin typeface="Arial" pitchFamily="-65" charset="0"/>
            </a:endParaRPr>
          </a:p>
        </p:txBody>
      </p:sp>
      <p:sp>
        <p:nvSpPr>
          <p:cNvPr id="8" name="Title 7">
            <a:extLst>
              <a:ext uri="{FF2B5EF4-FFF2-40B4-BE49-F238E27FC236}">
                <a16:creationId xmlns="" xmlns:a16="http://schemas.microsoft.com/office/drawing/2014/main" id="{D7F51DCA-B579-8740-81F8-0097799E2BD2}"/>
              </a:ext>
            </a:extLst>
          </p:cNvPr>
          <p:cNvSpPr>
            <a:spLocks noGrp="1"/>
          </p:cNvSpPr>
          <p:nvPr>
            <p:ph type="title"/>
          </p:nvPr>
        </p:nvSpPr>
        <p:spPr>
          <a:xfrm>
            <a:off x="685800" y="221670"/>
            <a:ext cx="7772400" cy="1143000"/>
          </a:xfrm>
        </p:spPr>
        <p:txBody>
          <a:bodyPr/>
          <a:lstStyle/>
          <a:p>
            <a:r>
              <a:rPr lang="en-US" dirty="0"/>
              <a:t>Developmental Capstone Data Set </a:t>
            </a:r>
          </a:p>
        </p:txBody>
      </p:sp>
      <p:sp>
        <p:nvSpPr>
          <p:cNvPr id="10" name="Rectangle 9">
            <a:extLst>
              <a:ext uri="{FF2B5EF4-FFF2-40B4-BE49-F238E27FC236}">
                <a16:creationId xmlns="" xmlns:a16="http://schemas.microsoft.com/office/drawing/2014/main" id="{2A84F5D7-94E8-3340-8A73-E65835ECE442}"/>
              </a:ext>
            </a:extLst>
          </p:cNvPr>
          <p:cNvSpPr/>
          <p:nvPr/>
        </p:nvSpPr>
        <p:spPr>
          <a:xfrm>
            <a:off x="6834367" y="6518927"/>
            <a:ext cx="1802096" cy="276999"/>
          </a:xfrm>
          <a:prstGeom prst="rect">
            <a:avLst/>
          </a:prstGeom>
        </p:spPr>
        <p:txBody>
          <a:bodyPr wrap="none">
            <a:spAutoFit/>
          </a:bodyPr>
          <a:lstStyle/>
          <a:p>
            <a:r>
              <a:rPr lang="en" dirty="0">
                <a:solidFill>
                  <a:srgbClr val="FFFFFF">
                    <a:lumMod val="50000"/>
                  </a:srgbClr>
                </a:solidFill>
              </a:rPr>
              <a:t>[</a:t>
            </a:r>
            <a:r>
              <a:rPr lang="en-US" dirty="0">
                <a:solidFill>
                  <a:srgbClr val="FFFFFF">
                    <a:lumMod val="50000"/>
                  </a:srgbClr>
                </a:solidFill>
              </a:rPr>
              <a:t>Li</a:t>
            </a:r>
            <a:r>
              <a:rPr lang="en" dirty="0">
                <a:solidFill>
                  <a:srgbClr val="FFFFFF">
                    <a:lumMod val="50000"/>
                  </a:srgbClr>
                </a:solidFill>
              </a:rPr>
              <a:t> et al. (‘18) </a:t>
            </a:r>
            <a:r>
              <a:rPr lang="en-US" dirty="0">
                <a:solidFill>
                  <a:srgbClr val="FFFFFF">
                    <a:lumMod val="50000"/>
                  </a:srgbClr>
                </a:solidFill>
              </a:rPr>
              <a:t>Science]</a:t>
            </a:r>
          </a:p>
        </p:txBody>
      </p:sp>
      <p:sp>
        <p:nvSpPr>
          <p:cNvPr id="11" name="TextBox 10">
            <a:extLst>
              <a:ext uri="{FF2B5EF4-FFF2-40B4-BE49-F238E27FC236}">
                <a16:creationId xmlns="" xmlns:a16="http://schemas.microsoft.com/office/drawing/2014/main" id="{C7ABEC23-0555-5C4E-AA83-20668762FACE}"/>
              </a:ext>
            </a:extLst>
          </p:cNvPr>
          <p:cNvSpPr txBox="1"/>
          <p:nvPr/>
        </p:nvSpPr>
        <p:spPr>
          <a:xfrm>
            <a:off x="246670" y="5780782"/>
            <a:ext cx="3183885" cy="1077218"/>
          </a:xfrm>
          <a:prstGeom prst="rect">
            <a:avLst/>
          </a:prstGeom>
          <a:noFill/>
        </p:spPr>
        <p:txBody>
          <a:bodyPr wrap="none" rtlCol="0">
            <a:spAutoFit/>
          </a:bodyPr>
          <a:lstStyle/>
          <a:p>
            <a:pPr marL="285750" indent="-285750">
              <a:buFont typeface="Arial" charset="0"/>
              <a:buChar char="•"/>
            </a:pPr>
            <a:r>
              <a:rPr lang="en-US" sz="1600" b="0" dirty="0">
                <a:solidFill>
                  <a:srgbClr val="000000"/>
                </a:solidFill>
              </a:rPr>
              <a:t>60 Individuals in total</a:t>
            </a:r>
          </a:p>
          <a:p>
            <a:pPr marL="285750" indent="-285750">
              <a:buFont typeface="Arial" charset="0"/>
              <a:buChar char="•"/>
            </a:pPr>
            <a:r>
              <a:rPr lang="en-US" sz="1600" b="0" dirty="0">
                <a:solidFill>
                  <a:srgbClr val="000000"/>
                </a:solidFill>
              </a:rPr>
              <a:t>Ages from 5 PCW to 64 yrs.</a:t>
            </a:r>
          </a:p>
          <a:p>
            <a:pPr marL="285750" indent="-285750">
              <a:buFont typeface="Arial" charset="0"/>
              <a:buChar char="•"/>
            </a:pPr>
            <a:r>
              <a:rPr lang="en-US" sz="1600" b="0" dirty="0">
                <a:solidFill>
                  <a:srgbClr val="000000"/>
                </a:solidFill>
              </a:rPr>
              <a:t>16 brain regions for &gt; 9 PCW </a:t>
            </a:r>
          </a:p>
          <a:p>
            <a:endParaRPr lang="en-US" sz="1600" b="0" dirty="0">
              <a:solidFill>
                <a:srgbClr val="000000"/>
              </a:solidFill>
            </a:endParaRPr>
          </a:p>
        </p:txBody>
      </p:sp>
    </p:spTree>
    <p:extLst>
      <p:ext uri="{BB962C8B-B14F-4D97-AF65-F5344CB8AC3E}">
        <p14:creationId xmlns:p14="http://schemas.microsoft.com/office/powerpoint/2010/main" val="647883529"/>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E48EE6B-968E-B54F-9CC7-CCE25D44ED47}"/>
              </a:ext>
            </a:extLst>
          </p:cNvPr>
          <p:cNvSpPr>
            <a:spLocks noGrp="1"/>
          </p:cNvSpPr>
          <p:nvPr>
            <p:ph type="title"/>
          </p:nvPr>
        </p:nvSpPr>
        <p:spPr>
          <a:xfrm>
            <a:off x="419100" y="1142162"/>
            <a:ext cx="8305800" cy="994172"/>
          </a:xfrm>
        </p:spPr>
        <p:txBody>
          <a:bodyPr>
            <a:normAutofit/>
          </a:bodyPr>
          <a:lstStyle/>
          <a:p>
            <a:r>
              <a:rPr lang="en-US" sz="2800" dirty="0"/>
              <a:t>Different neuronal &amp; glial cell </a:t>
            </a:r>
            <a:br>
              <a:rPr lang="en-US" sz="2800" dirty="0"/>
            </a:br>
            <a:r>
              <a:rPr lang="en-US" sz="2800" dirty="0"/>
              <a:t>fractions across ages</a:t>
            </a:r>
          </a:p>
        </p:txBody>
      </p:sp>
      <p:grpSp>
        <p:nvGrpSpPr>
          <p:cNvPr id="13" name="Group 12">
            <a:extLst>
              <a:ext uri="{FF2B5EF4-FFF2-40B4-BE49-F238E27FC236}">
                <a16:creationId xmlns="" xmlns:a16="http://schemas.microsoft.com/office/drawing/2014/main" id="{D679BB9A-2CC7-5544-8D21-7CD9CCED98D1}"/>
              </a:ext>
            </a:extLst>
          </p:cNvPr>
          <p:cNvGrpSpPr/>
          <p:nvPr/>
        </p:nvGrpSpPr>
        <p:grpSpPr>
          <a:xfrm>
            <a:off x="817419" y="2092210"/>
            <a:ext cx="7509162" cy="4599540"/>
            <a:chOff x="1260565" y="2403285"/>
            <a:chExt cx="6622869" cy="3783419"/>
          </a:xfrm>
        </p:grpSpPr>
        <p:pic>
          <p:nvPicPr>
            <p:cNvPr id="7" name="Picture 6">
              <a:extLst>
                <a:ext uri="{FF2B5EF4-FFF2-40B4-BE49-F238E27FC236}">
                  <a16:creationId xmlns="" xmlns:a16="http://schemas.microsoft.com/office/drawing/2014/main" id="{4BDC2ABB-CCEE-6E40-AE60-165E6663E2F5}"/>
                </a:ext>
              </a:extLst>
            </p:cNvPr>
            <p:cNvPicPr>
              <a:picLocks noChangeAspect="1"/>
            </p:cNvPicPr>
            <p:nvPr/>
          </p:nvPicPr>
          <p:blipFill>
            <a:blip r:embed="rId3"/>
            <a:stretch>
              <a:fillRect/>
            </a:stretch>
          </p:blipFill>
          <p:spPr>
            <a:xfrm>
              <a:off x="1260565" y="2409307"/>
              <a:ext cx="6622869" cy="3777397"/>
            </a:xfrm>
            <a:prstGeom prst="rect">
              <a:avLst/>
            </a:prstGeom>
          </p:spPr>
        </p:pic>
        <p:sp>
          <p:nvSpPr>
            <p:cNvPr id="11" name="Rectangle 10">
              <a:extLst>
                <a:ext uri="{FF2B5EF4-FFF2-40B4-BE49-F238E27FC236}">
                  <a16:creationId xmlns="" xmlns:a16="http://schemas.microsoft.com/office/drawing/2014/main" id="{BB316481-4648-BF4C-864B-B77EB469CCC7}"/>
                </a:ext>
              </a:extLst>
            </p:cNvPr>
            <p:cNvSpPr/>
            <p:nvPr/>
          </p:nvSpPr>
          <p:spPr bwMode="auto">
            <a:xfrm>
              <a:off x="1260565" y="2403285"/>
              <a:ext cx="326571" cy="457200"/>
            </a:xfrm>
            <a:prstGeom prst="rect">
              <a:avLst/>
            </a:prstGeom>
            <a:solidFill>
              <a:schemeClr val="bg1"/>
            </a:solidFill>
            <a:ln w="12700" cap="flat" cmpd="sng" algn="ctr">
              <a:no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algn="ctr" defTabSz="912813"/>
              <a:endParaRPr lang="en-US">
                <a:solidFill>
                  <a:srgbClr val="000000"/>
                </a:solidFill>
                <a:latin typeface="Arial" pitchFamily="-65" charset="0"/>
              </a:endParaRPr>
            </a:p>
          </p:txBody>
        </p:sp>
      </p:grpSp>
      <p:sp>
        <p:nvSpPr>
          <p:cNvPr id="6" name="Rectangle 5">
            <a:extLst>
              <a:ext uri="{FF2B5EF4-FFF2-40B4-BE49-F238E27FC236}">
                <a16:creationId xmlns="" xmlns:a16="http://schemas.microsoft.com/office/drawing/2014/main" id="{F84D1321-555A-8047-935C-791C10F03EEE}"/>
              </a:ext>
            </a:extLst>
          </p:cNvPr>
          <p:cNvSpPr/>
          <p:nvPr/>
        </p:nvSpPr>
        <p:spPr>
          <a:xfrm>
            <a:off x="6834367" y="6518927"/>
            <a:ext cx="1802096" cy="276999"/>
          </a:xfrm>
          <a:prstGeom prst="rect">
            <a:avLst/>
          </a:prstGeom>
        </p:spPr>
        <p:txBody>
          <a:bodyPr wrap="none">
            <a:spAutoFit/>
          </a:bodyPr>
          <a:lstStyle/>
          <a:p>
            <a:r>
              <a:rPr lang="en" dirty="0">
                <a:solidFill>
                  <a:srgbClr val="FFFFFF">
                    <a:lumMod val="50000"/>
                  </a:srgbClr>
                </a:solidFill>
              </a:rPr>
              <a:t>[</a:t>
            </a:r>
            <a:r>
              <a:rPr lang="en-US" dirty="0">
                <a:solidFill>
                  <a:srgbClr val="FFFFFF">
                    <a:lumMod val="50000"/>
                  </a:srgbClr>
                </a:solidFill>
              </a:rPr>
              <a:t>Li</a:t>
            </a:r>
            <a:r>
              <a:rPr lang="en" dirty="0">
                <a:solidFill>
                  <a:srgbClr val="FFFFFF">
                    <a:lumMod val="50000"/>
                  </a:srgbClr>
                </a:solidFill>
              </a:rPr>
              <a:t> et al. (‘18) </a:t>
            </a:r>
            <a:r>
              <a:rPr lang="en-US" dirty="0">
                <a:solidFill>
                  <a:srgbClr val="FFFFFF">
                    <a:lumMod val="50000"/>
                  </a:srgbClr>
                </a:solidFill>
              </a:rPr>
              <a:t>Science]</a:t>
            </a:r>
          </a:p>
        </p:txBody>
      </p:sp>
    </p:spTree>
    <p:extLst>
      <p:ext uri="{BB962C8B-B14F-4D97-AF65-F5344CB8AC3E}">
        <p14:creationId xmlns:p14="http://schemas.microsoft.com/office/powerpoint/2010/main" val="857075248"/>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Title 1"/>
          <p:cNvSpPr>
            <a:spLocks noGrp="1"/>
          </p:cNvSpPr>
          <p:nvPr>
            <p:ph type="title"/>
          </p:nvPr>
        </p:nvSpPr>
        <p:spPr>
          <a:xfrm>
            <a:off x="15876" y="7938"/>
            <a:ext cx="9112248" cy="684212"/>
          </a:xfrm>
        </p:spPr>
        <p:txBody>
          <a:bodyPr/>
          <a:lstStyle/>
          <a:p>
            <a:pPr>
              <a:defRPr/>
            </a:pPr>
            <a:r>
              <a:rPr lang="en-US" sz="1400" dirty="0">
                <a:solidFill>
                  <a:schemeClr val="tx1">
                    <a:lumMod val="65000"/>
                    <a:lumOff val="35000"/>
                  </a:schemeClr>
                </a:solidFill>
                <a:ea typeface="ＭＳ Ｐゴシック" charset="0"/>
                <a:cs typeface="ＭＳ Ｐゴシック" charset="0"/>
              </a:rPr>
              <a:t>Using population-scale </a:t>
            </a:r>
            <a:r>
              <a:rPr lang="en-US" sz="1400" dirty="0" smtClean="0">
                <a:solidFill>
                  <a:schemeClr val="tx1">
                    <a:lumMod val="65000"/>
                    <a:lumOff val="35000"/>
                  </a:schemeClr>
                </a:solidFill>
                <a:ea typeface="ＭＳ Ｐゴシック" charset="0"/>
                <a:cs typeface="ＭＳ Ｐゴシック" charset="0"/>
              </a:rPr>
              <a:t>functional </a:t>
            </a:r>
            <a:r>
              <a:rPr lang="en-US" sz="1400" dirty="0">
                <a:solidFill>
                  <a:schemeClr val="tx1">
                    <a:lumMod val="65000"/>
                    <a:lumOff val="35000"/>
                  </a:schemeClr>
                </a:solidFill>
                <a:ea typeface="ＭＳ Ｐゴシック" charset="0"/>
                <a:cs typeface="ＭＳ Ｐゴシック" charset="0"/>
              </a:rPr>
              <a:t>genomics </a:t>
            </a:r>
            <a:r>
              <a:rPr lang="en-US" sz="1400" dirty="0" smtClean="0">
                <a:solidFill>
                  <a:schemeClr val="tx1">
                    <a:lumMod val="65000"/>
                    <a:lumOff val="35000"/>
                  </a:schemeClr>
                </a:solidFill>
                <a:ea typeface="ＭＳ Ｐゴシック" charset="0"/>
                <a:cs typeface="ＭＳ Ｐゴシック" charset="0"/>
              </a:rPr>
              <a:t>to </a:t>
            </a:r>
            <a:r>
              <a:rPr lang="en-US" sz="1400" dirty="0">
                <a:solidFill>
                  <a:schemeClr val="tx1">
                    <a:lumMod val="65000"/>
                    <a:lumOff val="35000"/>
                  </a:schemeClr>
                </a:solidFill>
                <a:ea typeface="ＭＳ Ｐゴシック" charset="0"/>
                <a:cs typeface="ＭＳ Ｐゴシック" charset="0"/>
              </a:rPr>
              <a:t>understand </a:t>
            </a:r>
            <a:r>
              <a:rPr lang="en-US" sz="1400" dirty="0" err="1" smtClean="0">
                <a:solidFill>
                  <a:schemeClr val="tx1">
                    <a:lumMod val="65000"/>
                    <a:lumOff val="35000"/>
                  </a:schemeClr>
                </a:solidFill>
                <a:ea typeface="ＭＳ Ｐゴシック" charset="0"/>
                <a:cs typeface="ＭＳ Ｐゴシック" charset="0"/>
              </a:rPr>
              <a:t>neuropsychiatic</a:t>
            </a:r>
            <a:r>
              <a:rPr lang="en-US" sz="1400" dirty="0" smtClean="0">
                <a:solidFill>
                  <a:schemeClr val="tx1">
                    <a:lumMod val="65000"/>
                    <a:lumOff val="35000"/>
                  </a:schemeClr>
                </a:solidFill>
                <a:ea typeface="ＭＳ Ｐゴシック" charset="0"/>
                <a:cs typeface="ＭＳ Ｐゴシック" charset="0"/>
              </a:rPr>
              <a:t> </a:t>
            </a:r>
            <a:r>
              <a:rPr lang="en-US" sz="1400" dirty="0">
                <a:solidFill>
                  <a:schemeClr val="tx1">
                    <a:lumMod val="65000"/>
                    <a:lumOff val="35000"/>
                  </a:schemeClr>
                </a:solidFill>
                <a:ea typeface="ＭＳ Ｐゴシック" charset="0"/>
                <a:cs typeface="ＭＳ Ｐゴシック" charset="0"/>
              </a:rPr>
              <a:t>disease </a:t>
            </a:r>
            <a:r>
              <a:rPr lang="en-US" sz="1400" dirty="0" smtClean="0">
                <a:solidFill>
                  <a:schemeClr val="tx1">
                    <a:lumMod val="65000"/>
                    <a:lumOff val="35000"/>
                  </a:schemeClr>
                </a:solidFill>
                <a:ea typeface="ＭＳ Ｐゴシック" charset="0"/>
                <a:cs typeface="ＭＳ Ｐゴシック" charset="0"/>
              </a:rPr>
              <a:t/>
            </a:r>
            <a:br>
              <a:rPr lang="en-US" sz="1400" dirty="0" smtClean="0">
                <a:solidFill>
                  <a:schemeClr val="tx1">
                    <a:lumMod val="65000"/>
                    <a:lumOff val="35000"/>
                  </a:schemeClr>
                </a:solidFill>
                <a:ea typeface="ＭＳ Ｐゴシック" charset="0"/>
                <a:cs typeface="ＭＳ Ｐゴシック" charset="0"/>
              </a:rPr>
            </a:br>
            <a:r>
              <a:rPr lang="en-US" sz="1400" dirty="0" smtClean="0">
                <a:solidFill>
                  <a:schemeClr val="tx1">
                    <a:lumMod val="65000"/>
                    <a:lumOff val="35000"/>
                  </a:schemeClr>
                </a:solidFill>
                <a:ea typeface="ＭＳ Ｐゴシック" charset="0"/>
                <a:cs typeface="ＭＳ Ｐゴシック" charset="0"/>
              </a:rPr>
              <a:t>&amp; </a:t>
            </a:r>
            <a:r>
              <a:rPr lang="en-US" sz="1400" dirty="0">
                <a:solidFill>
                  <a:schemeClr val="tx1">
                    <a:lumMod val="65000"/>
                    <a:lumOff val="35000"/>
                  </a:schemeClr>
                </a:solidFill>
                <a:ea typeface="ＭＳ Ｐゴシック" charset="0"/>
                <a:cs typeface="ＭＳ Ｐゴシック" charset="0"/>
              </a:rPr>
              <a:t>interpreting </a:t>
            </a:r>
            <a:r>
              <a:rPr lang="en-US" sz="1400" dirty="0" smtClean="0">
                <a:solidFill>
                  <a:schemeClr val="tx1">
                    <a:lumMod val="65000"/>
                    <a:lumOff val="35000"/>
                  </a:schemeClr>
                </a:solidFill>
                <a:ea typeface="ＭＳ Ｐゴシック" charset="0"/>
                <a:cs typeface="ＭＳ Ｐゴシック" charset="0"/>
              </a:rPr>
              <a:t>the data </a:t>
            </a:r>
            <a:r>
              <a:rPr lang="en-US" sz="1400" dirty="0">
                <a:solidFill>
                  <a:schemeClr val="tx1">
                    <a:lumMod val="65000"/>
                    <a:lumOff val="35000"/>
                  </a:schemeClr>
                </a:solidFill>
                <a:ea typeface="ＭＳ Ｐゴシック" charset="0"/>
                <a:cs typeface="ＭＳ Ｐゴシック" charset="0"/>
              </a:rPr>
              <a:t>exhaust </a:t>
            </a:r>
            <a:r>
              <a:rPr lang="en-US" sz="1400" dirty="0" smtClean="0">
                <a:solidFill>
                  <a:schemeClr val="tx1">
                    <a:lumMod val="65000"/>
                    <a:lumOff val="35000"/>
                  </a:schemeClr>
                </a:solidFill>
                <a:ea typeface="ＭＳ Ｐゴシック" charset="0"/>
                <a:cs typeface="ＭＳ Ｐゴシック" charset="0"/>
              </a:rPr>
              <a:t>from </a:t>
            </a:r>
            <a:r>
              <a:rPr lang="en-US" sz="1400" dirty="0">
                <a:solidFill>
                  <a:schemeClr val="tx1">
                    <a:lumMod val="65000"/>
                    <a:lumOff val="35000"/>
                  </a:schemeClr>
                </a:solidFill>
                <a:ea typeface="ＭＳ Ｐゴシック" charset="0"/>
                <a:cs typeface="ＭＳ Ｐゴシック" charset="0"/>
              </a:rPr>
              <a:t>this activity </a:t>
            </a:r>
          </a:p>
        </p:txBody>
      </p:sp>
      <p:sp>
        <p:nvSpPr>
          <p:cNvPr id="54274" name="Content Placeholder 2"/>
          <p:cNvSpPr>
            <a:spLocks noGrp="1"/>
          </p:cNvSpPr>
          <p:nvPr>
            <p:ph sz="half" idx="1"/>
          </p:nvPr>
        </p:nvSpPr>
        <p:spPr>
          <a:xfrm>
            <a:off x="-10310" y="711200"/>
            <a:ext cx="4859397" cy="6116638"/>
          </a:xfrm>
        </p:spPr>
        <p:txBody>
          <a:bodyPr/>
          <a:lstStyle/>
          <a:p>
            <a:r>
              <a:rPr lang="en-US" altLang="en-US" sz="1400" i="1" dirty="0" smtClean="0">
                <a:solidFill>
                  <a:schemeClr val="tx1">
                    <a:lumMod val="65000"/>
                    <a:lumOff val="35000"/>
                  </a:schemeClr>
                </a:solidFill>
                <a:ea typeface="ＭＳ Ｐゴシック" charset="-128"/>
                <a:cs typeface="ＭＳ Ｐゴシック" charset="-128"/>
              </a:rPr>
              <a:t>[Core] </a:t>
            </a:r>
            <a:r>
              <a:rPr lang="en-US" altLang="en-US" sz="1800" b="1" u="sng" dirty="0" err="1" smtClean="0">
                <a:solidFill>
                  <a:srgbClr val="FFC000"/>
                </a:solidFill>
                <a:ea typeface="ＭＳ Ｐゴシック" charset="-128"/>
                <a:cs typeface="ＭＳ Ｐゴシック" charset="-128"/>
              </a:rPr>
              <a:t>PsychENCODE</a:t>
            </a:r>
            <a:r>
              <a:rPr lang="en-US" altLang="en-US" sz="1800" b="1" dirty="0">
                <a:solidFill>
                  <a:schemeClr val="tx1">
                    <a:lumMod val="65000"/>
                    <a:lumOff val="35000"/>
                  </a:schemeClr>
                </a:solidFill>
                <a:ea typeface="ＭＳ Ｐゴシック" charset="-128"/>
                <a:cs typeface="ＭＳ Ｐゴシック" charset="-128"/>
              </a:rPr>
              <a:t>: </a:t>
            </a:r>
            <a:r>
              <a:rPr lang="en-US" altLang="en-US" sz="1800" dirty="0">
                <a:solidFill>
                  <a:schemeClr val="tx1">
                    <a:lumMod val="65000"/>
                    <a:lumOff val="35000"/>
                  </a:schemeClr>
                </a:solidFill>
                <a:ea typeface="ＭＳ Ｐゴシック" charset="-128"/>
                <a:cs typeface="ＭＳ Ｐゴシック" charset="-128"/>
              </a:rPr>
              <a:t>Population-level analysis of </a:t>
            </a:r>
            <a:r>
              <a:rPr lang="en-US" altLang="en-US" sz="1800" dirty="0" smtClean="0">
                <a:solidFill>
                  <a:schemeClr val="tx1">
                    <a:lumMod val="65000"/>
                    <a:lumOff val="35000"/>
                  </a:schemeClr>
                </a:solidFill>
                <a:ea typeface="ＭＳ Ｐゴシック" charset="-128"/>
                <a:cs typeface="ＭＳ Ｐゴシック" charset="-128"/>
              </a:rPr>
              <a:t>functional </a:t>
            </a:r>
            <a:r>
              <a:rPr lang="en-US" altLang="en-US" sz="1800" dirty="0">
                <a:solidFill>
                  <a:schemeClr val="tx1">
                    <a:lumMod val="65000"/>
                    <a:lumOff val="35000"/>
                  </a:schemeClr>
                </a:solidFill>
                <a:ea typeface="ＭＳ Ｐゴシック" charset="-128"/>
                <a:cs typeface="ＭＳ Ｐゴシック" charset="-128"/>
              </a:rPr>
              <a:t>genomics data related to </a:t>
            </a:r>
            <a:r>
              <a:rPr lang="en-US" altLang="en-US" sz="1800" dirty="0" smtClean="0">
                <a:solidFill>
                  <a:schemeClr val="tx1">
                    <a:lumMod val="65000"/>
                    <a:lumOff val="35000"/>
                  </a:schemeClr>
                </a:solidFill>
                <a:ea typeface="ＭＳ Ｐゴシック" charset="-128"/>
                <a:cs typeface="ＭＳ Ｐゴシック" charset="-128"/>
              </a:rPr>
              <a:t>neuropsychiatric </a:t>
            </a:r>
            <a:r>
              <a:rPr lang="en-US" altLang="en-US" sz="1800" dirty="0">
                <a:solidFill>
                  <a:schemeClr val="tx1">
                    <a:lumMod val="65000"/>
                    <a:lumOff val="35000"/>
                  </a:schemeClr>
                </a:solidFill>
                <a:ea typeface="ＭＳ Ｐゴシック" charset="-128"/>
                <a:cs typeface="ＭＳ Ｐゴシック" charset="-128"/>
              </a:rPr>
              <a:t>disease</a:t>
            </a:r>
          </a:p>
          <a:p>
            <a:pPr lvl="1"/>
            <a:r>
              <a:rPr lang="en-US" altLang="en-US" sz="1600" dirty="0" smtClean="0">
                <a:solidFill>
                  <a:schemeClr val="tx1">
                    <a:lumMod val="65000"/>
                    <a:lumOff val="35000"/>
                  </a:schemeClr>
                </a:solidFill>
                <a:ea typeface="ＭＳ Ｐゴシック" charset="-128"/>
              </a:rPr>
              <a:t>Construction of an adult brain resource with 1866 individuals + dev. time-course</a:t>
            </a:r>
          </a:p>
          <a:p>
            <a:pPr lvl="1"/>
            <a:r>
              <a:rPr lang="en-US" altLang="en-US" sz="1600" dirty="0" smtClean="0">
                <a:solidFill>
                  <a:schemeClr val="tx1">
                    <a:lumMod val="65000"/>
                    <a:lumOff val="35000"/>
                  </a:schemeClr>
                </a:solidFill>
                <a:ea typeface="ＭＳ Ｐゴシック" charset="-128"/>
              </a:rPr>
              <a:t>Using the changing proportions of cell types (via </a:t>
            </a:r>
            <a:r>
              <a:rPr lang="en-US" altLang="en-US" sz="1600" b="1" u="sng" dirty="0" smtClean="0">
                <a:solidFill>
                  <a:srgbClr val="FFC000"/>
                </a:solidFill>
                <a:ea typeface="ＭＳ Ｐゴシック" charset="-128"/>
              </a:rPr>
              <a:t>single-cell deconvolution</a:t>
            </a:r>
            <a:r>
              <a:rPr lang="en-US" altLang="en-US" sz="1600" dirty="0" smtClean="0">
                <a:solidFill>
                  <a:schemeClr val="tx1">
                    <a:lumMod val="65000"/>
                    <a:lumOff val="35000"/>
                  </a:schemeClr>
                </a:solidFill>
                <a:ea typeface="ＭＳ Ｐゴシック" charset="-128"/>
              </a:rPr>
              <a:t>) to account for expression variation across a population, </a:t>
            </a:r>
            <a:br>
              <a:rPr lang="en-US" altLang="en-US" sz="1600" dirty="0" smtClean="0">
                <a:solidFill>
                  <a:schemeClr val="tx1">
                    <a:lumMod val="65000"/>
                    <a:lumOff val="35000"/>
                  </a:schemeClr>
                </a:solidFill>
                <a:ea typeface="ＭＳ Ｐゴシック" charset="-128"/>
              </a:rPr>
            </a:br>
            <a:r>
              <a:rPr lang="en-US" altLang="en-US" sz="1600" dirty="0" smtClean="0">
                <a:solidFill>
                  <a:schemeClr val="tx1">
                    <a:lumMod val="65000"/>
                    <a:lumOff val="35000"/>
                  </a:schemeClr>
                </a:solidFill>
                <a:ea typeface="ＭＳ Ｐゴシック" charset="-128"/>
              </a:rPr>
              <a:t>disorders &amp; development</a:t>
            </a:r>
          </a:p>
          <a:p>
            <a:pPr lvl="1"/>
            <a:r>
              <a:rPr lang="en-US" altLang="en-US" sz="1600" dirty="0" smtClean="0">
                <a:solidFill>
                  <a:schemeClr val="tx1">
                    <a:lumMod val="65000"/>
                    <a:lumOff val="35000"/>
                  </a:schemeClr>
                </a:solidFill>
                <a:ea typeface="ＭＳ Ｐゴシック" charset="-128"/>
              </a:rPr>
              <a:t>Large-scale processing defines ~79K PFC </a:t>
            </a:r>
            <a:br>
              <a:rPr lang="en-US" altLang="en-US" sz="1600" dirty="0" smtClean="0">
                <a:solidFill>
                  <a:schemeClr val="tx1">
                    <a:lumMod val="65000"/>
                    <a:lumOff val="35000"/>
                  </a:schemeClr>
                </a:solidFill>
                <a:ea typeface="ＭＳ Ｐゴシック" charset="-128"/>
              </a:rPr>
            </a:br>
            <a:r>
              <a:rPr lang="en-US" altLang="en-US" sz="1600" b="1" u="sng" dirty="0" smtClean="0">
                <a:solidFill>
                  <a:srgbClr val="FFC000"/>
                </a:solidFill>
                <a:ea typeface="ＭＳ Ｐゴシック" charset="-128"/>
              </a:rPr>
              <a:t>enhancers &amp; creates a comprehensive QTL </a:t>
            </a:r>
            <a:r>
              <a:rPr lang="en-US" altLang="en-US" sz="1600" dirty="0" smtClean="0">
                <a:solidFill>
                  <a:schemeClr val="tx1">
                    <a:lumMod val="65000"/>
                    <a:lumOff val="35000"/>
                  </a:schemeClr>
                </a:solidFill>
                <a:ea typeface="ＭＳ Ｐゴシック" charset="-128"/>
              </a:rPr>
              <a:t>resource (~2.5M </a:t>
            </a:r>
            <a:r>
              <a:rPr lang="en-US" altLang="en-US" sz="1600" dirty="0" err="1" smtClean="0">
                <a:solidFill>
                  <a:schemeClr val="tx1">
                    <a:lumMod val="65000"/>
                    <a:lumOff val="35000"/>
                  </a:schemeClr>
                </a:solidFill>
                <a:ea typeface="ＭＳ Ｐゴシック" charset="-128"/>
              </a:rPr>
              <a:t>eQTLs</a:t>
            </a:r>
            <a:r>
              <a:rPr lang="en-US" altLang="en-US" sz="1600" dirty="0" smtClean="0">
                <a:solidFill>
                  <a:schemeClr val="tx1">
                    <a:lumMod val="65000"/>
                    <a:lumOff val="35000"/>
                  </a:schemeClr>
                </a:solidFill>
                <a:ea typeface="ＭＳ Ｐゴシック" charset="-128"/>
              </a:rPr>
              <a:t> + </a:t>
            </a:r>
            <a:r>
              <a:rPr lang="en-US" altLang="en-US" sz="1600" dirty="0" err="1" smtClean="0">
                <a:solidFill>
                  <a:schemeClr val="tx1">
                    <a:lumMod val="65000"/>
                    <a:lumOff val="35000"/>
                  </a:schemeClr>
                </a:solidFill>
                <a:ea typeface="ＭＳ Ｐゴシック" charset="-128"/>
              </a:rPr>
              <a:t>cQTLs</a:t>
            </a:r>
            <a:r>
              <a:rPr lang="en-US" altLang="en-US" sz="1600" dirty="0" smtClean="0">
                <a:solidFill>
                  <a:schemeClr val="tx1">
                    <a:lumMod val="65000"/>
                    <a:lumOff val="35000"/>
                  </a:schemeClr>
                </a:solidFill>
                <a:ea typeface="ＭＳ Ｐゴシック" charset="-128"/>
              </a:rPr>
              <a:t> &amp; </a:t>
            </a:r>
            <a:r>
              <a:rPr lang="en-US" altLang="en-US" sz="1600" dirty="0" err="1" smtClean="0">
                <a:solidFill>
                  <a:schemeClr val="tx1">
                    <a:lumMod val="65000"/>
                    <a:lumOff val="35000"/>
                  </a:schemeClr>
                </a:solidFill>
                <a:ea typeface="ＭＳ Ｐゴシック" charset="-128"/>
              </a:rPr>
              <a:t>fQTLs</a:t>
            </a:r>
            <a:r>
              <a:rPr lang="en-US" altLang="en-US" sz="1600" dirty="0" smtClean="0">
                <a:solidFill>
                  <a:schemeClr val="tx1">
                    <a:lumMod val="65000"/>
                    <a:lumOff val="35000"/>
                  </a:schemeClr>
                </a:solidFill>
                <a:ea typeface="ＭＳ Ｐゴシック" charset="-128"/>
              </a:rPr>
              <a:t>)</a:t>
            </a:r>
          </a:p>
          <a:p>
            <a:pPr lvl="1"/>
            <a:r>
              <a:rPr lang="en-US" altLang="en-US" sz="1600" dirty="0" smtClean="0">
                <a:solidFill>
                  <a:schemeClr val="tx1">
                    <a:lumMod val="65000"/>
                    <a:lumOff val="35000"/>
                  </a:schemeClr>
                </a:solidFill>
                <a:ea typeface="ＭＳ Ｐゴシック" charset="-128"/>
              </a:rPr>
              <a:t>Connecting QTLs, enhancer activity relationships &amp; Hi-C into a</a:t>
            </a:r>
            <a:r>
              <a:rPr lang="en-US" altLang="en-US" sz="1600" b="1" dirty="0" smtClean="0">
                <a:solidFill>
                  <a:schemeClr val="tx1">
                    <a:lumMod val="65000"/>
                    <a:lumOff val="35000"/>
                  </a:schemeClr>
                </a:solidFill>
                <a:ea typeface="ＭＳ Ｐゴシック" charset="-128"/>
              </a:rPr>
              <a:t> </a:t>
            </a:r>
            <a:br>
              <a:rPr lang="en-US" altLang="en-US" sz="1600" b="1" dirty="0" smtClean="0">
                <a:solidFill>
                  <a:schemeClr val="tx1">
                    <a:lumMod val="65000"/>
                    <a:lumOff val="35000"/>
                  </a:schemeClr>
                </a:solidFill>
                <a:ea typeface="ＭＳ Ｐゴシック" charset="-128"/>
              </a:rPr>
            </a:br>
            <a:r>
              <a:rPr lang="en-US" altLang="en-US" sz="1600" b="1" u="sng" dirty="0" smtClean="0">
                <a:solidFill>
                  <a:srgbClr val="FFC000"/>
                </a:solidFill>
                <a:ea typeface="ＭＳ Ｐゴシック" charset="-128"/>
              </a:rPr>
              <a:t>brain regulatory network</a:t>
            </a:r>
            <a:r>
              <a:rPr lang="en-US" altLang="en-US" sz="1600" b="1" dirty="0" smtClean="0">
                <a:solidFill>
                  <a:schemeClr val="tx1">
                    <a:lumMod val="65000"/>
                    <a:lumOff val="35000"/>
                  </a:schemeClr>
                </a:solidFill>
                <a:ea typeface="ＭＳ Ｐゴシック" charset="-128"/>
              </a:rPr>
              <a:t> </a:t>
            </a:r>
            <a:r>
              <a:rPr lang="en-US" altLang="en-US" sz="1600" dirty="0" smtClean="0">
                <a:solidFill>
                  <a:schemeClr val="tx1">
                    <a:lumMod val="65000"/>
                    <a:lumOff val="35000"/>
                  </a:schemeClr>
                </a:solidFill>
                <a:ea typeface="ＭＳ Ｐゴシック" charset="-128"/>
              </a:rPr>
              <a:t>&amp; using this to link SCZ GWAS SNPs to genes</a:t>
            </a:r>
          </a:p>
          <a:p>
            <a:pPr lvl="1"/>
            <a:r>
              <a:rPr lang="en-US" altLang="en-US" sz="1600" dirty="0" smtClean="0">
                <a:solidFill>
                  <a:schemeClr val="tx1">
                    <a:lumMod val="65000"/>
                    <a:lumOff val="35000"/>
                  </a:schemeClr>
                </a:solidFill>
                <a:ea typeface="ＭＳ Ｐゴシック" charset="-128"/>
              </a:rPr>
              <a:t>Embedding the reg. network in a </a:t>
            </a:r>
            <a:br>
              <a:rPr lang="en-US" altLang="en-US" sz="1600" dirty="0" smtClean="0">
                <a:solidFill>
                  <a:schemeClr val="tx1">
                    <a:lumMod val="65000"/>
                    <a:lumOff val="35000"/>
                  </a:schemeClr>
                </a:solidFill>
                <a:ea typeface="ＭＳ Ｐゴシック" charset="-128"/>
              </a:rPr>
            </a:br>
            <a:r>
              <a:rPr lang="en-US" altLang="en-US" sz="1600" b="1" u="sng" dirty="0" smtClean="0">
                <a:solidFill>
                  <a:srgbClr val="FFC000"/>
                </a:solidFill>
                <a:ea typeface="ＭＳ Ｐゴシック" charset="-128"/>
              </a:rPr>
              <a:t>deep-learning model</a:t>
            </a:r>
            <a:r>
              <a:rPr lang="en-US" altLang="en-US" sz="1600" dirty="0" smtClean="0">
                <a:solidFill>
                  <a:srgbClr val="FFC000"/>
                </a:solidFill>
                <a:ea typeface="ＭＳ Ｐゴシック" charset="-128"/>
              </a:rPr>
              <a:t> </a:t>
            </a:r>
            <a:r>
              <a:rPr lang="en-US" altLang="en-US" sz="1600" dirty="0" smtClean="0">
                <a:solidFill>
                  <a:schemeClr val="tx1">
                    <a:lumMod val="65000"/>
                    <a:lumOff val="35000"/>
                  </a:schemeClr>
                </a:solidFill>
                <a:ea typeface="ＭＳ Ｐゴシック" charset="-128"/>
              </a:rPr>
              <a:t>to predict disease from genotype &amp; transcriptome. Using this to suggest specific pathways &amp; genes, as targets.</a:t>
            </a:r>
          </a:p>
          <a:p>
            <a:endParaRPr lang="en-US" altLang="en-US" sz="1600" dirty="0" smtClean="0">
              <a:solidFill>
                <a:schemeClr val="tx1">
                  <a:lumMod val="65000"/>
                  <a:lumOff val="35000"/>
                </a:schemeClr>
              </a:solidFill>
              <a:ea typeface="ＭＳ Ｐゴシック" charset="-128"/>
              <a:cs typeface="ＭＳ Ｐゴシック" charset="-128"/>
            </a:endParaRPr>
          </a:p>
          <a:p>
            <a:endParaRPr lang="en-US" altLang="en-US" sz="1600" dirty="0">
              <a:solidFill>
                <a:schemeClr val="tx1">
                  <a:lumMod val="65000"/>
                  <a:lumOff val="35000"/>
                </a:schemeClr>
              </a:solidFill>
              <a:ea typeface="ＭＳ Ｐゴシック" charset="-128"/>
              <a:cs typeface="ＭＳ Ｐゴシック" charset="-128"/>
            </a:endParaRPr>
          </a:p>
        </p:txBody>
      </p:sp>
      <p:sp>
        <p:nvSpPr>
          <p:cNvPr id="54275" name="Content Placeholder 3"/>
          <p:cNvSpPr>
            <a:spLocks noGrp="1"/>
          </p:cNvSpPr>
          <p:nvPr>
            <p:ph sz="half" idx="2"/>
          </p:nvPr>
        </p:nvSpPr>
        <p:spPr>
          <a:xfrm>
            <a:off x="4849087" y="711200"/>
            <a:ext cx="4265181" cy="6132512"/>
          </a:xfrm>
        </p:spPr>
        <p:txBody>
          <a:bodyPr/>
          <a:lstStyle/>
          <a:p>
            <a:pPr marL="228600" lvl="1">
              <a:buFontTx/>
              <a:buChar char="•"/>
            </a:pPr>
            <a:r>
              <a:rPr lang="en-US" altLang="en-US" sz="1400" i="1" dirty="0">
                <a:solidFill>
                  <a:schemeClr val="tx1">
                    <a:lumMod val="65000"/>
                    <a:lumOff val="35000"/>
                  </a:schemeClr>
                </a:solidFill>
                <a:ea typeface="ＭＳ Ｐゴシック" charset="-128"/>
                <a:cs typeface="ＭＳ Ｐゴシック" charset="-128"/>
              </a:rPr>
              <a:t>[Exhaust]</a:t>
            </a:r>
            <a:r>
              <a:rPr lang="en-US" altLang="en-US" sz="1800" i="1" dirty="0">
                <a:solidFill>
                  <a:schemeClr val="tx1">
                    <a:lumMod val="65000"/>
                    <a:lumOff val="35000"/>
                  </a:schemeClr>
                </a:solidFill>
                <a:ea typeface="ＭＳ Ｐゴシック" charset="-128"/>
                <a:cs typeface="ＭＳ Ｐゴシック" charset="-128"/>
              </a:rPr>
              <a:t> </a:t>
            </a:r>
            <a:r>
              <a:rPr lang="en-US" altLang="en-US" sz="1800" b="1" u="sng" dirty="0" smtClean="0">
                <a:solidFill>
                  <a:srgbClr val="FFC000"/>
                </a:solidFill>
                <a:ea typeface="ＭＳ Ｐゴシック" charset="-128"/>
              </a:rPr>
              <a:t>Other uses</a:t>
            </a:r>
            <a:r>
              <a:rPr lang="en-US" altLang="en-US" sz="1800" dirty="0" smtClean="0">
                <a:solidFill>
                  <a:schemeClr val="tx1">
                    <a:lumMod val="65000"/>
                    <a:lumOff val="35000"/>
                  </a:schemeClr>
                </a:solidFill>
                <a:ea typeface="ＭＳ Ｐゴシック" charset="-128"/>
              </a:rPr>
              <a:t> for the resource</a:t>
            </a:r>
          </a:p>
          <a:p>
            <a:pPr marL="569913" lvl="2"/>
            <a:r>
              <a:rPr lang="en-US" altLang="en-US" sz="1600" dirty="0">
                <a:solidFill>
                  <a:schemeClr val="tx1">
                    <a:lumMod val="65000"/>
                    <a:lumOff val="35000"/>
                  </a:schemeClr>
                </a:solidFill>
                <a:ea typeface="ＭＳ Ｐゴシック" charset="-128"/>
              </a:rPr>
              <a:t>H</a:t>
            </a:r>
            <a:r>
              <a:rPr lang="en-US" altLang="en-US" sz="1600" dirty="0" smtClean="0">
                <a:solidFill>
                  <a:schemeClr val="tx1">
                    <a:lumMod val="65000"/>
                    <a:lumOff val="35000"/>
                  </a:schemeClr>
                </a:solidFill>
                <a:ea typeface="ＭＳ Ｐゴシック" charset="-128"/>
              </a:rPr>
              <a:t>ighlighting </a:t>
            </a:r>
            <a:r>
              <a:rPr lang="en-US" altLang="en-US" sz="1600" dirty="0">
                <a:solidFill>
                  <a:schemeClr val="tx1">
                    <a:lumMod val="65000"/>
                    <a:lumOff val="35000"/>
                  </a:schemeClr>
                </a:solidFill>
                <a:ea typeface="ＭＳ Ｐゴシック" charset="-128"/>
              </a:rPr>
              <a:t>aging related genes + consistently comparing the brain to other </a:t>
            </a:r>
            <a:r>
              <a:rPr lang="en-US" altLang="en-US" sz="1600" dirty="0" smtClean="0">
                <a:solidFill>
                  <a:schemeClr val="tx1">
                    <a:lumMod val="65000"/>
                    <a:lumOff val="35000"/>
                  </a:schemeClr>
                </a:solidFill>
                <a:ea typeface="ＭＳ Ｐゴシック" charset="-128"/>
              </a:rPr>
              <a:t>organs</a:t>
            </a:r>
            <a:endParaRPr lang="en-US" altLang="en-US" sz="1600" i="1" dirty="0">
              <a:solidFill>
                <a:schemeClr val="tx1">
                  <a:lumMod val="65000"/>
                  <a:lumOff val="35000"/>
                </a:schemeClr>
              </a:solidFill>
              <a:ea typeface="ＭＳ Ｐゴシック" charset="-128"/>
              <a:cs typeface="ＭＳ Ｐゴシック" charset="-128"/>
            </a:endParaRPr>
          </a:p>
          <a:p>
            <a:r>
              <a:rPr lang="en-US" altLang="en-US" sz="1400" i="1" dirty="0" smtClean="0">
                <a:solidFill>
                  <a:schemeClr val="tx1">
                    <a:lumMod val="65000"/>
                    <a:lumOff val="35000"/>
                  </a:schemeClr>
                </a:solidFill>
                <a:ea typeface="ＭＳ Ｐゴシック" charset="-128"/>
                <a:cs typeface="ＭＳ Ｐゴシック" charset="-128"/>
              </a:rPr>
              <a:t>[</a:t>
            </a:r>
            <a:r>
              <a:rPr lang="en-US" altLang="en-US" sz="1400" i="1" dirty="0">
                <a:solidFill>
                  <a:schemeClr val="tx1">
                    <a:lumMod val="65000"/>
                    <a:lumOff val="35000"/>
                  </a:schemeClr>
                </a:solidFill>
                <a:ea typeface="ＭＳ Ｐゴシック" charset="-128"/>
                <a:cs typeface="ＭＳ Ｐゴシック" charset="-128"/>
              </a:rPr>
              <a:t>Exhaust] </a:t>
            </a:r>
            <a:r>
              <a:rPr lang="en-US" altLang="en-US" sz="1800" b="1" u="sng" dirty="0">
                <a:solidFill>
                  <a:srgbClr val="FFC000"/>
                </a:solidFill>
                <a:ea typeface="ＭＳ Ｐゴシック" charset="-128"/>
                <a:cs typeface="ＭＳ Ｐゴシック" charset="-128"/>
              </a:rPr>
              <a:t>Genomic </a:t>
            </a:r>
            <a:r>
              <a:rPr lang="en-US" altLang="en-US" sz="1800" b="1" u="sng" dirty="0" smtClean="0">
                <a:solidFill>
                  <a:srgbClr val="FFC000"/>
                </a:solidFill>
                <a:ea typeface="ＭＳ Ｐゴシック" charset="-128"/>
                <a:cs typeface="ＭＳ Ｐゴシック" charset="-128"/>
              </a:rPr>
              <a:t>Privacy</a:t>
            </a:r>
          </a:p>
          <a:p>
            <a:pPr lvl="1"/>
            <a:r>
              <a:rPr lang="en-US" altLang="en-US" sz="1600" dirty="0" smtClean="0">
                <a:solidFill>
                  <a:schemeClr val="tx1">
                    <a:lumMod val="65000"/>
                    <a:lumOff val="35000"/>
                  </a:schemeClr>
                </a:solidFill>
                <a:ea typeface="ＭＳ Ｐゴシック" charset="-128"/>
                <a:cs typeface="ＭＳ Ｐゴシック" charset="-128"/>
              </a:rPr>
              <a:t>The </a:t>
            </a:r>
            <a:r>
              <a:rPr lang="en-US" altLang="en-US" sz="1600" b="1" u="sng" dirty="0" smtClean="0">
                <a:solidFill>
                  <a:srgbClr val="FFC000"/>
                </a:solidFill>
                <a:ea typeface="ＭＳ Ｐゴシック" charset="-128"/>
                <a:cs typeface="ＭＳ Ｐゴシック" charset="-128"/>
              </a:rPr>
              <a:t>Dilemma</a:t>
            </a:r>
            <a:endParaRPr lang="en-US" altLang="en-US" sz="1600" dirty="0">
              <a:solidFill>
                <a:srgbClr val="FFC000"/>
              </a:solidFill>
              <a:ea typeface="ＭＳ Ｐゴシック" charset="-128"/>
              <a:cs typeface="ＭＳ Ｐゴシック" charset="-128"/>
            </a:endParaRPr>
          </a:p>
          <a:p>
            <a:pPr lvl="2"/>
            <a:r>
              <a:rPr lang="en-US" altLang="en-US" sz="1600" dirty="0">
                <a:solidFill>
                  <a:schemeClr val="tx1">
                    <a:lumMod val="65000"/>
                    <a:lumOff val="35000"/>
                  </a:schemeClr>
                </a:solidFill>
                <a:ea typeface="ＭＳ Ｐゴシック" charset="-128"/>
                <a:cs typeface="ＭＳ Ｐゴシック" charset="-128"/>
              </a:rPr>
              <a:t>The genome as fundamental, inherited info that’s very private v. need for large-scale mining for med. research</a:t>
            </a:r>
          </a:p>
          <a:p>
            <a:pPr lvl="2"/>
            <a:r>
              <a:rPr lang="en-US" altLang="en-US" sz="1600" dirty="0" smtClean="0">
                <a:solidFill>
                  <a:schemeClr val="tx1">
                    <a:lumMod val="65000"/>
                    <a:lumOff val="35000"/>
                  </a:schemeClr>
                </a:solidFill>
                <a:ea typeface="ＭＳ Ｐゴシック" charset="-128"/>
                <a:cs typeface="ＭＳ Ｐゴシック" charset="-128"/>
              </a:rPr>
              <a:t>2-sided </a:t>
            </a:r>
            <a:r>
              <a:rPr lang="en-US" altLang="en-US" sz="1600" dirty="0">
                <a:solidFill>
                  <a:schemeClr val="tx1">
                    <a:lumMod val="65000"/>
                    <a:lumOff val="35000"/>
                  </a:schemeClr>
                </a:solidFill>
                <a:ea typeface="ＭＳ Ｐゴシック" charset="-128"/>
                <a:cs typeface="ＭＳ Ｐゴシック" charset="-128"/>
              </a:rPr>
              <a:t>nature of </a:t>
            </a:r>
            <a:r>
              <a:rPr lang="en-US" altLang="en-US" sz="1600" dirty="0" smtClean="0">
                <a:solidFill>
                  <a:schemeClr val="tx1">
                    <a:lumMod val="65000"/>
                    <a:lumOff val="35000"/>
                  </a:schemeClr>
                </a:solidFill>
                <a:ea typeface="ＭＳ Ｐゴシック" charset="-128"/>
                <a:cs typeface="ＭＳ Ｐゴシック" charset="-128"/>
              </a:rPr>
              <a:t>RNA-</a:t>
            </a:r>
            <a:r>
              <a:rPr lang="en-US" altLang="en-US" sz="1600" dirty="0" err="1" smtClean="0">
                <a:solidFill>
                  <a:schemeClr val="tx1">
                    <a:lumMod val="65000"/>
                    <a:lumOff val="35000"/>
                  </a:schemeClr>
                </a:solidFill>
                <a:ea typeface="ＭＳ Ｐゴシック" charset="-128"/>
                <a:cs typeface="ＭＳ Ｐゴシック" charset="-128"/>
              </a:rPr>
              <a:t>seq</a:t>
            </a:r>
            <a:r>
              <a:rPr lang="en-US" altLang="en-US" sz="1600" dirty="0" smtClean="0">
                <a:solidFill>
                  <a:schemeClr val="tx1">
                    <a:lumMod val="65000"/>
                    <a:lumOff val="35000"/>
                  </a:schemeClr>
                </a:solidFill>
                <a:ea typeface="ＭＳ Ｐゴシック" charset="-128"/>
                <a:cs typeface="ＭＳ Ｐゴシック" charset="-128"/>
              </a:rPr>
              <a:t> presents tricky privacy issues</a:t>
            </a:r>
            <a:endParaRPr lang="en-US" altLang="en-US" sz="1600" dirty="0">
              <a:solidFill>
                <a:schemeClr val="tx1">
                  <a:lumMod val="65000"/>
                  <a:lumOff val="35000"/>
                </a:schemeClr>
              </a:solidFill>
              <a:ea typeface="ＭＳ Ｐゴシック" charset="-128"/>
              <a:cs typeface="ＭＳ Ｐゴシック" charset="-128"/>
            </a:endParaRPr>
          </a:p>
          <a:p>
            <a:pPr lvl="1"/>
            <a:r>
              <a:rPr lang="en-US" altLang="en-US" sz="1600" b="1" u="sng" dirty="0" err="1">
                <a:solidFill>
                  <a:srgbClr val="FFC000"/>
                </a:solidFill>
                <a:ea typeface="ＭＳ Ｐゴシック" charset="-128"/>
              </a:rPr>
              <a:t>eQTLs</a:t>
            </a:r>
            <a:r>
              <a:rPr lang="en-US" altLang="en-US" sz="1600" dirty="0">
                <a:solidFill>
                  <a:schemeClr val="tx1">
                    <a:lumMod val="65000"/>
                    <a:lumOff val="35000"/>
                  </a:schemeClr>
                </a:solidFill>
                <a:ea typeface="ＭＳ Ｐゴシック" charset="-128"/>
              </a:rPr>
              <a:t>: Quantifying &amp; removing </a:t>
            </a:r>
            <a:r>
              <a:rPr lang="en-US" altLang="en-US" sz="1600" dirty="0" smtClean="0">
                <a:solidFill>
                  <a:schemeClr val="tx1">
                    <a:lumMod val="65000"/>
                    <a:lumOff val="35000"/>
                  </a:schemeClr>
                </a:solidFill>
                <a:ea typeface="ＭＳ Ｐゴシック" charset="-128"/>
              </a:rPr>
              <a:t>variant </a:t>
            </a:r>
            <a:r>
              <a:rPr lang="en-US" altLang="en-US" sz="1600" dirty="0">
                <a:solidFill>
                  <a:schemeClr val="tx1">
                    <a:lumMod val="65000"/>
                    <a:lumOff val="35000"/>
                  </a:schemeClr>
                </a:solidFill>
                <a:ea typeface="ＭＳ Ｐゴシック" charset="-128"/>
              </a:rPr>
              <a:t>info from expression levels </a:t>
            </a:r>
            <a:r>
              <a:rPr lang="en-US" altLang="en-US" sz="1600" dirty="0" smtClean="0">
                <a:solidFill>
                  <a:schemeClr val="tx1">
                    <a:lumMod val="65000"/>
                    <a:lumOff val="35000"/>
                  </a:schemeClr>
                </a:solidFill>
                <a:ea typeface="ＭＳ Ｐゴシック" charset="-128"/>
              </a:rPr>
              <a:t>with </a:t>
            </a:r>
            <a:r>
              <a:rPr lang="en-US" altLang="en-US" sz="1600" dirty="0">
                <a:solidFill>
                  <a:schemeClr val="tx1">
                    <a:lumMod val="65000"/>
                    <a:lumOff val="35000"/>
                  </a:schemeClr>
                </a:solidFill>
                <a:ea typeface="ＭＳ Ｐゴシック" charset="-128"/>
              </a:rPr>
              <a:t>ICI &amp; predictability. Instantiating a practical linking attack </a:t>
            </a:r>
            <a:r>
              <a:rPr lang="en-US" altLang="en-US" sz="1600" dirty="0" smtClean="0">
                <a:solidFill>
                  <a:schemeClr val="tx1">
                    <a:lumMod val="65000"/>
                    <a:lumOff val="35000"/>
                  </a:schemeClr>
                </a:solidFill>
                <a:ea typeface="ＭＳ Ｐゴシック" charset="-128"/>
              </a:rPr>
              <a:t>with </a:t>
            </a:r>
            <a:r>
              <a:rPr lang="en-US" altLang="en-US" sz="1600" dirty="0">
                <a:solidFill>
                  <a:schemeClr val="tx1">
                    <a:lumMod val="65000"/>
                    <a:lumOff val="35000"/>
                  </a:schemeClr>
                </a:solidFill>
                <a:ea typeface="ＭＳ Ｐゴシック" charset="-128"/>
              </a:rPr>
              <a:t>noisy quasi-identifiers</a:t>
            </a:r>
          </a:p>
          <a:p>
            <a:pPr lvl="1"/>
            <a:r>
              <a:rPr lang="en-US" altLang="en-US" sz="1600" b="1" u="sng" dirty="0">
                <a:solidFill>
                  <a:srgbClr val="FFC000"/>
                </a:solidFill>
                <a:ea typeface="ＭＳ Ｐゴシック" charset="-128"/>
                <a:cs typeface="ＭＳ Ｐゴシック" charset="-128"/>
              </a:rPr>
              <a:t>Signal Profiles</a:t>
            </a:r>
            <a:r>
              <a:rPr lang="en-US" altLang="en-US" sz="1600" dirty="0">
                <a:solidFill>
                  <a:schemeClr val="tx1">
                    <a:lumMod val="65000"/>
                    <a:lumOff val="35000"/>
                  </a:schemeClr>
                </a:solidFill>
                <a:ea typeface="ＭＳ Ｐゴシック" charset="-128"/>
                <a:cs typeface="ＭＳ Ｐゴシック" charset="-128"/>
              </a:rPr>
              <a:t>: Manifest appreciable leakage from large &amp; small deletions. Linking attacks possible but additional complication of SV discovery in addition to genotyping</a:t>
            </a:r>
            <a:endParaRPr lang="en-US" altLang="en-US" sz="1600" dirty="0">
              <a:solidFill>
                <a:schemeClr val="tx1">
                  <a:lumMod val="65000"/>
                  <a:lumOff val="35000"/>
                </a:schemeClr>
              </a:solidFill>
              <a:ea typeface="ＭＳ Ｐゴシック" charset="-128"/>
            </a:endParaRPr>
          </a:p>
          <a:p>
            <a:endParaRPr lang="en-US" altLang="en-US" sz="1600" dirty="0">
              <a:solidFill>
                <a:schemeClr val="tx1">
                  <a:lumMod val="65000"/>
                  <a:lumOff val="35000"/>
                </a:schemeClr>
              </a:solidFill>
              <a:ea typeface="ＭＳ Ｐゴシック" charset="-128"/>
              <a:cs typeface="ＭＳ Ｐゴシック" charset="-128"/>
            </a:endParaRPr>
          </a:p>
          <a:p>
            <a:endParaRPr lang="en-US" altLang="en-US" sz="1600" dirty="0">
              <a:solidFill>
                <a:schemeClr val="tx1">
                  <a:lumMod val="65000"/>
                  <a:lumOff val="35000"/>
                </a:schemeClr>
              </a:solidFill>
              <a:ea typeface="ＭＳ Ｐゴシック" charset="-128"/>
              <a:cs typeface="ＭＳ Ｐゴシック" charset="-128"/>
            </a:endParaRPr>
          </a:p>
        </p:txBody>
      </p:sp>
    </p:spTree>
    <p:extLst>
      <p:ext uri="{BB962C8B-B14F-4D97-AF65-F5344CB8AC3E}">
        <p14:creationId xmlns:p14="http://schemas.microsoft.com/office/powerpoint/2010/main" val="8966449"/>
      </p:ext>
    </p:extLst>
  </p:cSld>
  <p:clrMapOvr>
    <a:masterClrMapping/>
  </p:clrMapOvr>
  <p:transition advTm="238108"/>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88B8F549-FED7-8D4C-8737-F0CA8B685795}"/>
              </a:ext>
            </a:extLst>
          </p:cNvPr>
          <p:cNvPicPr>
            <a:picLocks noChangeAspect="1"/>
          </p:cNvPicPr>
          <p:nvPr/>
        </p:nvPicPr>
        <p:blipFill rotWithShape="1">
          <a:blip r:embed="rId2"/>
          <a:srcRect b="75069"/>
          <a:stretch/>
        </p:blipFill>
        <p:spPr>
          <a:xfrm>
            <a:off x="654288" y="1386911"/>
            <a:ext cx="4321790" cy="1152008"/>
          </a:xfrm>
          <a:prstGeom prst="rect">
            <a:avLst/>
          </a:prstGeom>
        </p:spPr>
      </p:pic>
      <p:sp>
        <p:nvSpPr>
          <p:cNvPr id="6" name="TextBox 5">
            <a:extLst>
              <a:ext uri="{FF2B5EF4-FFF2-40B4-BE49-F238E27FC236}">
                <a16:creationId xmlns="" xmlns:a16="http://schemas.microsoft.com/office/drawing/2014/main" id="{8B6A646E-10C5-FF44-9289-37473CF2722D}"/>
              </a:ext>
            </a:extLst>
          </p:cNvPr>
          <p:cNvSpPr txBox="1"/>
          <p:nvPr/>
        </p:nvSpPr>
        <p:spPr>
          <a:xfrm>
            <a:off x="147415" y="25660"/>
            <a:ext cx="6657174" cy="461665"/>
          </a:xfrm>
          <a:prstGeom prst="rect">
            <a:avLst/>
          </a:prstGeom>
          <a:noFill/>
        </p:spPr>
        <p:txBody>
          <a:bodyPr wrap="square" rtlCol="0">
            <a:spAutoFit/>
          </a:bodyPr>
          <a:lstStyle/>
          <a:p>
            <a:pPr fontAlgn="auto">
              <a:spcBef>
                <a:spcPts val="0"/>
              </a:spcBef>
              <a:spcAft>
                <a:spcPts val="0"/>
              </a:spcAft>
            </a:pPr>
            <a:r>
              <a:rPr lang="en-US" altLang="zh-CN" sz="2400" b="0" dirty="0">
                <a:solidFill>
                  <a:prstClr val="white"/>
                </a:solidFill>
                <a:latin typeface="Calibri" panose="020F0502020204030204"/>
                <a:ea typeface="等线" charset="-122"/>
                <a:cs typeface=""/>
              </a:rPr>
              <a:t>Characterize</a:t>
            </a:r>
            <a:r>
              <a:rPr lang="zh-CN" altLang="en-US" sz="2400" b="0" dirty="0">
                <a:solidFill>
                  <a:prstClr val="white"/>
                </a:solidFill>
                <a:latin typeface="Calibri" panose="020F0502020204030204"/>
                <a:ea typeface="等线" charset="-122"/>
                <a:cs typeface=""/>
              </a:rPr>
              <a:t> </a:t>
            </a:r>
            <a:r>
              <a:rPr lang="en-US" altLang="zh-CN" sz="2400" b="0" dirty="0">
                <a:solidFill>
                  <a:prstClr val="white"/>
                </a:solidFill>
                <a:latin typeface="Calibri" panose="020F0502020204030204"/>
                <a:ea typeface="等线" charset="-122"/>
                <a:cs typeface=""/>
              </a:rPr>
              <a:t>brain</a:t>
            </a:r>
            <a:r>
              <a:rPr lang="zh-CN" altLang="en-US" sz="2400" b="0" dirty="0">
                <a:solidFill>
                  <a:prstClr val="white"/>
                </a:solidFill>
                <a:latin typeface="Calibri" panose="020F0502020204030204"/>
                <a:ea typeface="等线" charset="-122"/>
                <a:cs typeface=""/>
              </a:rPr>
              <a:t> </a:t>
            </a:r>
            <a:r>
              <a:rPr lang="en-US" altLang="zh-CN" sz="2400" b="0" dirty="0">
                <a:solidFill>
                  <a:prstClr val="white"/>
                </a:solidFill>
                <a:latin typeface="Calibri" panose="020F0502020204030204"/>
                <a:ea typeface="等线" charset="-122"/>
                <a:cs typeface=""/>
              </a:rPr>
              <a:t>specific</a:t>
            </a:r>
            <a:r>
              <a:rPr lang="zh-CN" altLang="en-US" sz="2400" b="0" dirty="0">
                <a:solidFill>
                  <a:prstClr val="white"/>
                </a:solidFill>
                <a:latin typeface="Calibri" panose="020F0502020204030204"/>
                <a:ea typeface="等线" charset="-122"/>
                <a:cs typeface=""/>
              </a:rPr>
              <a:t> </a:t>
            </a:r>
            <a:r>
              <a:rPr lang="en-US" altLang="zh-CN" sz="2400" b="0" dirty="0">
                <a:solidFill>
                  <a:prstClr val="white"/>
                </a:solidFill>
                <a:latin typeface="Calibri" panose="020F0502020204030204"/>
                <a:ea typeface="等线" charset="-122"/>
                <a:cs typeface=""/>
              </a:rPr>
              <a:t>enhancers</a:t>
            </a:r>
            <a:r>
              <a:rPr lang="zh-CN" altLang="en-US" sz="2400" b="0" dirty="0">
                <a:solidFill>
                  <a:prstClr val="white"/>
                </a:solidFill>
                <a:latin typeface="Calibri" panose="020F0502020204030204"/>
                <a:ea typeface="等线" charset="-122"/>
                <a:cs typeface=""/>
              </a:rPr>
              <a:t>  </a:t>
            </a:r>
            <a:endParaRPr lang="en-US" sz="2400" b="0" dirty="0">
              <a:solidFill>
                <a:prstClr val="white"/>
              </a:solidFill>
              <a:latin typeface="Calibri" panose="020F0502020204030204"/>
              <a:ea typeface=""/>
              <a:cs typeface=""/>
            </a:endParaRPr>
          </a:p>
        </p:txBody>
      </p:sp>
      <p:sp>
        <p:nvSpPr>
          <p:cNvPr id="8" name="Rectangle 7">
            <a:extLst>
              <a:ext uri="{FF2B5EF4-FFF2-40B4-BE49-F238E27FC236}">
                <a16:creationId xmlns="" xmlns:a16="http://schemas.microsoft.com/office/drawing/2014/main" id="{3771A573-C204-C340-BF7B-A2C5D3B497D4}"/>
              </a:ext>
            </a:extLst>
          </p:cNvPr>
          <p:cNvSpPr/>
          <p:nvPr/>
        </p:nvSpPr>
        <p:spPr>
          <a:xfrm>
            <a:off x="6834367" y="6518927"/>
            <a:ext cx="2077813" cy="276999"/>
          </a:xfrm>
          <a:prstGeom prst="rect">
            <a:avLst/>
          </a:prstGeom>
        </p:spPr>
        <p:txBody>
          <a:bodyPr wrap="none">
            <a:spAutoFit/>
          </a:bodyPr>
          <a:lstStyle/>
          <a:p>
            <a:r>
              <a:rPr lang="en" dirty="0">
                <a:solidFill>
                  <a:srgbClr val="FFFFFF">
                    <a:lumMod val="50000"/>
                  </a:srgbClr>
                </a:solidFill>
              </a:rPr>
              <a:t>[Wang et al. (‘18) </a:t>
            </a:r>
            <a:r>
              <a:rPr lang="en-US" dirty="0">
                <a:solidFill>
                  <a:srgbClr val="FFFFFF">
                    <a:lumMod val="50000"/>
                  </a:srgbClr>
                </a:solidFill>
              </a:rPr>
              <a:t>Science]</a:t>
            </a:r>
          </a:p>
        </p:txBody>
      </p:sp>
      <p:sp>
        <p:nvSpPr>
          <p:cNvPr id="3" name="Title 2">
            <a:extLst>
              <a:ext uri="{FF2B5EF4-FFF2-40B4-BE49-F238E27FC236}">
                <a16:creationId xmlns="" xmlns:a16="http://schemas.microsoft.com/office/drawing/2014/main" id="{87388331-3AA1-814D-BAA6-920EB30F725A}"/>
              </a:ext>
            </a:extLst>
          </p:cNvPr>
          <p:cNvSpPr>
            <a:spLocks noGrp="1"/>
          </p:cNvSpPr>
          <p:nvPr>
            <p:ph type="title"/>
          </p:nvPr>
        </p:nvSpPr>
        <p:spPr>
          <a:xfrm>
            <a:off x="685800" y="83118"/>
            <a:ext cx="7772400" cy="1143000"/>
          </a:xfrm>
        </p:spPr>
        <p:txBody>
          <a:bodyPr/>
          <a:lstStyle/>
          <a:p>
            <a:r>
              <a:rPr lang="en-US" dirty="0"/>
              <a:t>Developing a Reference Set of ~79K PFC Enhancers &amp; Studying Their Population Variation</a:t>
            </a:r>
          </a:p>
        </p:txBody>
      </p:sp>
      <p:pic>
        <p:nvPicPr>
          <p:cNvPr id="9" name="Picture 8">
            <a:extLst>
              <a:ext uri="{FF2B5EF4-FFF2-40B4-BE49-F238E27FC236}">
                <a16:creationId xmlns="" xmlns:a16="http://schemas.microsoft.com/office/drawing/2014/main" id="{9B539EFE-AB3A-E545-9B9B-AB619608BE04}"/>
              </a:ext>
            </a:extLst>
          </p:cNvPr>
          <p:cNvPicPr>
            <a:picLocks noChangeAspect="1"/>
          </p:cNvPicPr>
          <p:nvPr/>
        </p:nvPicPr>
        <p:blipFill>
          <a:blip r:embed="rId3"/>
          <a:stretch>
            <a:fillRect/>
          </a:stretch>
        </p:blipFill>
        <p:spPr>
          <a:xfrm>
            <a:off x="5734414" y="1933240"/>
            <a:ext cx="2460810" cy="2460810"/>
          </a:xfrm>
          <a:prstGeom prst="rect">
            <a:avLst/>
          </a:prstGeom>
        </p:spPr>
      </p:pic>
      <p:sp>
        <p:nvSpPr>
          <p:cNvPr id="10" name="Title 1">
            <a:extLst>
              <a:ext uri="{FF2B5EF4-FFF2-40B4-BE49-F238E27FC236}">
                <a16:creationId xmlns="" xmlns:a16="http://schemas.microsoft.com/office/drawing/2014/main" id="{15E3BBBE-ED38-5F4A-ACB5-1B0B199FA629}"/>
              </a:ext>
            </a:extLst>
          </p:cNvPr>
          <p:cNvSpPr txBox="1">
            <a:spLocks/>
          </p:cNvSpPr>
          <p:nvPr/>
        </p:nvSpPr>
        <p:spPr>
          <a:xfrm>
            <a:off x="895637" y="4051957"/>
            <a:ext cx="4389285" cy="684185"/>
          </a:xfrm>
          <a:prstGeom prst="rect">
            <a:avLst/>
          </a:prstGeom>
        </p:spPr>
        <p:txBody>
          <a:bodyPr vert="horz" lIns="68580" tIns="34290" rIns="68580" bIns="3429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20000"/>
              </a:lnSpc>
            </a:pPr>
            <a:r>
              <a:rPr lang="en-US" sz="2000" dirty="0">
                <a:solidFill>
                  <a:srgbClr val="002060"/>
                </a:solidFill>
              </a:rPr>
              <a:t>Consistent with ENCODE, active enhancers are identified as open chromatin regions enriched in H3K27ac and depleted in H3K4me3  </a:t>
            </a:r>
          </a:p>
        </p:txBody>
      </p:sp>
    </p:spTree>
    <p:extLst>
      <p:ext uri="{BB962C8B-B14F-4D97-AF65-F5344CB8AC3E}">
        <p14:creationId xmlns:p14="http://schemas.microsoft.com/office/powerpoint/2010/main" val="1210156459"/>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88B8F549-FED7-8D4C-8737-F0CA8B685795}"/>
              </a:ext>
            </a:extLst>
          </p:cNvPr>
          <p:cNvPicPr>
            <a:picLocks noChangeAspect="1"/>
          </p:cNvPicPr>
          <p:nvPr/>
        </p:nvPicPr>
        <p:blipFill>
          <a:blip r:embed="rId2"/>
          <a:stretch>
            <a:fillRect/>
          </a:stretch>
        </p:blipFill>
        <p:spPr>
          <a:xfrm>
            <a:off x="654288" y="1386911"/>
            <a:ext cx="4321790" cy="4620782"/>
          </a:xfrm>
          <a:prstGeom prst="rect">
            <a:avLst/>
          </a:prstGeom>
        </p:spPr>
      </p:pic>
      <p:pic>
        <p:nvPicPr>
          <p:cNvPr id="7" name="Picture 6">
            <a:extLst>
              <a:ext uri="{FF2B5EF4-FFF2-40B4-BE49-F238E27FC236}">
                <a16:creationId xmlns="" xmlns:a16="http://schemas.microsoft.com/office/drawing/2014/main" id="{2A8F7378-8503-CC46-9684-41B7C1D42305}"/>
              </a:ext>
            </a:extLst>
          </p:cNvPr>
          <p:cNvPicPr>
            <a:picLocks noChangeAspect="1"/>
          </p:cNvPicPr>
          <p:nvPr/>
        </p:nvPicPr>
        <p:blipFill>
          <a:blip r:embed="rId3"/>
          <a:stretch>
            <a:fillRect/>
          </a:stretch>
        </p:blipFill>
        <p:spPr>
          <a:xfrm>
            <a:off x="5289263" y="1923731"/>
            <a:ext cx="3226087" cy="3363660"/>
          </a:xfrm>
          <a:prstGeom prst="rect">
            <a:avLst/>
          </a:prstGeom>
        </p:spPr>
      </p:pic>
      <p:sp>
        <p:nvSpPr>
          <p:cNvPr id="6" name="TextBox 5">
            <a:extLst>
              <a:ext uri="{FF2B5EF4-FFF2-40B4-BE49-F238E27FC236}">
                <a16:creationId xmlns="" xmlns:a16="http://schemas.microsoft.com/office/drawing/2014/main" id="{8B6A646E-10C5-FF44-9289-37473CF2722D}"/>
              </a:ext>
            </a:extLst>
          </p:cNvPr>
          <p:cNvSpPr txBox="1"/>
          <p:nvPr/>
        </p:nvSpPr>
        <p:spPr>
          <a:xfrm>
            <a:off x="147415" y="25660"/>
            <a:ext cx="6657174" cy="461665"/>
          </a:xfrm>
          <a:prstGeom prst="rect">
            <a:avLst/>
          </a:prstGeom>
          <a:noFill/>
        </p:spPr>
        <p:txBody>
          <a:bodyPr wrap="square" rtlCol="0">
            <a:spAutoFit/>
          </a:bodyPr>
          <a:lstStyle/>
          <a:p>
            <a:pPr fontAlgn="auto">
              <a:spcBef>
                <a:spcPts val="0"/>
              </a:spcBef>
              <a:spcAft>
                <a:spcPts val="0"/>
              </a:spcAft>
            </a:pPr>
            <a:r>
              <a:rPr lang="en-US" altLang="zh-CN" sz="2400" b="0" dirty="0">
                <a:solidFill>
                  <a:prstClr val="white"/>
                </a:solidFill>
                <a:latin typeface="Calibri" panose="020F0502020204030204"/>
                <a:ea typeface="等线" charset="-122"/>
                <a:cs typeface=""/>
              </a:rPr>
              <a:t>Characterize</a:t>
            </a:r>
            <a:r>
              <a:rPr lang="zh-CN" altLang="en-US" sz="2400" b="0" dirty="0">
                <a:solidFill>
                  <a:prstClr val="white"/>
                </a:solidFill>
                <a:latin typeface="Calibri" panose="020F0502020204030204"/>
                <a:ea typeface="等线" charset="-122"/>
                <a:cs typeface=""/>
              </a:rPr>
              <a:t> </a:t>
            </a:r>
            <a:r>
              <a:rPr lang="en-US" altLang="zh-CN" sz="2400" b="0" dirty="0">
                <a:solidFill>
                  <a:prstClr val="white"/>
                </a:solidFill>
                <a:latin typeface="Calibri" panose="020F0502020204030204"/>
                <a:ea typeface="等线" charset="-122"/>
                <a:cs typeface=""/>
              </a:rPr>
              <a:t>brain</a:t>
            </a:r>
            <a:r>
              <a:rPr lang="zh-CN" altLang="en-US" sz="2400" b="0" dirty="0">
                <a:solidFill>
                  <a:prstClr val="white"/>
                </a:solidFill>
                <a:latin typeface="Calibri" panose="020F0502020204030204"/>
                <a:ea typeface="等线" charset="-122"/>
                <a:cs typeface=""/>
              </a:rPr>
              <a:t> </a:t>
            </a:r>
            <a:r>
              <a:rPr lang="en-US" altLang="zh-CN" sz="2400" b="0" dirty="0">
                <a:solidFill>
                  <a:prstClr val="white"/>
                </a:solidFill>
                <a:latin typeface="Calibri" panose="020F0502020204030204"/>
                <a:ea typeface="等线" charset="-122"/>
                <a:cs typeface=""/>
              </a:rPr>
              <a:t>specific</a:t>
            </a:r>
            <a:r>
              <a:rPr lang="zh-CN" altLang="en-US" sz="2400" b="0" dirty="0">
                <a:solidFill>
                  <a:prstClr val="white"/>
                </a:solidFill>
                <a:latin typeface="Calibri" panose="020F0502020204030204"/>
                <a:ea typeface="等线" charset="-122"/>
                <a:cs typeface=""/>
              </a:rPr>
              <a:t> </a:t>
            </a:r>
            <a:r>
              <a:rPr lang="en-US" altLang="zh-CN" sz="2400" b="0" dirty="0">
                <a:solidFill>
                  <a:prstClr val="white"/>
                </a:solidFill>
                <a:latin typeface="Calibri" panose="020F0502020204030204"/>
                <a:ea typeface="等线" charset="-122"/>
                <a:cs typeface=""/>
              </a:rPr>
              <a:t>enhancers</a:t>
            </a:r>
            <a:r>
              <a:rPr lang="zh-CN" altLang="en-US" sz="2400" b="0" dirty="0">
                <a:solidFill>
                  <a:prstClr val="white"/>
                </a:solidFill>
                <a:latin typeface="Calibri" panose="020F0502020204030204"/>
                <a:ea typeface="等线" charset="-122"/>
                <a:cs typeface=""/>
              </a:rPr>
              <a:t>  </a:t>
            </a:r>
            <a:endParaRPr lang="en-US" sz="2400" b="0" dirty="0">
              <a:solidFill>
                <a:prstClr val="white"/>
              </a:solidFill>
              <a:latin typeface="Calibri" panose="020F0502020204030204"/>
              <a:ea typeface=""/>
              <a:cs typeface=""/>
            </a:endParaRPr>
          </a:p>
        </p:txBody>
      </p:sp>
      <p:sp>
        <p:nvSpPr>
          <p:cNvPr id="8" name="Rectangle 7">
            <a:extLst>
              <a:ext uri="{FF2B5EF4-FFF2-40B4-BE49-F238E27FC236}">
                <a16:creationId xmlns="" xmlns:a16="http://schemas.microsoft.com/office/drawing/2014/main" id="{3771A573-C204-C340-BF7B-A2C5D3B497D4}"/>
              </a:ext>
            </a:extLst>
          </p:cNvPr>
          <p:cNvSpPr/>
          <p:nvPr/>
        </p:nvSpPr>
        <p:spPr>
          <a:xfrm>
            <a:off x="6834367" y="6518927"/>
            <a:ext cx="2077813" cy="276999"/>
          </a:xfrm>
          <a:prstGeom prst="rect">
            <a:avLst/>
          </a:prstGeom>
        </p:spPr>
        <p:txBody>
          <a:bodyPr wrap="none">
            <a:spAutoFit/>
          </a:bodyPr>
          <a:lstStyle/>
          <a:p>
            <a:r>
              <a:rPr lang="en" dirty="0">
                <a:solidFill>
                  <a:srgbClr val="FFFFFF">
                    <a:lumMod val="50000"/>
                  </a:srgbClr>
                </a:solidFill>
              </a:rPr>
              <a:t>[Wang et al. (‘18) </a:t>
            </a:r>
            <a:r>
              <a:rPr lang="en-US" dirty="0">
                <a:solidFill>
                  <a:srgbClr val="FFFFFF">
                    <a:lumMod val="50000"/>
                  </a:srgbClr>
                </a:solidFill>
              </a:rPr>
              <a:t>Science]</a:t>
            </a:r>
          </a:p>
        </p:txBody>
      </p:sp>
      <p:sp>
        <p:nvSpPr>
          <p:cNvPr id="3" name="Title 2">
            <a:extLst>
              <a:ext uri="{FF2B5EF4-FFF2-40B4-BE49-F238E27FC236}">
                <a16:creationId xmlns="" xmlns:a16="http://schemas.microsoft.com/office/drawing/2014/main" id="{87388331-3AA1-814D-BAA6-920EB30F725A}"/>
              </a:ext>
            </a:extLst>
          </p:cNvPr>
          <p:cNvSpPr>
            <a:spLocks noGrp="1"/>
          </p:cNvSpPr>
          <p:nvPr>
            <p:ph type="title"/>
          </p:nvPr>
        </p:nvSpPr>
        <p:spPr>
          <a:xfrm>
            <a:off x="685800" y="83118"/>
            <a:ext cx="7772400" cy="1143000"/>
          </a:xfrm>
        </p:spPr>
        <p:txBody>
          <a:bodyPr/>
          <a:lstStyle/>
          <a:p>
            <a:r>
              <a:rPr lang="en-US" dirty="0"/>
              <a:t>Developing a Reference Set of ~79K PFC Enhancers &amp; Studying Their Population Variation</a:t>
            </a:r>
          </a:p>
        </p:txBody>
      </p:sp>
    </p:spTree>
    <p:extLst>
      <p:ext uri="{BB962C8B-B14F-4D97-AF65-F5344CB8AC3E}">
        <p14:creationId xmlns:p14="http://schemas.microsoft.com/office/powerpoint/2010/main" val="281985676"/>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8772" y="542291"/>
            <a:ext cx="7978637" cy="647842"/>
          </a:xfrm>
        </p:spPr>
        <p:txBody>
          <a:bodyPr>
            <a:normAutofit fontScale="90000"/>
          </a:bodyPr>
          <a:lstStyle/>
          <a:p>
            <a:pPr algn="ctr"/>
            <a:r>
              <a:rPr lang="en-US" sz="3200" dirty="0" smtClean="0">
                <a:solidFill>
                  <a:srgbClr val="0070C0"/>
                </a:solidFill>
                <a:latin typeface="Helvetica" charset="0"/>
                <a:ea typeface="Helvetica" charset="0"/>
                <a:cs typeface="Helvetica" charset="0"/>
              </a:rPr>
              <a:t>Transcriptome </a:t>
            </a:r>
            <a:r>
              <a:rPr lang="en-US" sz="1800" dirty="0" smtClean="0">
                <a:solidFill>
                  <a:srgbClr val="0070C0"/>
                </a:solidFill>
                <a:latin typeface="Helvetica" charset="0"/>
                <a:ea typeface="Helvetica" charset="0"/>
                <a:cs typeface="Helvetica" charset="0"/>
              </a:rPr>
              <a:t>= Gene Activity of All Genes in the Genome, </a:t>
            </a:r>
            <a:br>
              <a:rPr lang="en-US" sz="1800" dirty="0" smtClean="0">
                <a:solidFill>
                  <a:srgbClr val="0070C0"/>
                </a:solidFill>
                <a:latin typeface="Helvetica" charset="0"/>
                <a:ea typeface="Helvetica" charset="0"/>
                <a:cs typeface="Helvetica" charset="0"/>
              </a:rPr>
            </a:br>
            <a:r>
              <a:rPr lang="en-US" sz="1800" dirty="0" smtClean="0">
                <a:solidFill>
                  <a:srgbClr val="0070C0"/>
                </a:solidFill>
                <a:latin typeface="Helvetica" charset="0"/>
                <a:ea typeface="Helvetica" charset="0"/>
                <a:cs typeface="Helvetica" charset="0"/>
              </a:rPr>
              <a:t>usually quantified by RNA-</a:t>
            </a:r>
            <a:r>
              <a:rPr lang="en-US" sz="1800" dirty="0" err="1" smtClean="0">
                <a:solidFill>
                  <a:srgbClr val="0070C0"/>
                </a:solidFill>
                <a:latin typeface="Helvetica" charset="0"/>
                <a:ea typeface="Helvetica" charset="0"/>
                <a:cs typeface="Helvetica" charset="0"/>
              </a:rPr>
              <a:t>seq</a:t>
            </a:r>
            <a:endParaRPr lang="en-US" sz="1800" dirty="0">
              <a:solidFill>
                <a:srgbClr val="0070C0"/>
              </a:solidFill>
              <a:latin typeface="Helvetica" charset="0"/>
              <a:ea typeface="Helvetica" charset="0"/>
              <a:cs typeface="Helvetica" charset="0"/>
            </a:endParaRPr>
          </a:p>
        </p:txBody>
      </p:sp>
      <p:sp>
        <p:nvSpPr>
          <p:cNvPr id="4" name="Rectangle 3"/>
          <p:cNvSpPr/>
          <p:nvPr/>
        </p:nvSpPr>
        <p:spPr>
          <a:xfrm>
            <a:off x="1757638" y="1629373"/>
            <a:ext cx="1292087" cy="35780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1350" b="0" dirty="0">
                <a:solidFill>
                  <a:prstClr val="white"/>
                </a:solidFill>
                <a:latin typeface="Helvetica" charset="0"/>
                <a:ea typeface="Helvetica" charset="0"/>
                <a:cs typeface="Helvetica" charset="0"/>
              </a:rPr>
              <a:t>Genes (DNA)</a:t>
            </a:r>
          </a:p>
        </p:txBody>
      </p:sp>
      <p:cxnSp>
        <p:nvCxnSpPr>
          <p:cNvPr id="6" name="Straight Arrow Connector 5"/>
          <p:cNvCxnSpPr>
            <a:stCxn id="4" idx="2"/>
          </p:cNvCxnSpPr>
          <p:nvPr/>
        </p:nvCxnSpPr>
        <p:spPr>
          <a:xfrm>
            <a:off x="2403682" y="1987182"/>
            <a:ext cx="1588" cy="46635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8" name="Oval 27"/>
          <p:cNvSpPr/>
          <p:nvPr/>
        </p:nvSpPr>
        <p:spPr>
          <a:xfrm>
            <a:off x="1725106" y="2471900"/>
            <a:ext cx="1357151" cy="45266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b="0" dirty="0">
                <a:solidFill>
                  <a:prstClr val="white"/>
                </a:solidFill>
                <a:latin typeface="Helvetica" charset="0"/>
                <a:ea typeface="Helvetica" charset="0"/>
                <a:cs typeface="Helvetica" charset="0"/>
              </a:rPr>
              <a:t>RNA transcripts</a:t>
            </a:r>
          </a:p>
        </p:txBody>
      </p:sp>
      <p:cxnSp>
        <p:nvCxnSpPr>
          <p:cNvPr id="31" name="Straight Arrow Connector 30"/>
          <p:cNvCxnSpPr>
            <a:stCxn id="28" idx="4"/>
            <a:endCxn id="32" idx="0"/>
          </p:cNvCxnSpPr>
          <p:nvPr/>
        </p:nvCxnSpPr>
        <p:spPr>
          <a:xfrm>
            <a:off x="2403682" y="2924561"/>
            <a:ext cx="875423" cy="486397"/>
          </a:xfrm>
          <a:prstGeom prst="straightConnector1">
            <a:avLst/>
          </a:prstGeom>
          <a:ln>
            <a:prstDash val="dash"/>
            <a:tailEnd type="none"/>
          </a:ln>
        </p:spPr>
        <p:style>
          <a:lnRef idx="1">
            <a:schemeClr val="accent1"/>
          </a:lnRef>
          <a:fillRef idx="0">
            <a:schemeClr val="accent1"/>
          </a:fillRef>
          <a:effectRef idx="0">
            <a:schemeClr val="accent1"/>
          </a:effectRef>
          <a:fontRef idx="minor">
            <a:schemeClr val="tx1"/>
          </a:fontRef>
        </p:style>
      </p:cxnSp>
      <p:sp>
        <p:nvSpPr>
          <p:cNvPr id="32" name="Oval 31"/>
          <p:cNvSpPr/>
          <p:nvPr/>
        </p:nvSpPr>
        <p:spPr>
          <a:xfrm>
            <a:off x="2657909" y="3410957"/>
            <a:ext cx="1242391" cy="61622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1100" b="0" dirty="0">
                <a:solidFill>
                  <a:prstClr val="white"/>
                </a:solidFill>
                <a:latin typeface="Helvetica" charset="0"/>
                <a:ea typeface="Helvetica" charset="0"/>
                <a:cs typeface="Helvetica" charset="0"/>
              </a:rPr>
              <a:t>Protein coding mRNA</a:t>
            </a:r>
          </a:p>
        </p:txBody>
      </p:sp>
      <p:cxnSp>
        <p:nvCxnSpPr>
          <p:cNvPr id="38" name="Straight Arrow Connector 37"/>
          <p:cNvCxnSpPr>
            <a:stCxn id="32" idx="4"/>
            <a:endCxn id="39" idx="0"/>
          </p:cNvCxnSpPr>
          <p:nvPr/>
        </p:nvCxnSpPr>
        <p:spPr>
          <a:xfrm flipH="1">
            <a:off x="3279104" y="4027185"/>
            <a:ext cx="1" cy="89927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9" name="Diamond 38"/>
          <p:cNvSpPr/>
          <p:nvPr/>
        </p:nvSpPr>
        <p:spPr>
          <a:xfrm>
            <a:off x="2459124" y="4926458"/>
            <a:ext cx="1639959" cy="951672"/>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1350" b="0" dirty="0">
                <a:solidFill>
                  <a:prstClr val="white"/>
                </a:solidFill>
                <a:latin typeface="Helvetica" charset="0"/>
                <a:ea typeface="Helvetica" charset="0"/>
                <a:cs typeface="Helvetica" charset="0"/>
              </a:rPr>
              <a:t>Proteins</a:t>
            </a:r>
          </a:p>
        </p:txBody>
      </p:sp>
      <p:cxnSp>
        <p:nvCxnSpPr>
          <p:cNvPr id="41" name="Straight Arrow Connector 40"/>
          <p:cNvCxnSpPr>
            <a:stCxn id="28" idx="4"/>
          </p:cNvCxnSpPr>
          <p:nvPr/>
        </p:nvCxnSpPr>
        <p:spPr>
          <a:xfrm flipH="1">
            <a:off x="1741373" y="2924561"/>
            <a:ext cx="662309" cy="418173"/>
          </a:xfrm>
          <a:prstGeom prst="straightConnector1">
            <a:avLst/>
          </a:prstGeom>
          <a:ln>
            <a:prstDash val="dash"/>
            <a:headEnd type="none"/>
            <a:tailEnd type="none"/>
          </a:ln>
        </p:spPr>
        <p:style>
          <a:lnRef idx="1">
            <a:schemeClr val="accent1"/>
          </a:lnRef>
          <a:fillRef idx="0">
            <a:schemeClr val="accent1"/>
          </a:fillRef>
          <a:effectRef idx="0">
            <a:schemeClr val="accent1"/>
          </a:effectRef>
          <a:fontRef idx="minor">
            <a:schemeClr val="tx1"/>
          </a:fontRef>
        </p:style>
      </p:cxnSp>
      <p:sp>
        <p:nvSpPr>
          <p:cNvPr id="42" name="Oval 41"/>
          <p:cNvSpPr/>
          <p:nvPr/>
        </p:nvSpPr>
        <p:spPr>
          <a:xfrm>
            <a:off x="463841" y="3324369"/>
            <a:ext cx="1776621" cy="78940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1350" b="0" dirty="0">
                <a:solidFill>
                  <a:prstClr val="white"/>
                </a:solidFill>
                <a:latin typeface="Helvetica" charset="0"/>
                <a:ea typeface="Helvetica" charset="0"/>
                <a:cs typeface="Helvetica" charset="0"/>
              </a:rPr>
              <a:t>Non-coding regulatory RNAs</a:t>
            </a:r>
          </a:p>
        </p:txBody>
      </p:sp>
      <p:cxnSp>
        <p:nvCxnSpPr>
          <p:cNvPr id="44" name="Elbow Connector 43"/>
          <p:cNvCxnSpPr>
            <a:stCxn id="42" idx="0"/>
            <a:endCxn id="4" idx="1"/>
          </p:cNvCxnSpPr>
          <p:nvPr/>
        </p:nvCxnSpPr>
        <p:spPr>
          <a:xfrm rot="5400000" flipH="1" flipV="1">
            <a:off x="796849" y="2363580"/>
            <a:ext cx="1516092" cy="405486"/>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sp>
        <p:nvSpPr>
          <p:cNvPr id="45" name="TextBox 44"/>
          <p:cNvSpPr txBox="1"/>
          <p:nvPr/>
        </p:nvSpPr>
        <p:spPr>
          <a:xfrm>
            <a:off x="333169" y="2369294"/>
            <a:ext cx="1088795" cy="300082"/>
          </a:xfrm>
          <a:prstGeom prst="rect">
            <a:avLst/>
          </a:prstGeom>
          <a:noFill/>
        </p:spPr>
        <p:txBody>
          <a:bodyPr wrap="square" rtlCol="0">
            <a:spAutoFit/>
          </a:bodyPr>
          <a:lstStyle/>
          <a:p>
            <a:pPr fontAlgn="auto">
              <a:spcBef>
                <a:spcPts val="0"/>
              </a:spcBef>
              <a:spcAft>
                <a:spcPts val="0"/>
              </a:spcAft>
            </a:pPr>
            <a:r>
              <a:rPr lang="en-US" sz="1350" b="0" dirty="0">
                <a:solidFill>
                  <a:srgbClr val="00B050"/>
                </a:solidFill>
                <a:latin typeface="Helvetica" charset="0"/>
                <a:ea typeface="Helvetica" charset="0"/>
                <a:cs typeface="Helvetica" charset="0"/>
              </a:rPr>
              <a:t>Regulation</a:t>
            </a:r>
          </a:p>
        </p:txBody>
      </p:sp>
      <p:sp>
        <p:nvSpPr>
          <p:cNvPr id="46" name="TextBox 45"/>
          <p:cNvSpPr txBox="1"/>
          <p:nvPr/>
        </p:nvSpPr>
        <p:spPr>
          <a:xfrm>
            <a:off x="2439006" y="2072091"/>
            <a:ext cx="1178721" cy="300082"/>
          </a:xfrm>
          <a:prstGeom prst="rect">
            <a:avLst/>
          </a:prstGeom>
          <a:noFill/>
        </p:spPr>
        <p:txBody>
          <a:bodyPr wrap="none" rtlCol="0">
            <a:spAutoFit/>
          </a:bodyPr>
          <a:lstStyle/>
          <a:p>
            <a:pPr fontAlgn="auto">
              <a:spcBef>
                <a:spcPts val="0"/>
              </a:spcBef>
              <a:spcAft>
                <a:spcPts val="0"/>
              </a:spcAft>
            </a:pPr>
            <a:r>
              <a:rPr lang="en-US" sz="1350" b="0" dirty="0">
                <a:solidFill>
                  <a:srgbClr val="00B050"/>
                </a:solidFill>
                <a:latin typeface="Helvetica" charset="0"/>
                <a:ea typeface="Helvetica" charset="0"/>
                <a:cs typeface="Helvetica" charset="0"/>
              </a:rPr>
              <a:t>Transcription</a:t>
            </a:r>
          </a:p>
        </p:txBody>
      </p:sp>
      <p:sp>
        <p:nvSpPr>
          <p:cNvPr id="47" name="TextBox 46"/>
          <p:cNvSpPr txBox="1"/>
          <p:nvPr/>
        </p:nvSpPr>
        <p:spPr>
          <a:xfrm>
            <a:off x="3329494" y="4476820"/>
            <a:ext cx="1034450" cy="300082"/>
          </a:xfrm>
          <a:prstGeom prst="rect">
            <a:avLst/>
          </a:prstGeom>
          <a:noFill/>
        </p:spPr>
        <p:txBody>
          <a:bodyPr wrap="none" rtlCol="0">
            <a:spAutoFit/>
          </a:bodyPr>
          <a:lstStyle/>
          <a:p>
            <a:pPr fontAlgn="auto">
              <a:spcBef>
                <a:spcPts val="0"/>
              </a:spcBef>
              <a:spcAft>
                <a:spcPts val="0"/>
              </a:spcAft>
            </a:pPr>
            <a:r>
              <a:rPr lang="en-US" sz="1350" b="0" dirty="0">
                <a:solidFill>
                  <a:srgbClr val="00B050"/>
                </a:solidFill>
                <a:latin typeface="Helvetica" charset="0"/>
                <a:ea typeface="Helvetica" charset="0"/>
                <a:cs typeface="Helvetica" charset="0"/>
              </a:rPr>
              <a:t>Translation</a:t>
            </a:r>
          </a:p>
        </p:txBody>
      </p:sp>
      <p:sp>
        <p:nvSpPr>
          <p:cNvPr id="49" name="Rectangle 48"/>
          <p:cNvSpPr/>
          <p:nvPr/>
        </p:nvSpPr>
        <p:spPr>
          <a:xfrm>
            <a:off x="149088" y="1514258"/>
            <a:ext cx="4542182" cy="2712358"/>
          </a:xfrm>
          <a:prstGeom prst="rect">
            <a:avLst/>
          </a:prstGeom>
          <a:noFill/>
          <a:ln w="2222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350" b="0" dirty="0">
              <a:solidFill>
                <a:prstClr val="white"/>
              </a:solidFill>
            </a:endParaRPr>
          </a:p>
        </p:txBody>
      </p:sp>
      <p:sp>
        <p:nvSpPr>
          <p:cNvPr id="3" name="TextBox 2"/>
          <p:cNvSpPr txBox="1"/>
          <p:nvPr/>
        </p:nvSpPr>
        <p:spPr>
          <a:xfrm>
            <a:off x="149087" y="4289654"/>
            <a:ext cx="2060345" cy="507831"/>
          </a:xfrm>
          <a:prstGeom prst="rect">
            <a:avLst/>
          </a:prstGeom>
          <a:noFill/>
        </p:spPr>
        <p:txBody>
          <a:bodyPr wrap="square" rtlCol="0">
            <a:spAutoFit/>
          </a:bodyPr>
          <a:lstStyle/>
          <a:p>
            <a:pPr fontAlgn="auto">
              <a:spcBef>
                <a:spcPts val="0"/>
              </a:spcBef>
              <a:spcAft>
                <a:spcPts val="0"/>
              </a:spcAft>
            </a:pPr>
            <a:r>
              <a:rPr lang="en-US" sz="1350" b="0" dirty="0">
                <a:solidFill>
                  <a:srgbClr val="FF0000"/>
                </a:solidFill>
                <a:latin typeface="Helvetica" charset="0"/>
                <a:ea typeface="Helvetica" charset="0"/>
                <a:cs typeface="Helvetica" charset="0"/>
              </a:rPr>
              <a:t>Gene Expression measured by RNA-</a:t>
            </a:r>
            <a:r>
              <a:rPr lang="en-US" sz="1350" b="0" dirty="0" err="1">
                <a:solidFill>
                  <a:srgbClr val="FF0000"/>
                </a:solidFill>
                <a:latin typeface="Helvetica" charset="0"/>
                <a:ea typeface="Helvetica" charset="0"/>
                <a:cs typeface="Helvetica" charset="0"/>
              </a:rPr>
              <a:t>seq</a:t>
            </a:r>
            <a:endParaRPr lang="en-US" sz="1350" b="0" dirty="0">
              <a:solidFill>
                <a:srgbClr val="FF0000"/>
              </a:solidFill>
              <a:latin typeface="Helvetica" charset="0"/>
              <a:ea typeface="Helvetica" charset="0"/>
              <a:cs typeface="Helvetica" charset="0"/>
            </a:endParaRPr>
          </a:p>
        </p:txBody>
      </p:sp>
      <p:sp>
        <p:nvSpPr>
          <p:cNvPr id="35" name="TextBox 34"/>
          <p:cNvSpPr txBox="1"/>
          <p:nvPr/>
        </p:nvSpPr>
        <p:spPr>
          <a:xfrm>
            <a:off x="6657381" y="6114808"/>
            <a:ext cx="2284600" cy="207749"/>
          </a:xfrm>
          <a:prstGeom prst="rect">
            <a:avLst/>
          </a:prstGeom>
          <a:noFill/>
        </p:spPr>
        <p:txBody>
          <a:bodyPr wrap="none" rtlCol="0">
            <a:spAutoFit/>
          </a:bodyPr>
          <a:lstStyle/>
          <a:p>
            <a:pPr fontAlgn="auto">
              <a:spcBef>
                <a:spcPts val="0"/>
              </a:spcBef>
              <a:spcAft>
                <a:spcPts val="0"/>
              </a:spcAft>
            </a:pPr>
            <a:r>
              <a:rPr lang="en-US" sz="750" dirty="0">
                <a:solidFill>
                  <a:prstClr val="black"/>
                </a:solidFill>
                <a:ea typeface="Arial" charset="0"/>
                <a:cs typeface="Arial" charset="0"/>
              </a:rPr>
              <a:t>[ </a:t>
            </a:r>
            <a:r>
              <a:rPr lang="en-US" sz="750" i="1" dirty="0">
                <a:solidFill>
                  <a:prstClr val="black"/>
                </a:solidFill>
                <a:ea typeface="Arial" charset="0"/>
                <a:cs typeface="Arial" charset="0"/>
              </a:rPr>
              <a:t>NATURE 459: 927; NAT. REV. GEN. 10: 57 </a:t>
            </a:r>
            <a:r>
              <a:rPr lang="en-US" sz="750" dirty="0">
                <a:solidFill>
                  <a:prstClr val="black"/>
                </a:solidFill>
                <a:ea typeface="Arial" charset="0"/>
                <a:cs typeface="Arial" charset="0"/>
              </a:rPr>
              <a:t>]   </a:t>
            </a:r>
          </a:p>
        </p:txBody>
      </p:sp>
      <p:pic>
        <p:nvPicPr>
          <p:cNvPr id="5" name="Picture 4"/>
          <p:cNvPicPr>
            <a:picLocks noChangeAspect="1"/>
          </p:cNvPicPr>
          <p:nvPr/>
        </p:nvPicPr>
        <p:blipFill>
          <a:blip r:embed="rId2"/>
          <a:stretch>
            <a:fillRect/>
          </a:stretch>
        </p:blipFill>
        <p:spPr>
          <a:xfrm>
            <a:off x="4834005" y="1423900"/>
            <a:ext cx="3646753" cy="4371378"/>
          </a:xfrm>
          <a:prstGeom prst="rect">
            <a:avLst/>
          </a:prstGeom>
        </p:spPr>
      </p:pic>
      <p:sp>
        <p:nvSpPr>
          <p:cNvPr id="7" name="Rectangle 6"/>
          <p:cNvSpPr/>
          <p:nvPr/>
        </p:nvSpPr>
        <p:spPr>
          <a:xfrm>
            <a:off x="173124" y="6218682"/>
            <a:ext cx="4572000" cy="461665"/>
          </a:xfrm>
          <a:prstGeom prst="rect">
            <a:avLst/>
          </a:prstGeom>
        </p:spPr>
        <p:txBody>
          <a:bodyPr>
            <a:spAutoFit/>
          </a:bodyPr>
          <a:lstStyle/>
          <a:p>
            <a:r>
              <a:rPr lang="en-US" b="0" dirty="0">
                <a:latin typeface="Helvetica" charset="0"/>
                <a:ea typeface="Helvetica" charset="0"/>
                <a:cs typeface="Helvetica" charset="0"/>
              </a:rPr>
              <a:t>Expression of genes is quantified by transcription: </a:t>
            </a:r>
            <a:br>
              <a:rPr lang="en-US" b="0" dirty="0">
                <a:latin typeface="Helvetica" charset="0"/>
                <a:ea typeface="Helvetica" charset="0"/>
                <a:cs typeface="Helvetica" charset="0"/>
              </a:rPr>
            </a:br>
            <a:r>
              <a:rPr lang="en-US" b="0" dirty="0">
                <a:latin typeface="Helvetica" charset="0"/>
                <a:ea typeface="Helvetica" charset="0"/>
                <a:cs typeface="Helvetica" charset="0"/>
              </a:rPr>
              <a:t>RNA-</a:t>
            </a:r>
            <a:r>
              <a:rPr lang="en-US" b="0" dirty="0" err="1">
                <a:latin typeface="Helvetica" charset="0"/>
                <a:ea typeface="Helvetica" charset="0"/>
                <a:cs typeface="Helvetica" charset="0"/>
              </a:rPr>
              <a:t>Seq</a:t>
            </a:r>
            <a:r>
              <a:rPr lang="en-US" b="0" dirty="0">
                <a:latin typeface="Helvetica" charset="0"/>
                <a:ea typeface="Helvetica" charset="0"/>
                <a:cs typeface="Helvetica" charset="0"/>
              </a:rPr>
              <a:t> measures mRNA transcript amounts</a:t>
            </a:r>
            <a:endParaRPr lang="en-US" b="0" dirty="0"/>
          </a:p>
        </p:txBody>
      </p:sp>
    </p:spTree>
    <p:extLst>
      <p:ext uri="{BB962C8B-B14F-4D97-AF65-F5344CB8AC3E}">
        <p14:creationId xmlns:p14="http://schemas.microsoft.com/office/powerpoint/2010/main" val="765770708"/>
      </p:ext>
    </p:extLst>
  </p:cSld>
  <p:clrMapOvr>
    <a:masterClrMapping/>
  </p:clrMapOvr>
  <mc:AlternateContent xmlns:mc="http://schemas.openxmlformats.org/markup-compatibility/2006" xmlns:p14="http://schemas.microsoft.com/office/powerpoint/2010/main">
    <mc:Choice Requires="p14">
      <p:transition spd="slow" p14:dur="2000" advTm="31039"/>
    </mc:Choice>
    <mc:Fallback xmlns="">
      <p:transition spd="slow" advTm="31039"/>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 xmlns:a16="http://schemas.microsoft.com/office/drawing/2014/main" id="{9FCA70C1-114C-D344-92A3-9DFA209604B8}"/>
              </a:ext>
            </a:extLst>
          </p:cNvPr>
          <p:cNvSpPr txBox="1"/>
          <p:nvPr/>
        </p:nvSpPr>
        <p:spPr>
          <a:xfrm>
            <a:off x="1546578" y="1027421"/>
            <a:ext cx="2551289" cy="369332"/>
          </a:xfrm>
          <a:prstGeom prst="rect">
            <a:avLst/>
          </a:prstGeom>
          <a:noFill/>
        </p:spPr>
        <p:txBody>
          <a:bodyPr wrap="square" rtlCol="0">
            <a:spAutoFit/>
          </a:bodyPr>
          <a:lstStyle/>
          <a:p>
            <a:pPr fontAlgn="auto">
              <a:spcBef>
                <a:spcPts val="0"/>
              </a:spcBef>
              <a:spcAft>
                <a:spcPts val="0"/>
              </a:spcAft>
              <a:defRPr/>
            </a:pPr>
            <a:r>
              <a:rPr lang="en-US" altLang="zh-CN" sz="1800" b="0" dirty="0">
                <a:solidFill>
                  <a:prstClr val="black"/>
                </a:solidFill>
                <a:latin typeface="Calibri" panose="020F0502020204030204"/>
                <a:ea typeface="等线" charset="-122"/>
                <a:cs typeface=""/>
              </a:rPr>
              <a:t>Gene</a:t>
            </a:r>
            <a:r>
              <a:rPr lang="zh-CN" altLang="en-US" sz="1800" b="0" dirty="0">
                <a:solidFill>
                  <a:prstClr val="black"/>
                </a:solidFill>
                <a:latin typeface="Calibri" panose="020F0502020204030204"/>
                <a:ea typeface="等线" charset="-122"/>
                <a:cs typeface=""/>
              </a:rPr>
              <a:t> </a:t>
            </a:r>
            <a:r>
              <a:rPr lang="en-US" altLang="zh-CN" sz="1800" b="0" dirty="0">
                <a:solidFill>
                  <a:prstClr val="black"/>
                </a:solidFill>
                <a:latin typeface="Calibri" panose="020F0502020204030204"/>
                <a:ea typeface="等线" charset="-122"/>
                <a:cs typeface=""/>
              </a:rPr>
              <a:t>expression</a:t>
            </a:r>
            <a:r>
              <a:rPr lang="zh-CN" altLang="en-US" sz="1800" b="0" dirty="0">
                <a:solidFill>
                  <a:prstClr val="black"/>
                </a:solidFill>
                <a:latin typeface="Calibri" panose="020F0502020204030204"/>
                <a:ea typeface="等线" charset="-122"/>
                <a:cs typeface=""/>
              </a:rPr>
              <a:t> </a:t>
            </a:r>
            <a:r>
              <a:rPr lang="en-US" altLang="zh-CN" sz="1800" b="0" dirty="0">
                <a:solidFill>
                  <a:prstClr val="black"/>
                </a:solidFill>
                <a:latin typeface="Calibri" panose="020F0502020204030204"/>
                <a:ea typeface="等线" charset="-122"/>
                <a:cs typeface=""/>
              </a:rPr>
              <a:t>(</a:t>
            </a:r>
            <a:r>
              <a:rPr lang="en-US" altLang="zh-CN" sz="1800" b="0" dirty="0" err="1">
                <a:solidFill>
                  <a:prstClr val="black"/>
                </a:solidFill>
                <a:latin typeface="Calibri" panose="020F0502020204030204"/>
                <a:ea typeface="等线" charset="-122"/>
                <a:cs typeface=""/>
              </a:rPr>
              <a:t>eQTL</a:t>
            </a:r>
            <a:r>
              <a:rPr lang="en-US" altLang="zh-CN" sz="1800" b="0" dirty="0">
                <a:solidFill>
                  <a:prstClr val="black"/>
                </a:solidFill>
                <a:latin typeface="Calibri" panose="020F0502020204030204"/>
                <a:ea typeface="等线" charset="-122"/>
                <a:cs typeface=""/>
              </a:rPr>
              <a:t>)</a:t>
            </a:r>
            <a:endParaRPr lang="en-US" sz="1800" b="0" dirty="0">
              <a:solidFill>
                <a:prstClr val="black"/>
              </a:solidFill>
              <a:latin typeface="Calibri" panose="020F0502020204030204"/>
              <a:ea typeface=""/>
              <a:cs typeface=""/>
            </a:endParaRPr>
          </a:p>
        </p:txBody>
      </p:sp>
      <p:sp>
        <p:nvSpPr>
          <p:cNvPr id="9" name="TextBox 8">
            <a:extLst>
              <a:ext uri="{FF2B5EF4-FFF2-40B4-BE49-F238E27FC236}">
                <a16:creationId xmlns="" xmlns:a16="http://schemas.microsoft.com/office/drawing/2014/main" id="{EFDE7AF2-71BC-3E4A-B00E-83BD3EF3B975}"/>
              </a:ext>
            </a:extLst>
          </p:cNvPr>
          <p:cNvSpPr txBox="1"/>
          <p:nvPr/>
        </p:nvSpPr>
        <p:spPr>
          <a:xfrm>
            <a:off x="5930406" y="1027421"/>
            <a:ext cx="2551289" cy="369332"/>
          </a:xfrm>
          <a:prstGeom prst="rect">
            <a:avLst/>
          </a:prstGeom>
          <a:noFill/>
        </p:spPr>
        <p:txBody>
          <a:bodyPr wrap="square" rtlCol="0">
            <a:spAutoFit/>
          </a:bodyPr>
          <a:lstStyle/>
          <a:p>
            <a:pPr fontAlgn="auto">
              <a:spcBef>
                <a:spcPts val="0"/>
              </a:spcBef>
              <a:spcAft>
                <a:spcPts val="0"/>
              </a:spcAft>
              <a:defRPr/>
            </a:pPr>
            <a:r>
              <a:rPr lang="en-US" altLang="zh-CN" sz="1800" b="0" dirty="0">
                <a:solidFill>
                  <a:prstClr val="black"/>
                </a:solidFill>
                <a:latin typeface="Calibri" panose="020F0502020204030204"/>
                <a:ea typeface="等线" charset="-122"/>
                <a:cs typeface=""/>
              </a:rPr>
              <a:t>Chromatin</a:t>
            </a:r>
            <a:r>
              <a:rPr lang="zh-CN" altLang="en-US" sz="1800" b="0" dirty="0">
                <a:solidFill>
                  <a:prstClr val="black"/>
                </a:solidFill>
                <a:latin typeface="Calibri" panose="020F0502020204030204"/>
                <a:ea typeface="等线" charset="-122"/>
                <a:cs typeface=""/>
              </a:rPr>
              <a:t> </a:t>
            </a:r>
            <a:r>
              <a:rPr lang="en-US" altLang="zh-CN" sz="1800" b="0" dirty="0">
                <a:solidFill>
                  <a:prstClr val="black"/>
                </a:solidFill>
                <a:latin typeface="Calibri" panose="020F0502020204030204"/>
                <a:ea typeface="等线" charset="-122"/>
                <a:cs typeface=""/>
              </a:rPr>
              <a:t>(</a:t>
            </a:r>
            <a:r>
              <a:rPr lang="en-US" altLang="zh-CN" sz="1800" b="0" dirty="0" err="1">
                <a:solidFill>
                  <a:prstClr val="black"/>
                </a:solidFill>
                <a:latin typeface="Calibri" panose="020F0502020204030204"/>
                <a:ea typeface="等线" charset="-122"/>
                <a:cs typeface=""/>
              </a:rPr>
              <a:t>cQTL</a:t>
            </a:r>
            <a:r>
              <a:rPr lang="en-US" altLang="zh-CN" sz="1800" b="0" dirty="0">
                <a:solidFill>
                  <a:prstClr val="black"/>
                </a:solidFill>
                <a:latin typeface="Calibri" panose="020F0502020204030204"/>
                <a:ea typeface="等线" charset="-122"/>
                <a:cs typeface=""/>
              </a:rPr>
              <a:t>)</a:t>
            </a:r>
            <a:endParaRPr lang="en-US" sz="1800" b="0" dirty="0">
              <a:solidFill>
                <a:prstClr val="black"/>
              </a:solidFill>
              <a:latin typeface="Calibri" panose="020F0502020204030204"/>
              <a:ea typeface=""/>
              <a:cs typeface=""/>
            </a:endParaRPr>
          </a:p>
        </p:txBody>
      </p:sp>
      <p:grpSp>
        <p:nvGrpSpPr>
          <p:cNvPr id="11" name="Group 10">
            <a:extLst>
              <a:ext uri="{FF2B5EF4-FFF2-40B4-BE49-F238E27FC236}">
                <a16:creationId xmlns="" xmlns:a16="http://schemas.microsoft.com/office/drawing/2014/main" id="{AD91D999-4B76-D745-A9A2-62B721CE9666}"/>
              </a:ext>
            </a:extLst>
          </p:cNvPr>
          <p:cNvGrpSpPr/>
          <p:nvPr/>
        </p:nvGrpSpPr>
        <p:grpSpPr>
          <a:xfrm>
            <a:off x="1094968" y="1569402"/>
            <a:ext cx="2867432" cy="5123895"/>
            <a:chOff x="1094968" y="1569402"/>
            <a:chExt cx="2867432" cy="5123895"/>
          </a:xfrm>
        </p:grpSpPr>
        <p:pic>
          <p:nvPicPr>
            <p:cNvPr id="8" name="Picture 7">
              <a:extLst>
                <a:ext uri="{FF2B5EF4-FFF2-40B4-BE49-F238E27FC236}">
                  <a16:creationId xmlns="" xmlns:a16="http://schemas.microsoft.com/office/drawing/2014/main" id="{AA2E1F96-18F8-C34B-9AB4-D9D6D6AB6C79}"/>
                </a:ext>
              </a:extLst>
            </p:cNvPr>
            <p:cNvPicPr>
              <a:picLocks noChangeAspect="1"/>
            </p:cNvPicPr>
            <p:nvPr/>
          </p:nvPicPr>
          <p:blipFill rotWithShape="1">
            <a:blip r:embed="rId2"/>
            <a:srcRect t="5732" b="4257"/>
            <a:stretch/>
          </p:blipFill>
          <p:spPr>
            <a:xfrm>
              <a:off x="1094968" y="1569402"/>
              <a:ext cx="2867432" cy="5123895"/>
            </a:xfrm>
            <a:prstGeom prst="rect">
              <a:avLst/>
            </a:prstGeom>
          </p:spPr>
        </p:pic>
        <p:sp>
          <p:nvSpPr>
            <p:cNvPr id="10" name="Rectangle 9">
              <a:extLst>
                <a:ext uri="{FF2B5EF4-FFF2-40B4-BE49-F238E27FC236}">
                  <a16:creationId xmlns="" xmlns:a16="http://schemas.microsoft.com/office/drawing/2014/main" id="{416E5D2B-7EDD-F84D-8387-C00B50752A01}"/>
                </a:ext>
              </a:extLst>
            </p:cNvPr>
            <p:cNvSpPr/>
            <p:nvPr/>
          </p:nvSpPr>
          <p:spPr>
            <a:xfrm>
              <a:off x="1320800" y="4244622"/>
              <a:ext cx="304800" cy="32737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defRPr/>
              </a:pPr>
              <a:endParaRPr lang="en-US" sz="1800" b="0">
                <a:solidFill>
                  <a:prstClr val="white"/>
                </a:solidFill>
                <a:latin typeface="Calibri" panose="020F0502020204030204"/>
              </a:endParaRPr>
            </a:p>
          </p:txBody>
        </p:sp>
      </p:grpSp>
      <p:pic>
        <p:nvPicPr>
          <p:cNvPr id="19" name="Picture 18">
            <a:extLst>
              <a:ext uri="{FF2B5EF4-FFF2-40B4-BE49-F238E27FC236}">
                <a16:creationId xmlns="" xmlns:a16="http://schemas.microsoft.com/office/drawing/2014/main" id="{162304A8-35B2-124D-A453-7700824DB294}"/>
              </a:ext>
            </a:extLst>
          </p:cNvPr>
          <p:cNvPicPr>
            <a:picLocks noChangeAspect="1"/>
          </p:cNvPicPr>
          <p:nvPr/>
        </p:nvPicPr>
        <p:blipFill>
          <a:blip r:embed="rId3"/>
          <a:stretch>
            <a:fillRect/>
          </a:stretch>
        </p:blipFill>
        <p:spPr>
          <a:xfrm>
            <a:off x="4188232" y="1646719"/>
            <a:ext cx="4584700" cy="3187700"/>
          </a:xfrm>
          <a:prstGeom prst="rect">
            <a:avLst/>
          </a:prstGeom>
        </p:spPr>
      </p:pic>
      <p:sp>
        <p:nvSpPr>
          <p:cNvPr id="23" name="TextBox 22">
            <a:extLst>
              <a:ext uri="{FF2B5EF4-FFF2-40B4-BE49-F238E27FC236}">
                <a16:creationId xmlns="" xmlns:a16="http://schemas.microsoft.com/office/drawing/2014/main" id="{3568DD0D-67C2-CF4F-A582-EE3E3B11C680}"/>
              </a:ext>
            </a:extLst>
          </p:cNvPr>
          <p:cNvSpPr txBox="1"/>
          <p:nvPr/>
        </p:nvSpPr>
        <p:spPr>
          <a:xfrm>
            <a:off x="147415" y="35168"/>
            <a:ext cx="6657174" cy="461665"/>
          </a:xfrm>
          <a:prstGeom prst="rect">
            <a:avLst/>
          </a:prstGeom>
          <a:noFill/>
        </p:spPr>
        <p:txBody>
          <a:bodyPr wrap="square" rtlCol="0">
            <a:spAutoFit/>
          </a:bodyPr>
          <a:lstStyle/>
          <a:p>
            <a:pPr fontAlgn="auto">
              <a:spcBef>
                <a:spcPts val="0"/>
              </a:spcBef>
              <a:spcAft>
                <a:spcPts val="0"/>
              </a:spcAft>
              <a:defRPr/>
            </a:pPr>
            <a:r>
              <a:rPr lang="en-US" altLang="zh-CN" sz="2400" b="0" dirty="0">
                <a:solidFill>
                  <a:prstClr val="white"/>
                </a:solidFill>
                <a:latin typeface="Calibri" panose="020F0502020204030204"/>
                <a:ea typeface="等线" charset="-122"/>
                <a:cs typeface=""/>
              </a:rPr>
              <a:t>Chromatin</a:t>
            </a:r>
            <a:r>
              <a:rPr lang="zh-CN" altLang="en-US" sz="2400" b="0" dirty="0">
                <a:solidFill>
                  <a:prstClr val="white"/>
                </a:solidFill>
                <a:latin typeface="Calibri" panose="020F0502020204030204"/>
                <a:ea typeface="等线" charset="-122"/>
                <a:cs typeface=""/>
              </a:rPr>
              <a:t> </a:t>
            </a:r>
            <a:r>
              <a:rPr lang="en-US" altLang="zh-CN" sz="2400" b="0" dirty="0">
                <a:solidFill>
                  <a:prstClr val="white"/>
                </a:solidFill>
                <a:latin typeface="Calibri" panose="020F0502020204030204"/>
                <a:ea typeface="等线" charset="-122"/>
                <a:cs typeface=""/>
              </a:rPr>
              <a:t>variation</a:t>
            </a:r>
            <a:r>
              <a:rPr lang="zh-CN" altLang="en-US" sz="2400" b="0" dirty="0">
                <a:solidFill>
                  <a:prstClr val="white"/>
                </a:solidFill>
                <a:latin typeface="Calibri" panose="020F0502020204030204"/>
                <a:ea typeface="等线" charset="-122"/>
                <a:cs typeface=""/>
              </a:rPr>
              <a:t> </a:t>
            </a:r>
            <a:r>
              <a:rPr lang="en-US" altLang="zh-CN" sz="2400" b="0" dirty="0">
                <a:solidFill>
                  <a:prstClr val="white"/>
                </a:solidFill>
                <a:latin typeface="Calibri" panose="020F0502020204030204"/>
                <a:ea typeface="等线" charset="-122"/>
                <a:cs typeface=""/>
              </a:rPr>
              <a:t>in</a:t>
            </a:r>
            <a:r>
              <a:rPr lang="zh-CN" altLang="en-US" sz="2400" b="0" dirty="0">
                <a:solidFill>
                  <a:prstClr val="white"/>
                </a:solidFill>
                <a:latin typeface="Calibri" panose="020F0502020204030204"/>
                <a:ea typeface="等线" charset="-122"/>
                <a:cs typeface=""/>
              </a:rPr>
              <a:t> </a:t>
            </a:r>
            <a:r>
              <a:rPr lang="en-US" altLang="zh-CN" sz="2400" b="0" dirty="0">
                <a:solidFill>
                  <a:prstClr val="white"/>
                </a:solidFill>
                <a:latin typeface="Calibri" panose="020F0502020204030204"/>
                <a:ea typeface="等线" charset="-122"/>
                <a:cs typeface=""/>
              </a:rPr>
              <a:t>the</a:t>
            </a:r>
            <a:r>
              <a:rPr lang="zh-CN" altLang="en-US" sz="2400" b="0" dirty="0">
                <a:solidFill>
                  <a:prstClr val="white"/>
                </a:solidFill>
                <a:latin typeface="Calibri" panose="020F0502020204030204"/>
                <a:ea typeface="等线" charset="-122"/>
                <a:cs typeface=""/>
              </a:rPr>
              <a:t> </a:t>
            </a:r>
            <a:r>
              <a:rPr lang="en-US" altLang="zh-CN" sz="2400" b="0" dirty="0">
                <a:solidFill>
                  <a:prstClr val="white"/>
                </a:solidFill>
                <a:latin typeface="Calibri" panose="020F0502020204030204"/>
                <a:ea typeface="等线" charset="-122"/>
                <a:cs typeface=""/>
              </a:rPr>
              <a:t>population</a:t>
            </a:r>
            <a:endParaRPr lang="en-US" sz="2400" b="0" dirty="0">
              <a:solidFill>
                <a:prstClr val="white"/>
              </a:solidFill>
              <a:latin typeface="Calibri" panose="020F0502020204030204"/>
              <a:ea typeface=""/>
              <a:cs typeface=""/>
            </a:endParaRPr>
          </a:p>
        </p:txBody>
      </p:sp>
      <p:sp>
        <p:nvSpPr>
          <p:cNvPr id="24" name="TextBox 23">
            <a:extLst>
              <a:ext uri="{FF2B5EF4-FFF2-40B4-BE49-F238E27FC236}">
                <a16:creationId xmlns="" xmlns:a16="http://schemas.microsoft.com/office/drawing/2014/main" id="{1BD9A53E-DC83-3243-85D1-AFDED25A0A8D}"/>
              </a:ext>
            </a:extLst>
          </p:cNvPr>
          <p:cNvSpPr txBox="1"/>
          <p:nvPr/>
        </p:nvSpPr>
        <p:spPr>
          <a:xfrm>
            <a:off x="158657" y="229515"/>
            <a:ext cx="8957074" cy="523220"/>
          </a:xfrm>
          <a:prstGeom prst="rect">
            <a:avLst/>
          </a:prstGeom>
          <a:noFill/>
        </p:spPr>
        <p:txBody>
          <a:bodyPr wrap="square" rtlCol="0">
            <a:spAutoFit/>
          </a:bodyPr>
          <a:lstStyle/>
          <a:p>
            <a:pPr algn="ctr" fontAlgn="auto">
              <a:spcBef>
                <a:spcPts val="0"/>
              </a:spcBef>
              <a:spcAft>
                <a:spcPts val="0"/>
              </a:spcAft>
              <a:defRPr/>
            </a:pPr>
            <a:r>
              <a:rPr lang="en-US" altLang="zh-CN" sz="2800" b="0" dirty="0" err="1">
                <a:solidFill>
                  <a:prstClr val="black"/>
                </a:solidFill>
                <a:latin typeface="Calibri" panose="020F0502020204030204"/>
                <a:ea typeface="等线" charset="-122"/>
                <a:cs typeface=""/>
              </a:rPr>
              <a:t>Quantitaive</a:t>
            </a:r>
            <a:r>
              <a:rPr lang="zh-CN" altLang="en-US" sz="2800" b="0" dirty="0">
                <a:solidFill>
                  <a:prstClr val="black"/>
                </a:solidFill>
                <a:latin typeface="Calibri" panose="020F0502020204030204"/>
                <a:ea typeface="等线" charset="-122"/>
                <a:cs typeface=""/>
              </a:rPr>
              <a:t> </a:t>
            </a:r>
            <a:r>
              <a:rPr lang="en-US" altLang="zh-CN" sz="2800" b="0" dirty="0">
                <a:solidFill>
                  <a:prstClr val="black"/>
                </a:solidFill>
                <a:latin typeface="Calibri" panose="020F0502020204030204"/>
                <a:ea typeface="等线" charset="-122"/>
                <a:cs typeface=""/>
              </a:rPr>
              <a:t>Trait</a:t>
            </a:r>
            <a:r>
              <a:rPr lang="zh-CN" altLang="en-US" sz="2800" b="0" dirty="0">
                <a:solidFill>
                  <a:prstClr val="black"/>
                </a:solidFill>
                <a:latin typeface="Calibri" panose="020F0502020204030204"/>
                <a:ea typeface="等线" charset="-122"/>
                <a:cs typeface=""/>
              </a:rPr>
              <a:t> </a:t>
            </a:r>
            <a:r>
              <a:rPr lang="en-US" altLang="zh-CN" sz="2800" b="0" dirty="0">
                <a:solidFill>
                  <a:prstClr val="black"/>
                </a:solidFill>
                <a:latin typeface="Calibri" panose="020F0502020204030204"/>
                <a:ea typeface="等线" charset="-122"/>
                <a:cs typeface=""/>
              </a:rPr>
              <a:t>Loci</a:t>
            </a:r>
            <a:r>
              <a:rPr lang="zh-CN" altLang="en-US" sz="2800" b="0" dirty="0">
                <a:solidFill>
                  <a:prstClr val="black"/>
                </a:solidFill>
                <a:latin typeface="Calibri" panose="020F0502020204030204"/>
                <a:ea typeface="等线" charset="-122"/>
                <a:cs typeface=""/>
              </a:rPr>
              <a:t> </a:t>
            </a:r>
            <a:r>
              <a:rPr lang="en-US" altLang="zh-CN" sz="2800" b="0" dirty="0">
                <a:solidFill>
                  <a:prstClr val="black"/>
                </a:solidFill>
                <a:latin typeface="Calibri" panose="020F0502020204030204"/>
                <a:ea typeface="等线" charset="-122"/>
                <a:cs typeface=""/>
              </a:rPr>
              <a:t>(QTLs)</a:t>
            </a:r>
            <a:r>
              <a:rPr lang="zh-CN" altLang="en-US" sz="2800" b="0" dirty="0">
                <a:solidFill>
                  <a:prstClr val="black"/>
                </a:solidFill>
                <a:latin typeface="Calibri" panose="020F0502020204030204"/>
                <a:ea typeface="等线" charset="-122"/>
                <a:cs typeface=""/>
              </a:rPr>
              <a:t> </a:t>
            </a:r>
            <a:r>
              <a:rPr lang="en-US" altLang="zh-CN" sz="2800" b="0" dirty="0">
                <a:solidFill>
                  <a:prstClr val="black"/>
                </a:solidFill>
                <a:latin typeface="Calibri" panose="020F0502020204030204"/>
                <a:ea typeface="等线" charset="-122"/>
                <a:cs typeface=""/>
              </a:rPr>
              <a:t>associated</a:t>
            </a:r>
            <a:r>
              <a:rPr lang="zh-CN" altLang="en-US" sz="2800" b="0" dirty="0">
                <a:solidFill>
                  <a:prstClr val="black"/>
                </a:solidFill>
                <a:latin typeface="Calibri" panose="020F0502020204030204"/>
                <a:ea typeface="等线" charset="-122"/>
                <a:cs typeface=""/>
              </a:rPr>
              <a:t> </a:t>
            </a:r>
            <a:r>
              <a:rPr lang="en-US" altLang="zh-CN" sz="2800" b="0" dirty="0">
                <a:solidFill>
                  <a:prstClr val="black"/>
                </a:solidFill>
                <a:latin typeface="Calibri" panose="020F0502020204030204"/>
                <a:ea typeface="等线" charset="-122"/>
                <a:cs typeface=""/>
              </a:rPr>
              <a:t>with</a:t>
            </a:r>
            <a:r>
              <a:rPr lang="zh-CN" altLang="en-US" sz="2800" b="0" dirty="0">
                <a:solidFill>
                  <a:prstClr val="black"/>
                </a:solidFill>
                <a:latin typeface="Calibri" panose="020F0502020204030204"/>
                <a:ea typeface="等线" charset="-122"/>
                <a:cs typeface=""/>
              </a:rPr>
              <a:t> </a:t>
            </a:r>
            <a:r>
              <a:rPr lang="en-US" altLang="zh-CN" sz="2800" b="0" dirty="0">
                <a:solidFill>
                  <a:prstClr val="black"/>
                </a:solidFill>
                <a:latin typeface="Calibri" panose="020F0502020204030204"/>
                <a:ea typeface="等线" charset="-122"/>
                <a:cs typeface=""/>
              </a:rPr>
              <a:t>variation</a:t>
            </a:r>
            <a:endParaRPr lang="en-US" sz="2800" b="0" dirty="0">
              <a:solidFill>
                <a:prstClr val="black"/>
              </a:solidFill>
              <a:latin typeface="Calibri" panose="020F0502020204030204"/>
              <a:ea typeface=""/>
              <a:cs typeface=""/>
            </a:endParaRPr>
          </a:p>
        </p:txBody>
      </p:sp>
      <p:sp>
        <p:nvSpPr>
          <p:cNvPr id="12" name="Rectangle 11">
            <a:extLst>
              <a:ext uri="{FF2B5EF4-FFF2-40B4-BE49-F238E27FC236}">
                <a16:creationId xmlns="" xmlns:a16="http://schemas.microsoft.com/office/drawing/2014/main" id="{1F6B9C68-2B01-F646-B606-F0F6DAB52266}"/>
              </a:ext>
            </a:extLst>
          </p:cNvPr>
          <p:cNvSpPr/>
          <p:nvPr/>
        </p:nvSpPr>
        <p:spPr>
          <a:xfrm rot="16200000">
            <a:off x="-2067966" y="4387334"/>
            <a:ext cx="4572000" cy="369332"/>
          </a:xfrm>
          <a:prstGeom prst="rect">
            <a:avLst/>
          </a:prstGeom>
        </p:spPr>
        <p:txBody>
          <a:bodyPr>
            <a:spAutoFit/>
          </a:bodyPr>
          <a:lstStyle/>
          <a:p>
            <a:pPr fontAlgn="auto">
              <a:spcBef>
                <a:spcPts val="0"/>
              </a:spcBef>
              <a:spcAft>
                <a:spcPts val="0"/>
              </a:spcAft>
              <a:defRPr/>
            </a:pPr>
            <a:r>
              <a:rPr lang="en-US" sz="900" b="0" i="1" dirty="0">
                <a:solidFill>
                  <a:prstClr val="black"/>
                </a:solidFill>
                <a:latin typeface="Calibri" panose="020F0502020204030204"/>
                <a:ea typeface=""/>
                <a:cs typeface=""/>
              </a:rPr>
              <a:t>Sun, Wei, and </a:t>
            </a:r>
            <a:r>
              <a:rPr lang="en-US" sz="900" b="0" i="1" dirty="0" err="1">
                <a:solidFill>
                  <a:prstClr val="black"/>
                </a:solidFill>
                <a:latin typeface="Calibri" panose="020F0502020204030204"/>
                <a:ea typeface=""/>
                <a:cs typeface=""/>
              </a:rPr>
              <a:t>Yijuan</a:t>
            </a:r>
            <a:r>
              <a:rPr lang="en-US" sz="900" b="0" i="1" dirty="0">
                <a:solidFill>
                  <a:prstClr val="black"/>
                </a:solidFill>
                <a:latin typeface="Calibri" panose="020F0502020204030204"/>
                <a:ea typeface=""/>
                <a:cs typeface=""/>
              </a:rPr>
              <a:t> Hu. "</a:t>
            </a:r>
            <a:r>
              <a:rPr lang="en-US" sz="900" b="0" i="1" dirty="0" err="1">
                <a:solidFill>
                  <a:prstClr val="black"/>
                </a:solidFill>
                <a:latin typeface="Calibri" panose="020F0502020204030204"/>
                <a:ea typeface=""/>
                <a:cs typeface=""/>
              </a:rPr>
              <a:t>eQTL</a:t>
            </a:r>
            <a:r>
              <a:rPr lang="en-US" sz="900" b="0" i="1" dirty="0">
                <a:solidFill>
                  <a:prstClr val="black"/>
                </a:solidFill>
                <a:latin typeface="Calibri" panose="020F0502020204030204"/>
                <a:ea typeface=""/>
                <a:cs typeface=""/>
              </a:rPr>
              <a:t> mapping using RNA-</a:t>
            </a:r>
            <a:r>
              <a:rPr lang="en-US" sz="900" b="0" i="1" dirty="0" err="1">
                <a:solidFill>
                  <a:prstClr val="black"/>
                </a:solidFill>
                <a:latin typeface="Calibri" panose="020F0502020204030204"/>
                <a:ea typeface=""/>
                <a:cs typeface=""/>
              </a:rPr>
              <a:t>seq</a:t>
            </a:r>
            <a:r>
              <a:rPr lang="en-US" sz="900" b="0" i="1" dirty="0">
                <a:solidFill>
                  <a:prstClr val="black"/>
                </a:solidFill>
                <a:latin typeface="Calibri" panose="020F0502020204030204"/>
                <a:ea typeface=""/>
                <a:cs typeface=""/>
              </a:rPr>
              <a:t> data." Statistics in biosciences 5.1 (2013): 198-219.</a:t>
            </a:r>
          </a:p>
        </p:txBody>
      </p:sp>
      <p:sp>
        <p:nvSpPr>
          <p:cNvPr id="13" name="Rectangle 12">
            <a:extLst>
              <a:ext uri="{FF2B5EF4-FFF2-40B4-BE49-F238E27FC236}">
                <a16:creationId xmlns="" xmlns:a16="http://schemas.microsoft.com/office/drawing/2014/main" id="{64505C2C-73AE-4544-A9D1-124691B7EFBD}"/>
              </a:ext>
            </a:extLst>
          </p:cNvPr>
          <p:cNvSpPr/>
          <p:nvPr/>
        </p:nvSpPr>
        <p:spPr>
          <a:xfrm>
            <a:off x="6834367" y="6518927"/>
            <a:ext cx="2077813" cy="276999"/>
          </a:xfrm>
          <a:prstGeom prst="rect">
            <a:avLst/>
          </a:prstGeom>
        </p:spPr>
        <p:txBody>
          <a:bodyPr wrap="none">
            <a:spAutoFit/>
          </a:bodyPr>
          <a:lstStyle/>
          <a:p>
            <a:pPr>
              <a:defRPr/>
            </a:pPr>
            <a:r>
              <a:rPr lang="en" dirty="0">
                <a:solidFill>
                  <a:prstClr val="white">
                    <a:lumMod val="50000"/>
                  </a:prstClr>
                </a:solidFill>
              </a:rPr>
              <a:t>[Wang et al. (‘18) </a:t>
            </a:r>
            <a:r>
              <a:rPr lang="en-US" dirty="0">
                <a:solidFill>
                  <a:prstClr val="white">
                    <a:lumMod val="50000"/>
                  </a:prstClr>
                </a:solidFill>
              </a:rPr>
              <a:t>Science]</a:t>
            </a:r>
          </a:p>
        </p:txBody>
      </p:sp>
    </p:spTree>
    <p:extLst>
      <p:ext uri="{BB962C8B-B14F-4D97-AF65-F5344CB8AC3E}">
        <p14:creationId xmlns:p14="http://schemas.microsoft.com/office/powerpoint/2010/main" val="1984331250"/>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761995" y="3602064"/>
            <a:ext cx="7486171" cy="2923432"/>
          </a:xfrm>
          <a:prstGeom prst="rect">
            <a:avLst/>
          </a:prstGeom>
        </p:spPr>
      </p:pic>
      <p:sp>
        <p:nvSpPr>
          <p:cNvPr id="8" name="TextBox 7"/>
          <p:cNvSpPr txBox="1"/>
          <p:nvPr/>
        </p:nvSpPr>
        <p:spPr>
          <a:xfrm>
            <a:off x="900741" y="2790526"/>
            <a:ext cx="775660" cy="338554"/>
          </a:xfrm>
          <a:prstGeom prst="rect">
            <a:avLst/>
          </a:prstGeom>
          <a:noFill/>
        </p:spPr>
        <p:txBody>
          <a:bodyPr wrap="square" rtlCol="0">
            <a:spAutoFit/>
          </a:bodyPr>
          <a:lstStyle/>
          <a:p>
            <a:pPr algn="ctr"/>
            <a:r>
              <a:rPr lang="en-US" sz="1600" dirty="0">
                <a:solidFill>
                  <a:srgbClr val="FF0000"/>
                </a:solidFill>
                <a:latin typeface="Courier" charset="0"/>
                <a:ea typeface="Courier" charset="0"/>
                <a:cs typeface="Courier" charset="0"/>
              </a:rPr>
              <a:t>A</a:t>
            </a:r>
            <a:r>
              <a:rPr lang="en-US" sz="1600" dirty="0">
                <a:solidFill>
                  <a:srgbClr val="FF0000"/>
                </a:solidFill>
                <a:latin typeface="Courier" charset="0"/>
                <a:ea typeface="Courier" charset="0"/>
                <a:cs typeface="Courier" charset="0"/>
                <a:sym typeface="Wingdings"/>
              </a:rPr>
              <a:t></a:t>
            </a:r>
            <a:r>
              <a:rPr lang="en-US" sz="1600" dirty="0">
                <a:solidFill>
                  <a:srgbClr val="FF0000"/>
                </a:solidFill>
                <a:latin typeface="Courier" charset="0"/>
                <a:ea typeface="Courier" charset="0"/>
                <a:cs typeface="Courier" charset="0"/>
              </a:rPr>
              <a:t>T</a:t>
            </a:r>
          </a:p>
        </p:txBody>
      </p:sp>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l="3030" t="39697" r="3031" b="34121"/>
          <a:stretch/>
        </p:blipFill>
        <p:spPr>
          <a:xfrm>
            <a:off x="237918" y="1355805"/>
            <a:ext cx="8589819" cy="1496291"/>
          </a:xfrm>
          <a:prstGeom prst="rect">
            <a:avLst/>
          </a:prstGeom>
        </p:spPr>
      </p:pic>
      <p:sp>
        <p:nvSpPr>
          <p:cNvPr id="12" name="TextBox 11"/>
          <p:cNvSpPr txBox="1"/>
          <p:nvPr/>
        </p:nvSpPr>
        <p:spPr>
          <a:xfrm>
            <a:off x="4172707" y="2790526"/>
            <a:ext cx="775660" cy="338554"/>
          </a:xfrm>
          <a:prstGeom prst="rect">
            <a:avLst/>
          </a:prstGeom>
          <a:noFill/>
        </p:spPr>
        <p:txBody>
          <a:bodyPr wrap="square" rtlCol="0">
            <a:spAutoFit/>
          </a:bodyPr>
          <a:lstStyle/>
          <a:p>
            <a:pPr algn="ctr"/>
            <a:r>
              <a:rPr lang="en-US" sz="1600" dirty="0">
                <a:solidFill>
                  <a:srgbClr val="FF0000"/>
                </a:solidFill>
                <a:latin typeface="Courier" charset="0"/>
                <a:ea typeface="Courier" charset="0"/>
                <a:cs typeface="Courier" charset="0"/>
              </a:rPr>
              <a:t>C</a:t>
            </a:r>
            <a:r>
              <a:rPr lang="en-US" sz="1600" dirty="0">
                <a:solidFill>
                  <a:srgbClr val="FF0000"/>
                </a:solidFill>
                <a:latin typeface="Courier" charset="0"/>
                <a:ea typeface="Courier" charset="0"/>
                <a:cs typeface="Courier" charset="0"/>
                <a:sym typeface="Wingdings"/>
              </a:rPr>
              <a:t></a:t>
            </a:r>
            <a:r>
              <a:rPr lang="en-US" sz="1600" dirty="0">
                <a:solidFill>
                  <a:srgbClr val="FF0000"/>
                </a:solidFill>
                <a:latin typeface="Courier" charset="0"/>
                <a:ea typeface="Courier" charset="0"/>
                <a:cs typeface="Courier" charset="0"/>
              </a:rPr>
              <a:t>G</a:t>
            </a:r>
          </a:p>
        </p:txBody>
      </p:sp>
      <p:sp>
        <p:nvSpPr>
          <p:cNvPr id="14" name="TextBox 13"/>
          <p:cNvSpPr txBox="1"/>
          <p:nvPr/>
        </p:nvSpPr>
        <p:spPr>
          <a:xfrm>
            <a:off x="7563688" y="2790526"/>
            <a:ext cx="775660" cy="338554"/>
          </a:xfrm>
          <a:prstGeom prst="rect">
            <a:avLst/>
          </a:prstGeom>
          <a:noFill/>
        </p:spPr>
        <p:txBody>
          <a:bodyPr wrap="square" rtlCol="0">
            <a:spAutoFit/>
          </a:bodyPr>
          <a:lstStyle/>
          <a:p>
            <a:pPr algn="ctr"/>
            <a:r>
              <a:rPr lang="en-US" sz="1600" dirty="0">
                <a:solidFill>
                  <a:srgbClr val="FF0000"/>
                </a:solidFill>
                <a:latin typeface="Courier" charset="0"/>
                <a:ea typeface="Courier" charset="0"/>
                <a:cs typeface="Courier" charset="0"/>
              </a:rPr>
              <a:t>T</a:t>
            </a:r>
            <a:r>
              <a:rPr lang="en-US" sz="1600" dirty="0">
                <a:solidFill>
                  <a:srgbClr val="FF0000"/>
                </a:solidFill>
                <a:latin typeface="Courier" charset="0"/>
                <a:ea typeface="Courier" charset="0"/>
                <a:cs typeface="Courier" charset="0"/>
                <a:sym typeface="Wingdings"/>
              </a:rPr>
              <a:t></a:t>
            </a:r>
            <a:r>
              <a:rPr lang="en-US" sz="1600" dirty="0">
                <a:solidFill>
                  <a:srgbClr val="FF0000"/>
                </a:solidFill>
                <a:latin typeface="Courier" charset="0"/>
                <a:ea typeface="Courier" charset="0"/>
                <a:cs typeface="Courier" charset="0"/>
              </a:rPr>
              <a:t>C</a:t>
            </a:r>
          </a:p>
        </p:txBody>
      </p:sp>
      <p:sp>
        <p:nvSpPr>
          <p:cNvPr id="15" name="Title 1">
            <a:extLst>
              <a:ext uri="{FF2B5EF4-FFF2-40B4-BE49-F238E27FC236}">
                <a16:creationId xmlns="" xmlns:a16="http://schemas.microsoft.com/office/drawing/2014/main" id="{8BE2030A-61EB-8D47-A08D-E2FF51459814}"/>
              </a:ext>
            </a:extLst>
          </p:cNvPr>
          <p:cNvSpPr>
            <a:spLocks noGrp="1"/>
          </p:cNvSpPr>
          <p:nvPr>
            <p:ph type="title"/>
          </p:nvPr>
        </p:nvSpPr>
        <p:spPr>
          <a:xfrm>
            <a:off x="679067" y="395493"/>
            <a:ext cx="7886700" cy="994172"/>
          </a:xfrm>
        </p:spPr>
        <p:txBody>
          <a:bodyPr>
            <a:normAutofit/>
          </a:bodyPr>
          <a:lstStyle/>
          <a:p>
            <a:r>
              <a:rPr lang="en-US" dirty="0"/>
              <a:t>Cell fraction QTLs (fQTLs)</a:t>
            </a:r>
          </a:p>
        </p:txBody>
      </p:sp>
      <p:sp>
        <p:nvSpPr>
          <p:cNvPr id="10" name="Rectangle 9">
            <a:extLst>
              <a:ext uri="{FF2B5EF4-FFF2-40B4-BE49-F238E27FC236}">
                <a16:creationId xmlns="" xmlns:a16="http://schemas.microsoft.com/office/drawing/2014/main" id="{DEE24D16-F648-4F4D-BE9A-6E204B71125A}"/>
              </a:ext>
            </a:extLst>
          </p:cNvPr>
          <p:cNvSpPr/>
          <p:nvPr/>
        </p:nvSpPr>
        <p:spPr>
          <a:xfrm>
            <a:off x="6834367" y="6518927"/>
            <a:ext cx="2077813" cy="276999"/>
          </a:xfrm>
          <a:prstGeom prst="rect">
            <a:avLst/>
          </a:prstGeom>
        </p:spPr>
        <p:txBody>
          <a:bodyPr wrap="none">
            <a:spAutoFit/>
          </a:bodyPr>
          <a:lstStyle/>
          <a:p>
            <a:r>
              <a:rPr lang="en" dirty="0">
                <a:solidFill>
                  <a:srgbClr val="FFFFFF">
                    <a:lumMod val="50000"/>
                  </a:srgbClr>
                </a:solidFill>
              </a:rPr>
              <a:t>[Wang et al. (‘18) </a:t>
            </a:r>
            <a:r>
              <a:rPr lang="en-US" dirty="0">
                <a:solidFill>
                  <a:srgbClr val="FFFFFF">
                    <a:lumMod val="50000"/>
                  </a:srgbClr>
                </a:solidFill>
              </a:rPr>
              <a:t>Science]</a:t>
            </a:r>
          </a:p>
        </p:txBody>
      </p:sp>
    </p:spTree>
    <p:extLst>
      <p:ext uri="{BB962C8B-B14F-4D97-AF65-F5344CB8AC3E}">
        <p14:creationId xmlns:p14="http://schemas.microsoft.com/office/powerpoint/2010/main" val="234280840"/>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BE2030A-61EB-8D47-A08D-E2FF51459814}"/>
              </a:ext>
            </a:extLst>
          </p:cNvPr>
          <p:cNvSpPr>
            <a:spLocks noGrp="1"/>
          </p:cNvSpPr>
          <p:nvPr>
            <p:ph type="title"/>
          </p:nvPr>
        </p:nvSpPr>
        <p:spPr>
          <a:xfrm>
            <a:off x="679067" y="395493"/>
            <a:ext cx="7827935" cy="994172"/>
          </a:xfrm>
        </p:spPr>
        <p:txBody>
          <a:bodyPr>
            <a:normAutofit/>
          </a:bodyPr>
          <a:lstStyle/>
          <a:p>
            <a:r>
              <a:rPr lang="en-US" dirty="0"/>
              <a:t>Larger brain </a:t>
            </a:r>
            <a:r>
              <a:rPr lang="en-US" dirty="0" err="1"/>
              <a:t>eQTL</a:t>
            </a:r>
            <a:r>
              <a:rPr lang="en-US" dirty="0"/>
              <a:t> sets than previous studies, </a:t>
            </a:r>
            <a:br>
              <a:rPr lang="en-US" dirty="0"/>
            </a:br>
            <a:r>
              <a:rPr lang="en-US" dirty="0"/>
              <a:t>but strong overlap with them</a:t>
            </a:r>
          </a:p>
        </p:txBody>
      </p:sp>
      <p:sp>
        <p:nvSpPr>
          <p:cNvPr id="7" name="Rectangle 6">
            <a:extLst>
              <a:ext uri="{FF2B5EF4-FFF2-40B4-BE49-F238E27FC236}">
                <a16:creationId xmlns="" xmlns:a16="http://schemas.microsoft.com/office/drawing/2014/main" id="{3A2B4B6A-313D-6243-89AB-2226792E03AB}"/>
              </a:ext>
            </a:extLst>
          </p:cNvPr>
          <p:cNvSpPr/>
          <p:nvPr/>
        </p:nvSpPr>
        <p:spPr>
          <a:xfrm>
            <a:off x="6834367" y="6518927"/>
            <a:ext cx="2077813" cy="276999"/>
          </a:xfrm>
          <a:prstGeom prst="rect">
            <a:avLst/>
          </a:prstGeom>
        </p:spPr>
        <p:txBody>
          <a:bodyPr wrap="none">
            <a:spAutoFit/>
          </a:bodyPr>
          <a:lstStyle/>
          <a:p>
            <a:r>
              <a:rPr lang="en" dirty="0">
                <a:solidFill>
                  <a:srgbClr val="FFFFFF">
                    <a:lumMod val="50000"/>
                  </a:srgbClr>
                </a:solidFill>
              </a:rPr>
              <a:t>[Wang et al. (‘18) </a:t>
            </a:r>
            <a:r>
              <a:rPr lang="en-US" dirty="0">
                <a:solidFill>
                  <a:srgbClr val="FFFFFF">
                    <a:lumMod val="50000"/>
                  </a:srgbClr>
                </a:solidFill>
              </a:rPr>
              <a:t>Science]</a:t>
            </a:r>
          </a:p>
        </p:txBody>
      </p:sp>
      <p:grpSp>
        <p:nvGrpSpPr>
          <p:cNvPr id="12" name="Group 11">
            <a:extLst>
              <a:ext uri="{FF2B5EF4-FFF2-40B4-BE49-F238E27FC236}">
                <a16:creationId xmlns="" xmlns:a16="http://schemas.microsoft.com/office/drawing/2014/main" id="{21C401D9-74A2-974C-A05E-5AC5CFD422BC}"/>
              </a:ext>
            </a:extLst>
          </p:cNvPr>
          <p:cNvGrpSpPr/>
          <p:nvPr/>
        </p:nvGrpSpPr>
        <p:grpSpPr>
          <a:xfrm>
            <a:off x="514547" y="2201690"/>
            <a:ext cx="8114905" cy="3523859"/>
            <a:chOff x="514547" y="2201690"/>
            <a:chExt cx="8114905" cy="3523859"/>
          </a:xfrm>
        </p:grpSpPr>
        <p:pic>
          <p:nvPicPr>
            <p:cNvPr id="10" name="Picture 9">
              <a:extLst>
                <a:ext uri="{FF2B5EF4-FFF2-40B4-BE49-F238E27FC236}">
                  <a16:creationId xmlns="" xmlns:a16="http://schemas.microsoft.com/office/drawing/2014/main" id="{33E6557B-397D-8242-9596-6DA0055E984F}"/>
                </a:ext>
              </a:extLst>
            </p:cNvPr>
            <p:cNvPicPr>
              <a:picLocks noChangeAspect="1"/>
            </p:cNvPicPr>
            <p:nvPr/>
          </p:nvPicPr>
          <p:blipFill rotWithShape="1">
            <a:blip r:embed="rId3"/>
            <a:srcRect l="2820"/>
            <a:stretch/>
          </p:blipFill>
          <p:spPr>
            <a:xfrm>
              <a:off x="514547" y="2201690"/>
              <a:ext cx="8114905" cy="3523859"/>
            </a:xfrm>
            <a:prstGeom prst="rect">
              <a:avLst/>
            </a:prstGeom>
          </p:spPr>
        </p:pic>
        <p:sp>
          <p:nvSpPr>
            <p:cNvPr id="16" name="Content Placeholder 2">
              <a:extLst>
                <a:ext uri="{FF2B5EF4-FFF2-40B4-BE49-F238E27FC236}">
                  <a16:creationId xmlns="" xmlns:a16="http://schemas.microsoft.com/office/drawing/2014/main" id="{2269FC45-AC7F-D84A-BD43-A7BBE2315629}"/>
                </a:ext>
              </a:extLst>
            </p:cNvPr>
            <p:cNvSpPr txBox="1">
              <a:spLocks/>
            </p:cNvSpPr>
            <p:nvPr/>
          </p:nvSpPr>
          <p:spPr bwMode="auto">
            <a:xfrm>
              <a:off x="2594495" y="2678343"/>
              <a:ext cx="1858174" cy="200185"/>
            </a:xfrm>
            <a:prstGeom prst="rect">
              <a:avLst/>
            </a:prstGeom>
            <a:noFill/>
            <a:ln w="9525">
              <a:noFill/>
              <a:miter lim="800000"/>
              <a:headEnd/>
              <a:tailEnd/>
            </a:ln>
          </p:spPr>
          <p:txBody>
            <a:bodyPr vert="horz" wrap="square" lIns="68580" tIns="34290" rIns="68580" bIns="34290" numCol="1" anchor="t" anchorCtr="0" compatLnSpc="1">
              <a:prstTxWarp prst="textNoShape">
                <a:avLst/>
              </a:prstTxWarp>
              <a:normAutofit fontScale="70000" lnSpcReduction="20000"/>
            </a:bodyPr>
            <a:lstStyle>
              <a:lvl1pPr marL="342900" indent="-342900" algn="l" rtl="0" eaLnBrk="1" fontAlgn="base" hangingPunct="1">
                <a:lnSpc>
                  <a:spcPct val="90000"/>
                </a:lnSpc>
                <a:spcBef>
                  <a:spcPct val="30000"/>
                </a:spcBef>
                <a:spcAft>
                  <a:spcPct val="0"/>
                </a:spcAft>
                <a:buChar char="•"/>
                <a:defRPr sz="2000">
                  <a:solidFill>
                    <a:schemeClr val="tx2"/>
                  </a:solidFill>
                  <a:latin typeface="+mn-lt"/>
                  <a:ea typeface="ＭＳ Ｐゴシック" charset="-128"/>
                  <a:cs typeface="ＭＳ Ｐゴシック"/>
                </a:defRPr>
              </a:lvl1pPr>
              <a:lvl2pPr marL="742950" indent="-285750" algn="l" rtl="0" eaLnBrk="1" fontAlgn="base" hangingPunct="1">
                <a:lnSpc>
                  <a:spcPct val="90000"/>
                </a:lnSpc>
                <a:spcBef>
                  <a:spcPct val="30000"/>
                </a:spcBef>
                <a:spcAft>
                  <a:spcPct val="0"/>
                </a:spcAft>
                <a:buChar char="–"/>
                <a:defRPr>
                  <a:solidFill>
                    <a:schemeClr val="tx2"/>
                  </a:solidFill>
                  <a:latin typeface="+mn-lt"/>
                  <a:ea typeface="ＭＳ Ｐゴシック" charset="-128"/>
                  <a:cs typeface="ＭＳ Ｐゴシック"/>
                </a:defRPr>
              </a:lvl2pPr>
              <a:lvl3pPr marL="1143000" indent="-228600" algn="l" rtl="0" eaLnBrk="1" fontAlgn="base" hangingPunct="1">
                <a:lnSpc>
                  <a:spcPct val="90000"/>
                </a:lnSpc>
                <a:spcBef>
                  <a:spcPct val="20000"/>
                </a:spcBef>
                <a:spcAft>
                  <a:spcPct val="0"/>
                </a:spcAft>
                <a:buChar char="•"/>
                <a:defRPr sz="1600">
                  <a:solidFill>
                    <a:schemeClr val="tx2"/>
                  </a:solidFill>
                  <a:latin typeface="+mn-lt"/>
                  <a:ea typeface="ＭＳ Ｐゴシック" charset="-128"/>
                  <a:cs typeface="ＭＳ Ｐゴシック"/>
                </a:defRPr>
              </a:lvl3pPr>
              <a:lvl4pPr marL="1600200" indent="-228600" algn="l" rtl="0" eaLnBrk="1" fontAlgn="base" hangingPunct="1">
                <a:lnSpc>
                  <a:spcPct val="90000"/>
                </a:lnSpc>
                <a:spcBef>
                  <a:spcPct val="20000"/>
                </a:spcBef>
                <a:spcAft>
                  <a:spcPct val="0"/>
                </a:spcAft>
                <a:buChar char="–"/>
                <a:defRPr sz="1600">
                  <a:solidFill>
                    <a:schemeClr val="tx2"/>
                  </a:solidFill>
                  <a:latin typeface="+mn-lt"/>
                  <a:ea typeface="ＭＳ Ｐゴシック" charset="-128"/>
                  <a:cs typeface="ＭＳ Ｐゴシック"/>
                </a:defRPr>
              </a:lvl4pPr>
              <a:lvl5pPr marL="2057400" indent="-228600" algn="l" rtl="0" eaLnBrk="1" fontAlgn="base" hangingPunct="1">
                <a:lnSpc>
                  <a:spcPct val="90000"/>
                </a:lnSpc>
                <a:spcBef>
                  <a:spcPct val="20000"/>
                </a:spcBef>
                <a:spcAft>
                  <a:spcPct val="0"/>
                </a:spcAft>
                <a:buChar char="•"/>
                <a:defRPr sz="1600">
                  <a:solidFill>
                    <a:schemeClr val="tx2"/>
                  </a:solidFill>
                  <a:latin typeface="+mn-lt"/>
                  <a:ea typeface="ＭＳ Ｐゴシック" charset="-128"/>
                  <a:cs typeface="ＭＳ Ｐゴシック"/>
                </a:defRPr>
              </a:lvl5pPr>
              <a:lvl6pPr marL="2514600" indent="-228600" algn="l" rtl="0" eaLnBrk="1" fontAlgn="base" hangingPunct="1">
                <a:lnSpc>
                  <a:spcPct val="90000"/>
                </a:lnSpc>
                <a:spcBef>
                  <a:spcPct val="20000"/>
                </a:spcBef>
                <a:spcAft>
                  <a:spcPct val="0"/>
                </a:spcAft>
                <a:buChar char="•"/>
                <a:defRPr sz="1600">
                  <a:solidFill>
                    <a:srgbClr val="555555"/>
                  </a:solidFill>
                  <a:latin typeface="+mn-lt"/>
                  <a:ea typeface="ＭＳ Ｐゴシック" pitchFamily="-111" charset="-128"/>
                </a:defRPr>
              </a:lvl6pPr>
              <a:lvl7pPr marL="2971800" indent="-228600" algn="l" rtl="0" eaLnBrk="1" fontAlgn="base" hangingPunct="1">
                <a:lnSpc>
                  <a:spcPct val="90000"/>
                </a:lnSpc>
                <a:spcBef>
                  <a:spcPct val="20000"/>
                </a:spcBef>
                <a:spcAft>
                  <a:spcPct val="0"/>
                </a:spcAft>
                <a:buChar char="•"/>
                <a:defRPr sz="1600">
                  <a:solidFill>
                    <a:srgbClr val="555555"/>
                  </a:solidFill>
                  <a:latin typeface="+mn-lt"/>
                  <a:ea typeface="ＭＳ Ｐゴシック" pitchFamily="-111" charset="-128"/>
                </a:defRPr>
              </a:lvl7pPr>
              <a:lvl8pPr marL="3429000" indent="-228600" algn="l" rtl="0" eaLnBrk="1" fontAlgn="base" hangingPunct="1">
                <a:lnSpc>
                  <a:spcPct val="90000"/>
                </a:lnSpc>
                <a:spcBef>
                  <a:spcPct val="20000"/>
                </a:spcBef>
                <a:spcAft>
                  <a:spcPct val="0"/>
                </a:spcAft>
                <a:buChar char="•"/>
                <a:defRPr sz="1600">
                  <a:solidFill>
                    <a:srgbClr val="555555"/>
                  </a:solidFill>
                  <a:latin typeface="+mn-lt"/>
                  <a:ea typeface="ＭＳ Ｐゴシック" pitchFamily="-111" charset="-128"/>
                </a:defRPr>
              </a:lvl8pPr>
              <a:lvl9pPr marL="3886200" indent="-228600" algn="l" rtl="0" eaLnBrk="1" fontAlgn="base" hangingPunct="1">
                <a:lnSpc>
                  <a:spcPct val="90000"/>
                </a:lnSpc>
                <a:spcBef>
                  <a:spcPct val="20000"/>
                </a:spcBef>
                <a:spcAft>
                  <a:spcPct val="0"/>
                </a:spcAft>
                <a:buChar char="•"/>
                <a:defRPr sz="1600">
                  <a:solidFill>
                    <a:srgbClr val="555555"/>
                  </a:solidFill>
                  <a:latin typeface="+mn-lt"/>
                  <a:ea typeface="ＭＳ Ｐゴシック" pitchFamily="-111" charset="-128"/>
                </a:defRPr>
              </a:lvl9pPr>
            </a:lstStyle>
            <a:p>
              <a:pPr marL="0" indent="0" algn="ctr">
                <a:buFontTx/>
                <a:buNone/>
              </a:pPr>
              <a:r>
                <a:rPr lang="en-US" sz="1350" kern="0" dirty="0">
                  <a:solidFill>
                    <a:srgbClr val="000000"/>
                  </a:solidFill>
                </a:rPr>
                <a:t>2,542,908 </a:t>
              </a:r>
              <a:r>
                <a:rPr lang="en-US" sz="1350" kern="0" dirty="0" err="1">
                  <a:solidFill>
                    <a:srgbClr val="000000"/>
                  </a:solidFill>
                </a:rPr>
                <a:t>eQTLs</a:t>
              </a:r>
              <a:r>
                <a:rPr lang="en-US" sz="1350" kern="0" dirty="0">
                  <a:solidFill>
                    <a:srgbClr val="000000"/>
                  </a:solidFill>
                </a:rPr>
                <a:t> (FDR&lt; 0.05)</a:t>
              </a:r>
              <a:endParaRPr lang="en-US" sz="1500" kern="0" dirty="0">
                <a:solidFill>
                  <a:srgbClr val="000000"/>
                </a:solidFill>
              </a:endParaRPr>
            </a:p>
          </p:txBody>
        </p:sp>
        <p:sp>
          <p:nvSpPr>
            <p:cNvPr id="11" name="Rectangle 10">
              <a:extLst>
                <a:ext uri="{FF2B5EF4-FFF2-40B4-BE49-F238E27FC236}">
                  <a16:creationId xmlns="" xmlns:a16="http://schemas.microsoft.com/office/drawing/2014/main" id="{2C93BF02-E238-5C4C-8317-3EE28C586C08}"/>
                </a:ext>
              </a:extLst>
            </p:cNvPr>
            <p:cNvSpPr/>
            <p:nvPr/>
          </p:nvSpPr>
          <p:spPr bwMode="auto">
            <a:xfrm>
              <a:off x="4571999" y="2201690"/>
              <a:ext cx="301275" cy="476653"/>
            </a:xfrm>
            <a:prstGeom prst="rect">
              <a:avLst/>
            </a:prstGeom>
            <a:solidFill>
              <a:schemeClr val="bg1"/>
            </a:solidFill>
            <a:ln w="12700" cap="flat" cmpd="sng" algn="ctr">
              <a:no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algn="ctr" defTabSz="912813"/>
              <a:endParaRPr lang="en-US">
                <a:solidFill>
                  <a:srgbClr val="000000"/>
                </a:solidFill>
                <a:latin typeface="Arial" pitchFamily="-65" charset="0"/>
              </a:endParaRPr>
            </a:p>
          </p:txBody>
        </p:sp>
      </p:grpSp>
    </p:spTree>
    <p:extLst>
      <p:ext uri="{BB962C8B-B14F-4D97-AF65-F5344CB8AC3E}">
        <p14:creationId xmlns:p14="http://schemas.microsoft.com/office/powerpoint/2010/main" val="1069281559"/>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 xmlns:a16="http://schemas.microsoft.com/office/drawing/2014/main" id="{4BD4BD6C-A28A-234A-82AE-02A533A3F8B3}"/>
              </a:ext>
            </a:extLst>
          </p:cNvPr>
          <p:cNvPicPr>
            <a:picLocks noChangeAspect="1"/>
          </p:cNvPicPr>
          <p:nvPr/>
        </p:nvPicPr>
        <p:blipFill>
          <a:blip r:embed="rId3"/>
          <a:stretch>
            <a:fillRect/>
          </a:stretch>
        </p:blipFill>
        <p:spPr>
          <a:xfrm>
            <a:off x="426028" y="2408916"/>
            <a:ext cx="8715311" cy="2799368"/>
          </a:xfrm>
          <a:prstGeom prst="rect">
            <a:avLst/>
          </a:prstGeom>
        </p:spPr>
      </p:pic>
      <p:sp>
        <p:nvSpPr>
          <p:cNvPr id="2" name="Title 1">
            <a:extLst>
              <a:ext uri="{FF2B5EF4-FFF2-40B4-BE49-F238E27FC236}">
                <a16:creationId xmlns="" xmlns:a16="http://schemas.microsoft.com/office/drawing/2014/main" id="{6C2881AA-B278-8D4A-B048-CD6FB777D0B6}"/>
              </a:ext>
            </a:extLst>
          </p:cNvPr>
          <p:cNvSpPr>
            <a:spLocks noGrp="1"/>
          </p:cNvSpPr>
          <p:nvPr>
            <p:ph type="title"/>
          </p:nvPr>
        </p:nvSpPr>
        <p:spPr>
          <a:xfrm>
            <a:off x="4144786" y="290774"/>
            <a:ext cx="4607471" cy="1585804"/>
          </a:xfrm>
        </p:spPr>
        <p:txBody>
          <a:bodyPr/>
          <a:lstStyle/>
          <a:p>
            <a:r>
              <a:rPr lang="en-US" dirty="0"/>
              <a:t>multi-QTLs from overlapping different types of QTLs: </a:t>
            </a:r>
            <a:br>
              <a:rPr lang="en-US" dirty="0"/>
            </a:br>
            <a:r>
              <a:rPr lang="en-US" dirty="0" err="1"/>
              <a:t>cQTL</a:t>
            </a:r>
            <a:r>
              <a:rPr lang="en-US" dirty="0"/>
              <a:t>, </a:t>
            </a:r>
            <a:r>
              <a:rPr lang="en-US" dirty="0" err="1"/>
              <a:t>fQTL</a:t>
            </a:r>
            <a:r>
              <a:rPr lang="en-US" dirty="0"/>
              <a:t>, </a:t>
            </a:r>
            <a:r>
              <a:rPr lang="en-US" dirty="0" err="1"/>
              <a:t>eQTL</a:t>
            </a:r>
            <a:r>
              <a:rPr lang="en-US" dirty="0"/>
              <a:t> &amp; </a:t>
            </a:r>
            <a:r>
              <a:rPr lang="en-US" dirty="0" err="1"/>
              <a:t>isoQTL</a:t>
            </a:r>
            <a:endParaRPr lang="en-US" dirty="0"/>
          </a:p>
        </p:txBody>
      </p:sp>
      <p:sp>
        <p:nvSpPr>
          <p:cNvPr id="10" name="TextBox 9">
            <a:extLst>
              <a:ext uri="{FF2B5EF4-FFF2-40B4-BE49-F238E27FC236}">
                <a16:creationId xmlns="" xmlns:a16="http://schemas.microsoft.com/office/drawing/2014/main" id="{8929E89D-18E8-7440-AFBA-2C998E346959}"/>
              </a:ext>
            </a:extLst>
          </p:cNvPr>
          <p:cNvSpPr txBox="1"/>
          <p:nvPr/>
        </p:nvSpPr>
        <p:spPr>
          <a:xfrm>
            <a:off x="7215809" y="3244665"/>
            <a:ext cx="1536448" cy="461665"/>
          </a:xfrm>
          <a:prstGeom prst="rect">
            <a:avLst/>
          </a:prstGeom>
          <a:noFill/>
        </p:spPr>
        <p:txBody>
          <a:bodyPr wrap="square" rtlCol="0">
            <a:spAutoFit/>
          </a:bodyPr>
          <a:lstStyle/>
          <a:p>
            <a:pPr algn="r">
              <a:defRPr/>
            </a:pPr>
            <a:r>
              <a:rPr lang="en-US" dirty="0" err="1">
                <a:solidFill>
                  <a:srgbClr val="000000"/>
                </a:solidFill>
                <a:latin typeface="Arial" panose="020B0604020202020204" pitchFamily="34" charset="0"/>
                <a:cs typeface="Arial" panose="020B0604020202020204" pitchFamily="34" charset="0"/>
              </a:rPr>
              <a:t>eQTLs</a:t>
            </a:r>
            <a:r>
              <a:rPr lang="en-US" dirty="0">
                <a:solidFill>
                  <a:srgbClr val="000000"/>
                </a:solidFill>
                <a:latin typeface="Arial" panose="020B0604020202020204" pitchFamily="34" charset="0"/>
                <a:cs typeface="Arial" panose="020B0604020202020204" pitchFamily="34" charset="0"/>
              </a:rPr>
              <a:t> for mTOR mediated by </a:t>
            </a:r>
            <a:r>
              <a:rPr lang="en-US" dirty="0" err="1">
                <a:solidFill>
                  <a:srgbClr val="000000"/>
                </a:solidFill>
                <a:latin typeface="Arial" panose="020B0604020202020204" pitchFamily="34" charset="0"/>
                <a:cs typeface="Arial" panose="020B0604020202020204" pitchFamily="34" charset="0"/>
              </a:rPr>
              <a:t>cQTLs</a:t>
            </a:r>
            <a:endParaRPr lang="en-US" dirty="0">
              <a:solidFill>
                <a:srgbClr val="000000"/>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 xmlns:a16="http://schemas.microsoft.com/office/drawing/2014/main" id="{8AE6FA72-0041-5A4C-A265-9B5ECF6C525E}"/>
              </a:ext>
            </a:extLst>
          </p:cNvPr>
          <p:cNvSpPr txBox="1"/>
          <p:nvPr/>
        </p:nvSpPr>
        <p:spPr>
          <a:xfrm>
            <a:off x="3082161" y="5301836"/>
            <a:ext cx="2284970" cy="830997"/>
          </a:xfrm>
          <a:prstGeom prst="rect">
            <a:avLst/>
          </a:prstGeom>
          <a:noFill/>
        </p:spPr>
        <p:txBody>
          <a:bodyPr wrap="square" rtlCol="0">
            <a:spAutoFit/>
          </a:bodyPr>
          <a:lstStyle/>
          <a:p>
            <a:pPr>
              <a:defRPr/>
            </a:pPr>
            <a:r>
              <a:rPr lang="en-US" dirty="0">
                <a:solidFill>
                  <a:srgbClr val="000000"/>
                </a:solidFill>
                <a:latin typeface="Arial" panose="020B0604020202020204" pitchFamily="34" charset="0"/>
                <a:cs typeface="Arial" panose="020B0604020202020204" pitchFamily="34" charset="0"/>
              </a:rPr>
              <a:t>1391 SNPs (multi-QTLs) </a:t>
            </a:r>
            <a:br>
              <a:rPr lang="en-US" dirty="0">
                <a:solidFill>
                  <a:srgbClr val="000000"/>
                </a:solidFill>
                <a:latin typeface="Arial" panose="020B0604020202020204" pitchFamily="34" charset="0"/>
                <a:cs typeface="Arial" panose="020B0604020202020204" pitchFamily="34" charset="0"/>
              </a:rPr>
            </a:br>
            <a:r>
              <a:rPr lang="en-US" dirty="0">
                <a:solidFill>
                  <a:srgbClr val="000000"/>
                </a:solidFill>
                <a:latin typeface="Arial" panose="020B0604020202020204" pitchFamily="34" charset="0"/>
                <a:cs typeface="Arial" panose="020B0604020202020204" pitchFamily="34" charset="0"/>
              </a:rPr>
              <a:t>in at least three types </a:t>
            </a:r>
            <a:br>
              <a:rPr lang="en-US" dirty="0">
                <a:solidFill>
                  <a:srgbClr val="000000"/>
                </a:solidFill>
                <a:latin typeface="Arial" panose="020B0604020202020204" pitchFamily="34" charset="0"/>
                <a:cs typeface="Arial" panose="020B0604020202020204" pitchFamily="34" charset="0"/>
              </a:rPr>
            </a:br>
            <a:r>
              <a:rPr lang="en-US" dirty="0">
                <a:solidFill>
                  <a:srgbClr val="000000"/>
                </a:solidFill>
                <a:latin typeface="Arial" panose="020B0604020202020204" pitchFamily="34" charset="0"/>
                <a:cs typeface="Arial" panose="020B0604020202020204" pitchFamily="34" charset="0"/>
              </a:rPr>
              <a:t>among </a:t>
            </a:r>
            <a:r>
              <a:rPr lang="en-US" dirty="0" err="1">
                <a:solidFill>
                  <a:srgbClr val="000000"/>
                </a:solidFill>
                <a:latin typeface="Arial" panose="020B0604020202020204" pitchFamily="34" charset="0"/>
                <a:cs typeface="Arial" panose="020B0604020202020204" pitchFamily="34" charset="0"/>
              </a:rPr>
              <a:t>eQTLs</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isoQTLs</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cQTLs</a:t>
            </a:r>
            <a:r>
              <a:rPr lang="en-US" dirty="0">
                <a:solidFill>
                  <a:srgbClr val="000000"/>
                </a:solidFill>
                <a:latin typeface="Arial" panose="020B0604020202020204" pitchFamily="34" charset="0"/>
                <a:cs typeface="Arial" panose="020B0604020202020204" pitchFamily="34" charset="0"/>
              </a:rPr>
              <a:t>, fQTLs</a:t>
            </a:r>
          </a:p>
        </p:txBody>
      </p:sp>
      <p:sp>
        <p:nvSpPr>
          <p:cNvPr id="11" name="TextBox 10">
            <a:extLst>
              <a:ext uri="{FF2B5EF4-FFF2-40B4-BE49-F238E27FC236}">
                <a16:creationId xmlns="" xmlns:a16="http://schemas.microsoft.com/office/drawing/2014/main" id="{0F63AD0A-731B-1F4A-831A-AFC2AA3125A8}"/>
              </a:ext>
            </a:extLst>
          </p:cNvPr>
          <p:cNvSpPr txBox="1"/>
          <p:nvPr/>
        </p:nvSpPr>
        <p:spPr>
          <a:xfrm>
            <a:off x="779342" y="5376076"/>
            <a:ext cx="1575042" cy="461665"/>
          </a:xfrm>
          <a:prstGeom prst="rect">
            <a:avLst/>
          </a:prstGeom>
          <a:noFill/>
        </p:spPr>
        <p:txBody>
          <a:bodyPr wrap="square" rtlCol="0">
            <a:spAutoFit/>
          </a:bodyPr>
          <a:lstStyle/>
          <a:p>
            <a:pPr algn="r">
              <a:defRPr/>
            </a:pPr>
            <a:r>
              <a:rPr lang="en-US" dirty="0" err="1">
                <a:solidFill>
                  <a:srgbClr val="000000"/>
                </a:solidFill>
                <a:latin typeface="Arial" panose="020B0604020202020204" pitchFamily="34" charset="0"/>
                <a:cs typeface="Arial" panose="020B0604020202020204" pitchFamily="34" charset="0"/>
              </a:rPr>
              <a:t>eQTLs</a:t>
            </a:r>
            <a:r>
              <a:rPr lang="en-US" dirty="0">
                <a:solidFill>
                  <a:srgbClr val="000000"/>
                </a:solidFill>
                <a:latin typeface="Arial" panose="020B0604020202020204" pitchFamily="34" charset="0"/>
                <a:cs typeface="Arial" panose="020B0604020202020204" pitchFamily="34" charset="0"/>
              </a:rPr>
              <a:t> and </a:t>
            </a:r>
            <a:r>
              <a:rPr lang="en-US" dirty="0" err="1">
                <a:solidFill>
                  <a:srgbClr val="000000"/>
                </a:solidFill>
                <a:latin typeface="Arial" panose="020B0604020202020204" pitchFamily="34" charset="0"/>
                <a:cs typeface="Arial" panose="020B0604020202020204" pitchFamily="34" charset="0"/>
              </a:rPr>
              <a:t>cQTLs</a:t>
            </a:r>
            <a:r>
              <a:rPr lang="en-US" dirty="0">
                <a:solidFill>
                  <a:srgbClr val="000000"/>
                </a:solidFill>
                <a:latin typeface="Arial" panose="020B0604020202020204" pitchFamily="34" charset="0"/>
                <a:cs typeface="Arial" panose="020B0604020202020204" pitchFamily="34" charset="0"/>
              </a:rPr>
              <a:t> significantly overlap</a:t>
            </a:r>
          </a:p>
        </p:txBody>
      </p:sp>
      <p:sp>
        <p:nvSpPr>
          <p:cNvPr id="13" name="Left Brace 12">
            <a:extLst>
              <a:ext uri="{FF2B5EF4-FFF2-40B4-BE49-F238E27FC236}">
                <a16:creationId xmlns="" xmlns:a16="http://schemas.microsoft.com/office/drawing/2014/main" id="{67C95E9C-7064-8746-9248-D4540FBADF55}"/>
              </a:ext>
            </a:extLst>
          </p:cNvPr>
          <p:cNvSpPr/>
          <p:nvPr/>
        </p:nvSpPr>
        <p:spPr>
          <a:xfrm rot="16200000">
            <a:off x="4120412" y="4790993"/>
            <a:ext cx="187113" cy="887286"/>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defRPr/>
            </a:pPr>
            <a:endParaRPr lang="en-US" sz="1350">
              <a:solidFill>
                <a:srgbClr val="000000"/>
              </a:solidFill>
            </a:endParaRPr>
          </a:p>
        </p:txBody>
      </p:sp>
      <p:cxnSp>
        <p:nvCxnSpPr>
          <p:cNvPr id="15" name="Straight Arrow Connector 14">
            <a:extLst>
              <a:ext uri="{FF2B5EF4-FFF2-40B4-BE49-F238E27FC236}">
                <a16:creationId xmlns="" xmlns:a16="http://schemas.microsoft.com/office/drawing/2014/main" id="{49CEAE23-A93F-444B-A1C2-44481005C7E5}"/>
              </a:ext>
            </a:extLst>
          </p:cNvPr>
          <p:cNvCxnSpPr/>
          <p:nvPr/>
        </p:nvCxnSpPr>
        <p:spPr>
          <a:xfrm>
            <a:off x="2034375" y="5147857"/>
            <a:ext cx="0" cy="18033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 xmlns:a16="http://schemas.microsoft.com/office/drawing/2014/main" id="{7DB19E58-AF7D-8041-9377-C930B9C1A078}"/>
              </a:ext>
            </a:extLst>
          </p:cNvPr>
          <p:cNvSpPr txBox="1"/>
          <p:nvPr/>
        </p:nvSpPr>
        <p:spPr>
          <a:xfrm>
            <a:off x="0" y="4206736"/>
            <a:ext cx="521297" cy="253916"/>
          </a:xfrm>
          <a:prstGeom prst="rect">
            <a:avLst/>
          </a:prstGeom>
          <a:noFill/>
        </p:spPr>
        <p:txBody>
          <a:bodyPr wrap="none" rtlCol="0">
            <a:spAutoFit/>
          </a:bodyPr>
          <a:lstStyle/>
          <a:p>
            <a:pPr>
              <a:defRPr/>
            </a:pPr>
            <a:r>
              <a:rPr lang="en-US" sz="1050" dirty="0" err="1">
                <a:solidFill>
                  <a:srgbClr val="000000"/>
                </a:solidFill>
                <a:latin typeface="Arial" panose="020B0604020202020204" pitchFamily="34" charset="0"/>
                <a:cs typeface="Arial" panose="020B0604020202020204" pitchFamily="34" charset="0"/>
              </a:rPr>
              <a:t>eQTL</a:t>
            </a:r>
            <a:endParaRPr lang="en-US" sz="1050" dirty="0">
              <a:solidFill>
                <a:srgbClr val="000000"/>
              </a:solidFill>
              <a:latin typeface="Arial" panose="020B0604020202020204" pitchFamily="34" charset="0"/>
              <a:cs typeface="Arial" panose="020B0604020202020204" pitchFamily="34" charset="0"/>
            </a:endParaRPr>
          </a:p>
        </p:txBody>
      </p:sp>
      <p:sp>
        <p:nvSpPr>
          <p:cNvPr id="18" name="TextBox 17">
            <a:extLst>
              <a:ext uri="{FF2B5EF4-FFF2-40B4-BE49-F238E27FC236}">
                <a16:creationId xmlns="" xmlns:a16="http://schemas.microsoft.com/office/drawing/2014/main" id="{023988B5-5393-2B46-AC43-003FCAF00593}"/>
              </a:ext>
            </a:extLst>
          </p:cNvPr>
          <p:cNvSpPr txBox="1"/>
          <p:nvPr/>
        </p:nvSpPr>
        <p:spPr>
          <a:xfrm>
            <a:off x="-48692" y="4437569"/>
            <a:ext cx="619080" cy="253916"/>
          </a:xfrm>
          <a:prstGeom prst="rect">
            <a:avLst/>
          </a:prstGeom>
          <a:noFill/>
        </p:spPr>
        <p:txBody>
          <a:bodyPr wrap="none" rtlCol="0">
            <a:spAutoFit/>
          </a:bodyPr>
          <a:lstStyle/>
          <a:p>
            <a:pPr>
              <a:defRPr/>
            </a:pPr>
            <a:r>
              <a:rPr lang="en-US" sz="1050" dirty="0" err="1">
                <a:solidFill>
                  <a:srgbClr val="000000"/>
                </a:solidFill>
                <a:latin typeface="Arial" panose="020B0604020202020204" pitchFamily="34" charset="0"/>
                <a:cs typeface="Arial" panose="020B0604020202020204" pitchFamily="34" charset="0"/>
              </a:rPr>
              <a:t>isoQTL</a:t>
            </a:r>
            <a:endParaRPr lang="en-US" sz="1050" dirty="0">
              <a:solidFill>
                <a:srgbClr val="000000"/>
              </a:solidFill>
              <a:latin typeface="Arial" panose="020B0604020202020204" pitchFamily="34" charset="0"/>
              <a:cs typeface="Arial" panose="020B0604020202020204" pitchFamily="34" charset="0"/>
            </a:endParaRPr>
          </a:p>
        </p:txBody>
      </p:sp>
      <p:sp>
        <p:nvSpPr>
          <p:cNvPr id="19" name="TextBox 18">
            <a:extLst>
              <a:ext uri="{FF2B5EF4-FFF2-40B4-BE49-F238E27FC236}">
                <a16:creationId xmlns="" xmlns:a16="http://schemas.microsoft.com/office/drawing/2014/main" id="{1A0FBDFE-7C9A-7D49-8E95-296AA0915D3A}"/>
              </a:ext>
            </a:extLst>
          </p:cNvPr>
          <p:cNvSpPr txBox="1"/>
          <p:nvPr/>
        </p:nvSpPr>
        <p:spPr>
          <a:xfrm>
            <a:off x="0" y="4654467"/>
            <a:ext cx="513282" cy="253916"/>
          </a:xfrm>
          <a:prstGeom prst="rect">
            <a:avLst/>
          </a:prstGeom>
          <a:noFill/>
        </p:spPr>
        <p:txBody>
          <a:bodyPr wrap="none" rtlCol="0">
            <a:spAutoFit/>
          </a:bodyPr>
          <a:lstStyle/>
          <a:p>
            <a:pPr>
              <a:defRPr/>
            </a:pPr>
            <a:r>
              <a:rPr lang="en-US" sz="1050" dirty="0" err="1">
                <a:solidFill>
                  <a:srgbClr val="000000"/>
                </a:solidFill>
                <a:latin typeface="Arial" panose="020B0604020202020204" pitchFamily="34" charset="0"/>
                <a:cs typeface="Arial" panose="020B0604020202020204" pitchFamily="34" charset="0"/>
              </a:rPr>
              <a:t>cQTL</a:t>
            </a:r>
            <a:endParaRPr lang="en-US" sz="1050" dirty="0">
              <a:solidFill>
                <a:srgbClr val="000000"/>
              </a:solidFill>
              <a:latin typeface="Arial" panose="020B0604020202020204" pitchFamily="34" charset="0"/>
              <a:cs typeface="Arial" panose="020B0604020202020204" pitchFamily="34" charset="0"/>
            </a:endParaRPr>
          </a:p>
        </p:txBody>
      </p:sp>
      <p:sp>
        <p:nvSpPr>
          <p:cNvPr id="20" name="TextBox 19">
            <a:extLst>
              <a:ext uri="{FF2B5EF4-FFF2-40B4-BE49-F238E27FC236}">
                <a16:creationId xmlns="" xmlns:a16="http://schemas.microsoft.com/office/drawing/2014/main" id="{8673A17F-C34F-F446-8F84-A9AD1D0CC6BF}"/>
              </a:ext>
            </a:extLst>
          </p:cNvPr>
          <p:cNvSpPr txBox="1"/>
          <p:nvPr/>
        </p:nvSpPr>
        <p:spPr>
          <a:xfrm>
            <a:off x="15028" y="4874069"/>
            <a:ext cx="482824" cy="253916"/>
          </a:xfrm>
          <a:prstGeom prst="rect">
            <a:avLst/>
          </a:prstGeom>
          <a:noFill/>
        </p:spPr>
        <p:txBody>
          <a:bodyPr wrap="none" rtlCol="0">
            <a:spAutoFit/>
          </a:bodyPr>
          <a:lstStyle/>
          <a:p>
            <a:pPr>
              <a:defRPr/>
            </a:pPr>
            <a:r>
              <a:rPr lang="en-US" sz="1050" dirty="0" err="1">
                <a:solidFill>
                  <a:srgbClr val="000000"/>
                </a:solidFill>
                <a:latin typeface="Arial" panose="020B0604020202020204" pitchFamily="34" charset="0"/>
                <a:cs typeface="Arial" panose="020B0604020202020204" pitchFamily="34" charset="0"/>
              </a:rPr>
              <a:t>fQTL</a:t>
            </a:r>
            <a:endParaRPr lang="en-US" sz="1050" dirty="0">
              <a:solidFill>
                <a:srgbClr val="000000"/>
              </a:solidFill>
              <a:latin typeface="Arial" panose="020B0604020202020204" pitchFamily="34" charset="0"/>
              <a:cs typeface="Arial" panose="020B0604020202020204" pitchFamily="34" charset="0"/>
            </a:endParaRPr>
          </a:p>
        </p:txBody>
      </p:sp>
      <p:sp>
        <p:nvSpPr>
          <p:cNvPr id="21" name="Rectangle 20">
            <a:extLst>
              <a:ext uri="{FF2B5EF4-FFF2-40B4-BE49-F238E27FC236}">
                <a16:creationId xmlns="" xmlns:a16="http://schemas.microsoft.com/office/drawing/2014/main" id="{69ACD8EB-6446-674E-845E-E6BB31B9CDCE}"/>
              </a:ext>
            </a:extLst>
          </p:cNvPr>
          <p:cNvSpPr/>
          <p:nvPr/>
        </p:nvSpPr>
        <p:spPr>
          <a:xfrm>
            <a:off x="336666" y="2408917"/>
            <a:ext cx="4513811" cy="12743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srgbClr val="FFFFFF"/>
              </a:solidFill>
            </a:endParaRPr>
          </a:p>
        </p:txBody>
      </p:sp>
      <p:pic>
        <p:nvPicPr>
          <p:cNvPr id="23" name="Picture 22">
            <a:extLst>
              <a:ext uri="{FF2B5EF4-FFF2-40B4-BE49-F238E27FC236}">
                <a16:creationId xmlns="" xmlns:a16="http://schemas.microsoft.com/office/drawing/2014/main" id="{77ADF4F6-DF56-4648-B478-863FB5AE1E62}"/>
              </a:ext>
            </a:extLst>
          </p:cNvPr>
          <p:cNvPicPr>
            <a:picLocks noChangeAspect="1"/>
          </p:cNvPicPr>
          <p:nvPr/>
        </p:nvPicPr>
        <p:blipFill rotWithShape="1">
          <a:blip r:embed="rId4"/>
          <a:srcRect l="1" r="1438"/>
          <a:stretch/>
        </p:blipFill>
        <p:spPr>
          <a:xfrm>
            <a:off x="233356" y="1083675"/>
            <a:ext cx="3912565" cy="2160989"/>
          </a:xfrm>
          <a:prstGeom prst="rect">
            <a:avLst/>
          </a:prstGeom>
        </p:spPr>
      </p:pic>
      <p:sp>
        <p:nvSpPr>
          <p:cNvPr id="16" name="Rectangle 15">
            <a:extLst>
              <a:ext uri="{FF2B5EF4-FFF2-40B4-BE49-F238E27FC236}">
                <a16:creationId xmlns="" xmlns:a16="http://schemas.microsoft.com/office/drawing/2014/main" id="{E7B7A62D-FF98-7A4A-9583-FB333184E0E8}"/>
              </a:ext>
            </a:extLst>
          </p:cNvPr>
          <p:cNvSpPr/>
          <p:nvPr/>
        </p:nvSpPr>
        <p:spPr>
          <a:xfrm>
            <a:off x="6834367" y="6518927"/>
            <a:ext cx="2077813" cy="276999"/>
          </a:xfrm>
          <a:prstGeom prst="rect">
            <a:avLst/>
          </a:prstGeom>
        </p:spPr>
        <p:txBody>
          <a:bodyPr wrap="none">
            <a:spAutoFit/>
          </a:bodyPr>
          <a:lstStyle/>
          <a:p>
            <a:pPr>
              <a:defRPr/>
            </a:pPr>
            <a:r>
              <a:rPr lang="en" dirty="0">
                <a:solidFill>
                  <a:srgbClr val="FFFFFF">
                    <a:lumMod val="50000"/>
                  </a:srgbClr>
                </a:solidFill>
              </a:rPr>
              <a:t>[Wang et al. (‘18) </a:t>
            </a:r>
            <a:r>
              <a:rPr lang="en-US" dirty="0">
                <a:solidFill>
                  <a:srgbClr val="FFFFFF">
                    <a:lumMod val="50000"/>
                  </a:srgbClr>
                </a:solidFill>
              </a:rPr>
              <a:t>Science]</a:t>
            </a:r>
          </a:p>
        </p:txBody>
      </p:sp>
    </p:spTree>
    <p:extLst>
      <p:ext uri="{BB962C8B-B14F-4D97-AF65-F5344CB8AC3E}">
        <p14:creationId xmlns:p14="http://schemas.microsoft.com/office/powerpoint/2010/main" val="371807834"/>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DC051E9-E65F-1A41-9F5C-B0165A27368D}"/>
              </a:ext>
            </a:extLst>
          </p:cNvPr>
          <p:cNvSpPr>
            <a:spLocks noGrp="1"/>
          </p:cNvSpPr>
          <p:nvPr>
            <p:ph type="title"/>
          </p:nvPr>
        </p:nvSpPr>
        <p:spPr>
          <a:xfrm>
            <a:off x="685800" y="46315"/>
            <a:ext cx="7772400" cy="1143000"/>
          </a:xfrm>
        </p:spPr>
        <p:txBody>
          <a:bodyPr/>
          <a:lstStyle/>
          <a:p>
            <a:r>
              <a:rPr lang="en-US" dirty="0"/>
              <a:t>Brain </a:t>
            </a:r>
            <a:r>
              <a:rPr lang="en-US" dirty="0" err="1"/>
              <a:t>eQTLs</a:t>
            </a:r>
            <a:r>
              <a:rPr lang="en-US" dirty="0"/>
              <a:t> and enhancers enriched with GWAS SNPs for brain disorders</a:t>
            </a:r>
          </a:p>
        </p:txBody>
      </p:sp>
      <p:pic>
        <p:nvPicPr>
          <p:cNvPr id="5" name="Content Placeholder 4">
            <a:extLst>
              <a:ext uri="{FF2B5EF4-FFF2-40B4-BE49-F238E27FC236}">
                <a16:creationId xmlns="" xmlns:a16="http://schemas.microsoft.com/office/drawing/2014/main" id="{9F550E82-A7B5-674D-8D12-20288378E687}"/>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5967"/>
          <a:stretch/>
        </p:blipFill>
        <p:spPr>
          <a:xfrm>
            <a:off x="1638300" y="1600200"/>
            <a:ext cx="5867400" cy="4803724"/>
          </a:xfrm>
        </p:spPr>
      </p:pic>
      <p:sp>
        <p:nvSpPr>
          <p:cNvPr id="3" name="TextBox 2">
            <a:extLst>
              <a:ext uri="{FF2B5EF4-FFF2-40B4-BE49-F238E27FC236}">
                <a16:creationId xmlns="" xmlns:a16="http://schemas.microsoft.com/office/drawing/2014/main" id="{3C18191B-5696-5C43-860B-F79CCBA30643}"/>
              </a:ext>
            </a:extLst>
          </p:cNvPr>
          <p:cNvSpPr txBox="1"/>
          <p:nvPr/>
        </p:nvSpPr>
        <p:spPr>
          <a:xfrm>
            <a:off x="3869724" y="1189315"/>
            <a:ext cx="1404552" cy="369332"/>
          </a:xfrm>
          <a:prstGeom prst="rect">
            <a:avLst/>
          </a:prstGeom>
          <a:noFill/>
        </p:spPr>
        <p:txBody>
          <a:bodyPr wrap="none" rtlCol="0">
            <a:spAutoFit/>
          </a:bodyPr>
          <a:lstStyle/>
          <a:p>
            <a:pPr>
              <a:defRPr/>
            </a:pPr>
            <a:r>
              <a:rPr lang="en-US" dirty="0">
                <a:solidFill>
                  <a:srgbClr val="000000"/>
                </a:solidFill>
              </a:rPr>
              <a:t>Enrichment</a:t>
            </a:r>
          </a:p>
        </p:txBody>
      </p:sp>
      <p:sp>
        <p:nvSpPr>
          <p:cNvPr id="6" name="TextBox 5">
            <a:extLst>
              <a:ext uri="{FF2B5EF4-FFF2-40B4-BE49-F238E27FC236}">
                <a16:creationId xmlns="" xmlns:a16="http://schemas.microsoft.com/office/drawing/2014/main" id="{7C8C37A7-0D2B-8B4B-B3F6-18312EBA50F2}"/>
              </a:ext>
            </a:extLst>
          </p:cNvPr>
          <p:cNvSpPr txBox="1"/>
          <p:nvPr/>
        </p:nvSpPr>
        <p:spPr>
          <a:xfrm>
            <a:off x="0" y="6553200"/>
            <a:ext cx="5867400" cy="276999"/>
          </a:xfrm>
          <a:prstGeom prst="rect">
            <a:avLst/>
          </a:prstGeom>
          <a:noFill/>
        </p:spPr>
        <p:txBody>
          <a:bodyPr wrap="square" rtlCol="0">
            <a:spAutoFit/>
          </a:bodyPr>
          <a:lstStyle/>
          <a:p>
            <a:pPr>
              <a:defRPr/>
            </a:pPr>
            <a:r>
              <a:rPr lang="en-US" dirty="0">
                <a:solidFill>
                  <a:srgbClr val="000000"/>
                </a:solidFill>
              </a:rPr>
              <a:t>Wang, et al., </a:t>
            </a:r>
            <a:r>
              <a:rPr lang="en-US" i="1" dirty="0">
                <a:solidFill>
                  <a:srgbClr val="000000"/>
                </a:solidFill>
              </a:rPr>
              <a:t>Science</a:t>
            </a:r>
            <a:r>
              <a:rPr lang="en-US" dirty="0">
                <a:solidFill>
                  <a:srgbClr val="000000"/>
                </a:solidFill>
              </a:rPr>
              <a:t>, 2018</a:t>
            </a:r>
          </a:p>
        </p:txBody>
      </p:sp>
    </p:spTree>
    <p:extLst>
      <p:ext uri="{BB962C8B-B14F-4D97-AF65-F5344CB8AC3E}">
        <p14:creationId xmlns:p14="http://schemas.microsoft.com/office/powerpoint/2010/main" val="211874006"/>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Title 1"/>
          <p:cNvSpPr>
            <a:spLocks noGrp="1"/>
          </p:cNvSpPr>
          <p:nvPr>
            <p:ph type="title"/>
          </p:nvPr>
        </p:nvSpPr>
        <p:spPr>
          <a:xfrm>
            <a:off x="15876" y="7938"/>
            <a:ext cx="9112248" cy="684212"/>
          </a:xfrm>
        </p:spPr>
        <p:txBody>
          <a:bodyPr/>
          <a:lstStyle/>
          <a:p>
            <a:pPr>
              <a:defRPr/>
            </a:pPr>
            <a:r>
              <a:rPr lang="en-US" sz="1400" dirty="0">
                <a:solidFill>
                  <a:schemeClr val="tx1">
                    <a:lumMod val="65000"/>
                    <a:lumOff val="35000"/>
                  </a:schemeClr>
                </a:solidFill>
                <a:ea typeface="ＭＳ Ｐゴシック" charset="0"/>
                <a:cs typeface="ＭＳ Ｐゴシック" charset="0"/>
              </a:rPr>
              <a:t>Using population-scale </a:t>
            </a:r>
            <a:r>
              <a:rPr lang="en-US" sz="1400" dirty="0" smtClean="0">
                <a:solidFill>
                  <a:schemeClr val="tx1">
                    <a:lumMod val="65000"/>
                    <a:lumOff val="35000"/>
                  </a:schemeClr>
                </a:solidFill>
                <a:ea typeface="ＭＳ Ｐゴシック" charset="0"/>
                <a:cs typeface="ＭＳ Ｐゴシック" charset="0"/>
              </a:rPr>
              <a:t>functional </a:t>
            </a:r>
            <a:r>
              <a:rPr lang="en-US" sz="1400" dirty="0">
                <a:solidFill>
                  <a:schemeClr val="tx1">
                    <a:lumMod val="65000"/>
                    <a:lumOff val="35000"/>
                  </a:schemeClr>
                </a:solidFill>
                <a:ea typeface="ＭＳ Ｐゴシック" charset="0"/>
                <a:cs typeface="ＭＳ Ｐゴシック" charset="0"/>
              </a:rPr>
              <a:t>genomics </a:t>
            </a:r>
            <a:r>
              <a:rPr lang="en-US" sz="1400" dirty="0" smtClean="0">
                <a:solidFill>
                  <a:schemeClr val="tx1">
                    <a:lumMod val="65000"/>
                    <a:lumOff val="35000"/>
                  </a:schemeClr>
                </a:solidFill>
                <a:ea typeface="ＭＳ Ｐゴシック" charset="0"/>
                <a:cs typeface="ＭＳ Ｐゴシック" charset="0"/>
              </a:rPr>
              <a:t>to </a:t>
            </a:r>
            <a:r>
              <a:rPr lang="en-US" sz="1400" dirty="0">
                <a:solidFill>
                  <a:schemeClr val="tx1">
                    <a:lumMod val="65000"/>
                    <a:lumOff val="35000"/>
                  </a:schemeClr>
                </a:solidFill>
                <a:ea typeface="ＭＳ Ｐゴシック" charset="0"/>
                <a:cs typeface="ＭＳ Ｐゴシック" charset="0"/>
              </a:rPr>
              <a:t>understand </a:t>
            </a:r>
            <a:r>
              <a:rPr lang="en-US" sz="1400" dirty="0" err="1" smtClean="0">
                <a:solidFill>
                  <a:schemeClr val="tx1">
                    <a:lumMod val="65000"/>
                    <a:lumOff val="35000"/>
                  </a:schemeClr>
                </a:solidFill>
                <a:ea typeface="ＭＳ Ｐゴシック" charset="0"/>
                <a:cs typeface="ＭＳ Ｐゴシック" charset="0"/>
              </a:rPr>
              <a:t>neuropsychiatic</a:t>
            </a:r>
            <a:r>
              <a:rPr lang="en-US" sz="1400" dirty="0" smtClean="0">
                <a:solidFill>
                  <a:schemeClr val="tx1">
                    <a:lumMod val="65000"/>
                    <a:lumOff val="35000"/>
                  </a:schemeClr>
                </a:solidFill>
                <a:ea typeface="ＭＳ Ｐゴシック" charset="0"/>
                <a:cs typeface="ＭＳ Ｐゴシック" charset="0"/>
              </a:rPr>
              <a:t> </a:t>
            </a:r>
            <a:r>
              <a:rPr lang="en-US" sz="1400" dirty="0">
                <a:solidFill>
                  <a:schemeClr val="tx1">
                    <a:lumMod val="65000"/>
                    <a:lumOff val="35000"/>
                  </a:schemeClr>
                </a:solidFill>
                <a:ea typeface="ＭＳ Ｐゴシック" charset="0"/>
                <a:cs typeface="ＭＳ Ｐゴシック" charset="0"/>
              </a:rPr>
              <a:t>disease </a:t>
            </a:r>
            <a:r>
              <a:rPr lang="en-US" sz="1400" dirty="0" smtClean="0">
                <a:solidFill>
                  <a:schemeClr val="tx1">
                    <a:lumMod val="65000"/>
                    <a:lumOff val="35000"/>
                  </a:schemeClr>
                </a:solidFill>
                <a:ea typeface="ＭＳ Ｐゴシック" charset="0"/>
                <a:cs typeface="ＭＳ Ｐゴシック" charset="0"/>
              </a:rPr>
              <a:t/>
            </a:r>
            <a:br>
              <a:rPr lang="en-US" sz="1400" dirty="0" smtClean="0">
                <a:solidFill>
                  <a:schemeClr val="tx1">
                    <a:lumMod val="65000"/>
                    <a:lumOff val="35000"/>
                  </a:schemeClr>
                </a:solidFill>
                <a:ea typeface="ＭＳ Ｐゴシック" charset="0"/>
                <a:cs typeface="ＭＳ Ｐゴシック" charset="0"/>
              </a:rPr>
            </a:br>
            <a:r>
              <a:rPr lang="en-US" sz="1400" dirty="0" smtClean="0">
                <a:solidFill>
                  <a:schemeClr val="tx1">
                    <a:lumMod val="65000"/>
                    <a:lumOff val="35000"/>
                  </a:schemeClr>
                </a:solidFill>
                <a:ea typeface="ＭＳ Ｐゴシック" charset="0"/>
                <a:cs typeface="ＭＳ Ｐゴシック" charset="0"/>
              </a:rPr>
              <a:t>&amp; </a:t>
            </a:r>
            <a:r>
              <a:rPr lang="en-US" sz="1400" dirty="0">
                <a:solidFill>
                  <a:schemeClr val="tx1">
                    <a:lumMod val="65000"/>
                    <a:lumOff val="35000"/>
                  </a:schemeClr>
                </a:solidFill>
                <a:ea typeface="ＭＳ Ｐゴシック" charset="0"/>
                <a:cs typeface="ＭＳ Ｐゴシック" charset="0"/>
              </a:rPr>
              <a:t>interpreting </a:t>
            </a:r>
            <a:r>
              <a:rPr lang="en-US" sz="1400" dirty="0" smtClean="0">
                <a:solidFill>
                  <a:schemeClr val="tx1">
                    <a:lumMod val="65000"/>
                    <a:lumOff val="35000"/>
                  </a:schemeClr>
                </a:solidFill>
                <a:ea typeface="ＭＳ Ｐゴシック" charset="0"/>
                <a:cs typeface="ＭＳ Ｐゴシック" charset="0"/>
              </a:rPr>
              <a:t>the data </a:t>
            </a:r>
            <a:r>
              <a:rPr lang="en-US" sz="1400" dirty="0">
                <a:solidFill>
                  <a:schemeClr val="tx1">
                    <a:lumMod val="65000"/>
                    <a:lumOff val="35000"/>
                  </a:schemeClr>
                </a:solidFill>
                <a:ea typeface="ＭＳ Ｐゴシック" charset="0"/>
                <a:cs typeface="ＭＳ Ｐゴシック" charset="0"/>
              </a:rPr>
              <a:t>exhaust </a:t>
            </a:r>
            <a:r>
              <a:rPr lang="en-US" sz="1400" dirty="0" smtClean="0">
                <a:solidFill>
                  <a:schemeClr val="tx1">
                    <a:lumMod val="65000"/>
                    <a:lumOff val="35000"/>
                  </a:schemeClr>
                </a:solidFill>
                <a:ea typeface="ＭＳ Ｐゴシック" charset="0"/>
                <a:cs typeface="ＭＳ Ｐゴシック" charset="0"/>
              </a:rPr>
              <a:t>from </a:t>
            </a:r>
            <a:r>
              <a:rPr lang="en-US" sz="1400" dirty="0">
                <a:solidFill>
                  <a:schemeClr val="tx1">
                    <a:lumMod val="65000"/>
                    <a:lumOff val="35000"/>
                  </a:schemeClr>
                </a:solidFill>
                <a:ea typeface="ＭＳ Ｐゴシック" charset="0"/>
                <a:cs typeface="ＭＳ Ｐゴシック" charset="0"/>
              </a:rPr>
              <a:t>this activity </a:t>
            </a:r>
          </a:p>
        </p:txBody>
      </p:sp>
      <p:sp>
        <p:nvSpPr>
          <p:cNvPr id="54274" name="Content Placeholder 2"/>
          <p:cNvSpPr>
            <a:spLocks noGrp="1"/>
          </p:cNvSpPr>
          <p:nvPr>
            <p:ph sz="half" idx="1"/>
          </p:nvPr>
        </p:nvSpPr>
        <p:spPr>
          <a:xfrm>
            <a:off x="-10310" y="711200"/>
            <a:ext cx="4859397" cy="6116638"/>
          </a:xfrm>
        </p:spPr>
        <p:txBody>
          <a:bodyPr/>
          <a:lstStyle/>
          <a:p>
            <a:r>
              <a:rPr lang="en-US" altLang="en-US" sz="1400" i="1" dirty="0" smtClean="0">
                <a:solidFill>
                  <a:schemeClr val="tx1">
                    <a:lumMod val="65000"/>
                    <a:lumOff val="35000"/>
                  </a:schemeClr>
                </a:solidFill>
                <a:ea typeface="ＭＳ Ｐゴシック" charset="-128"/>
                <a:cs typeface="ＭＳ Ｐゴシック" charset="-128"/>
              </a:rPr>
              <a:t>[Core] </a:t>
            </a:r>
            <a:r>
              <a:rPr lang="en-US" altLang="en-US" sz="1800" b="1" u="sng" dirty="0" err="1" smtClean="0">
                <a:solidFill>
                  <a:srgbClr val="FFC000"/>
                </a:solidFill>
                <a:ea typeface="ＭＳ Ｐゴシック" charset="-128"/>
                <a:cs typeface="ＭＳ Ｐゴシック" charset="-128"/>
              </a:rPr>
              <a:t>PsychENCODE</a:t>
            </a:r>
            <a:r>
              <a:rPr lang="en-US" altLang="en-US" sz="1800" b="1" dirty="0">
                <a:solidFill>
                  <a:schemeClr val="tx1">
                    <a:lumMod val="65000"/>
                    <a:lumOff val="35000"/>
                  </a:schemeClr>
                </a:solidFill>
                <a:ea typeface="ＭＳ Ｐゴシック" charset="-128"/>
                <a:cs typeface="ＭＳ Ｐゴシック" charset="-128"/>
              </a:rPr>
              <a:t>: </a:t>
            </a:r>
            <a:r>
              <a:rPr lang="en-US" altLang="en-US" sz="1800" dirty="0">
                <a:solidFill>
                  <a:schemeClr val="tx1">
                    <a:lumMod val="65000"/>
                    <a:lumOff val="35000"/>
                  </a:schemeClr>
                </a:solidFill>
                <a:ea typeface="ＭＳ Ｐゴシック" charset="-128"/>
                <a:cs typeface="ＭＳ Ｐゴシック" charset="-128"/>
              </a:rPr>
              <a:t>Population-level analysis of </a:t>
            </a:r>
            <a:r>
              <a:rPr lang="en-US" altLang="en-US" sz="1800" dirty="0" smtClean="0">
                <a:solidFill>
                  <a:schemeClr val="tx1">
                    <a:lumMod val="65000"/>
                    <a:lumOff val="35000"/>
                  </a:schemeClr>
                </a:solidFill>
                <a:ea typeface="ＭＳ Ｐゴシック" charset="-128"/>
                <a:cs typeface="ＭＳ Ｐゴシック" charset="-128"/>
              </a:rPr>
              <a:t>functional </a:t>
            </a:r>
            <a:r>
              <a:rPr lang="en-US" altLang="en-US" sz="1800" dirty="0">
                <a:solidFill>
                  <a:schemeClr val="tx1">
                    <a:lumMod val="65000"/>
                    <a:lumOff val="35000"/>
                  </a:schemeClr>
                </a:solidFill>
                <a:ea typeface="ＭＳ Ｐゴシック" charset="-128"/>
                <a:cs typeface="ＭＳ Ｐゴシック" charset="-128"/>
              </a:rPr>
              <a:t>genomics data related to </a:t>
            </a:r>
            <a:r>
              <a:rPr lang="en-US" altLang="en-US" sz="1800" dirty="0" smtClean="0">
                <a:solidFill>
                  <a:schemeClr val="tx1">
                    <a:lumMod val="65000"/>
                    <a:lumOff val="35000"/>
                  </a:schemeClr>
                </a:solidFill>
                <a:ea typeface="ＭＳ Ｐゴシック" charset="-128"/>
                <a:cs typeface="ＭＳ Ｐゴシック" charset="-128"/>
              </a:rPr>
              <a:t>neuropsychiatric </a:t>
            </a:r>
            <a:r>
              <a:rPr lang="en-US" altLang="en-US" sz="1800" dirty="0">
                <a:solidFill>
                  <a:schemeClr val="tx1">
                    <a:lumMod val="65000"/>
                    <a:lumOff val="35000"/>
                  </a:schemeClr>
                </a:solidFill>
                <a:ea typeface="ＭＳ Ｐゴシック" charset="-128"/>
                <a:cs typeface="ＭＳ Ｐゴシック" charset="-128"/>
              </a:rPr>
              <a:t>disease</a:t>
            </a:r>
          </a:p>
          <a:p>
            <a:pPr lvl="1"/>
            <a:r>
              <a:rPr lang="en-US" altLang="en-US" sz="1600" dirty="0" smtClean="0">
                <a:solidFill>
                  <a:schemeClr val="tx1">
                    <a:lumMod val="65000"/>
                    <a:lumOff val="35000"/>
                  </a:schemeClr>
                </a:solidFill>
                <a:ea typeface="ＭＳ Ｐゴシック" charset="-128"/>
              </a:rPr>
              <a:t>Construction of an adult brain resource with 1866 individuals + dev. time-course</a:t>
            </a:r>
          </a:p>
          <a:p>
            <a:pPr lvl="1"/>
            <a:r>
              <a:rPr lang="en-US" altLang="en-US" sz="1600" dirty="0" smtClean="0">
                <a:solidFill>
                  <a:schemeClr val="tx1">
                    <a:lumMod val="65000"/>
                    <a:lumOff val="35000"/>
                  </a:schemeClr>
                </a:solidFill>
                <a:ea typeface="ＭＳ Ｐゴシック" charset="-128"/>
              </a:rPr>
              <a:t>Using the changing proportions of cell types (via </a:t>
            </a:r>
            <a:r>
              <a:rPr lang="en-US" altLang="en-US" sz="1600" b="1" u="sng" dirty="0" smtClean="0">
                <a:solidFill>
                  <a:srgbClr val="FFC000"/>
                </a:solidFill>
                <a:ea typeface="ＭＳ Ｐゴシック" charset="-128"/>
              </a:rPr>
              <a:t>single-cell deconvolution</a:t>
            </a:r>
            <a:r>
              <a:rPr lang="en-US" altLang="en-US" sz="1600" dirty="0" smtClean="0">
                <a:solidFill>
                  <a:schemeClr val="tx1">
                    <a:lumMod val="65000"/>
                    <a:lumOff val="35000"/>
                  </a:schemeClr>
                </a:solidFill>
                <a:ea typeface="ＭＳ Ｐゴシック" charset="-128"/>
              </a:rPr>
              <a:t>) to account for expression variation across a population, </a:t>
            </a:r>
            <a:br>
              <a:rPr lang="en-US" altLang="en-US" sz="1600" dirty="0" smtClean="0">
                <a:solidFill>
                  <a:schemeClr val="tx1">
                    <a:lumMod val="65000"/>
                    <a:lumOff val="35000"/>
                  </a:schemeClr>
                </a:solidFill>
                <a:ea typeface="ＭＳ Ｐゴシック" charset="-128"/>
              </a:rPr>
            </a:br>
            <a:r>
              <a:rPr lang="en-US" altLang="en-US" sz="1600" dirty="0" smtClean="0">
                <a:solidFill>
                  <a:schemeClr val="tx1">
                    <a:lumMod val="65000"/>
                    <a:lumOff val="35000"/>
                  </a:schemeClr>
                </a:solidFill>
                <a:ea typeface="ＭＳ Ｐゴシック" charset="-128"/>
              </a:rPr>
              <a:t>disorders &amp; development</a:t>
            </a:r>
          </a:p>
          <a:p>
            <a:pPr lvl="1"/>
            <a:r>
              <a:rPr lang="en-US" altLang="en-US" sz="1600" dirty="0" smtClean="0">
                <a:solidFill>
                  <a:schemeClr val="tx1">
                    <a:lumMod val="65000"/>
                    <a:lumOff val="35000"/>
                  </a:schemeClr>
                </a:solidFill>
                <a:ea typeface="ＭＳ Ｐゴシック" charset="-128"/>
              </a:rPr>
              <a:t>Large-scale processing defines ~79K PFC </a:t>
            </a:r>
            <a:br>
              <a:rPr lang="en-US" altLang="en-US" sz="1600" dirty="0" smtClean="0">
                <a:solidFill>
                  <a:schemeClr val="tx1">
                    <a:lumMod val="65000"/>
                    <a:lumOff val="35000"/>
                  </a:schemeClr>
                </a:solidFill>
                <a:ea typeface="ＭＳ Ｐゴシック" charset="-128"/>
              </a:rPr>
            </a:br>
            <a:r>
              <a:rPr lang="en-US" altLang="en-US" sz="1600" b="1" u="sng" dirty="0" smtClean="0">
                <a:solidFill>
                  <a:srgbClr val="FFC000"/>
                </a:solidFill>
                <a:ea typeface="ＭＳ Ｐゴシック" charset="-128"/>
              </a:rPr>
              <a:t>enhancers &amp; creates a comprehensive QTL </a:t>
            </a:r>
            <a:r>
              <a:rPr lang="en-US" altLang="en-US" sz="1600" dirty="0" smtClean="0">
                <a:solidFill>
                  <a:schemeClr val="tx1">
                    <a:lumMod val="65000"/>
                    <a:lumOff val="35000"/>
                  </a:schemeClr>
                </a:solidFill>
                <a:ea typeface="ＭＳ Ｐゴシック" charset="-128"/>
              </a:rPr>
              <a:t>resource (~2.5M </a:t>
            </a:r>
            <a:r>
              <a:rPr lang="en-US" altLang="en-US" sz="1600" dirty="0" err="1" smtClean="0">
                <a:solidFill>
                  <a:schemeClr val="tx1">
                    <a:lumMod val="65000"/>
                    <a:lumOff val="35000"/>
                  </a:schemeClr>
                </a:solidFill>
                <a:ea typeface="ＭＳ Ｐゴシック" charset="-128"/>
              </a:rPr>
              <a:t>eQTLs</a:t>
            </a:r>
            <a:r>
              <a:rPr lang="en-US" altLang="en-US" sz="1600" dirty="0" smtClean="0">
                <a:solidFill>
                  <a:schemeClr val="tx1">
                    <a:lumMod val="65000"/>
                    <a:lumOff val="35000"/>
                  </a:schemeClr>
                </a:solidFill>
                <a:ea typeface="ＭＳ Ｐゴシック" charset="-128"/>
              </a:rPr>
              <a:t> + </a:t>
            </a:r>
            <a:r>
              <a:rPr lang="en-US" altLang="en-US" sz="1600" dirty="0" err="1" smtClean="0">
                <a:solidFill>
                  <a:schemeClr val="tx1">
                    <a:lumMod val="65000"/>
                    <a:lumOff val="35000"/>
                  </a:schemeClr>
                </a:solidFill>
                <a:ea typeface="ＭＳ Ｐゴシック" charset="-128"/>
              </a:rPr>
              <a:t>cQTLs</a:t>
            </a:r>
            <a:r>
              <a:rPr lang="en-US" altLang="en-US" sz="1600" dirty="0" smtClean="0">
                <a:solidFill>
                  <a:schemeClr val="tx1">
                    <a:lumMod val="65000"/>
                    <a:lumOff val="35000"/>
                  </a:schemeClr>
                </a:solidFill>
                <a:ea typeface="ＭＳ Ｐゴシック" charset="-128"/>
              </a:rPr>
              <a:t> &amp; </a:t>
            </a:r>
            <a:r>
              <a:rPr lang="en-US" altLang="en-US" sz="1600" dirty="0" err="1" smtClean="0">
                <a:solidFill>
                  <a:schemeClr val="tx1">
                    <a:lumMod val="65000"/>
                    <a:lumOff val="35000"/>
                  </a:schemeClr>
                </a:solidFill>
                <a:ea typeface="ＭＳ Ｐゴシック" charset="-128"/>
              </a:rPr>
              <a:t>fQTLs</a:t>
            </a:r>
            <a:r>
              <a:rPr lang="en-US" altLang="en-US" sz="1600" dirty="0" smtClean="0">
                <a:solidFill>
                  <a:schemeClr val="tx1">
                    <a:lumMod val="65000"/>
                    <a:lumOff val="35000"/>
                  </a:schemeClr>
                </a:solidFill>
                <a:ea typeface="ＭＳ Ｐゴシック" charset="-128"/>
              </a:rPr>
              <a:t>)</a:t>
            </a:r>
          </a:p>
          <a:p>
            <a:pPr lvl="1"/>
            <a:r>
              <a:rPr lang="en-US" altLang="en-US" sz="1600" dirty="0" smtClean="0">
                <a:solidFill>
                  <a:schemeClr val="tx1">
                    <a:lumMod val="65000"/>
                    <a:lumOff val="35000"/>
                  </a:schemeClr>
                </a:solidFill>
                <a:ea typeface="ＭＳ Ｐゴシック" charset="-128"/>
              </a:rPr>
              <a:t>Connecting QTLs, enhancer activity relationships &amp; Hi-C into a</a:t>
            </a:r>
            <a:r>
              <a:rPr lang="en-US" altLang="en-US" sz="1600" b="1" dirty="0" smtClean="0">
                <a:solidFill>
                  <a:schemeClr val="tx1">
                    <a:lumMod val="65000"/>
                    <a:lumOff val="35000"/>
                  </a:schemeClr>
                </a:solidFill>
                <a:ea typeface="ＭＳ Ｐゴシック" charset="-128"/>
              </a:rPr>
              <a:t> </a:t>
            </a:r>
            <a:br>
              <a:rPr lang="en-US" altLang="en-US" sz="1600" b="1" dirty="0" smtClean="0">
                <a:solidFill>
                  <a:schemeClr val="tx1">
                    <a:lumMod val="65000"/>
                    <a:lumOff val="35000"/>
                  </a:schemeClr>
                </a:solidFill>
                <a:ea typeface="ＭＳ Ｐゴシック" charset="-128"/>
              </a:rPr>
            </a:br>
            <a:r>
              <a:rPr lang="en-US" altLang="en-US" sz="1600" b="1" u="sng" dirty="0" smtClean="0">
                <a:solidFill>
                  <a:srgbClr val="FFC000"/>
                </a:solidFill>
                <a:ea typeface="ＭＳ Ｐゴシック" charset="-128"/>
              </a:rPr>
              <a:t>brain regulatory network</a:t>
            </a:r>
            <a:r>
              <a:rPr lang="en-US" altLang="en-US" sz="1600" b="1" dirty="0" smtClean="0">
                <a:solidFill>
                  <a:schemeClr val="tx1">
                    <a:lumMod val="65000"/>
                    <a:lumOff val="35000"/>
                  </a:schemeClr>
                </a:solidFill>
                <a:ea typeface="ＭＳ Ｐゴシック" charset="-128"/>
              </a:rPr>
              <a:t> </a:t>
            </a:r>
            <a:r>
              <a:rPr lang="en-US" altLang="en-US" sz="1600" dirty="0" smtClean="0">
                <a:solidFill>
                  <a:schemeClr val="tx1">
                    <a:lumMod val="65000"/>
                    <a:lumOff val="35000"/>
                  </a:schemeClr>
                </a:solidFill>
                <a:ea typeface="ＭＳ Ｐゴシック" charset="-128"/>
              </a:rPr>
              <a:t>&amp; using this to link SCZ GWAS SNPs to genes</a:t>
            </a:r>
          </a:p>
          <a:p>
            <a:pPr lvl="1"/>
            <a:r>
              <a:rPr lang="en-US" altLang="en-US" sz="1600" dirty="0" smtClean="0">
                <a:solidFill>
                  <a:schemeClr val="tx1">
                    <a:lumMod val="65000"/>
                    <a:lumOff val="35000"/>
                  </a:schemeClr>
                </a:solidFill>
                <a:ea typeface="ＭＳ Ｐゴシック" charset="-128"/>
              </a:rPr>
              <a:t>Embedding the reg. network in a </a:t>
            </a:r>
            <a:br>
              <a:rPr lang="en-US" altLang="en-US" sz="1600" dirty="0" smtClean="0">
                <a:solidFill>
                  <a:schemeClr val="tx1">
                    <a:lumMod val="65000"/>
                    <a:lumOff val="35000"/>
                  </a:schemeClr>
                </a:solidFill>
                <a:ea typeface="ＭＳ Ｐゴシック" charset="-128"/>
              </a:rPr>
            </a:br>
            <a:r>
              <a:rPr lang="en-US" altLang="en-US" sz="1600" b="1" u="sng" dirty="0" smtClean="0">
                <a:solidFill>
                  <a:srgbClr val="FFC000"/>
                </a:solidFill>
                <a:ea typeface="ＭＳ Ｐゴシック" charset="-128"/>
              </a:rPr>
              <a:t>deep-learning model</a:t>
            </a:r>
            <a:r>
              <a:rPr lang="en-US" altLang="en-US" sz="1600" dirty="0" smtClean="0">
                <a:solidFill>
                  <a:srgbClr val="FFC000"/>
                </a:solidFill>
                <a:ea typeface="ＭＳ Ｐゴシック" charset="-128"/>
              </a:rPr>
              <a:t> </a:t>
            </a:r>
            <a:r>
              <a:rPr lang="en-US" altLang="en-US" sz="1600" dirty="0" smtClean="0">
                <a:solidFill>
                  <a:schemeClr val="tx1">
                    <a:lumMod val="65000"/>
                    <a:lumOff val="35000"/>
                  </a:schemeClr>
                </a:solidFill>
                <a:ea typeface="ＭＳ Ｐゴシック" charset="-128"/>
              </a:rPr>
              <a:t>to predict disease from genotype &amp; transcriptome. Using this to suggest specific pathways &amp; genes, as targets.</a:t>
            </a:r>
          </a:p>
          <a:p>
            <a:endParaRPr lang="en-US" altLang="en-US" sz="1600" dirty="0" smtClean="0">
              <a:solidFill>
                <a:schemeClr val="tx1">
                  <a:lumMod val="65000"/>
                  <a:lumOff val="35000"/>
                </a:schemeClr>
              </a:solidFill>
              <a:ea typeface="ＭＳ Ｐゴシック" charset="-128"/>
              <a:cs typeface="ＭＳ Ｐゴシック" charset="-128"/>
            </a:endParaRPr>
          </a:p>
          <a:p>
            <a:endParaRPr lang="en-US" altLang="en-US" sz="1600" dirty="0">
              <a:solidFill>
                <a:schemeClr val="tx1">
                  <a:lumMod val="65000"/>
                  <a:lumOff val="35000"/>
                </a:schemeClr>
              </a:solidFill>
              <a:ea typeface="ＭＳ Ｐゴシック" charset="-128"/>
              <a:cs typeface="ＭＳ Ｐゴシック" charset="-128"/>
            </a:endParaRPr>
          </a:p>
        </p:txBody>
      </p:sp>
      <p:sp>
        <p:nvSpPr>
          <p:cNvPr id="54275" name="Content Placeholder 3"/>
          <p:cNvSpPr>
            <a:spLocks noGrp="1"/>
          </p:cNvSpPr>
          <p:nvPr>
            <p:ph sz="half" idx="2"/>
          </p:nvPr>
        </p:nvSpPr>
        <p:spPr>
          <a:xfrm>
            <a:off x="4849087" y="711200"/>
            <a:ext cx="4265181" cy="6132512"/>
          </a:xfrm>
        </p:spPr>
        <p:txBody>
          <a:bodyPr/>
          <a:lstStyle/>
          <a:p>
            <a:pPr marL="228600" lvl="1">
              <a:buFontTx/>
              <a:buChar char="•"/>
            </a:pPr>
            <a:r>
              <a:rPr lang="en-US" altLang="en-US" sz="1400" i="1" dirty="0">
                <a:solidFill>
                  <a:schemeClr val="tx1">
                    <a:lumMod val="65000"/>
                    <a:lumOff val="35000"/>
                  </a:schemeClr>
                </a:solidFill>
                <a:ea typeface="ＭＳ Ｐゴシック" charset="-128"/>
                <a:cs typeface="ＭＳ Ｐゴシック" charset="-128"/>
              </a:rPr>
              <a:t>[Exhaust]</a:t>
            </a:r>
            <a:r>
              <a:rPr lang="en-US" altLang="en-US" sz="1800" i="1" dirty="0">
                <a:solidFill>
                  <a:schemeClr val="tx1">
                    <a:lumMod val="65000"/>
                    <a:lumOff val="35000"/>
                  </a:schemeClr>
                </a:solidFill>
                <a:ea typeface="ＭＳ Ｐゴシック" charset="-128"/>
                <a:cs typeface="ＭＳ Ｐゴシック" charset="-128"/>
              </a:rPr>
              <a:t> </a:t>
            </a:r>
            <a:r>
              <a:rPr lang="en-US" altLang="en-US" sz="1800" b="1" u="sng" dirty="0" smtClean="0">
                <a:solidFill>
                  <a:srgbClr val="FFC000"/>
                </a:solidFill>
                <a:ea typeface="ＭＳ Ｐゴシック" charset="-128"/>
              </a:rPr>
              <a:t>Other uses</a:t>
            </a:r>
            <a:r>
              <a:rPr lang="en-US" altLang="en-US" sz="1800" dirty="0" smtClean="0">
                <a:solidFill>
                  <a:schemeClr val="tx1">
                    <a:lumMod val="65000"/>
                    <a:lumOff val="35000"/>
                  </a:schemeClr>
                </a:solidFill>
                <a:ea typeface="ＭＳ Ｐゴシック" charset="-128"/>
              </a:rPr>
              <a:t> for the resource</a:t>
            </a:r>
          </a:p>
          <a:p>
            <a:pPr marL="569913" lvl="2"/>
            <a:r>
              <a:rPr lang="en-US" altLang="en-US" sz="1600" dirty="0">
                <a:solidFill>
                  <a:schemeClr val="tx1">
                    <a:lumMod val="65000"/>
                    <a:lumOff val="35000"/>
                  </a:schemeClr>
                </a:solidFill>
                <a:ea typeface="ＭＳ Ｐゴシック" charset="-128"/>
              </a:rPr>
              <a:t>H</a:t>
            </a:r>
            <a:r>
              <a:rPr lang="en-US" altLang="en-US" sz="1600" dirty="0" smtClean="0">
                <a:solidFill>
                  <a:schemeClr val="tx1">
                    <a:lumMod val="65000"/>
                    <a:lumOff val="35000"/>
                  </a:schemeClr>
                </a:solidFill>
                <a:ea typeface="ＭＳ Ｐゴシック" charset="-128"/>
              </a:rPr>
              <a:t>ighlighting </a:t>
            </a:r>
            <a:r>
              <a:rPr lang="en-US" altLang="en-US" sz="1600" dirty="0">
                <a:solidFill>
                  <a:schemeClr val="tx1">
                    <a:lumMod val="65000"/>
                    <a:lumOff val="35000"/>
                  </a:schemeClr>
                </a:solidFill>
                <a:ea typeface="ＭＳ Ｐゴシック" charset="-128"/>
              </a:rPr>
              <a:t>aging related genes + consistently comparing the brain to other </a:t>
            </a:r>
            <a:r>
              <a:rPr lang="en-US" altLang="en-US" sz="1600" dirty="0" smtClean="0">
                <a:solidFill>
                  <a:schemeClr val="tx1">
                    <a:lumMod val="65000"/>
                    <a:lumOff val="35000"/>
                  </a:schemeClr>
                </a:solidFill>
                <a:ea typeface="ＭＳ Ｐゴシック" charset="-128"/>
              </a:rPr>
              <a:t>organs</a:t>
            </a:r>
            <a:endParaRPr lang="en-US" altLang="en-US" sz="1600" i="1" dirty="0">
              <a:solidFill>
                <a:schemeClr val="tx1">
                  <a:lumMod val="65000"/>
                  <a:lumOff val="35000"/>
                </a:schemeClr>
              </a:solidFill>
              <a:ea typeface="ＭＳ Ｐゴシック" charset="-128"/>
              <a:cs typeface="ＭＳ Ｐゴシック" charset="-128"/>
            </a:endParaRPr>
          </a:p>
          <a:p>
            <a:r>
              <a:rPr lang="en-US" altLang="en-US" sz="1400" i="1" dirty="0" smtClean="0">
                <a:solidFill>
                  <a:schemeClr val="tx1">
                    <a:lumMod val="65000"/>
                    <a:lumOff val="35000"/>
                  </a:schemeClr>
                </a:solidFill>
                <a:ea typeface="ＭＳ Ｐゴシック" charset="-128"/>
                <a:cs typeface="ＭＳ Ｐゴシック" charset="-128"/>
              </a:rPr>
              <a:t>[</a:t>
            </a:r>
            <a:r>
              <a:rPr lang="en-US" altLang="en-US" sz="1400" i="1" dirty="0">
                <a:solidFill>
                  <a:schemeClr val="tx1">
                    <a:lumMod val="65000"/>
                    <a:lumOff val="35000"/>
                  </a:schemeClr>
                </a:solidFill>
                <a:ea typeface="ＭＳ Ｐゴシック" charset="-128"/>
                <a:cs typeface="ＭＳ Ｐゴシック" charset="-128"/>
              </a:rPr>
              <a:t>Exhaust] </a:t>
            </a:r>
            <a:r>
              <a:rPr lang="en-US" altLang="en-US" sz="1800" b="1" u="sng" dirty="0">
                <a:solidFill>
                  <a:srgbClr val="FFC000"/>
                </a:solidFill>
                <a:ea typeface="ＭＳ Ｐゴシック" charset="-128"/>
                <a:cs typeface="ＭＳ Ｐゴシック" charset="-128"/>
              </a:rPr>
              <a:t>Genomic </a:t>
            </a:r>
            <a:r>
              <a:rPr lang="en-US" altLang="en-US" sz="1800" b="1" u="sng" dirty="0" smtClean="0">
                <a:solidFill>
                  <a:srgbClr val="FFC000"/>
                </a:solidFill>
                <a:ea typeface="ＭＳ Ｐゴシック" charset="-128"/>
                <a:cs typeface="ＭＳ Ｐゴシック" charset="-128"/>
              </a:rPr>
              <a:t>Privacy</a:t>
            </a:r>
          </a:p>
          <a:p>
            <a:pPr lvl="1"/>
            <a:r>
              <a:rPr lang="en-US" altLang="en-US" sz="1600" dirty="0" smtClean="0">
                <a:solidFill>
                  <a:schemeClr val="tx1">
                    <a:lumMod val="65000"/>
                    <a:lumOff val="35000"/>
                  </a:schemeClr>
                </a:solidFill>
                <a:ea typeface="ＭＳ Ｐゴシック" charset="-128"/>
                <a:cs typeface="ＭＳ Ｐゴシック" charset="-128"/>
              </a:rPr>
              <a:t>The </a:t>
            </a:r>
            <a:r>
              <a:rPr lang="en-US" altLang="en-US" sz="1600" b="1" u="sng" dirty="0" smtClean="0">
                <a:solidFill>
                  <a:srgbClr val="FFC000"/>
                </a:solidFill>
                <a:ea typeface="ＭＳ Ｐゴシック" charset="-128"/>
                <a:cs typeface="ＭＳ Ｐゴシック" charset="-128"/>
              </a:rPr>
              <a:t>Dilemma</a:t>
            </a:r>
            <a:endParaRPr lang="en-US" altLang="en-US" sz="1600" dirty="0">
              <a:solidFill>
                <a:srgbClr val="FFC000"/>
              </a:solidFill>
              <a:ea typeface="ＭＳ Ｐゴシック" charset="-128"/>
              <a:cs typeface="ＭＳ Ｐゴシック" charset="-128"/>
            </a:endParaRPr>
          </a:p>
          <a:p>
            <a:pPr lvl="2"/>
            <a:r>
              <a:rPr lang="en-US" altLang="en-US" sz="1600" dirty="0">
                <a:solidFill>
                  <a:schemeClr val="tx1">
                    <a:lumMod val="65000"/>
                    <a:lumOff val="35000"/>
                  </a:schemeClr>
                </a:solidFill>
                <a:ea typeface="ＭＳ Ｐゴシック" charset="-128"/>
                <a:cs typeface="ＭＳ Ｐゴシック" charset="-128"/>
              </a:rPr>
              <a:t>The genome as fundamental, inherited info that’s very private v. need for large-scale mining for med. research</a:t>
            </a:r>
          </a:p>
          <a:p>
            <a:pPr lvl="2"/>
            <a:r>
              <a:rPr lang="en-US" altLang="en-US" sz="1600" dirty="0" smtClean="0">
                <a:solidFill>
                  <a:schemeClr val="tx1">
                    <a:lumMod val="65000"/>
                    <a:lumOff val="35000"/>
                  </a:schemeClr>
                </a:solidFill>
                <a:ea typeface="ＭＳ Ｐゴシック" charset="-128"/>
                <a:cs typeface="ＭＳ Ｐゴシック" charset="-128"/>
              </a:rPr>
              <a:t>2-sided </a:t>
            </a:r>
            <a:r>
              <a:rPr lang="en-US" altLang="en-US" sz="1600" dirty="0">
                <a:solidFill>
                  <a:schemeClr val="tx1">
                    <a:lumMod val="65000"/>
                    <a:lumOff val="35000"/>
                  </a:schemeClr>
                </a:solidFill>
                <a:ea typeface="ＭＳ Ｐゴシック" charset="-128"/>
                <a:cs typeface="ＭＳ Ｐゴシック" charset="-128"/>
              </a:rPr>
              <a:t>nature of </a:t>
            </a:r>
            <a:r>
              <a:rPr lang="en-US" altLang="en-US" sz="1600" dirty="0" smtClean="0">
                <a:solidFill>
                  <a:schemeClr val="tx1">
                    <a:lumMod val="65000"/>
                    <a:lumOff val="35000"/>
                  </a:schemeClr>
                </a:solidFill>
                <a:ea typeface="ＭＳ Ｐゴシック" charset="-128"/>
                <a:cs typeface="ＭＳ Ｐゴシック" charset="-128"/>
              </a:rPr>
              <a:t>RNA-</a:t>
            </a:r>
            <a:r>
              <a:rPr lang="en-US" altLang="en-US" sz="1600" dirty="0" err="1" smtClean="0">
                <a:solidFill>
                  <a:schemeClr val="tx1">
                    <a:lumMod val="65000"/>
                    <a:lumOff val="35000"/>
                  </a:schemeClr>
                </a:solidFill>
                <a:ea typeface="ＭＳ Ｐゴシック" charset="-128"/>
                <a:cs typeface="ＭＳ Ｐゴシック" charset="-128"/>
              </a:rPr>
              <a:t>seq</a:t>
            </a:r>
            <a:r>
              <a:rPr lang="en-US" altLang="en-US" sz="1600" dirty="0" smtClean="0">
                <a:solidFill>
                  <a:schemeClr val="tx1">
                    <a:lumMod val="65000"/>
                    <a:lumOff val="35000"/>
                  </a:schemeClr>
                </a:solidFill>
                <a:ea typeface="ＭＳ Ｐゴシック" charset="-128"/>
                <a:cs typeface="ＭＳ Ｐゴシック" charset="-128"/>
              </a:rPr>
              <a:t> presents tricky privacy issues</a:t>
            </a:r>
            <a:endParaRPr lang="en-US" altLang="en-US" sz="1600" dirty="0">
              <a:solidFill>
                <a:schemeClr val="tx1">
                  <a:lumMod val="65000"/>
                  <a:lumOff val="35000"/>
                </a:schemeClr>
              </a:solidFill>
              <a:ea typeface="ＭＳ Ｐゴシック" charset="-128"/>
              <a:cs typeface="ＭＳ Ｐゴシック" charset="-128"/>
            </a:endParaRPr>
          </a:p>
          <a:p>
            <a:pPr lvl="1"/>
            <a:r>
              <a:rPr lang="en-US" altLang="en-US" sz="1600" b="1" u="sng" dirty="0" err="1">
                <a:solidFill>
                  <a:srgbClr val="FFC000"/>
                </a:solidFill>
                <a:ea typeface="ＭＳ Ｐゴシック" charset="-128"/>
              </a:rPr>
              <a:t>eQTLs</a:t>
            </a:r>
            <a:r>
              <a:rPr lang="en-US" altLang="en-US" sz="1600" dirty="0">
                <a:solidFill>
                  <a:schemeClr val="tx1">
                    <a:lumMod val="65000"/>
                    <a:lumOff val="35000"/>
                  </a:schemeClr>
                </a:solidFill>
                <a:ea typeface="ＭＳ Ｐゴシック" charset="-128"/>
              </a:rPr>
              <a:t>: Quantifying &amp; removing </a:t>
            </a:r>
            <a:r>
              <a:rPr lang="en-US" altLang="en-US" sz="1600" dirty="0" smtClean="0">
                <a:solidFill>
                  <a:schemeClr val="tx1">
                    <a:lumMod val="65000"/>
                    <a:lumOff val="35000"/>
                  </a:schemeClr>
                </a:solidFill>
                <a:ea typeface="ＭＳ Ｐゴシック" charset="-128"/>
              </a:rPr>
              <a:t>variant </a:t>
            </a:r>
            <a:r>
              <a:rPr lang="en-US" altLang="en-US" sz="1600" dirty="0">
                <a:solidFill>
                  <a:schemeClr val="tx1">
                    <a:lumMod val="65000"/>
                    <a:lumOff val="35000"/>
                  </a:schemeClr>
                </a:solidFill>
                <a:ea typeface="ＭＳ Ｐゴシック" charset="-128"/>
              </a:rPr>
              <a:t>info from expression levels </a:t>
            </a:r>
            <a:r>
              <a:rPr lang="en-US" altLang="en-US" sz="1600" dirty="0" smtClean="0">
                <a:solidFill>
                  <a:schemeClr val="tx1">
                    <a:lumMod val="65000"/>
                    <a:lumOff val="35000"/>
                  </a:schemeClr>
                </a:solidFill>
                <a:ea typeface="ＭＳ Ｐゴシック" charset="-128"/>
              </a:rPr>
              <a:t>with </a:t>
            </a:r>
            <a:r>
              <a:rPr lang="en-US" altLang="en-US" sz="1600" dirty="0">
                <a:solidFill>
                  <a:schemeClr val="tx1">
                    <a:lumMod val="65000"/>
                    <a:lumOff val="35000"/>
                  </a:schemeClr>
                </a:solidFill>
                <a:ea typeface="ＭＳ Ｐゴシック" charset="-128"/>
              </a:rPr>
              <a:t>ICI &amp; predictability. Instantiating a practical linking attack </a:t>
            </a:r>
            <a:r>
              <a:rPr lang="en-US" altLang="en-US" sz="1600" dirty="0" smtClean="0">
                <a:solidFill>
                  <a:schemeClr val="tx1">
                    <a:lumMod val="65000"/>
                    <a:lumOff val="35000"/>
                  </a:schemeClr>
                </a:solidFill>
                <a:ea typeface="ＭＳ Ｐゴシック" charset="-128"/>
              </a:rPr>
              <a:t>with </a:t>
            </a:r>
            <a:r>
              <a:rPr lang="en-US" altLang="en-US" sz="1600" dirty="0">
                <a:solidFill>
                  <a:schemeClr val="tx1">
                    <a:lumMod val="65000"/>
                    <a:lumOff val="35000"/>
                  </a:schemeClr>
                </a:solidFill>
                <a:ea typeface="ＭＳ Ｐゴシック" charset="-128"/>
              </a:rPr>
              <a:t>noisy quasi-identifiers</a:t>
            </a:r>
          </a:p>
          <a:p>
            <a:pPr lvl="1"/>
            <a:r>
              <a:rPr lang="en-US" altLang="en-US" sz="1600" b="1" u="sng" dirty="0">
                <a:solidFill>
                  <a:srgbClr val="FFC000"/>
                </a:solidFill>
                <a:ea typeface="ＭＳ Ｐゴシック" charset="-128"/>
                <a:cs typeface="ＭＳ Ｐゴシック" charset="-128"/>
              </a:rPr>
              <a:t>Signal Profiles</a:t>
            </a:r>
            <a:r>
              <a:rPr lang="en-US" altLang="en-US" sz="1600" dirty="0">
                <a:solidFill>
                  <a:schemeClr val="tx1">
                    <a:lumMod val="65000"/>
                    <a:lumOff val="35000"/>
                  </a:schemeClr>
                </a:solidFill>
                <a:ea typeface="ＭＳ Ｐゴシック" charset="-128"/>
                <a:cs typeface="ＭＳ Ｐゴシック" charset="-128"/>
              </a:rPr>
              <a:t>: Manifest appreciable leakage from large &amp; small deletions. Linking attacks possible but additional complication of SV discovery in addition to genotyping</a:t>
            </a:r>
            <a:endParaRPr lang="en-US" altLang="en-US" sz="1600" dirty="0">
              <a:solidFill>
                <a:schemeClr val="tx1">
                  <a:lumMod val="65000"/>
                  <a:lumOff val="35000"/>
                </a:schemeClr>
              </a:solidFill>
              <a:ea typeface="ＭＳ Ｐゴシック" charset="-128"/>
            </a:endParaRPr>
          </a:p>
          <a:p>
            <a:endParaRPr lang="en-US" altLang="en-US" sz="1600" dirty="0">
              <a:solidFill>
                <a:schemeClr val="tx1">
                  <a:lumMod val="65000"/>
                  <a:lumOff val="35000"/>
                </a:schemeClr>
              </a:solidFill>
              <a:ea typeface="ＭＳ Ｐゴシック" charset="-128"/>
              <a:cs typeface="ＭＳ Ｐゴシック" charset="-128"/>
            </a:endParaRPr>
          </a:p>
          <a:p>
            <a:endParaRPr lang="en-US" altLang="en-US" sz="1600" dirty="0">
              <a:solidFill>
                <a:schemeClr val="tx1">
                  <a:lumMod val="65000"/>
                  <a:lumOff val="35000"/>
                </a:schemeClr>
              </a:solidFill>
              <a:ea typeface="ＭＳ Ｐゴシック" charset="-128"/>
              <a:cs typeface="ＭＳ Ｐゴシック" charset="-128"/>
            </a:endParaRPr>
          </a:p>
        </p:txBody>
      </p:sp>
    </p:spTree>
    <p:extLst>
      <p:ext uri="{BB962C8B-B14F-4D97-AF65-F5344CB8AC3E}">
        <p14:creationId xmlns:p14="http://schemas.microsoft.com/office/powerpoint/2010/main" val="1257545665"/>
      </p:ext>
    </p:extLst>
  </p:cSld>
  <p:clrMapOvr>
    <a:masterClrMapping/>
  </p:clrMapOvr>
  <p:transition advTm="238108"/>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72B9C202-C7CB-DB48-BC1A-F16673BCAC89}"/>
              </a:ext>
            </a:extLst>
          </p:cNvPr>
          <p:cNvPicPr>
            <a:picLocks noChangeAspect="1"/>
          </p:cNvPicPr>
          <p:nvPr/>
        </p:nvPicPr>
        <p:blipFill>
          <a:blip r:embed="rId2"/>
          <a:stretch>
            <a:fillRect/>
          </a:stretch>
        </p:blipFill>
        <p:spPr>
          <a:xfrm>
            <a:off x="227894" y="248834"/>
            <a:ext cx="5144205" cy="6366819"/>
          </a:xfrm>
          <a:prstGeom prst="rect">
            <a:avLst/>
          </a:prstGeom>
        </p:spPr>
      </p:pic>
      <p:sp>
        <p:nvSpPr>
          <p:cNvPr id="2" name="Title 1">
            <a:extLst>
              <a:ext uri="{FF2B5EF4-FFF2-40B4-BE49-F238E27FC236}">
                <a16:creationId xmlns="" xmlns:a16="http://schemas.microsoft.com/office/drawing/2014/main" id="{9A53F22F-5F91-964F-A58E-A6397D36C2E3}"/>
              </a:ext>
            </a:extLst>
          </p:cNvPr>
          <p:cNvSpPr>
            <a:spLocks noGrp="1"/>
          </p:cNvSpPr>
          <p:nvPr>
            <p:ph type="title"/>
          </p:nvPr>
        </p:nvSpPr>
        <p:spPr>
          <a:xfrm>
            <a:off x="5372099" y="2389548"/>
            <a:ext cx="3771901" cy="1329686"/>
          </a:xfrm>
        </p:spPr>
        <p:txBody>
          <a:bodyPr>
            <a:normAutofit fontScale="90000"/>
          </a:bodyPr>
          <a:lstStyle/>
          <a:p>
            <a:r>
              <a:rPr lang="en-US" sz="3000" dirty="0"/>
              <a:t>Gene regulatory network inference from Hi-C, QTLs &amp; Activity Correlations</a:t>
            </a:r>
          </a:p>
        </p:txBody>
      </p:sp>
      <p:sp>
        <p:nvSpPr>
          <p:cNvPr id="14" name="Rectangle 13">
            <a:extLst>
              <a:ext uri="{FF2B5EF4-FFF2-40B4-BE49-F238E27FC236}">
                <a16:creationId xmlns="" xmlns:a16="http://schemas.microsoft.com/office/drawing/2014/main" id="{CCCCF5BC-5E44-6C41-B1D6-E26208609064}"/>
              </a:ext>
            </a:extLst>
          </p:cNvPr>
          <p:cNvSpPr/>
          <p:nvPr/>
        </p:nvSpPr>
        <p:spPr>
          <a:xfrm>
            <a:off x="6834367" y="6518927"/>
            <a:ext cx="2077813" cy="276999"/>
          </a:xfrm>
          <a:prstGeom prst="rect">
            <a:avLst/>
          </a:prstGeom>
        </p:spPr>
        <p:txBody>
          <a:bodyPr wrap="none">
            <a:spAutoFit/>
          </a:bodyPr>
          <a:lstStyle/>
          <a:p>
            <a:pPr>
              <a:defRPr/>
            </a:pPr>
            <a:r>
              <a:rPr lang="en" dirty="0">
                <a:solidFill>
                  <a:srgbClr val="FFFFFF">
                    <a:lumMod val="50000"/>
                  </a:srgbClr>
                </a:solidFill>
              </a:rPr>
              <a:t>[Wang et al. (‘18) </a:t>
            </a:r>
            <a:r>
              <a:rPr lang="en-US" dirty="0">
                <a:solidFill>
                  <a:srgbClr val="FFFFFF">
                    <a:lumMod val="50000"/>
                  </a:srgbClr>
                </a:solidFill>
              </a:rPr>
              <a:t>Science]</a:t>
            </a:r>
          </a:p>
        </p:txBody>
      </p:sp>
    </p:spTree>
    <p:extLst>
      <p:ext uri="{BB962C8B-B14F-4D97-AF65-F5344CB8AC3E}">
        <p14:creationId xmlns:p14="http://schemas.microsoft.com/office/powerpoint/2010/main" val="1724536068"/>
      </p:ext>
    </p:ext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A53F22F-5F91-964F-A58E-A6397D36C2E3}"/>
              </a:ext>
            </a:extLst>
          </p:cNvPr>
          <p:cNvSpPr>
            <a:spLocks noGrp="1"/>
          </p:cNvSpPr>
          <p:nvPr>
            <p:ph type="title"/>
          </p:nvPr>
        </p:nvSpPr>
        <p:spPr>
          <a:xfrm>
            <a:off x="1336622" y="442803"/>
            <a:ext cx="6880037" cy="1329686"/>
          </a:xfrm>
        </p:spPr>
        <p:txBody>
          <a:bodyPr>
            <a:normAutofit/>
          </a:bodyPr>
          <a:lstStyle/>
          <a:p>
            <a:r>
              <a:rPr lang="en-US" sz="3000" dirty="0"/>
              <a:t>Imputed gene regulatory network for the human brain</a:t>
            </a:r>
          </a:p>
        </p:txBody>
      </p:sp>
      <p:sp>
        <p:nvSpPr>
          <p:cNvPr id="96" name="TextBox 95">
            <a:extLst>
              <a:ext uri="{FF2B5EF4-FFF2-40B4-BE49-F238E27FC236}">
                <a16:creationId xmlns="" xmlns:a16="http://schemas.microsoft.com/office/drawing/2014/main" id="{17A427E5-380D-7143-85BC-4FDA43CD6E88}"/>
              </a:ext>
            </a:extLst>
          </p:cNvPr>
          <p:cNvSpPr txBox="1"/>
          <p:nvPr/>
        </p:nvSpPr>
        <p:spPr>
          <a:xfrm>
            <a:off x="3163446" y="1917179"/>
            <a:ext cx="5053215" cy="461665"/>
          </a:xfrm>
          <a:prstGeom prst="rect">
            <a:avLst/>
          </a:prstGeom>
          <a:noFill/>
        </p:spPr>
        <p:txBody>
          <a:bodyPr wrap="square" rtlCol="0">
            <a:spAutoFit/>
          </a:bodyPr>
          <a:lstStyle/>
          <a:p>
            <a:pPr>
              <a:defRPr/>
            </a:pPr>
            <a:r>
              <a:rPr lang="en-US" b="0" dirty="0">
                <a:solidFill>
                  <a:srgbClr val="000000"/>
                </a:solidFill>
                <a:latin typeface="Arial" panose="020B0604020202020204" pitchFamily="34" charset="0"/>
                <a:cs typeface="Arial" panose="020B0604020202020204" pitchFamily="34" charset="0"/>
              </a:rPr>
              <a:t>Imputed gene regulatory network linking TFs, enhancers and genes plus QTLs</a:t>
            </a:r>
          </a:p>
        </p:txBody>
      </p:sp>
      <p:pic>
        <p:nvPicPr>
          <p:cNvPr id="104" name="Picture 103">
            <a:extLst>
              <a:ext uri="{FF2B5EF4-FFF2-40B4-BE49-F238E27FC236}">
                <a16:creationId xmlns="" xmlns:a16="http://schemas.microsoft.com/office/drawing/2014/main" id="{C5356654-79BB-6347-B5EB-A268BE057E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8131" y="1543653"/>
            <a:ext cx="7237021" cy="1626670"/>
          </a:xfrm>
          <a:prstGeom prst="rect">
            <a:avLst/>
          </a:prstGeom>
        </p:spPr>
      </p:pic>
      <p:pic>
        <p:nvPicPr>
          <p:cNvPr id="10" name="Content Placeholder 9">
            <a:extLst>
              <a:ext uri="{FF2B5EF4-FFF2-40B4-BE49-F238E27FC236}">
                <a16:creationId xmlns="" xmlns:a16="http://schemas.microsoft.com/office/drawing/2014/main" id="{689E4CFD-90FE-E340-8922-BA5027B23A47}"/>
              </a:ext>
            </a:extLst>
          </p:cNvPr>
          <p:cNvPicPr>
            <a:picLocks noChangeAspect="1"/>
          </p:cNvPicPr>
          <p:nvPr/>
        </p:nvPicPr>
        <p:blipFill rotWithShape="1">
          <a:blip r:embed="rId3"/>
          <a:srcRect l="26105" t="55402" r="49912" b="396"/>
          <a:stretch/>
        </p:blipFill>
        <p:spPr>
          <a:xfrm>
            <a:off x="895949" y="3687677"/>
            <a:ext cx="2404167" cy="2563525"/>
          </a:xfrm>
          <a:prstGeom prst="rect">
            <a:avLst/>
          </a:prstGeom>
        </p:spPr>
      </p:pic>
      <p:pic>
        <p:nvPicPr>
          <p:cNvPr id="11" name="Content Placeholder 9">
            <a:extLst>
              <a:ext uri="{FF2B5EF4-FFF2-40B4-BE49-F238E27FC236}">
                <a16:creationId xmlns="" xmlns:a16="http://schemas.microsoft.com/office/drawing/2014/main" id="{00146ADB-7535-F744-9604-02500A77CB1B}"/>
              </a:ext>
            </a:extLst>
          </p:cNvPr>
          <p:cNvPicPr>
            <a:picLocks noChangeAspect="1"/>
          </p:cNvPicPr>
          <p:nvPr/>
        </p:nvPicPr>
        <p:blipFill rotWithShape="1">
          <a:blip r:embed="rId3"/>
          <a:srcRect l="50118" t="55402" r="1154" b="396"/>
          <a:stretch/>
        </p:blipFill>
        <p:spPr>
          <a:xfrm>
            <a:off x="3559901" y="3666021"/>
            <a:ext cx="4884773" cy="2563526"/>
          </a:xfrm>
          <a:prstGeom prst="rect">
            <a:avLst/>
          </a:prstGeom>
        </p:spPr>
      </p:pic>
      <p:sp>
        <p:nvSpPr>
          <p:cNvPr id="12" name="TextBox 11">
            <a:extLst>
              <a:ext uri="{FF2B5EF4-FFF2-40B4-BE49-F238E27FC236}">
                <a16:creationId xmlns="" xmlns:a16="http://schemas.microsoft.com/office/drawing/2014/main" id="{52F84AEE-B1F3-6546-AB39-6C2C931FCFF7}"/>
              </a:ext>
            </a:extLst>
          </p:cNvPr>
          <p:cNvSpPr txBox="1"/>
          <p:nvPr/>
        </p:nvSpPr>
        <p:spPr>
          <a:xfrm>
            <a:off x="2644385" y="6174285"/>
            <a:ext cx="5254241" cy="369332"/>
          </a:xfrm>
          <a:prstGeom prst="rect">
            <a:avLst/>
          </a:prstGeom>
          <a:noFill/>
        </p:spPr>
        <p:txBody>
          <a:bodyPr wrap="square" rtlCol="0">
            <a:spAutoFit/>
          </a:bodyPr>
          <a:lstStyle/>
          <a:p>
            <a:pPr>
              <a:defRPr/>
            </a:pPr>
            <a:r>
              <a:rPr lang="en-US" sz="1800" b="0" dirty="0">
                <a:solidFill>
                  <a:srgbClr val="000000"/>
                </a:solidFill>
                <a:latin typeface="Arial" panose="020B0604020202020204" pitchFamily="34" charset="0"/>
                <a:cs typeface="Arial" panose="020B0604020202020204" pitchFamily="34" charset="0"/>
              </a:rPr>
              <a:t>subnetworks targeting single cell marker genes</a:t>
            </a:r>
          </a:p>
        </p:txBody>
      </p:sp>
      <p:sp>
        <p:nvSpPr>
          <p:cNvPr id="14" name="Rectangle 13">
            <a:extLst>
              <a:ext uri="{FF2B5EF4-FFF2-40B4-BE49-F238E27FC236}">
                <a16:creationId xmlns="" xmlns:a16="http://schemas.microsoft.com/office/drawing/2014/main" id="{CCCCF5BC-5E44-6C41-B1D6-E26208609064}"/>
              </a:ext>
            </a:extLst>
          </p:cNvPr>
          <p:cNvSpPr/>
          <p:nvPr/>
        </p:nvSpPr>
        <p:spPr>
          <a:xfrm>
            <a:off x="6834367" y="6518927"/>
            <a:ext cx="2077813" cy="276999"/>
          </a:xfrm>
          <a:prstGeom prst="rect">
            <a:avLst/>
          </a:prstGeom>
        </p:spPr>
        <p:txBody>
          <a:bodyPr wrap="none">
            <a:spAutoFit/>
          </a:bodyPr>
          <a:lstStyle/>
          <a:p>
            <a:pPr>
              <a:defRPr/>
            </a:pPr>
            <a:r>
              <a:rPr lang="en" dirty="0">
                <a:solidFill>
                  <a:srgbClr val="FFFFFF">
                    <a:lumMod val="50000"/>
                  </a:srgbClr>
                </a:solidFill>
              </a:rPr>
              <a:t>[Wang et al. (‘18) </a:t>
            </a:r>
            <a:r>
              <a:rPr lang="en-US" dirty="0">
                <a:solidFill>
                  <a:srgbClr val="FFFFFF">
                    <a:lumMod val="50000"/>
                  </a:srgbClr>
                </a:solidFill>
              </a:rPr>
              <a:t>Science]</a:t>
            </a:r>
          </a:p>
        </p:txBody>
      </p:sp>
    </p:spTree>
    <p:extLst>
      <p:ext uri="{BB962C8B-B14F-4D97-AF65-F5344CB8AC3E}">
        <p14:creationId xmlns:p14="http://schemas.microsoft.com/office/powerpoint/2010/main" val="1838394964"/>
      </p:ext>
    </p:ext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Content Placeholder 8">
            <a:extLst>
              <a:ext uri="{FF2B5EF4-FFF2-40B4-BE49-F238E27FC236}">
                <a16:creationId xmlns="" xmlns:a16="http://schemas.microsoft.com/office/drawing/2014/main" id="{F93390D8-0B36-E64C-AB83-1137E490349C}"/>
              </a:ext>
            </a:extLst>
          </p:cNvPr>
          <p:cNvPicPr>
            <a:picLocks noChangeAspect="1"/>
          </p:cNvPicPr>
          <p:nvPr/>
        </p:nvPicPr>
        <p:blipFill rotWithShape="1">
          <a:blip r:embed="rId3">
            <a:extLst>
              <a:ext uri="{28A0092B-C50C-407E-A947-70E740481C1C}">
                <a14:useLocalDpi xmlns:a14="http://schemas.microsoft.com/office/drawing/2010/main" val="0"/>
              </a:ext>
            </a:extLst>
          </a:blip>
          <a:srcRect l="35483" r="689" b="45876"/>
          <a:stretch/>
        </p:blipFill>
        <p:spPr>
          <a:xfrm>
            <a:off x="3086100" y="2223104"/>
            <a:ext cx="5981175" cy="2462157"/>
          </a:xfrm>
          <a:prstGeom prst="rect">
            <a:avLst/>
          </a:prstGeom>
        </p:spPr>
      </p:pic>
      <p:sp>
        <p:nvSpPr>
          <p:cNvPr id="2" name="Title 1">
            <a:extLst>
              <a:ext uri="{FF2B5EF4-FFF2-40B4-BE49-F238E27FC236}">
                <a16:creationId xmlns="" xmlns:a16="http://schemas.microsoft.com/office/drawing/2014/main" id="{418E305C-DB38-F14D-9C3F-E86D6BF65E3F}"/>
              </a:ext>
            </a:extLst>
          </p:cNvPr>
          <p:cNvSpPr>
            <a:spLocks noGrp="1"/>
          </p:cNvSpPr>
          <p:nvPr>
            <p:ph type="title"/>
          </p:nvPr>
        </p:nvSpPr>
        <p:spPr>
          <a:xfrm>
            <a:off x="3837708" y="581660"/>
            <a:ext cx="3904903" cy="768181"/>
          </a:xfrm>
        </p:spPr>
        <p:txBody>
          <a:bodyPr>
            <a:normAutofit fontScale="90000"/>
          </a:bodyPr>
          <a:lstStyle/>
          <a:p>
            <a:r>
              <a:rPr lang="en-US" dirty="0"/>
              <a:t>Linking GWAS </a:t>
            </a:r>
            <a:r>
              <a:rPr lang="en-US"/>
              <a:t>SNPs </a:t>
            </a:r>
            <a:br>
              <a:rPr lang="en-US"/>
            </a:br>
            <a:r>
              <a:rPr lang="en-US"/>
              <a:t>to </a:t>
            </a:r>
            <a:r>
              <a:rPr lang="en-US" dirty="0"/>
              <a:t>disease genes </a:t>
            </a:r>
            <a:r>
              <a:rPr lang="en-US"/>
              <a:t>using </a:t>
            </a:r>
            <a:br>
              <a:rPr lang="en-US"/>
            </a:br>
            <a:r>
              <a:rPr lang="en-US"/>
              <a:t>the </a:t>
            </a:r>
            <a:r>
              <a:rPr lang="en-US" dirty="0"/>
              <a:t>regulatory network</a:t>
            </a:r>
          </a:p>
        </p:txBody>
      </p:sp>
      <p:pic>
        <p:nvPicPr>
          <p:cNvPr id="9" name="Content Placeholder 8">
            <a:extLst>
              <a:ext uri="{FF2B5EF4-FFF2-40B4-BE49-F238E27FC236}">
                <a16:creationId xmlns="" xmlns:a16="http://schemas.microsoft.com/office/drawing/2014/main" id="{BEF53646-9A86-B742-B8C2-B8E4BAECB964}"/>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r="75486"/>
          <a:stretch/>
        </p:blipFill>
        <p:spPr>
          <a:xfrm>
            <a:off x="-1" y="857250"/>
            <a:ext cx="2597728" cy="5144487"/>
          </a:xfrm>
        </p:spPr>
      </p:pic>
      <p:sp>
        <p:nvSpPr>
          <p:cNvPr id="10" name="Rectangle 9">
            <a:extLst>
              <a:ext uri="{FF2B5EF4-FFF2-40B4-BE49-F238E27FC236}">
                <a16:creationId xmlns="" xmlns:a16="http://schemas.microsoft.com/office/drawing/2014/main" id="{ED5B42A4-6320-E249-8C19-1BCA64FEBFE9}"/>
              </a:ext>
            </a:extLst>
          </p:cNvPr>
          <p:cNvSpPr/>
          <p:nvPr/>
        </p:nvSpPr>
        <p:spPr>
          <a:xfrm>
            <a:off x="3371850" y="1855645"/>
            <a:ext cx="228600" cy="16301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sz="1350" dirty="0">
              <a:solidFill>
                <a:srgbClr val="FFFFFF"/>
              </a:solidFill>
            </a:endParaRPr>
          </a:p>
        </p:txBody>
      </p:sp>
      <p:sp>
        <p:nvSpPr>
          <p:cNvPr id="11" name="Rectangle 10">
            <a:extLst>
              <a:ext uri="{FF2B5EF4-FFF2-40B4-BE49-F238E27FC236}">
                <a16:creationId xmlns="" xmlns:a16="http://schemas.microsoft.com/office/drawing/2014/main" id="{C13F5ACD-807E-A447-B034-0F656F10D363}"/>
              </a:ext>
            </a:extLst>
          </p:cNvPr>
          <p:cNvSpPr/>
          <p:nvPr/>
        </p:nvSpPr>
        <p:spPr>
          <a:xfrm>
            <a:off x="2857500" y="3741595"/>
            <a:ext cx="228600" cy="16301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sz="1350" dirty="0">
              <a:solidFill>
                <a:srgbClr val="FFFFFF"/>
              </a:solidFill>
            </a:endParaRPr>
          </a:p>
        </p:txBody>
      </p:sp>
      <p:sp>
        <p:nvSpPr>
          <p:cNvPr id="12" name="TextBox 11">
            <a:extLst>
              <a:ext uri="{FF2B5EF4-FFF2-40B4-BE49-F238E27FC236}">
                <a16:creationId xmlns="" xmlns:a16="http://schemas.microsoft.com/office/drawing/2014/main" id="{3C814A65-0F62-B34C-9DCD-0A2DEC9A7E08}"/>
              </a:ext>
            </a:extLst>
          </p:cNvPr>
          <p:cNvSpPr txBox="1"/>
          <p:nvPr/>
        </p:nvSpPr>
        <p:spPr>
          <a:xfrm>
            <a:off x="959425" y="415636"/>
            <a:ext cx="703120" cy="461665"/>
          </a:xfrm>
          <a:prstGeom prst="rect">
            <a:avLst/>
          </a:prstGeom>
          <a:noFill/>
        </p:spPr>
        <p:txBody>
          <a:bodyPr wrap="square" rtlCol="0">
            <a:spAutoFit/>
          </a:bodyPr>
          <a:lstStyle/>
          <a:p>
            <a:pPr>
              <a:defRPr/>
            </a:pPr>
            <a:r>
              <a:rPr lang="en-US" sz="2400" dirty="0">
                <a:solidFill>
                  <a:srgbClr val="000000"/>
                </a:solidFill>
                <a:latin typeface="Arial" panose="020B0604020202020204" pitchFamily="34" charset="0"/>
                <a:cs typeface="Arial" panose="020B0604020202020204" pitchFamily="34" charset="0"/>
              </a:rPr>
              <a:t>142</a:t>
            </a:r>
          </a:p>
        </p:txBody>
      </p:sp>
      <p:sp>
        <p:nvSpPr>
          <p:cNvPr id="4" name="TextBox 3">
            <a:extLst>
              <a:ext uri="{FF2B5EF4-FFF2-40B4-BE49-F238E27FC236}">
                <a16:creationId xmlns="" xmlns:a16="http://schemas.microsoft.com/office/drawing/2014/main" id="{4FDC8436-4625-E04F-8120-92595D9E40F2}"/>
              </a:ext>
            </a:extLst>
          </p:cNvPr>
          <p:cNvSpPr txBox="1"/>
          <p:nvPr/>
        </p:nvSpPr>
        <p:spPr>
          <a:xfrm>
            <a:off x="3486150" y="4953520"/>
            <a:ext cx="1825989" cy="954107"/>
          </a:xfrm>
          <a:prstGeom prst="rect">
            <a:avLst/>
          </a:prstGeom>
          <a:noFill/>
        </p:spPr>
        <p:txBody>
          <a:bodyPr wrap="square" rtlCol="0">
            <a:spAutoFit/>
          </a:bodyPr>
          <a:lstStyle/>
          <a:p>
            <a:pPr algn="ctr">
              <a:defRPr/>
            </a:pPr>
            <a:r>
              <a:rPr lang="en-US" sz="2400" dirty="0">
                <a:solidFill>
                  <a:srgbClr val="000000"/>
                </a:solidFill>
              </a:rPr>
              <a:t>321 </a:t>
            </a:r>
            <a:r>
              <a:rPr lang="en-US" sz="1600" dirty="0">
                <a:solidFill>
                  <a:srgbClr val="000000"/>
                </a:solidFill>
              </a:rPr>
              <a:t/>
            </a:r>
            <a:br>
              <a:rPr lang="en-US" sz="1600" dirty="0">
                <a:solidFill>
                  <a:srgbClr val="000000"/>
                </a:solidFill>
              </a:rPr>
            </a:br>
            <a:r>
              <a:rPr lang="en-US" sz="1600" dirty="0">
                <a:solidFill>
                  <a:srgbClr val="000000"/>
                </a:solidFill>
              </a:rPr>
              <a:t>high-confident SCZ genes</a:t>
            </a:r>
          </a:p>
        </p:txBody>
      </p:sp>
      <p:cxnSp>
        <p:nvCxnSpPr>
          <p:cNvPr id="6" name="Straight Connector 5">
            <a:extLst>
              <a:ext uri="{FF2B5EF4-FFF2-40B4-BE49-F238E27FC236}">
                <a16:creationId xmlns="" xmlns:a16="http://schemas.microsoft.com/office/drawing/2014/main" id="{331BDE27-A8E5-CA44-AC51-85C856DF4E66}"/>
              </a:ext>
            </a:extLst>
          </p:cNvPr>
          <p:cNvCxnSpPr/>
          <p:nvPr/>
        </p:nvCxnSpPr>
        <p:spPr>
          <a:xfrm flipV="1">
            <a:off x="2588710" y="2508550"/>
            <a:ext cx="447515" cy="692498"/>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 xmlns:a16="http://schemas.microsoft.com/office/drawing/2014/main" id="{FF56D15F-FBEE-BC40-9733-C76DC23C298A}"/>
              </a:ext>
            </a:extLst>
          </p:cNvPr>
          <p:cNvCxnSpPr>
            <a:cxnSpLocks/>
          </p:cNvCxnSpPr>
          <p:nvPr/>
        </p:nvCxnSpPr>
        <p:spPr>
          <a:xfrm>
            <a:off x="2597727" y="3441963"/>
            <a:ext cx="488373" cy="1255768"/>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 xmlns:a16="http://schemas.microsoft.com/office/drawing/2014/main" id="{94C35D98-A1C4-C34A-B25B-42D58A0A4F15}"/>
              </a:ext>
            </a:extLst>
          </p:cNvPr>
          <p:cNvSpPr txBox="1"/>
          <p:nvPr/>
        </p:nvSpPr>
        <p:spPr>
          <a:xfrm>
            <a:off x="2267100" y="5530601"/>
            <a:ext cx="611065" cy="253916"/>
          </a:xfrm>
          <a:prstGeom prst="rect">
            <a:avLst/>
          </a:prstGeom>
          <a:solidFill>
            <a:schemeClr val="bg1"/>
          </a:solidFill>
        </p:spPr>
        <p:txBody>
          <a:bodyPr wrap="none" rtlCol="0">
            <a:spAutoFit/>
          </a:bodyPr>
          <a:lstStyle/>
          <a:p>
            <a:pPr>
              <a:defRPr/>
            </a:pPr>
            <a:r>
              <a:rPr lang="en-US" sz="1050" dirty="0">
                <a:solidFill>
                  <a:srgbClr val="4CAEA6"/>
                </a:solidFill>
                <a:latin typeface="Arial" panose="020B0604020202020204" pitchFamily="34" charset="0"/>
                <a:cs typeface="Arial" panose="020B0604020202020204" pitchFamily="34" charset="0"/>
              </a:rPr>
              <a:t>Activity</a:t>
            </a:r>
          </a:p>
        </p:txBody>
      </p:sp>
      <p:sp>
        <p:nvSpPr>
          <p:cNvPr id="14" name="Rectangle 13">
            <a:extLst>
              <a:ext uri="{FF2B5EF4-FFF2-40B4-BE49-F238E27FC236}">
                <a16:creationId xmlns="" xmlns:a16="http://schemas.microsoft.com/office/drawing/2014/main" id="{D2F45072-E79C-6B4E-B3E1-CE21C4D0DB46}"/>
              </a:ext>
            </a:extLst>
          </p:cNvPr>
          <p:cNvSpPr/>
          <p:nvPr/>
        </p:nvSpPr>
        <p:spPr>
          <a:xfrm>
            <a:off x="6834367" y="6518927"/>
            <a:ext cx="2077813" cy="276999"/>
          </a:xfrm>
          <a:prstGeom prst="rect">
            <a:avLst/>
          </a:prstGeom>
        </p:spPr>
        <p:txBody>
          <a:bodyPr wrap="none">
            <a:spAutoFit/>
          </a:bodyPr>
          <a:lstStyle/>
          <a:p>
            <a:pPr>
              <a:defRPr/>
            </a:pPr>
            <a:r>
              <a:rPr lang="en" dirty="0">
                <a:solidFill>
                  <a:srgbClr val="FFFFFF">
                    <a:lumMod val="50000"/>
                  </a:srgbClr>
                </a:solidFill>
              </a:rPr>
              <a:t>[Wang et al. (‘18) </a:t>
            </a:r>
            <a:r>
              <a:rPr lang="en-US" dirty="0">
                <a:solidFill>
                  <a:srgbClr val="FFFFFF">
                    <a:lumMod val="50000"/>
                  </a:srgbClr>
                </a:solidFill>
              </a:rPr>
              <a:t>Science]</a:t>
            </a:r>
          </a:p>
        </p:txBody>
      </p:sp>
    </p:spTree>
    <p:extLst>
      <p:ext uri="{BB962C8B-B14F-4D97-AF65-F5344CB8AC3E}">
        <p14:creationId xmlns:p14="http://schemas.microsoft.com/office/powerpoint/2010/main" val="2056930559"/>
      </p:ext>
    </p:ext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1">
            <a:extLst>
              <a:ext uri="{FF2B5EF4-FFF2-40B4-BE49-F238E27FC236}">
                <a16:creationId xmlns:a16="http://schemas.microsoft.com/office/drawing/2014/main" xmlns="" id="{6D181166-1CB7-474C-AE2F-B320CA0A7844}"/>
              </a:ext>
            </a:extLst>
          </p:cNvPr>
          <p:cNvSpPr txBox="1">
            <a:spLocks noChangeArrowheads="1"/>
          </p:cNvSpPr>
          <p:nvPr/>
        </p:nvSpPr>
        <p:spPr bwMode="auto">
          <a:xfrm>
            <a:off x="325441" y="101005"/>
            <a:ext cx="8493120" cy="4147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lnSpc>
                <a:spcPct val="93000"/>
              </a:lnSpc>
              <a:buClr>
                <a:srgbClr val="000000"/>
              </a:buClr>
              <a:buSzPct val="45000"/>
              <a:buFont typeface="Wingdings"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Times New Roman" panose="02020603050405020304" pitchFamily="18" charset="0"/>
                <a:ea typeface="msgothic" charset="0"/>
                <a:cs typeface="msgothic" charset="0"/>
              </a:defRPr>
            </a:lvl1pPr>
            <a:lvl2pPr>
              <a:lnSpc>
                <a:spcPct val="93000"/>
              </a:lnSpc>
              <a:buClr>
                <a:srgbClr val="000000"/>
              </a:buClr>
              <a:buSzPct val="45000"/>
              <a:buFont typeface="Wingdings"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Times New Roman" panose="02020603050405020304" pitchFamily="18" charset="0"/>
                <a:ea typeface="msgothic" charset="0"/>
                <a:cs typeface="msgothic" charset="0"/>
              </a:defRPr>
            </a:lvl2pPr>
            <a:lvl3pPr>
              <a:lnSpc>
                <a:spcPct val="93000"/>
              </a:lnSpc>
              <a:buClr>
                <a:srgbClr val="000000"/>
              </a:buClr>
              <a:buSzPct val="45000"/>
              <a:buFont typeface="Wingdings"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Times New Roman" panose="02020603050405020304" pitchFamily="18" charset="0"/>
                <a:ea typeface="msgothic" charset="0"/>
                <a:cs typeface="msgothic" charset="0"/>
              </a:defRPr>
            </a:lvl3pPr>
            <a:lvl4pPr>
              <a:lnSpc>
                <a:spcPct val="93000"/>
              </a:lnSpc>
              <a:buClr>
                <a:srgbClr val="000000"/>
              </a:buClr>
              <a:buSzPct val="45000"/>
              <a:buFont typeface="Wingdings"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Times New Roman" panose="02020603050405020304" pitchFamily="18" charset="0"/>
                <a:ea typeface="msgothic" charset="0"/>
                <a:cs typeface="msgothic" charset="0"/>
              </a:defRPr>
            </a:lvl4pPr>
            <a:lvl5pPr>
              <a:lnSpc>
                <a:spcPct val="93000"/>
              </a:lnSpc>
              <a:buClr>
                <a:srgbClr val="000000"/>
              </a:buClr>
              <a:buSzPct val="45000"/>
              <a:buFont typeface="Wingdings"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Times New Roman" panose="02020603050405020304" pitchFamily="18" charset="0"/>
                <a:ea typeface="msgothic" charset="0"/>
                <a:cs typeface="msgothic" charset="0"/>
              </a:defRPr>
            </a:lvl5pPr>
            <a:lvl6pPr marL="1536700" indent="-215900" defTabSz="457200" eaLnBrk="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Times New Roman" panose="02020603050405020304" pitchFamily="18" charset="0"/>
                <a:ea typeface="msgothic" charset="0"/>
                <a:cs typeface="msgothic" charset="0"/>
              </a:defRPr>
            </a:lvl6pPr>
            <a:lvl7pPr marL="1993900" indent="-215900" defTabSz="457200" eaLnBrk="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Times New Roman" panose="02020603050405020304" pitchFamily="18" charset="0"/>
                <a:ea typeface="msgothic" charset="0"/>
                <a:cs typeface="msgothic" charset="0"/>
              </a:defRPr>
            </a:lvl7pPr>
            <a:lvl8pPr marL="2451100" indent="-215900" defTabSz="457200" eaLnBrk="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Times New Roman" panose="02020603050405020304" pitchFamily="18" charset="0"/>
                <a:ea typeface="msgothic" charset="0"/>
                <a:cs typeface="msgothic" charset="0"/>
              </a:defRPr>
            </a:lvl8pPr>
            <a:lvl9pPr marL="2908300" indent="-215900" defTabSz="457200" eaLnBrk="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Times New Roman" panose="02020603050405020304" pitchFamily="18" charset="0"/>
                <a:ea typeface="msgothic" charset="0"/>
                <a:cs typeface="msgothic" charset="0"/>
              </a:defRPr>
            </a:lvl9pPr>
          </a:lstStyle>
          <a:p>
            <a:pPr algn="ctr" eaLnBrk="1"/>
            <a:r>
              <a:rPr lang="en-GB" altLang="en-US" sz="2000" dirty="0" smtClean="0">
                <a:solidFill>
                  <a:srgbClr val="000000"/>
                </a:solidFill>
                <a:latin typeface="Arial" panose="020B0604020202020204" pitchFamily="34" charset="0"/>
              </a:rPr>
              <a:t>Genes associated with SCZ enriched in specific </a:t>
            </a:r>
            <a:r>
              <a:rPr lang="en-GB" altLang="en-US" sz="2000" dirty="0" smtClean="0">
                <a:solidFill>
                  <a:srgbClr val="C00000"/>
                </a:solidFill>
                <a:latin typeface="Arial" panose="020B0604020202020204" pitchFamily="34" charset="0"/>
              </a:rPr>
              <a:t>neuronal cell types</a:t>
            </a:r>
            <a:r>
              <a:rPr lang="en-GB" altLang="en-US" sz="2000" dirty="0" smtClean="0">
                <a:solidFill>
                  <a:srgbClr val="000000"/>
                </a:solidFill>
                <a:latin typeface="Arial" panose="020B0604020202020204" pitchFamily="34" charset="0"/>
              </a:rPr>
              <a:t> &amp; </a:t>
            </a:r>
            <a:r>
              <a:rPr lang="en-GB" altLang="en-US" sz="2000" dirty="0" smtClean="0">
                <a:solidFill>
                  <a:srgbClr val="00B050"/>
                </a:solidFill>
                <a:latin typeface="Arial" panose="020B0604020202020204" pitchFamily="34" charset="0"/>
              </a:rPr>
              <a:t>co-expression modules</a:t>
            </a:r>
            <a:r>
              <a:rPr lang="en-GB" altLang="en-US" sz="2000" dirty="0" smtClean="0">
                <a:solidFill>
                  <a:srgbClr val="000000"/>
                </a:solidFill>
                <a:latin typeface="Arial" panose="020B0604020202020204" pitchFamily="34" charset="0"/>
              </a:rPr>
              <a:t>, active prenatally</a:t>
            </a:r>
            <a:endParaRPr lang="en-GB" altLang="en-US" sz="2000" dirty="0">
              <a:solidFill>
                <a:srgbClr val="000000"/>
              </a:solidFill>
              <a:latin typeface="Arial" panose="020B0604020202020204" pitchFamily="34" charset="0"/>
            </a:endParaRPr>
          </a:p>
        </p:txBody>
      </p:sp>
      <p:pic>
        <p:nvPicPr>
          <p:cNvPr id="3074" name="Picture 3">
            <a:extLst>
              <a:ext uri="{FF2B5EF4-FFF2-40B4-BE49-F238E27FC236}">
                <a16:creationId xmlns:a16="http://schemas.microsoft.com/office/drawing/2014/main" xmlns="" id="{C26389C7-E4A4-5349-AF87-B4BDF1665E6A}"/>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b="28752"/>
          <a:stretch>
            <a:fillRect/>
          </a:stretch>
        </p:blipFill>
        <p:spPr bwMode="auto">
          <a:xfrm>
            <a:off x="270250" y="796681"/>
            <a:ext cx="6822720" cy="5925600"/>
          </a:xfrm>
          <a:prstGeom prst="rect">
            <a:avLst/>
          </a:prstGeom>
          <a:noFill/>
          <a:ln>
            <a:noFill/>
          </a:ln>
          <a:effectLst/>
          <a:extLst>
            <a:ext uri="{909E8E84-426E-40DD-AFC4-6F175D3DCCD1}">
              <a14:hiddenFill xmlns:a14="http://schemas.microsoft.com/office/drawing/2010/main">
                <a:blipFill dpi="0" rotWithShape="0">
                  <a:blip/>
                  <a:srcRect b="28752"/>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075" name="Text Box 4">
            <a:extLst>
              <a:ext uri="{FF2B5EF4-FFF2-40B4-BE49-F238E27FC236}">
                <a16:creationId xmlns:a16="http://schemas.microsoft.com/office/drawing/2014/main" xmlns="" id="{4D7557B0-17DD-1540-B2B3-0B6702B9A767}"/>
              </a:ext>
            </a:extLst>
          </p:cNvPr>
          <p:cNvSpPr txBox="1">
            <a:spLocks noChangeArrowheads="1"/>
          </p:cNvSpPr>
          <p:nvPr/>
        </p:nvSpPr>
        <p:spPr bwMode="auto">
          <a:xfrm>
            <a:off x="7179297" y="5748274"/>
            <a:ext cx="1226225" cy="97400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lnSpc>
                <a:spcPct val="93000"/>
              </a:lnSpc>
              <a:buClr>
                <a:srgbClr val="000000"/>
              </a:buClr>
              <a:buSzPct val="45000"/>
              <a:buFont typeface="Wingdings" pitchFamily="2" charset="2"/>
              <a:tabLst>
                <a:tab pos="723900" algn="l"/>
                <a:tab pos="1447800" algn="l"/>
                <a:tab pos="2171700" algn="l"/>
                <a:tab pos="2895600" algn="l"/>
                <a:tab pos="3619500" algn="l"/>
              </a:tabLst>
              <a:defRPr sz="2400">
                <a:solidFill>
                  <a:schemeClr val="tx1"/>
                </a:solidFill>
                <a:latin typeface="Times New Roman" panose="02020603050405020304" pitchFamily="18" charset="0"/>
                <a:ea typeface="msgothic" charset="0"/>
                <a:cs typeface="msgothic" charset="0"/>
              </a:defRPr>
            </a:lvl1pPr>
            <a:lvl2pPr>
              <a:lnSpc>
                <a:spcPct val="93000"/>
              </a:lnSpc>
              <a:buClr>
                <a:srgbClr val="000000"/>
              </a:buClr>
              <a:buSzPct val="45000"/>
              <a:buFont typeface="Wingdings" pitchFamily="2" charset="2"/>
              <a:tabLst>
                <a:tab pos="723900" algn="l"/>
                <a:tab pos="1447800" algn="l"/>
                <a:tab pos="2171700" algn="l"/>
                <a:tab pos="2895600" algn="l"/>
                <a:tab pos="3619500" algn="l"/>
              </a:tabLst>
              <a:defRPr sz="2400">
                <a:solidFill>
                  <a:schemeClr val="tx1"/>
                </a:solidFill>
                <a:latin typeface="Times New Roman" panose="02020603050405020304" pitchFamily="18" charset="0"/>
                <a:ea typeface="msgothic" charset="0"/>
                <a:cs typeface="msgothic" charset="0"/>
              </a:defRPr>
            </a:lvl2pPr>
            <a:lvl3pPr>
              <a:lnSpc>
                <a:spcPct val="93000"/>
              </a:lnSpc>
              <a:buClr>
                <a:srgbClr val="000000"/>
              </a:buClr>
              <a:buSzPct val="45000"/>
              <a:buFont typeface="Wingdings" pitchFamily="2" charset="2"/>
              <a:tabLst>
                <a:tab pos="723900" algn="l"/>
                <a:tab pos="1447800" algn="l"/>
                <a:tab pos="2171700" algn="l"/>
                <a:tab pos="2895600" algn="l"/>
                <a:tab pos="3619500" algn="l"/>
              </a:tabLst>
              <a:defRPr sz="2400">
                <a:solidFill>
                  <a:schemeClr val="tx1"/>
                </a:solidFill>
                <a:latin typeface="Times New Roman" panose="02020603050405020304" pitchFamily="18" charset="0"/>
                <a:ea typeface="msgothic" charset="0"/>
                <a:cs typeface="msgothic" charset="0"/>
              </a:defRPr>
            </a:lvl3pPr>
            <a:lvl4pPr>
              <a:lnSpc>
                <a:spcPct val="93000"/>
              </a:lnSpc>
              <a:buClr>
                <a:srgbClr val="000000"/>
              </a:buClr>
              <a:buSzPct val="45000"/>
              <a:buFont typeface="Wingdings" pitchFamily="2" charset="2"/>
              <a:tabLst>
                <a:tab pos="723900" algn="l"/>
                <a:tab pos="1447800" algn="l"/>
                <a:tab pos="2171700" algn="l"/>
                <a:tab pos="2895600" algn="l"/>
                <a:tab pos="3619500" algn="l"/>
              </a:tabLst>
              <a:defRPr sz="2400">
                <a:solidFill>
                  <a:schemeClr val="tx1"/>
                </a:solidFill>
                <a:latin typeface="Times New Roman" panose="02020603050405020304" pitchFamily="18" charset="0"/>
                <a:ea typeface="msgothic" charset="0"/>
                <a:cs typeface="msgothic" charset="0"/>
              </a:defRPr>
            </a:lvl4pPr>
            <a:lvl5pPr>
              <a:lnSpc>
                <a:spcPct val="93000"/>
              </a:lnSpc>
              <a:buClr>
                <a:srgbClr val="000000"/>
              </a:buClr>
              <a:buSzPct val="45000"/>
              <a:buFont typeface="Wingdings" pitchFamily="2" charset="2"/>
              <a:tabLst>
                <a:tab pos="723900" algn="l"/>
                <a:tab pos="1447800" algn="l"/>
                <a:tab pos="2171700" algn="l"/>
                <a:tab pos="2895600" algn="l"/>
                <a:tab pos="3619500" algn="l"/>
              </a:tabLst>
              <a:defRPr sz="2400">
                <a:solidFill>
                  <a:schemeClr val="tx1"/>
                </a:solidFill>
                <a:latin typeface="Times New Roman" panose="02020603050405020304" pitchFamily="18" charset="0"/>
                <a:ea typeface="msgothic" charset="0"/>
                <a:cs typeface="msgothic" charset="0"/>
              </a:defRPr>
            </a:lvl5pPr>
            <a:lvl6pPr marL="1536700" indent="-215900" defTabSz="457200" eaLnBrk="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Lst>
              <a:defRPr sz="2400">
                <a:solidFill>
                  <a:schemeClr val="tx1"/>
                </a:solidFill>
                <a:latin typeface="Times New Roman" panose="02020603050405020304" pitchFamily="18" charset="0"/>
                <a:ea typeface="msgothic" charset="0"/>
                <a:cs typeface="msgothic" charset="0"/>
              </a:defRPr>
            </a:lvl6pPr>
            <a:lvl7pPr marL="1993900" indent="-215900" defTabSz="457200" eaLnBrk="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Lst>
              <a:defRPr sz="2400">
                <a:solidFill>
                  <a:schemeClr val="tx1"/>
                </a:solidFill>
                <a:latin typeface="Times New Roman" panose="02020603050405020304" pitchFamily="18" charset="0"/>
                <a:ea typeface="msgothic" charset="0"/>
                <a:cs typeface="msgothic" charset="0"/>
              </a:defRPr>
            </a:lvl7pPr>
            <a:lvl8pPr marL="2451100" indent="-215900" defTabSz="457200" eaLnBrk="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Lst>
              <a:defRPr sz="2400">
                <a:solidFill>
                  <a:schemeClr val="tx1"/>
                </a:solidFill>
                <a:latin typeface="Times New Roman" panose="02020603050405020304" pitchFamily="18" charset="0"/>
                <a:ea typeface="msgothic" charset="0"/>
                <a:cs typeface="msgothic" charset="0"/>
              </a:defRPr>
            </a:lvl8pPr>
            <a:lvl9pPr marL="2908300" indent="-215900" defTabSz="457200" eaLnBrk="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Lst>
              <a:defRPr sz="2400">
                <a:solidFill>
                  <a:schemeClr val="tx1"/>
                </a:solidFill>
                <a:latin typeface="Times New Roman" panose="02020603050405020304" pitchFamily="18" charset="0"/>
                <a:ea typeface="msgothic" charset="0"/>
                <a:cs typeface="msgothic" charset="0"/>
              </a:defRPr>
            </a:lvl9pPr>
          </a:lstStyle>
          <a:p>
            <a:pPr eaLnBrk="1"/>
            <a:r>
              <a:rPr lang="en-GB" altLang="en-US" sz="1100" dirty="0" err="1">
                <a:solidFill>
                  <a:schemeClr val="tx1">
                    <a:lumMod val="50000"/>
                    <a:lumOff val="50000"/>
                  </a:schemeClr>
                </a:solidFill>
                <a:latin typeface="Arial" charset="0"/>
                <a:ea typeface="Arial" charset="0"/>
                <a:cs typeface="Arial" charset="0"/>
              </a:rPr>
              <a:t>Mingfeng</a:t>
            </a:r>
            <a:r>
              <a:rPr lang="en-GB" altLang="en-US" sz="1100" dirty="0">
                <a:solidFill>
                  <a:schemeClr val="tx1">
                    <a:lumMod val="50000"/>
                    <a:lumOff val="50000"/>
                  </a:schemeClr>
                </a:solidFill>
                <a:latin typeface="Arial" charset="0"/>
                <a:ea typeface="Arial" charset="0"/>
                <a:cs typeface="Arial" charset="0"/>
              </a:rPr>
              <a:t> Li et al. Science </a:t>
            </a:r>
            <a:r>
              <a:rPr lang="en-GB" altLang="en-US" sz="1100" dirty="0" smtClean="0">
                <a:solidFill>
                  <a:schemeClr val="tx1">
                    <a:lumMod val="50000"/>
                    <a:lumOff val="50000"/>
                  </a:schemeClr>
                </a:solidFill>
                <a:latin typeface="Arial" charset="0"/>
                <a:ea typeface="Arial" charset="0"/>
                <a:cs typeface="Arial" charset="0"/>
              </a:rPr>
              <a:t>2018</a:t>
            </a:r>
          </a:p>
          <a:p>
            <a:pPr eaLnBrk="1"/>
            <a:endParaRPr lang="en-GB" altLang="en-US" sz="1100" dirty="0">
              <a:solidFill>
                <a:schemeClr val="tx1">
                  <a:lumMod val="50000"/>
                  <a:lumOff val="50000"/>
                </a:schemeClr>
              </a:solidFill>
              <a:latin typeface="Arial" charset="0"/>
              <a:ea typeface="Arial" charset="0"/>
              <a:cs typeface="Arial" charset="0"/>
            </a:endParaRPr>
          </a:p>
          <a:p>
            <a:r>
              <a:rPr lang="en-US" sz="1100" dirty="0" smtClean="0">
                <a:solidFill>
                  <a:schemeClr val="tx1">
                    <a:lumMod val="50000"/>
                    <a:lumOff val="50000"/>
                  </a:schemeClr>
                </a:solidFill>
                <a:latin typeface="Arial" charset="0"/>
                <a:ea typeface="Arial" charset="0"/>
                <a:cs typeface="Arial" charset="0"/>
              </a:rPr>
              <a:t>Wang</a:t>
            </a:r>
            <a:r>
              <a:rPr lang="en-US" sz="1100" dirty="0">
                <a:solidFill>
                  <a:schemeClr val="tx1">
                    <a:lumMod val="50000"/>
                    <a:lumOff val="50000"/>
                  </a:schemeClr>
                </a:solidFill>
                <a:latin typeface="Arial" charset="0"/>
                <a:ea typeface="Arial" charset="0"/>
                <a:cs typeface="Arial" charset="0"/>
              </a:rPr>
              <a:t>, et al., </a:t>
            </a:r>
            <a:br>
              <a:rPr lang="en-US" sz="1100" dirty="0">
                <a:solidFill>
                  <a:schemeClr val="tx1">
                    <a:lumMod val="50000"/>
                    <a:lumOff val="50000"/>
                  </a:schemeClr>
                </a:solidFill>
                <a:latin typeface="Arial" charset="0"/>
                <a:ea typeface="Arial" charset="0"/>
                <a:cs typeface="Arial" charset="0"/>
              </a:rPr>
            </a:br>
            <a:r>
              <a:rPr lang="en-US" sz="1100" dirty="0">
                <a:solidFill>
                  <a:schemeClr val="tx1">
                    <a:lumMod val="50000"/>
                    <a:lumOff val="50000"/>
                  </a:schemeClr>
                </a:solidFill>
                <a:latin typeface="Arial" charset="0"/>
                <a:ea typeface="Arial" charset="0"/>
                <a:cs typeface="Arial" charset="0"/>
              </a:rPr>
              <a:t>Science, 2018</a:t>
            </a:r>
          </a:p>
          <a:p>
            <a:pPr eaLnBrk="1"/>
            <a:endParaRPr lang="en-GB" altLang="en-US" sz="1100" dirty="0">
              <a:solidFill>
                <a:schemeClr val="tx1">
                  <a:lumMod val="50000"/>
                  <a:lumOff val="50000"/>
                </a:schemeClr>
              </a:solidFill>
              <a:latin typeface="Arial" charset="0"/>
              <a:ea typeface="Arial" charset="0"/>
              <a:cs typeface="Arial" charset="0"/>
            </a:endParaRPr>
          </a:p>
        </p:txBody>
      </p:sp>
      <p:sp>
        <p:nvSpPr>
          <p:cNvPr id="3080" name="TextBox 6">
            <a:extLst>
              <a:ext uri="{FF2B5EF4-FFF2-40B4-BE49-F238E27FC236}">
                <a16:creationId xmlns:a16="http://schemas.microsoft.com/office/drawing/2014/main" xmlns="" id="{08031759-399E-9F44-8AC4-42CD34BA3264}"/>
              </a:ext>
            </a:extLst>
          </p:cNvPr>
          <p:cNvSpPr txBox="1">
            <a:spLocks noChangeArrowheads="1"/>
          </p:cNvSpPr>
          <p:nvPr/>
        </p:nvSpPr>
        <p:spPr bwMode="auto">
          <a:xfrm>
            <a:off x="7501648" y="2113034"/>
            <a:ext cx="1203840" cy="693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a:lnSpc>
                <a:spcPct val="93000"/>
              </a:lnSpc>
              <a:buClr>
                <a:srgbClr val="000000"/>
              </a:buClr>
              <a:buSzPct val="45000"/>
              <a:buFont typeface="Wingdings" pitchFamily="2" charset="2"/>
              <a:buNone/>
            </a:pPr>
            <a:r>
              <a:rPr lang="en-US" altLang="en-US" sz="1400" dirty="0">
                <a:solidFill>
                  <a:srgbClr val="00B050"/>
                </a:solidFill>
              </a:rPr>
              <a:t>Gene </a:t>
            </a:r>
            <a:r>
              <a:rPr lang="en-US" altLang="en-US" sz="1400">
                <a:solidFill>
                  <a:srgbClr val="00B050"/>
                </a:solidFill>
              </a:rPr>
              <a:t>co-expression </a:t>
            </a:r>
            <a:r>
              <a:rPr lang="en-US" altLang="en-US" sz="1400" smtClean="0">
                <a:solidFill>
                  <a:srgbClr val="00B050"/>
                </a:solidFill>
              </a:rPr>
              <a:t>network</a:t>
            </a:r>
            <a:endParaRPr lang="en-US" altLang="en-US" sz="1400" dirty="0">
              <a:solidFill>
                <a:srgbClr val="00B050"/>
              </a:solidFill>
            </a:endParaRPr>
          </a:p>
        </p:txBody>
      </p:sp>
      <p:pic>
        <p:nvPicPr>
          <p:cNvPr id="10" name="Content Placeholder 4">
            <a:extLst>
              <a:ext uri="{FF2B5EF4-FFF2-40B4-BE49-F238E27FC236}">
                <a16:creationId xmlns="" xmlns:a16="http://schemas.microsoft.com/office/drawing/2014/main" id="{5FD3DFEE-0482-3643-BA3F-E0343E9DFC42}"/>
              </a:ext>
            </a:extLst>
          </p:cNvPr>
          <p:cNvPicPr>
            <a:picLocks noChangeAspect="1"/>
          </p:cNvPicPr>
          <p:nvPr/>
        </p:nvPicPr>
        <p:blipFill rotWithShape="1">
          <a:blip r:embed="rId5">
            <a:extLst>
              <a:ext uri="{28A0092B-C50C-407E-A947-70E740481C1C}">
                <a14:useLocalDpi xmlns:a14="http://schemas.microsoft.com/office/drawing/2010/main" val="0"/>
              </a:ext>
            </a:extLst>
          </a:blip>
          <a:srcRect l="64388" t="3333" r="-64"/>
          <a:stretch/>
        </p:blipFill>
        <p:spPr bwMode="auto">
          <a:xfrm>
            <a:off x="270250" y="2962885"/>
            <a:ext cx="2722319" cy="3759395"/>
          </a:xfrm>
          <a:prstGeom prst="rect">
            <a:avLst/>
          </a:prstGeom>
          <a:noFill/>
          <a:ln w="9525">
            <a:solidFill>
              <a:schemeClr val="tx1"/>
            </a:solidFill>
            <a:miter lim="800000"/>
            <a:headEnd/>
            <a:tailEnd/>
          </a:ln>
        </p:spPr>
      </p:pic>
      <p:sp>
        <p:nvSpPr>
          <p:cNvPr id="2" name="Rectangle 1"/>
          <p:cNvSpPr/>
          <p:nvPr/>
        </p:nvSpPr>
        <p:spPr bwMode="auto">
          <a:xfrm>
            <a:off x="152399" y="1482436"/>
            <a:ext cx="8666161" cy="221673"/>
          </a:xfrm>
          <a:prstGeom prst="rect">
            <a:avLst/>
          </a:prstGeom>
          <a:noFill/>
          <a:ln w="28575" cap="flat" cmpd="sng" algn="ctr">
            <a:solidFill>
              <a:srgbClr val="00B050"/>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ctr" defTabSz="912813"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dirty="0">
              <a:ln>
                <a:noFill/>
              </a:ln>
              <a:solidFill>
                <a:schemeClr val="tx1"/>
              </a:solidFill>
              <a:effectLst/>
              <a:latin typeface="Arial" pitchFamily="-65" charset="0"/>
            </a:endParaRPr>
          </a:p>
        </p:txBody>
      </p:sp>
      <p:sp>
        <p:nvSpPr>
          <p:cNvPr id="3" name="TextBox 2"/>
          <p:cNvSpPr txBox="1"/>
          <p:nvPr/>
        </p:nvSpPr>
        <p:spPr>
          <a:xfrm>
            <a:off x="7791841" y="1458383"/>
            <a:ext cx="595745" cy="276999"/>
          </a:xfrm>
          <a:prstGeom prst="rect">
            <a:avLst/>
          </a:prstGeom>
          <a:noFill/>
        </p:spPr>
        <p:txBody>
          <a:bodyPr wrap="square" rtlCol="0">
            <a:spAutoFit/>
          </a:bodyPr>
          <a:lstStyle/>
          <a:p>
            <a:r>
              <a:rPr lang="en-US" smtClean="0">
                <a:solidFill>
                  <a:srgbClr val="00B050"/>
                </a:solidFill>
              </a:rPr>
              <a:t>ME37</a:t>
            </a:r>
            <a:endParaRPr lang="en-US">
              <a:solidFill>
                <a:srgbClr val="00B050"/>
              </a:solidFill>
            </a:endParaRPr>
          </a:p>
        </p:txBody>
      </p:sp>
      <p:cxnSp>
        <p:nvCxnSpPr>
          <p:cNvPr id="5" name="Curved Connector 4"/>
          <p:cNvCxnSpPr>
            <a:stCxn id="3080" idx="2"/>
          </p:cNvCxnSpPr>
          <p:nvPr/>
        </p:nvCxnSpPr>
        <p:spPr bwMode="auto">
          <a:xfrm rot="5400000">
            <a:off x="5652250" y="2391264"/>
            <a:ext cx="2036089" cy="2866548"/>
          </a:xfrm>
          <a:prstGeom prst="curvedConnector2">
            <a:avLst/>
          </a:prstGeom>
          <a:noFill/>
          <a:ln w="12700" cap="flat" cmpd="sng" algn="ctr">
            <a:solidFill>
              <a:srgbClr val="00B050"/>
            </a:solidFill>
            <a:prstDash val="solid"/>
            <a:round/>
            <a:headEnd type="oval" w="med" len="med"/>
            <a:tailEnd type="oval" w="med" len="med"/>
          </a:ln>
          <a:effectLst/>
        </p:spPr>
      </p:cxnSp>
      <p:cxnSp>
        <p:nvCxnSpPr>
          <p:cNvPr id="9" name="Straight Connector 8"/>
          <p:cNvCxnSpPr>
            <a:endCxn id="3080" idx="2"/>
          </p:cNvCxnSpPr>
          <p:nvPr/>
        </p:nvCxnSpPr>
        <p:spPr bwMode="auto">
          <a:xfrm>
            <a:off x="8103568" y="1759435"/>
            <a:ext cx="0" cy="1047059"/>
          </a:xfrm>
          <a:prstGeom prst="line">
            <a:avLst/>
          </a:prstGeom>
          <a:noFill/>
          <a:ln w="12700" cap="flat" cmpd="sng" algn="ctr">
            <a:solidFill>
              <a:srgbClr val="00B050"/>
            </a:solidFill>
            <a:prstDash val="solid"/>
            <a:round/>
            <a:headEnd type="none" w="sm" len="sm"/>
            <a:tailEnd type="none" w="sm" len="sm"/>
          </a:ln>
          <a:effectLst/>
        </p:spPr>
      </p:cxnSp>
    </p:spTree>
    <p:extLst>
      <p:ext uri="{BB962C8B-B14F-4D97-AF65-F5344CB8AC3E}">
        <p14:creationId xmlns:p14="http://schemas.microsoft.com/office/powerpoint/2010/main" val="33252084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4537543" y="983733"/>
            <a:ext cx="3305999" cy="887309"/>
            <a:chOff x="458297" y="1060617"/>
            <a:chExt cx="4163654" cy="1099898"/>
          </a:xfrm>
        </p:grpSpPr>
        <p:sp>
          <p:nvSpPr>
            <p:cNvPr id="11" name="TextBox 10"/>
            <p:cNvSpPr txBox="1"/>
            <p:nvPr/>
          </p:nvSpPr>
          <p:spPr>
            <a:xfrm>
              <a:off x="484448" y="1073712"/>
              <a:ext cx="3979577" cy="1030094"/>
            </a:xfrm>
            <a:prstGeom prst="rect">
              <a:avLst/>
            </a:prstGeom>
            <a:noFill/>
          </p:spPr>
          <p:txBody>
            <a:bodyPr wrap="none" rtlCol="0">
              <a:spAutoFit/>
            </a:bodyPr>
            <a:lstStyle/>
            <a:p>
              <a:pPr fontAlgn="auto">
                <a:spcBef>
                  <a:spcPts val="0"/>
                </a:spcBef>
                <a:spcAft>
                  <a:spcPts val="0"/>
                </a:spcAft>
              </a:pPr>
              <a:r>
                <a:rPr lang="en-US" b="0" dirty="0">
                  <a:solidFill>
                    <a:prstClr val="black"/>
                  </a:solidFill>
                  <a:latin typeface="Courier"/>
                  <a:ea typeface=""/>
                  <a:cs typeface="Courier"/>
                </a:rPr>
                <a:t>ATACAAGCAAGTATAAGTTCGTATGCCGTCTT</a:t>
              </a:r>
            </a:p>
            <a:p>
              <a:pPr fontAlgn="auto">
                <a:spcBef>
                  <a:spcPts val="0"/>
                </a:spcBef>
                <a:spcAft>
                  <a:spcPts val="0"/>
                </a:spcAft>
              </a:pPr>
              <a:r>
                <a:rPr lang="en-US" b="0" dirty="0">
                  <a:solidFill>
                    <a:prstClr val="black"/>
                  </a:solidFill>
                  <a:latin typeface="Courier"/>
                  <a:ea typeface=""/>
                  <a:cs typeface="Courier"/>
                </a:rPr>
                <a:t>GGAGGCTGGAGTTGGGGACGTATGCGGCATAG</a:t>
              </a:r>
            </a:p>
            <a:p>
              <a:pPr fontAlgn="auto">
                <a:spcBef>
                  <a:spcPts val="0"/>
                </a:spcBef>
                <a:spcAft>
                  <a:spcPts val="0"/>
                </a:spcAft>
              </a:pPr>
              <a:r>
                <a:rPr lang="en-US" b="0" dirty="0">
                  <a:solidFill>
                    <a:prstClr val="black"/>
                  </a:solidFill>
                  <a:latin typeface="Courier"/>
                  <a:ea typeface=""/>
                  <a:cs typeface="Courier"/>
                </a:rPr>
                <a:t>TACCGATCGAGTCGACTGTAAACGTAGGCATA</a:t>
              </a:r>
            </a:p>
            <a:p>
              <a:pPr fontAlgn="auto">
                <a:spcBef>
                  <a:spcPts val="0"/>
                </a:spcBef>
                <a:spcAft>
                  <a:spcPts val="0"/>
                </a:spcAft>
              </a:pPr>
              <a:r>
                <a:rPr lang="en-US" b="0" dirty="0">
                  <a:solidFill>
                    <a:prstClr val="black"/>
                  </a:solidFill>
                  <a:latin typeface="Courier"/>
                  <a:ea typeface=""/>
                  <a:cs typeface="Courier"/>
                </a:rPr>
                <a:t>ATTCTGACTGGTGTCATGCTGATGTACTTAAA</a:t>
              </a:r>
              <a:endParaRPr lang="en-US" sz="1350" b="0" dirty="0">
                <a:solidFill>
                  <a:prstClr val="black"/>
                </a:solidFill>
                <a:latin typeface="Helvetica"/>
                <a:ea typeface=""/>
                <a:cs typeface="Helvetica"/>
              </a:endParaRPr>
            </a:p>
          </p:txBody>
        </p:sp>
        <p:sp>
          <p:nvSpPr>
            <p:cNvPr id="12" name="Rectangle 11"/>
            <p:cNvSpPr/>
            <p:nvPr/>
          </p:nvSpPr>
          <p:spPr bwMode="auto">
            <a:xfrm>
              <a:off x="458297" y="1060617"/>
              <a:ext cx="4163654" cy="1099898"/>
            </a:xfrm>
            <a:prstGeom prst="rect">
              <a:avLst/>
            </a:prstGeom>
            <a:noFill/>
            <a:ln w="12700" cap="flat" cmpd="sng" algn="ctr">
              <a:solidFill>
                <a:schemeClr val="tx1"/>
              </a:solidFill>
              <a:prstDash val="solid"/>
              <a:round/>
              <a:headEnd type="none" w="sm" len="sm"/>
              <a:tailEnd type="none" w="sm" len="sm"/>
            </a:ln>
            <a:effectLst/>
          </p:spPr>
          <p:txBody>
            <a:bodyPr vert="horz" wrap="none" lIns="68580" tIns="34290" rIns="68580" bIns="34290" numCol="1" rtlCol="0" anchor="ctr" anchorCtr="0" compatLnSpc="1">
              <a:prstTxWarp prst="textNoShape">
                <a:avLst/>
              </a:prstTxWarp>
            </a:bodyPr>
            <a:lstStyle/>
            <a:p>
              <a:pPr algn="ctr" defTabSz="684572" fontAlgn="auto">
                <a:spcBef>
                  <a:spcPts val="0"/>
                </a:spcBef>
                <a:spcAft>
                  <a:spcPts val="0"/>
                </a:spcAft>
              </a:pPr>
              <a:endParaRPr lang="en-US" sz="1350" b="0">
                <a:solidFill>
                  <a:prstClr val="black"/>
                </a:solidFill>
                <a:latin typeface="Arial" pitchFamily="-65" charset="0"/>
                <a:ea typeface=""/>
                <a:cs typeface=""/>
              </a:endParaRPr>
            </a:p>
          </p:txBody>
        </p:sp>
      </p:grpSp>
      <p:cxnSp>
        <p:nvCxnSpPr>
          <p:cNvPr id="15" name="Straight Arrow Connector 14"/>
          <p:cNvCxnSpPr/>
          <p:nvPr/>
        </p:nvCxnSpPr>
        <p:spPr>
          <a:xfrm flipH="1">
            <a:off x="523499" y="1319816"/>
            <a:ext cx="29819" cy="4348711"/>
          </a:xfrm>
          <a:prstGeom prst="straightConnector1">
            <a:avLst/>
          </a:prstGeom>
          <a:ln w="31750">
            <a:solidFill>
              <a:srgbClr val="00B050"/>
            </a:solidFill>
            <a:tailEnd type="triangle" w="lg" len="sm"/>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rot="16200000">
            <a:off x="-779312" y="2994049"/>
            <a:ext cx="2091014" cy="553998"/>
          </a:xfrm>
          <a:prstGeom prst="rect">
            <a:avLst/>
          </a:prstGeom>
          <a:noFill/>
        </p:spPr>
        <p:txBody>
          <a:bodyPr wrap="square" rtlCol="0">
            <a:spAutoFit/>
          </a:bodyPr>
          <a:lstStyle/>
          <a:p>
            <a:pPr fontAlgn="auto">
              <a:spcBef>
                <a:spcPts val="0"/>
              </a:spcBef>
              <a:spcAft>
                <a:spcPts val="0"/>
              </a:spcAft>
            </a:pPr>
            <a:r>
              <a:rPr lang="en-US" sz="1500" b="0" dirty="0">
                <a:solidFill>
                  <a:srgbClr val="00B050"/>
                </a:solidFill>
                <a:latin typeface="Helvetica" charset="0"/>
                <a:ea typeface="Helvetica" charset="0"/>
                <a:cs typeface="Helvetica" charset="0"/>
              </a:rPr>
              <a:t>Successive steps of Data Reduction</a:t>
            </a:r>
          </a:p>
        </p:txBody>
      </p:sp>
      <p:sp>
        <p:nvSpPr>
          <p:cNvPr id="19" name="Rectangle 18"/>
          <p:cNvSpPr/>
          <p:nvPr/>
        </p:nvSpPr>
        <p:spPr>
          <a:xfrm>
            <a:off x="880484" y="1408531"/>
            <a:ext cx="1878496" cy="46251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1350" b="0" dirty="0" err="1">
                <a:solidFill>
                  <a:srgbClr val="0070C0"/>
                </a:solidFill>
                <a:latin typeface="Helvetica" charset="0"/>
                <a:ea typeface="Helvetica" charset="0"/>
                <a:cs typeface="Helvetica" charset="0"/>
              </a:rPr>
              <a:t>Fastq</a:t>
            </a:r>
            <a:r>
              <a:rPr lang="en-US" sz="1350" b="0" dirty="0">
                <a:solidFill>
                  <a:srgbClr val="0070C0"/>
                </a:solidFill>
                <a:latin typeface="Helvetica" charset="0"/>
                <a:ea typeface="Helvetica" charset="0"/>
                <a:cs typeface="Helvetica" charset="0"/>
              </a:rPr>
              <a:t> sequence files</a:t>
            </a:r>
          </a:p>
          <a:p>
            <a:pPr algn="ctr" fontAlgn="auto">
              <a:spcBef>
                <a:spcPts val="0"/>
              </a:spcBef>
              <a:spcAft>
                <a:spcPts val="0"/>
              </a:spcAft>
            </a:pPr>
            <a:r>
              <a:rPr lang="en-US" sz="1350" b="0" dirty="0">
                <a:solidFill>
                  <a:srgbClr val="FF0000"/>
                </a:solidFill>
                <a:latin typeface="Helvetica" charset="0"/>
                <a:ea typeface="Helvetica" charset="0"/>
                <a:cs typeface="Helvetica" charset="0"/>
              </a:rPr>
              <a:t>~5-10 GB</a:t>
            </a:r>
          </a:p>
        </p:txBody>
      </p:sp>
      <p:cxnSp>
        <p:nvCxnSpPr>
          <p:cNvPr id="27" name="Straight Arrow Connector 26"/>
          <p:cNvCxnSpPr>
            <a:stCxn id="12" idx="1"/>
            <a:endCxn id="19" idx="3"/>
          </p:cNvCxnSpPr>
          <p:nvPr/>
        </p:nvCxnSpPr>
        <p:spPr>
          <a:xfrm flipH="1">
            <a:off x="2758979" y="1427388"/>
            <a:ext cx="1778564" cy="212399"/>
          </a:xfrm>
          <a:prstGeom prst="straightConnector1">
            <a:avLst/>
          </a:prstGeom>
          <a:ln>
            <a:prstDash val="dash"/>
            <a:tailEnd type="triangle"/>
          </a:ln>
        </p:spPr>
        <p:style>
          <a:lnRef idx="1">
            <a:schemeClr val="accent1"/>
          </a:lnRef>
          <a:fillRef idx="0">
            <a:schemeClr val="accent1"/>
          </a:fillRef>
          <a:effectRef idx="0">
            <a:schemeClr val="accent1"/>
          </a:effectRef>
          <a:fontRef idx="minor">
            <a:schemeClr val="tx1"/>
          </a:fontRef>
        </p:style>
      </p:cxnSp>
      <p:pic>
        <p:nvPicPr>
          <p:cNvPr id="29" name="Picture 2"/>
          <p:cNvPicPr>
            <a:picLocks noChangeAspect="1" noChangeArrowheads="1"/>
          </p:cNvPicPr>
          <p:nvPr/>
        </p:nvPicPr>
        <p:blipFill>
          <a:blip r:embed="rId2">
            <a:extLst>
              <a:ext uri="{28A0092B-C50C-407E-A947-70E740481C1C}">
                <a14:useLocalDpi xmlns:a14="http://schemas.microsoft.com/office/drawing/2010/main" val="0"/>
              </a:ext>
            </a:extLst>
          </a:blip>
          <a:srcRect l="75133" t="17796" r="6596" b="5090"/>
          <a:stretch>
            <a:fillRect/>
          </a:stretch>
        </p:blipFill>
        <p:spPr bwMode="auto">
          <a:xfrm>
            <a:off x="7159336" y="1954296"/>
            <a:ext cx="1759413" cy="3474208"/>
          </a:xfrm>
          <a:prstGeom prst="rect">
            <a:avLst/>
          </a:prstGeom>
          <a:noFill/>
          <a:ln w="12700">
            <a:solidFill>
              <a:srgbClr val="00000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pic>
      <p:sp>
        <p:nvSpPr>
          <p:cNvPr id="30" name="TextBox 8"/>
          <p:cNvSpPr txBox="1">
            <a:spLocks noChangeArrowheads="1"/>
          </p:cNvSpPr>
          <p:nvPr/>
        </p:nvSpPr>
        <p:spPr bwMode="auto">
          <a:xfrm>
            <a:off x="5771479" y="6020668"/>
            <a:ext cx="2921214" cy="1846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68531" tIns="34268" rIns="68531" bIns="34268">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fontAlgn="auto" hangingPunct="1">
              <a:spcBef>
                <a:spcPts val="0"/>
              </a:spcBef>
              <a:spcAft>
                <a:spcPts val="0"/>
              </a:spcAft>
            </a:pPr>
            <a:r>
              <a:rPr lang="en-US" sz="750" dirty="0">
                <a:solidFill>
                  <a:srgbClr val="7F7F7F"/>
                </a:solidFill>
              </a:rPr>
              <a:t>[</a:t>
            </a:r>
            <a:r>
              <a:rPr lang="en-US" sz="750" i="1" dirty="0">
                <a:solidFill>
                  <a:srgbClr val="7F7F7F"/>
                </a:solidFill>
              </a:rPr>
              <a:t>NAT. REV. </a:t>
            </a:r>
            <a:r>
              <a:rPr lang="en-US" sz="750" dirty="0">
                <a:solidFill>
                  <a:srgbClr val="7F7F7F"/>
                </a:solidFill>
              </a:rPr>
              <a:t>10: 57; </a:t>
            </a:r>
            <a:r>
              <a:rPr lang="en-US" sz="750" i="1" dirty="0">
                <a:solidFill>
                  <a:srgbClr val="7F7F7F"/>
                </a:solidFill>
              </a:rPr>
              <a:t>PLOS CB</a:t>
            </a:r>
            <a:r>
              <a:rPr lang="en-US" sz="750" dirty="0">
                <a:solidFill>
                  <a:srgbClr val="7F7F7F"/>
                </a:solidFill>
              </a:rPr>
              <a:t>  4:e1000158; </a:t>
            </a:r>
            <a:r>
              <a:rPr lang="en-US" sz="750" i="1" dirty="0">
                <a:solidFill>
                  <a:srgbClr val="7F7F7F"/>
                </a:solidFill>
              </a:rPr>
              <a:t>PNAS</a:t>
            </a:r>
            <a:r>
              <a:rPr lang="en-US" sz="750" dirty="0">
                <a:solidFill>
                  <a:srgbClr val="7F7F7F"/>
                </a:solidFill>
              </a:rPr>
              <a:t> 4:107: 5254 ]</a:t>
            </a:r>
          </a:p>
        </p:txBody>
      </p:sp>
      <p:sp>
        <p:nvSpPr>
          <p:cNvPr id="38" name="Rectangle 37"/>
          <p:cNvSpPr/>
          <p:nvPr/>
        </p:nvSpPr>
        <p:spPr>
          <a:xfrm>
            <a:off x="3190430" y="5472320"/>
            <a:ext cx="3136550" cy="392413"/>
          </a:xfrm>
          <a:prstGeom prst="rect">
            <a:avLst/>
          </a:prstGeom>
        </p:spPr>
        <p:txBody>
          <a:bodyPr wrap="square" lIns="68576" tIns="34289" rIns="68576" bIns="34289">
            <a:spAutoFit/>
          </a:bodyPr>
          <a:lstStyle/>
          <a:p>
            <a:pPr fontAlgn="auto">
              <a:spcBef>
                <a:spcPts val="0"/>
              </a:spcBef>
              <a:spcAft>
                <a:spcPts val="0"/>
              </a:spcAft>
              <a:defRPr/>
            </a:pPr>
            <a:r>
              <a:rPr lang="en-US" sz="1050" b="0" dirty="0">
                <a:solidFill>
                  <a:prstClr val="black"/>
                </a:solidFill>
                <a:latin typeface="Helvetica"/>
                <a:ea typeface=""/>
                <a:cs typeface="Helvetica"/>
              </a:rPr>
              <a:t>Quantitative information from RNA-</a:t>
            </a:r>
            <a:r>
              <a:rPr lang="en-US" sz="1050" b="0" dirty="0" err="1">
                <a:solidFill>
                  <a:prstClr val="black"/>
                </a:solidFill>
                <a:latin typeface="Helvetica"/>
                <a:ea typeface=""/>
                <a:cs typeface="Helvetica"/>
              </a:rPr>
              <a:t>seq</a:t>
            </a:r>
            <a:r>
              <a:rPr lang="en-US" sz="1050" b="0" dirty="0">
                <a:solidFill>
                  <a:prstClr val="black"/>
                </a:solidFill>
                <a:latin typeface="Helvetica"/>
                <a:ea typeface=""/>
                <a:cs typeface="Helvetica"/>
              </a:rPr>
              <a:t> signal: average signals at exon level (RPKMs)</a:t>
            </a:r>
          </a:p>
        </p:txBody>
      </p:sp>
      <p:sp>
        <p:nvSpPr>
          <p:cNvPr id="39" name="Rectangle 38"/>
          <p:cNvSpPr/>
          <p:nvPr/>
        </p:nvSpPr>
        <p:spPr>
          <a:xfrm>
            <a:off x="7385393" y="5437697"/>
            <a:ext cx="1307300" cy="230830"/>
          </a:xfrm>
          <a:prstGeom prst="rect">
            <a:avLst/>
          </a:prstGeom>
        </p:spPr>
        <p:txBody>
          <a:bodyPr wrap="square" lIns="68576" tIns="34289" rIns="68576" bIns="34289">
            <a:spAutoFit/>
          </a:bodyPr>
          <a:lstStyle/>
          <a:p>
            <a:pPr fontAlgn="auto">
              <a:spcBef>
                <a:spcPts val="0"/>
              </a:spcBef>
              <a:spcAft>
                <a:spcPts val="0"/>
              </a:spcAft>
              <a:defRPr/>
            </a:pPr>
            <a:r>
              <a:rPr lang="en-US" sz="1050" b="0" dirty="0">
                <a:solidFill>
                  <a:prstClr val="black"/>
                </a:solidFill>
                <a:latin typeface="Helvetica"/>
                <a:ea typeface=""/>
                <a:cs typeface="Helvetica"/>
              </a:rPr>
              <a:t>Reads =&gt; Signal</a:t>
            </a:r>
          </a:p>
        </p:txBody>
      </p:sp>
      <p:sp>
        <p:nvSpPr>
          <p:cNvPr id="42" name="Rectangle 41"/>
          <p:cNvSpPr/>
          <p:nvPr/>
        </p:nvSpPr>
        <p:spPr>
          <a:xfrm>
            <a:off x="880484" y="2377937"/>
            <a:ext cx="1878496" cy="47707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1350" b="0" dirty="0">
                <a:solidFill>
                  <a:srgbClr val="0070C0"/>
                </a:solidFill>
                <a:latin typeface="Helvetica" charset="0"/>
                <a:ea typeface="Helvetica" charset="0"/>
                <a:cs typeface="Helvetica" charset="0"/>
              </a:rPr>
              <a:t>BAM files</a:t>
            </a:r>
          </a:p>
          <a:p>
            <a:pPr algn="ctr" fontAlgn="auto">
              <a:spcBef>
                <a:spcPts val="0"/>
              </a:spcBef>
              <a:spcAft>
                <a:spcPts val="0"/>
              </a:spcAft>
            </a:pPr>
            <a:r>
              <a:rPr lang="en-US" sz="1350" b="0" dirty="0">
                <a:solidFill>
                  <a:srgbClr val="FF0000"/>
                </a:solidFill>
                <a:latin typeface="Helvetica" charset="0"/>
                <a:ea typeface="Helvetica" charset="0"/>
                <a:cs typeface="Helvetica" charset="0"/>
              </a:rPr>
              <a:t>~1-2-fold reduction</a:t>
            </a:r>
          </a:p>
        </p:txBody>
      </p:sp>
      <p:cxnSp>
        <p:nvCxnSpPr>
          <p:cNvPr id="44" name="Straight Arrow Connector 43"/>
          <p:cNvCxnSpPr>
            <a:stCxn id="19" idx="2"/>
            <a:endCxn id="42" idx="0"/>
          </p:cNvCxnSpPr>
          <p:nvPr/>
        </p:nvCxnSpPr>
        <p:spPr>
          <a:xfrm>
            <a:off x="1819732" y="1871042"/>
            <a:ext cx="0" cy="50689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5" name="TextBox 44"/>
          <p:cNvSpPr txBox="1"/>
          <p:nvPr/>
        </p:nvSpPr>
        <p:spPr>
          <a:xfrm>
            <a:off x="1814423" y="1986201"/>
            <a:ext cx="3863815" cy="300082"/>
          </a:xfrm>
          <a:prstGeom prst="rect">
            <a:avLst/>
          </a:prstGeom>
          <a:noFill/>
        </p:spPr>
        <p:txBody>
          <a:bodyPr wrap="none" rtlCol="0">
            <a:spAutoFit/>
          </a:bodyPr>
          <a:lstStyle/>
          <a:p>
            <a:pPr fontAlgn="auto">
              <a:spcBef>
                <a:spcPts val="0"/>
              </a:spcBef>
              <a:spcAft>
                <a:spcPts val="0"/>
              </a:spcAft>
            </a:pPr>
            <a:r>
              <a:rPr lang="en-US" sz="1350" b="0" dirty="0">
                <a:solidFill>
                  <a:srgbClr val="00B050"/>
                </a:solidFill>
                <a:latin typeface="Helvetica" charset="0"/>
                <a:ea typeface="Helvetica" charset="0"/>
                <a:cs typeface="Helvetica" charset="0"/>
              </a:rPr>
              <a:t>Index-building + Alignment to reference genome</a:t>
            </a:r>
          </a:p>
        </p:txBody>
      </p:sp>
      <p:sp>
        <p:nvSpPr>
          <p:cNvPr id="46" name="Rectangle 45"/>
          <p:cNvSpPr/>
          <p:nvPr/>
        </p:nvSpPr>
        <p:spPr>
          <a:xfrm>
            <a:off x="880484" y="3567167"/>
            <a:ext cx="1878496" cy="46901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1350" b="0" dirty="0" err="1">
                <a:solidFill>
                  <a:srgbClr val="0070C0"/>
                </a:solidFill>
                <a:latin typeface="Helvetica" charset="0"/>
                <a:ea typeface="Helvetica" charset="0"/>
                <a:cs typeface="Helvetica" charset="0"/>
              </a:rPr>
              <a:t>BigWig</a:t>
            </a:r>
            <a:r>
              <a:rPr lang="en-US" sz="1350" b="0" dirty="0">
                <a:solidFill>
                  <a:srgbClr val="0070C0"/>
                </a:solidFill>
                <a:latin typeface="Helvetica" charset="0"/>
                <a:ea typeface="Helvetica" charset="0"/>
                <a:cs typeface="Helvetica" charset="0"/>
              </a:rPr>
              <a:t> files</a:t>
            </a:r>
          </a:p>
          <a:p>
            <a:pPr algn="ctr" fontAlgn="auto">
              <a:spcBef>
                <a:spcPts val="0"/>
              </a:spcBef>
              <a:spcAft>
                <a:spcPts val="0"/>
              </a:spcAft>
            </a:pPr>
            <a:r>
              <a:rPr lang="en-US" sz="1350" b="0" dirty="0">
                <a:solidFill>
                  <a:srgbClr val="FF0000"/>
                </a:solidFill>
                <a:latin typeface="Helvetica" charset="0"/>
                <a:ea typeface="Helvetica" charset="0"/>
                <a:cs typeface="Helvetica" charset="0"/>
              </a:rPr>
              <a:t>~25-fold reduction</a:t>
            </a:r>
          </a:p>
        </p:txBody>
      </p:sp>
      <p:sp>
        <p:nvSpPr>
          <p:cNvPr id="51" name="TextBox 50"/>
          <p:cNvSpPr txBox="1"/>
          <p:nvPr/>
        </p:nvSpPr>
        <p:spPr>
          <a:xfrm>
            <a:off x="1851742" y="3026683"/>
            <a:ext cx="3829895" cy="300082"/>
          </a:xfrm>
          <a:prstGeom prst="rect">
            <a:avLst/>
          </a:prstGeom>
          <a:noFill/>
        </p:spPr>
        <p:txBody>
          <a:bodyPr wrap="none" rtlCol="0">
            <a:spAutoFit/>
          </a:bodyPr>
          <a:lstStyle/>
          <a:p>
            <a:pPr fontAlgn="auto">
              <a:spcBef>
                <a:spcPts val="0"/>
              </a:spcBef>
              <a:spcAft>
                <a:spcPts val="0"/>
              </a:spcAft>
            </a:pPr>
            <a:r>
              <a:rPr lang="en-US" sz="1350" b="0" dirty="0">
                <a:solidFill>
                  <a:srgbClr val="00B050"/>
                </a:solidFill>
                <a:latin typeface="Helvetica" charset="0"/>
                <a:ea typeface="Helvetica" charset="0"/>
                <a:cs typeface="Helvetica" charset="0"/>
              </a:rPr>
              <a:t>Conversion to signal track by overlapping reads</a:t>
            </a:r>
          </a:p>
        </p:txBody>
      </p:sp>
      <p:cxnSp>
        <p:nvCxnSpPr>
          <p:cNvPr id="53" name="Straight Arrow Connector 52"/>
          <p:cNvCxnSpPr>
            <a:endCxn id="51" idx="3"/>
          </p:cNvCxnSpPr>
          <p:nvPr/>
        </p:nvCxnSpPr>
        <p:spPr>
          <a:xfrm flipH="1" flipV="1">
            <a:off x="5681637" y="3176724"/>
            <a:ext cx="1477699" cy="6285"/>
          </a:xfrm>
          <a:prstGeom prst="straightConnector1">
            <a:avLst/>
          </a:prstGeom>
          <a:ln w="6350">
            <a:prstDash val="dash"/>
            <a:tailEnd type="triangle"/>
          </a:ln>
        </p:spPr>
        <p:style>
          <a:lnRef idx="1">
            <a:schemeClr val="accent1"/>
          </a:lnRef>
          <a:fillRef idx="0">
            <a:schemeClr val="accent1"/>
          </a:fillRef>
          <a:effectRef idx="0">
            <a:schemeClr val="accent1"/>
          </a:effectRef>
          <a:fontRef idx="minor">
            <a:schemeClr val="tx1"/>
          </a:fontRef>
        </p:style>
      </p:cxnSp>
      <p:cxnSp>
        <p:nvCxnSpPr>
          <p:cNvPr id="57" name="Elbow Connector 56"/>
          <p:cNvCxnSpPr>
            <a:stCxn id="7" idx="0"/>
          </p:cNvCxnSpPr>
          <p:nvPr/>
        </p:nvCxnSpPr>
        <p:spPr>
          <a:xfrm rot="16200000" flipV="1">
            <a:off x="3703835" y="2876023"/>
            <a:ext cx="283319" cy="2134616"/>
          </a:xfrm>
          <a:prstGeom prst="bentConnector2">
            <a:avLst/>
          </a:prstGeom>
          <a:ln>
            <a:prstDash val="dash"/>
            <a:tailEnd type="triangle"/>
          </a:ln>
        </p:spPr>
        <p:style>
          <a:lnRef idx="1">
            <a:schemeClr val="accent1"/>
          </a:lnRef>
          <a:fillRef idx="0">
            <a:schemeClr val="accent1"/>
          </a:fillRef>
          <a:effectRef idx="0">
            <a:schemeClr val="accent1"/>
          </a:effectRef>
          <a:fontRef idx="minor">
            <a:schemeClr val="tx1"/>
          </a:fontRef>
        </p:style>
      </p:cxnSp>
      <p:sp>
        <p:nvSpPr>
          <p:cNvPr id="60" name="Rectangle 59"/>
          <p:cNvSpPr/>
          <p:nvPr/>
        </p:nvSpPr>
        <p:spPr>
          <a:xfrm>
            <a:off x="823999" y="5032155"/>
            <a:ext cx="1878496" cy="65436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1350" b="0" dirty="0">
                <a:solidFill>
                  <a:srgbClr val="0070C0"/>
                </a:solidFill>
                <a:latin typeface="Helvetica" charset="0"/>
                <a:ea typeface="Helvetica" charset="0"/>
                <a:cs typeface="Helvetica" charset="0"/>
              </a:rPr>
              <a:t>Gene/Transcript expression matrix</a:t>
            </a:r>
          </a:p>
          <a:p>
            <a:pPr algn="ctr" fontAlgn="auto">
              <a:spcBef>
                <a:spcPts val="0"/>
              </a:spcBef>
              <a:spcAft>
                <a:spcPts val="0"/>
              </a:spcAft>
            </a:pPr>
            <a:r>
              <a:rPr lang="en-US" sz="1350" b="0" dirty="0">
                <a:solidFill>
                  <a:srgbClr val="FF0000"/>
                </a:solidFill>
                <a:latin typeface="Helvetica" charset="0"/>
                <a:ea typeface="Helvetica" charset="0"/>
                <a:cs typeface="Helvetica" charset="0"/>
              </a:rPr>
              <a:t>~20-fold reduction</a:t>
            </a:r>
          </a:p>
        </p:txBody>
      </p:sp>
      <p:cxnSp>
        <p:nvCxnSpPr>
          <p:cNvPr id="25" name="Straight Arrow Connector 24"/>
          <p:cNvCxnSpPr>
            <a:stCxn id="42" idx="2"/>
            <a:endCxn id="46" idx="0"/>
          </p:cNvCxnSpPr>
          <p:nvPr/>
        </p:nvCxnSpPr>
        <p:spPr>
          <a:xfrm>
            <a:off x="1819732" y="2855016"/>
            <a:ext cx="0" cy="71215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a:stCxn id="46" idx="2"/>
          </p:cNvCxnSpPr>
          <p:nvPr/>
        </p:nvCxnSpPr>
        <p:spPr>
          <a:xfrm flipH="1">
            <a:off x="1814423" y="4036177"/>
            <a:ext cx="5309" cy="99597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1895091" y="4274832"/>
            <a:ext cx="883095" cy="507831"/>
          </a:xfrm>
          <a:prstGeom prst="rect">
            <a:avLst/>
          </a:prstGeom>
          <a:noFill/>
        </p:spPr>
        <p:txBody>
          <a:bodyPr wrap="square" rtlCol="0">
            <a:spAutoFit/>
          </a:bodyPr>
          <a:lstStyle/>
          <a:p>
            <a:pPr fontAlgn="auto">
              <a:spcBef>
                <a:spcPts val="0"/>
              </a:spcBef>
              <a:spcAft>
                <a:spcPts val="0"/>
              </a:spcAft>
            </a:pPr>
            <a:r>
              <a:rPr lang="en-US" sz="1350" b="0" dirty="0">
                <a:solidFill>
                  <a:srgbClr val="00B050"/>
                </a:solidFill>
                <a:latin typeface="Helvetica" charset="0"/>
                <a:ea typeface="Helvetica" charset="0"/>
                <a:cs typeface="Helvetica" charset="0"/>
              </a:rPr>
              <a:t>Mapping to genes</a:t>
            </a:r>
          </a:p>
        </p:txBody>
      </p:sp>
      <p:pic>
        <p:nvPicPr>
          <p:cNvPr id="7" name="Picture 6"/>
          <p:cNvPicPr>
            <a:picLocks noChangeAspect="1"/>
          </p:cNvPicPr>
          <p:nvPr/>
        </p:nvPicPr>
        <p:blipFill>
          <a:blip r:embed="rId3"/>
          <a:stretch>
            <a:fillRect/>
          </a:stretch>
        </p:blipFill>
        <p:spPr>
          <a:xfrm>
            <a:off x="3084003" y="4084990"/>
            <a:ext cx="3657600" cy="1362075"/>
          </a:xfrm>
          <a:prstGeom prst="rect">
            <a:avLst/>
          </a:prstGeom>
        </p:spPr>
      </p:pic>
      <p:sp>
        <p:nvSpPr>
          <p:cNvPr id="2" name="TextBox 1"/>
          <p:cNvSpPr txBox="1"/>
          <p:nvPr/>
        </p:nvSpPr>
        <p:spPr>
          <a:xfrm>
            <a:off x="3271759" y="221867"/>
            <a:ext cx="2973891" cy="461665"/>
          </a:xfrm>
          <a:prstGeom prst="rect">
            <a:avLst/>
          </a:prstGeom>
          <a:noFill/>
        </p:spPr>
        <p:txBody>
          <a:bodyPr wrap="none" rtlCol="0">
            <a:spAutoFit/>
          </a:bodyPr>
          <a:lstStyle/>
          <a:p>
            <a:r>
              <a:rPr lang="en-US" sz="2400" dirty="0" smtClean="0"/>
              <a:t>RNA-</a:t>
            </a:r>
            <a:r>
              <a:rPr lang="en-US" sz="2400" dirty="0" err="1" smtClean="0"/>
              <a:t>Seq</a:t>
            </a:r>
            <a:r>
              <a:rPr lang="en-US" sz="2400" dirty="0" smtClean="0"/>
              <a:t> Overview</a:t>
            </a:r>
            <a:endParaRPr lang="en-US" sz="2400" dirty="0"/>
          </a:p>
        </p:txBody>
      </p:sp>
    </p:spTree>
    <p:extLst>
      <p:ext uri="{BB962C8B-B14F-4D97-AF65-F5344CB8AC3E}">
        <p14:creationId xmlns:p14="http://schemas.microsoft.com/office/powerpoint/2010/main" val="333174397"/>
      </p:ext>
    </p:extLst>
  </p:cSld>
  <p:clrMapOvr>
    <a:masterClrMapping/>
  </p:clrMapOvr>
  <p:transition advTm="49902"/>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Title 1"/>
          <p:cNvSpPr>
            <a:spLocks noGrp="1"/>
          </p:cNvSpPr>
          <p:nvPr>
            <p:ph type="title"/>
          </p:nvPr>
        </p:nvSpPr>
        <p:spPr>
          <a:xfrm>
            <a:off x="15876" y="7938"/>
            <a:ext cx="9112248" cy="684212"/>
          </a:xfrm>
        </p:spPr>
        <p:txBody>
          <a:bodyPr/>
          <a:lstStyle/>
          <a:p>
            <a:pPr>
              <a:defRPr/>
            </a:pPr>
            <a:r>
              <a:rPr lang="en-US" sz="1400" dirty="0">
                <a:solidFill>
                  <a:schemeClr val="tx1">
                    <a:lumMod val="65000"/>
                    <a:lumOff val="35000"/>
                  </a:schemeClr>
                </a:solidFill>
                <a:ea typeface="ＭＳ Ｐゴシック" charset="0"/>
                <a:cs typeface="ＭＳ Ｐゴシック" charset="0"/>
              </a:rPr>
              <a:t>Using population-scale </a:t>
            </a:r>
            <a:r>
              <a:rPr lang="en-US" sz="1400" dirty="0" smtClean="0">
                <a:solidFill>
                  <a:schemeClr val="tx1">
                    <a:lumMod val="65000"/>
                    <a:lumOff val="35000"/>
                  </a:schemeClr>
                </a:solidFill>
                <a:ea typeface="ＭＳ Ｐゴシック" charset="0"/>
                <a:cs typeface="ＭＳ Ｐゴシック" charset="0"/>
              </a:rPr>
              <a:t>functional </a:t>
            </a:r>
            <a:r>
              <a:rPr lang="en-US" sz="1400" dirty="0">
                <a:solidFill>
                  <a:schemeClr val="tx1">
                    <a:lumMod val="65000"/>
                    <a:lumOff val="35000"/>
                  </a:schemeClr>
                </a:solidFill>
                <a:ea typeface="ＭＳ Ｐゴシック" charset="0"/>
                <a:cs typeface="ＭＳ Ｐゴシック" charset="0"/>
              </a:rPr>
              <a:t>genomics </a:t>
            </a:r>
            <a:r>
              <a:rPr lang="en-US" sz="1400" dirty="0" smtClean="0">
                <a:solidFill>
                  <a:schemeClr val="tx1">
                    <a:lumMod val="65000"/>
                    <a:lumOff val="35000"/>
                  </a:schemeClr>
                </a:solidFill>
                <a:ea typeface="ＭＳ Ｐゴシック" charset="0"/>
                <a:cs typeface="ＭＳ Ｐゴシック" charset="0"/>
              </a:rPr>
              <a:t>to </a:t>
            </a:r>
            <a:r>
              <a:rPr lang="en-US" sz="1400" dirty="0">
                <a:solidFill>
                  <a:schemeClr val="tx1">
                    <a:lumMod val="65000"/>
                    <a:lumOff val="35000"/>
                  </a:schemeClr>
                </a:solidFill>
                <a:ea typeface="ＭＳ Ｐゴシック" charset="0"/>
                <a:cs typeface="ＭＳ Ｐゴシック" charset="0"/>
              </a:rPr>
              <a:t>understand </a:t>
            </a:r>
            <a:r>
              <a:rPr lang="en-US" sz="1400" dirty="0" err="1" smtClean="0">
                <a:solidFill>
                  <a:schemeClr val="tx1">
                    <a:lumMod val="65000"/>
                    <a:lumOff val="35000"/>
                  </a:schemeClr>
                </a:solidFill>
                <a:ea typeface="ＭＳ Ｐゴシック" charset="0"/>
                <a:cs typeface="ＭＳ Ｐゴシック" charset="0"/>
              </a:rPr>
              <a:t>neuropsychiatic</a:t>
            </a:r>
            <a:r>
              <a:rPr lang="en-US" sz="1400" dirty="0" smtClean="0">
                <a:solidFill>
                  <a:schemeClr val="tx1">
                    <a:lumMod val="65000"/>
                    <a:lumOff val="35000"/>
                  </a:schemeClr>
                </a:solidFill>
                <a:ea typeface="ＭＳ Ｐゴシック" charset="0"/>
                <a:cs typeface="ＭＳ Ｐゴシック" charset="0"/>
              </a:rPr>
              <a:t> </a:t>
            </a:r>
            <a:r>
              <a:rPr lang="en-US" sz="1400" dirty="0">
                <a:solidFill>
                  <a:schemeClr val="tx1">
                    <a:lumMod val="65000"/>
                    <a:lumOff val="35000"/>
                  </a:schemeClr>
                </a:solidFill>
                <a:ea typeface="ＭＳ Ｐゴシック" charset="0"/>
                <a:cs typeface="ＭＳ Ｐゴシック" charset="0"/>
              </a:rPr>
              <a:t>disease </a:t>
            </a:r>
            <a:r>
              <a:rPr lang="en-US" sz="1400" dirty="0" smtClean="0">
                <a:solidFill>
                  <a:schemeClr val="tx1">
                    <a:lumMod val="65000"/>
                    <a:lumOff val="35000"/>
                  </a:schemeClr>
                </a:solidFill>
                <a:ea typeface="ＭＳ Ｐゴシック" charset="0"/>
                <a:cs typeface="ＭＳ Ｐゴシック" charset="0"/>
              </a:rPr>
              <a:t/>
            </a:r>
            <a:br>
              <a:rPr lang="en-US" sz="1400" dirty="0" smtClean="0">
                <a:solidFill>
                  <a:schemeClr val="tx1">
                    <a:lumMod val="65000"/>
                    <a:lumOff val="35000"/>
                  </a:schemeClr>
                </a:solidFill>
                <a:ea typeface="ＭＳ Ｐゴシック" charset="0"/>
                <a:cs typeface="ＭＳ Ｐゴシック" charset="0"/>
              </a:rPr>
            </a:br>
            <a:r>
              <a:rPr lang="en-US" sz="1400" dirty="0" smtClean="0">
                <a:solidFill>
                  <a:schemeClr val="tx1">
                    <a:lumMod val="65000"/>
                    <a:lumOff val="35000"/>
                  </a:schemeClr>
                </a:solidFill>
                <a:ea typeface="ＭＳ Ｐゴシック" charset="0"/>
                <a:cs typeface="ＭＳ Ｐゴシック" charset="0"/>
              </a:rPr>
              <a:t>&amp; </a:t>
            </a:r>
            <a:r>
              <a:rPr lang="en-US" sz="1400" dirty="0">
                <a:solidFill>
                  <a:schemeClr val="tx1">
                    <a:lumMod val="65000"/>
                    <a:lumOff val="35000"/>
                  </a:schemeClr>
                </a:solidFill>
                <a:ea typeface="ＭＳ Ｐゴシック" charset="0"/>
                <a:cs typeface="ＭＳ Ｐゴシック" charset="0"/>
              </a:rPr>
              <a:t>interpreting </a:t>
            </a:r>
            <a:r>
              <a:rPr lang="en-US" sz="1400" dirty="0" smtClean="0">
                <a:solidFill>
                  <a:schemeClr val="tx1">
                    <a:lumMod val="65000"/>
                    <a:lumOff val="35000"/>
                  </a:schemeClr>
                </a:solidFill>
                <a:ea typeface="ＭＳ Ｐゴシック" charset="0"/>
                <a:cs typeface="ＭＳ Ｐゴシック" charset="0"/>
              </a:rPr>
              <a:t>the data </a:t>
            </a:r>
            <a:r>
              <a:rPr lang="en-US" sz="1400" dirty="0">
                <a:solidFill>
                  <a:schemeClr val="tx1">
                    <a:lumMod val="65000"/>
                    <a:lumOff val="35000"/>
                  </a:schemeClr>
                </a:solidFill>
                <a:ea typeface="ＭＳ Ｐゴシック" charset="0"/>
                <a:cs typeface="ＭＳ Ｐゴシック" charset="0"/>
              </a:rPr>
              <a:t>exhaust </a:t>
            </a:r>
            <a:r>
              <a:rPr lang="en-US" sz="1400" dirty="0" smtClean="0">
                <a:solidFill>
                  <a:schemeClr val="tx1">
                    <a:lumMod val="65000"/>
                    <a:lumOff val="35000"/>
                  </a:schemeClr>
                </a:solidFill>
                <a:ea typeface="ＭＳ Ｐゴシック" charset="0"/>
                <a:cs typeface="ＭＳ Ｐゴシック" charset="0"/>
              </a:rPr>
              <a:t>from </a:t>
            </a:r>
            <a:r>
              <a:rPr lang="en-US" sz="1400" dirty="0">
                <a:solidFill>
                  <a:schemeClr val="tx1">
                    <a:lumMod val="65000"/>
                    <a:lumOff val="35000"/>
                  </a:schemeClr>
                </a:solidFill>
                <a:ea typeface="ＭＳ Ｐゴシック" charset="0"/>
                <a:cs typeface="ＭＳ Ｐゴシック" charset="0"/>
              </a:rPr>
              <a:t>this activity </a:t>
            </a:r>
          </a:p>
        </p:txBody>
      </p:sp>
      <p:sp>
        <p:nvSpPr>
          <p:cNvPr id="54274" name="Content Placeholder 2"/>
          <p:cNvSpPr>
            <a:spLocks noGrp="1"/>
          </p:cNvSpPr>
          <p:nvPr>
            <p:ph sz="half" idx="1"/>
          </p:nvPr>
        </p:nvSpPr>
        <p:spPr>
          <a:xfrm>
            <a:off x="-10310" y="711200"/>
            <a:ext cx="4859397" cy="6116638"/>
          </a:xfrm>
        </p:spPr>
        <p:txBody>
          <a:bodyPr/>
          <a:lstStyle/>
          <a:p>
            <a:r>
              <a:rPr lang="en-US" altLang="en-US" sz="1400" i="1" dirty="0" smtClean="0">
                <a:solidFill>
                  <a:schemeClr val="tx1">
                    <a:lumMod val="65000"/>
                    <a:lumOff val="35000"/>
                  </a:schemeClr>
                </a:solidFill>
                <a:ea typeface="ＭＳ Ｐゴシック" charset="-128"/>
                <a:cs typeface="ＭＳ Ｐゴシック" charset="-128"/>
              </a:rPr>
              <a:t>[Core] </a:t>
            </a:r>
            <a:r>
              <a:rPr lang="en-US" altLang="en-US" sz="1800" b="1" u="sng" dirty="0" err="1" smtClean="0">
                <a:solidFill>
                  <a:srgbClr val="FFC000"/>
                </a:solidFill>
                <a:ea typeface="ＭＳ Ｐゴシック" charset="-128"/>
                <a:cs typeface="ＭＳ Ｐゴシック" charset="-128"/>
              </a:rPr>
              <a:t>PsychENCODE</a:t>
            </a:r>
            <a:r>
              <a:rPr lang="en-US" altLang="en-US" sz="1800" b="1" dirty="0">
                <a:solidFill>
                  <a:schemeClr val="tx1">
                    <a:lumMod val="65000"/>
                    <a:lumOff val="35000"/>
                  </a:schemeClr>
                </a:solidFill>
                <a:ea typeface="ＭＳ Ｐゴシック" charset="-128"/>
                <a:cs typeface="ＭＳ Ｐゴシック" charset="-128"/>
              </a:rPr>
              <a:t>: </a:t>
            </a:r>
            <a:r>
              <a:rPr lang="en-US" altLang="en-US" sz="1800" dirty="0">
                <a:solidFill>
                  <a:schemeClr val="tx1">
                    <a:lumMod val="65000"/>
                    <a:lumOff val="35000"/>
                  </a:schemeClr>
                </a:solidFill>
                <a:ea typeface="ＭＳ Ｐゴシック" charset="-128"/>
                <a:cs typeface="ＭＳ Ｐゴシック" charset="-128"/>
              </a:rPr>
              <a:t>Population-level analysis of </a:t>
            </a:r>
            <a:r>
              <a:rPr lang="en-US" altLang="en-US" sz="1800" dirty="0" smtClean="0">
                <a:solidFill>
                  <a:schemeClr val="tx1">
                    <a:lumMod val="65000"/>
                    <a:lumOff val="35000"/>
                  </a:schemeClr>
                </a:solidFill>
                <a:ea typeface="ＭＳ Ｐゴシック" charset="-128"/>
                <a:cs typeface="ＭＳ Ｐゴシック" charset="-128"/>
              </a:rPr>
              <a:t>functional </a:t>
            </a:r>
            <a:r>
              <a:rPr lang="en-US" altLang="en-US" sz="1800" dirty="0">
                <a:solidFill>
                  <a:schemeClr val="tx1">
                    <a:lumMod val="65000"/>
                    <a:lumOff val="35000"/>
                  </a:schemeClr>
                </a:solidFill>
                <a:ea typeface="ＭＳ Ｐゴシック" charset="-128"/>
                <a:cs typeface="ＭＳ Ｐゴシック" charset="-128"/>
              </a:rPr>
              <a:t>genomics data related to </a:t>
            </a:r>
            <a:r>
              <a:rPr lang="en-US" altLang="en-US" sz="1800" dirty="0" smtClean="0">
                <a:solidFill>
                  <a:schemeClr val="tx1">
                    <a:lumMod val="65000"/>
                    <a:lumOff val="35000"/>
                  </a:schemeClr>
                </a:solidFill>
                <a:ea typeface="ＭＳ Ｐゴシック" charset="-128"/>
                <a:cs typeface="ＭＳ Ｐゴシック" charset="-128"/>
              </a:rPr>
              <a:t>neuropsychiatric </a:t>
            </a:r>
            <a:r>
              <a:rPr lang="en-US" altLang="en-US" sz="1800" dirty="0">
                <a:solidFill>
                  <a:schemeClr val="tx1">
                    <a:lumMod val="65000"/>
                    <a:lumOff val="35000"/>
                  </a:schemeClr>
                </a:solidFill>
                <a:ea typeface="ＭＳ Ｐゴシック" charset="-128"/>
                <a:cs typeface="ＭＳ Ｐゴシック" charset="-128"/>
              </a:rPr>
              <a:t>disease</a:t>
            </a:r>
          </a:p>
          <a:p>
            <a:pPr lvl="1"/>
            <a:r>
              <a:rPr lang="en-US" altLang="en-US" sz="1600" dirty="0" smtClean="0">
                <a:solidFill>
                  <a:schemeClr val="tx1">
                    <a:lumMod val="65000"/>
                    <a:lumOff val="35000"/>
                  </a:schemeClr>
                </a:solidFill>
                <a:ea typeface="ＭＳ Ｐゴシック" charset="-128"/>
              </a:rPr>
              <a:t>Construction of an adult brain resource with 1866 individuals + dev. time-course</a:t>
            </a:r>
          </a:p>
          <a:p>
            <a:pPr lvl="1"/>
            <a:r>
              <a:rPr lang="en-US" altLang="en-US" sz="1600" dirty="0" smtClean="0">
                <a:solidFill>
                  <a:schemeClr val="tx1">
                    <a:lumMod val="65000"/>
                    <a:lumOff val="35000"/>
                  </a:schemeClr>
                </a:solidFill>
                <a:ea typeface="ＭＳ Ｐゴシック" charset="-128"/>
              </a:rPr>
              <a:t>Using the changing proportions of cell types (via </a:t>
            </a:r>
            <a:r>
              <a:rPr lang="en-US" altLang="en-US" sz="1600" b="1" u="sng" dirty="0" smtClean="0">
                <a:solidFill>
                  <a:srgbClr val="FFC000"/>
                </a:solidFill>
                <a:ea typeface="ＭＳ Ｐゴシック" charset="-128"/>
              </a:rPr>
              <a:t>single-cell deconvolution</a:t>
            </a:r>
            <a:r>
              <a:rPr lang="en-US" altLang="en-US" sz="1600" dirty="0" smtClean="0">
                <a:solidFill>
                  <a:schemeClr val="tx1">
                    <a:lumMod val="65000"/>
                    <a:lumOff val="35000"/>
                  </a:schemeClr>
                </a:solidFill>
                <a:ea typeface="ＭＳ Ｐゴシック" charset="-128"/>
              </a:rPr>
              <a:t>) to account for expression variation across a population, </a:t>
            </a:r>
            <a:br>
              <a:rPr lang="en-US" altLang="en-US" sz="1600" dirty="0" smtClean="0">
                <a:solidFill>
                  <a:schemeClr val="tx1">
                    <a:lumMod val="65000"/>
                    <a:lumOff val="35000"/>
                  </a:schemeClr>
                </a:solidFill>
                <a:ea typeface="ＭＳ Ｐゴシック" charset="-128"/>
              </a:rPr>
            </a:br>
            <a:r>
              <a:rPr lang="en-US" altLang="en-US" sz="1600" dirty="0" smtClean="0">
                <a:solidFill>
                  <a:schemeClr val="tx1">
                    <a:lumMod val="65000"/>
                    <a:lumOff val="35000"/>
                  </a:schemeClr>
                </a:solidFill>
                <a:ea typeface="ＭＳ Ｐゴシック" charset="-128"/>
              </a:rPr>
              <a:t>disorders &amp; development</a:t>
            </a:r>
          </a:p>
          <a:p>
            <a:pPr lvl="1"/>
            <a:r>
              <a:rPr lang="en-US" altLang="en-US" sz="1600" dirty="0" smtClean="0">
                <a:solidFill>
                  <a:schemeClr val="tx1">
                    <a:lumMod val="65000"/>
                    <a:lumOff val="35000"/>
                  </a:schemeClr>
                </a:solidFill>
                <a:ea typeface="ＭＳ Ｐゴシック" charset="-128"/>
              </a:rPr>
              <a:t>Large-scale processing defines ~79K PFC </a:t>
            </a:r>
            <a:br>
              <a:rPr lang="en-US" altLang="en-US" sz="1600" dirty="0" smtClean="0">
                <a:solidFill>
                  <a:schemeClr val="tx1">
                    <a:lumMod val="65000"/>
                    <a:lumOff val="35000"/>
                  </a:schemeClr>
                </a:solidFill>
                <a:ea typeface="ＭＳ Ｐゴシック" charset="-128"/>
              </a:rPr>
            </a:br>
            <a:r>
              <a:rPr lang="en-US" altLang="en-US" sz="1600" b="1" u="sng" dirty="0" smtClean="0">
                <a:solidFill>
                  <a:srgbClr val="FFC000"/>
                </a:solidFill>
                <a:ea typeface="ＭＳ Ｐゴシック" charset="-128"/>
              </a:rPr>
              <a:t>enhancers &amp; creates a comprehensive QTL </a:t>
            </a:r>
            <a:r>
              <a:rPr lang="en-US" altLang="en-US" sz="1600" dirty="0" smtClean="0">
                <a:solidFill>
                  <a:schemeClr val="tx1">
                    <a:lumMod val="65000"/>
                    <a:lumOff val="35000"/>
                  </a:schemeClr>
                </a:solidFill>
                <a:ea typeface="ＭＳ Ｐゴシック" charset="-128"/>
              </a:rPr>
              <a:t>resource (~2.5M </a:t>
            </a:r>
            <a:r>
              <a:rPr lang="en-US" altLang="en-US" sz="1600" dirty="0" err="1" smtClean="0">
                <a:solidFill>
                  <a:schemeClr val="tx1">
                    <a:lumMod val="65000"/>
                    <a:lumOff val="35000"/>
                  </a:schemeClr>
                </a:solidFill>
                <a:ea typeface="ＭＳ Ｐゴシック" charset="-128"/>
              </a:rPr>
              <a:t>eQTLs</a:t>
            </a:r>
            <a:r>
              <a:rPr lang="en-US" altLang="en-US" sz="1600" dirty="0" smtClean="0">
                <a:solidFill>
                  <a:schemeClr val="tx1">
                    <a:lumMod val="65000"/>
                    <a:lumOff val="35000"/>
                  </a:schemeClr>
                </a:solidFill>
                <a:ea typeface="ＭＳ Ｐゴシック" charset="-128"/>
              </a:rPr>
              <a:t> + </a:t>
            </a:r>
            <a:r>
              <a:rPr lang="en-US" altLang="en-US" sz="1600" dirty="0" err="1" smtClean="0">
                <a:solidFill>
                  <a:schemeClr val="tx1">
                    <a:lumMod val="65000"/>
                    <a:lumOff val="35000"/>
                  </a:schemeClr>
                </a:solidFill>
                <a:ea typeface="ＭＳ Ｐゴシック" charset="-128"/>
              </a:rPr>
              <a:t>cQTLs</a:t>
            </a:r>
            <a:r>
              <a:rPr lang="en-US" altLang="en-US" sz="1600" dirty="0" smtClean="0">
                <a:solidFill>
                  <a:schemeClr val="tx1">
                    <a:lumMod val="65000"/>
                    <a:lumOff val="35000"/>
                  </a:schemeClr>
                </a:solidFill>
                <a:ea typeface="ＭＳ Ｐゴシック" charset="-128"/>
              </a:rPr>
              <a:t> &amp; </a:t>
            </a:r>
            <a:r>
              <a:rPr lang="en-US" altLang="en-US" sz="1600" dirty="0" err="1" smtClean="0">
                <a:solidFill>
                  <a:schemeClr val="tx1">
                    <a:lumMod val="65000"/>
                    <a:lumOff val="35000"/>
                  </a:schemeClr>
                </a:solidFill>
                <a:ea typeface="ＭＳ Ｐゴシック" charset="-128"/>
              </a:rPr>
              <a:t>fQTLs</a:t>
            </a:r>
            <a:r>
              <a:rPr lang="en-US" altLang="en-US" sz="1600" dirty="0" smtClean="0">
                <a:solidFill>
                  <a:schemeClr val="tx1">
                    <a:lumMod val="65000"/>
                    <a:lumOff val="35000"/>
                  </a:schemeClr>
                </a:solidFill>
                <a:ea typeface="ＭＳ Ｐゴシック" charset="-128"/>
              </a:rPr>
              <a:t>)</a:t>
            </a:r>
          </a:p>
          <a:p>
            <a:pPr lvl="1"/>
            <a:r>
              <a:rPr lang="en-US" altLang="en-US" sz="1600" dirty="0" smtClean="0">
                <a:solidFill>
                  <a:schemeClr val="tx1">
                    <a:lumMod val="65000"/>
                    <a:lumOff val="35000"/>
                  </a:schemeClr>
                </a:solidFill>
                <a:ea typeface="ＭＳ Ｐゴシック" charset="-128"/>
              </a:rPr>
              <a:t>Connecting QTLs, enhancer activity relationships &amp; Hi-C into a</a:t>
            </a:r>
            <a:r>
              <a:rPr lang="en-US" altLang="en-US" sz="1600" b="1" dirty="0" smtClean="0">
                <a:solidFill>
                  <a:schemeClr val="tx1">
                    <a:lumMod val="65000"/>
                    <a:lumOff val="35000"/>
                  </a:schemeClr>
                </a:solidFill>
                <a:ea typeface="ＭＳ Ｐゴシック" charset="-128"/>
              </a:rPr>
              <a:t> </a:t>
            </a:r>
            <a:br>
              <a:rPr lang="en-US" altLang="en-US" sz="1600" b="1" dirty="0" smtClean="0">
                <a:solidFill>
                  <a:schemeClr val="tx1">
                    <a:lumMod val="65000"/>
                    <a:lumOff val="35000"/>
                  </a:schemeClr>
                </a:solidFill>
                <a:ea typeface="ＭＳ Ｐゴシック" charset="-128"/>
              </a:rPr>
            </a:br>
            <a:r>
              <a:rPr lang="en-US" altLang="en-US" sz="1600" b="1" u="sng" dirty="0" smtClean="0">
                <a:solidFill>
                  <a:srgbClr val="FFC000"/>
                </a:solidFill>
                <a:ea typeface="ＭＳ Ｐゴシック" charset="-128"/>
              </a:rPr>
              <a:t>brain regulatory network</a:t>
            </a:r>
            <a:r>
              <a:rPr lang="en-US" altLang="en-US" sz="1600" b="1" dirty="0" smtClean="0">
                <a:solidFill>
                  <a:schemeClr val="tx1">
                    <a:lumMod val="65000"/>
                    <a:lumOff val="35000"/>
                  </a:schemeClr>
                </a:solidFill>
                <a:ea typeface="ＭＳ Ｐゴシック" charset="-128"/>
              </a:rPr>
              <a:t> </a:t>
            </a:r>
            <a:r>
              <a:rPr lang="en-US" altLang="en-US" sz="1600" dirty="0" smtClean="0">
                <a:solidFill>
                  <a:schemeClr val="tx1">
                    <a:lumMod val="65000"/>
                    <a:lumOff val="35000"/>
                  </a:schemeClr>
                </a:solidFill>
                <a:ea typeface="ＭＳ Ｐゴシック" charset="-128"/>
              </a:rPr>
              <a:t>&amp; using this to link SCZ GWAS SNPs to genes</a:t>
            </a:r>
          </a:p>
          <a:p>
            <a:pPr lvl="1"/>
            <a:r>
              <a:rPr lang="en-US" altLang="en-US" sz="1600" dirty="0" smtClean="0">
                <a:solidFill>
                  <a:schemeClr val="tx1">
                    <a:lumMod val="65000"/>
                    <a:lumOff val="35000"/>
                  </a:schemeClr>
                </a:solidFill>
                <a:ea typeface="ＭＳ Ｐゴシック" charset="-128"/>
              </a:rPr>
              <a:t>Embedding the reg. network in a </a:t>
            </a:r>
            <a:br>
              <a:rPr lang="en-US" altLang="en-US" sz="1600" dirty="0" smtClean="0">
                <a:solidFill>
                  <a:schemeClr val="tx1">
                    <a:lumMod val="65000"/>
                    <a:lumOff val="35000"/>
                  </a:schemeClr>
                </a:solidFill>
                <a:ea typeface="ＭＳ Ｐゴシック" charset="-128"/>
              </a:rPr>
            </a:br>
            <a:r>
              <a:rPr lang="en-US" altLang="en-US" sz="1600" b="1" u="sng" dirty="0" smtClean="0">
                <a:solidFill>
                  <a:srgbClr val="FFC000"/>
                </a:solidFill>
                <a:ea typeface="ＭＳ Ｐゴシック" charset="-128"/>
              </a:rPr>
              <a:t>deep-learning model</a:t>
            </a:r>
            <a:r>
              <a:rPr lang="en-US" altLang="en-US" sz="1600" dirty="0" smtClean="0">
                <a:solidFill>
                  <a:srgbClr val="FFC000"/>
                </a:solidFill>
                <a:ea typeface="ＭＳ Ｐゴシック" charset="-128"/>
              </a:rPr>
              <a:t> </a:t>
            </a:r>
            <a:r>
              <a:rPr lang="en-US" altLang="en-US" sz="1600" dirty="0" smtClean="0">
                <a:solidFill>
                  <a:schemeClr val="tx1">
                    <a:lumMod val="65000"/>
                    <a:lumOff val="35000"/>
                  </a:schemeClr>
                </a:solidFill>
                <a:ea typeface="ＭＳ Ｐゴシック" charset="-128"/>
              </a:rPr>
              <a:t>to predict disease from genotype &amp; transcriptome. Using this to suggest specific pathways &amp; genes, as targets.</a:t>
            </a:r>
          </a:p>
          <a:p>
            <a:endParaRPr lang="en-US" altLang="en-US" sz="1600" dirty="0" smtClean="0">
              <a:solidFill>
                <a:schemeClr val="tx1">
                  <a:lumMod val="65000"/>
                  <a:lumOff val="35000"/>
                </a:schemeClr>
              </a:solidFill>
              <a:ea typeface="ＭＳ Ｐゴシック" charset="-128"/>
              <a:cs typeface="ＭＳ Ｐゴシック" charset="-128"/>
            </a:endParaRPr>
          </a:p>
          <a:p>
            <a:endParaRPr lang="en-US" altLang="en-US" sz="1600" dirty="0">
              <a:solidFill>
                <a:schemeClr val="tx1">
                  <a:lumMod val="65000"/>
                  <a:lumOff val="35000"/>
                </a:schemeClr>
              </a:solidFill>
              <a:ea typeface="ＭＳ Ｐゴシック" charset="-128"/>
              <a:cs typeface="ＭＳ Ｐゴシック" charset="-128"/>
            </a:endParaRPr>
          </a:p>
        </p:txBody>
      </p:sp>
      <p:sp>
        <p:nvSpPr>
          <p:cNvPr id="54275" name="Content Placeholder 3"/>
          <p:cNvSpPr>
            <a:spLocks noGrp="1"/>
          </p:cNvSpPr>
          <p:nvPr>
            <p:ph sz="half" idx="2"/>
          </p:nvPr>
        </p:nvSpPr>
        <p:spPr>
          <a:xfrm>
            <a:off x="4849087" y="711200"/>
            <a:ext cx="4265181" cy="6132512"/>
          </a:xfrm>
        </p:spPr>
        <p:txBody>
          <a:bodyPr/>
          <a:lstStyle/>
          <a:p>
            <a:pPr marL="228600" lvl="1">
              <a:buFontTx/>
              <a:buChar char="•"/>
            </a:pPr>
            <a:r>
              <a:rPr lang="en-US" altLang="en-US" sz="1400" i="1" dirty="0">
                <a:solidFill>
                  <a:schemeClr val="tx1">
                    <a:lumMod val="65000"/>
                    <a:lumOff val="35000"/>
                  </a:schemeClr>
                </a:solidFill>
                <a:ea typeface="ＭＳ Ｐゴシック" charset="-128"/>
                <a:cs typeface="ＭＳ Ｐゴシック" charset="-128"/>
              </a:rPr>
              <a:t>[Exhaust]</a:t>
            </a:r>
            <a:r>
              <a:rPr lang="en-US" altLang="en-US" sz="1800" i="1" dirty="0">
                <a:solidFill>
                  <a:schemeClr val="tx1">
                    <a:lumMod val="65000"/>
                    <a:lumOff val="35000"/>
                  </a:schemeClr>
                </a:solidFill>
                <a:ea typeface="ＭＳ Ｐゴシック" charset="-128"/>
                <a:cs typeface="ＭＳ Ｐゴシック" charset="-128"/>
              </a:rPr>
              <a:t> </a:t>
            </a:r>
            <a:r>
              <a:rPr lang="en-US" altLang="en-US" sz="1800" b="1" u="sng" dirty="0" smtClean="0">
                <a:solidFill>
                  <a:srgbClr val="FFC000"/>
                </a:solidFill>
                <a:ea typeface="ＭＳ Ｐゴシック" charset="-128"/>
              </a:rPr>
              <a:t>Other uses</a:t>
            </a:r>
            <a:r>
              <a:rPr lang="en-US" altLang="en-US" sz="1800" dirty="0" smtClean="0">
                <a:solidFill>
                  <a:schemeClr val="tx1">
                    <a:lumMod val="65000"/>
                    <a:lumOff val="35000"/>
                  </a:schemeClr>
                </a:solidFill>
                <a:ea typeface="ＭＳ Ｐゴシック" charset="-128"/>
              </a:rPr>
              <a:t> for the resource</a:t>
            </a:r>
          </a:p>
          <a:p>
            <a:pPr marL="569913" lvl="2"/>
            <a:r>
              <a:rPr lang="en-US" altLang="en-US" sz="1600" dirty="0">
                <a:solidFill>
                  <a:schemeClr val="tx1">
                    <a:lumMod val="65000"/>
                    <a:lumOff val="35000"/>
                  </a:schemeClr>
                </a:solidFill>
                <a:ea typeface="ＭＳ Ｐゴシック" charset="-128"/>
              </a:rPr>
              <a:t>H</a:t>
            </a:r>
            <a:r>
              <a:rPr lang="en-US" altLang="en-US" sz="1600" dirty="0" smtClean="0">
                <a:solidFill>
                  <a:schemeClr val="tx1">
                    <a:lumMod val="65000"/>
                    <a:lumOff val="35000"/>
                  </a:schemeClr>
                </a:solidFill>
                <a:ea typeface="ＭＳ Ｐゴシック" charset="-128"/>
              </a:rPr>
              <a:t>ighlighting </a:t>
            </a:r>
            <a:r>
              <a:rPr lang="en-US" altLang="en-US" sz="1600" dirty="0">
                <a:solidFill>
                  <a:schemeClr val="tx1">
                    <a:lumMod val="65000"/>
                    <a:lumOff val="35000"/>
                  </a:schemeClr>
                </a:solidFill>
                <a:ea typeface="ＭＳ Ｐゴシック" charset="-128"/>
              </a:rPr>
              <a:t>aging related genes + consistently comparing the brain to other </a:t>
            </a:r>
            <a:r>
              <a:rPr lang="en-US" altLang="en-US" sz="1600" dirty="0" smtClean="0">
                <a:solidFill>
                  <a:schemeClr val="tx1">
                    <a:lumMod val="65000"/>
                    <a:lumOff val="35000"/>
                  </a:schemeClr>
                </a:solidFill>
                <a:ea typeface="ＭＳ Ｐゴシック" charset="-128"/>
              </a:rPr>
              <a:t>organs</a:t>
            </a:r>
            <a:endParaRPr lang="en-US" altLang="en-US" sz="1600" i="1" dirty="0">
              <a:solidFill>
                <a:schemeClr val="tx1">
                  <a:lumMod val="65000"/>
                  <a:lumOff val="35000"/>
                </a:schemeClr>
              </a:solidFill>
              <a:ea typeface="ＭＳ Ｐゴシック" charset="-128"/>
              <a:cs typeface="ＭＳ Ｐゴシック" charset="-128"/>
            </a:endParaRPr>
          </a:p>
          <a:p>
            <a:r>
              <a:rPr lang="en-US" altLang="en-US" sz="1400" i="1" dirty="0" smtClean="0">
                <a:solidFill>
                  <a:schemeClr val="tx1">
                    <a:lumMod val="65000"/>
                    <a:lumOff val="35000"/>
                  </a:schemeClr>
                </a:solidFill>
                <a:ea typeface="ＭＳ Ｐゴシック" charset="-128"/>
                <a:cs typeface="ＭＳ Ｐゴシック" charset="-128"/>
              </a:rPr>
              <a:t>[</a:t>
            </a:r>
            <a:r>
              <a:rPr lang="en-US" altLang="en-US" sz="1400" i="1" dirty="0">
                <a:solidFill>
                  <a:schemeClr val="tx1">
                    <a:lumMod val="65000"/>
                    <a:lumOff val="35000"/>
                  </a:schemeClr>
                </a:solidFill>
                <a:ea typeface="ＭＳ Ｐゴシック" charset="-128"/>
                <a:cs typeface="ＭＳ Ｐゴシック" charset="-128"/>
              </a:rPr>
              <a:t>Exhaust] </a:t>
            </a:r>
            <a:r>
              <a:rPr lang="en-US" altLang="en-US" sz="1800" b="1" u="sng" dirty="0">
                <a:solidFill>
                  <a:srgbClr val="FFC000"/>
                </a:solidFill>
                <a:ea typeface="ＭＳ Ｐゴシック" charset="-128"/>
                <a:cs typeface="ＭＳ Ｐゴシック" charset="-128"/>
              </a:rPr>
              <a:t>Genomic </a:t>
            </a:r>
            <a:r>
              <a:rPr lang="en-US" altLang="en-US" sz="1800" b="1" u="sng" dirty="0" smtClean="0">
                <a:solidFill>
                  <a:srgbClr val="FFC000"/>
                </a:solidFill>
                <a:ea typeface="ＭＳ Ｐゴシック" charset="-128"/>
                <a:cs typeface="ＭＳ Ｐゴシック" charset="-128"/>
              </a:rPr>
              <a:t>Privacy</a:t>
            </a:r>
          </a:p>
          <a:p>
            <a:pPr lvl="1"/>
            <a:r>
              <a:rPr lang="en-US" altLang="en-US" sz="1600" dirty="0" smtClean="0">
                <a:solidFill>
                  <a:schemeClr val="tx1">
                    <a:lumMod val="65000"/>
                    <a:lumOff val="35000"/>
                  </a:schemeClr>
                </a:solidFill>
                <a:ea typeface="ＭＳ Ｐゴシック" charset="-128"/>
                <a:cs typeface="ＭＳ Ｐゴシック" charset="-128"/>
              </a:rPr>
              <a:t>The </a:t>
            </a:r>
            <a:r>
              <a:rPr lang="en-US" altLang="en-US" sz="1600" b="1" u="sng" dirty="0" smtClean="0">
                <a:solidFill>
                  <a:srgbClr val="FFC000"/>
                </a:solidFill>
                <a:ea typeface="ＭＳ Ｐゴシック" charset="-128"/>
                <a:cs typeface="ＭＳ Ｐゴシック" charset="-128"/>
              </a:rPr>
              <a:t>Dilemma</a:t>
            </a:r>
            <a:endParaRPr lang="en-US" altLang="en-US" sz="1600" dirty="0">
              <a:solidFill>
                <a:srgbClr val="FFC000"/>
              </a:solidFill>
              <a:ea typeface="ＭＳ Ｐゴシック" charset="-128"/>
              <a:cs typeface="ＭＳ Ｐゴシック" charset="-128"/>
            </a:endParaRPr>
          </a:p>
          <a:p>
            <a:pPr lvl="2"/>
            <a:r>
              <a:rPr lang="en-US" altLang="en-US" sz="1600" dirty="0">
                <a:solidFill>
                  <a:schemeClr val="tx1">
                    <a:lumMod val="65000"/>
                    <a:lumOff val="35000"/>
                  </a:schemeClr>
                </a:solidFill>
                <a:ea typeface="ＭＳ Ｐゴシック" charset="-128"/>
                <a:cs typeface="ＭＳ Ｐゴシック" charset="-128"/>
              </a:rPr>
              <a:t>The genome as fundamental, inherited info that’s very private v. need for large-scale mining for med. research</a:t>
            </a:r>
          </a:p>
          <a:p>
            <a:pPr lvl="2"/>
            <a:r>
              <a:rPr lang="en-US" altLang="en-US" sz="1600" dirty="0" smtClean="0">
                <a:solidFill>
                  <a:schemeClr val="tx1">
                    <a:lumMod val="65000"/>
                    <a:lumOff val="35000"/>
                  </a:schemeClr>
                </a:solidFill>
                <a:ea typeface="ＭＳ Ｐゴシック" charset="-128"/>
                <a:cs typeface="ＭＳ Ｐゴシック" charset="-128"/>
              </a:rPr>
              <a:t>2-sided </a:t>
            </a:r>
            <a:r>
              <a:rPr lang="en-US" altLang="en-US" sz="1600" dirty="0">
                <a:solidFill>
                  <a:schemeClr val="tx1">
                    <a:lumMod val="65000"/>
                    <a:lumOff val="35000"/>
                  </a:schemeClr>
                </a:solidFill>
                <a:ea typeface="ＭＳ Ｐゴシック" charset="-128"/>
                <a:cs typeface="ＭＳ Ｐゴシック" charset="-128"/>
              </a:rPr>
              <a:t>nature of </a:t>
            </a:r>
            <a:r>
              <a:rPr lang="en-US" altLang="en-US" sz="1600" dirty="0" smtClean="0">
                <a:solidFill>
                  <a:schemeClr val="tx1">
                    <a:lumMod val="65000"/>
                    <a:lumOff val="35000"/>
                  </a:schemeClr>
                </a:solidFill>
                <a:ea typeface="ＭＳ Ｐゴシック" charset="-128"/>
                <a:cs typeface="ＭＳ Ｐゴシック" charset="-128"/>
              </a:rPr>
              <a:t>RNA-</a:t>
            </a:r>
            <a:r>
              <a:rPr lang="en-US" altLang="en-US" sz="1600" dirty="0" err="1" smtClean="0">
                <a:solidFill>
                  <a:schemeClr val="tx1">
                    <a:lumMod val="65000"/>
                    <a:lumOff val="35000"/>
                  </a:schemeClr>
                </a:solidFill>
                <a:ea typeface="ＭＳ Ｐゴシック" charset="-128"/>
                <a:cs typeface="ＭＳ Ｐゴシック" charset="-128"/>
              </a:rPr>
              <a:t>seq</a:t>
            </a:r>
            <a:r>
              <a:rPr lang="en-US" altLang="en-US" sz="1600" dirty="0" smtClean="0">
                <a:solidFill>
                  <a:schemeClr val="tx1">
                    <a:lumMod val="65000"/>
                    <a:lumOff val="35000"/>
                  </a:schemeClr>
                </a:solidFill>
                <a:ea typeface="ＭＳ Ｐゴシック" charset="-128"/>
                <a:cs typeface="ＭＳ Ｐゴシック" charset="-128"/>
              </a:rPr>
              <a:t> presents tricky privacy issues</a:t>
            </a:r>
            <a:endParaRPr lang="en-US" altLang="en-US" sz="1600" dirty="0">
              <a:solidFill>
                <a:schemeClr val="tx1">
                  <a:lumMod val="65000"/>
                  <a:lumOff val="35000"/>
                </a:schemeClr>
              </a:solidFill>
              <a:ea typeface="ＭＳ Ｐゴシック" charset="-128"/>
              <a:cs typeface="ＭＳ Ｐゴシック" charset="-128"/>
            </a:endParaRPr>
          </a:p>
          <a:p>
            <a:pPr lvl="1"/>
            <a:r>
              <a:rPr lang="en-US" altLang="en-US" sz="1600" b="1" u="sng" dirty="0" err="1">
                <a:solidFill>
                  <a:srgbClr val="FFC000"/>
                </a:solidFill>
                <a:ea typeface="ＭＳ Ｐゴシック" charset="-128"/>
              </a:rPr>
              <a:t>eQTLs</a:t>
            </a:r>
            <a:r>
              <a:rPr lang="en-US" altLang="en-US" sz="1600" dirty="0">
                <a:solidFill>
                  <a:schemeClr val="tx1">
                    <a:lumMod val="65000"/>
                    <a:lumOff val="35000"/>
                  </a:schemeClr>
                </a:solidFill>
                <a:ea typeface="ＭＳ Ｐゴシック" charset="-128"/>
              </a:rPr>
              <a:t>: Quantifying &amp; removing </a:t>
            </a:r>
            <a:r>
              <a:rPr lang="en-US" altLang="en-US" sz="1600" dirty="0" smtClean="0">
                <a:solidFill>
                  <a:schemeClr val="tx1">
                    <a:lumMod val="65000"/>
                    <a:lumOff val="35000"/>
                  </a:schemeClr>
                </a:solidFill>
                <a:ea typeface="ＭＳ Ｐゴシック" charset="-128"/>
              </a:rPr>
              <a:t>variant </a:t>
            </a:r>
            <a:r>
              <a:rPr lang="en-US" altLang="en-US" sz="1600" dirty="0">
                <a:solidFill>
                  <a:schemeClr val="tx1">
                    <a:lumMod val="65000"/>
                    <a:lumOff val="35000"/>
                  </a:schemeClr>
                </a:solidFill>
                <a:ea typeface="ＭＳ Ｐゴシック" charset="-128"/>
              </a:rPr>
              <a:t>info from expression levels </a:t>
            </a:r>
            <a:r>
              <a:rPr lang="en-US" altLang="en-US" sz="1600" dirty="0" smtClean="0">
                <a:solidFill>
                  <a:schemeClr val="tx1">
                    <a:lumMod val="65000"/>
                    <a:lumOff val="35000"/>
                  </a:schemeClr>
                </a:solidFill>
                <a:ea typeface="ＭＳ Ｐゴシック" charset="-128"/>
              </a:rPr>
              <a:t>with </a:t>
            </a:r>
            <a:r>
              <a:rPr lang="en-US" altLang="en-US" sz="1600" dirty="0">
                <a:solidFill>
                  <a:schemeClr val="tx1">
                    <a:lumMod val="65000"/>
                    <a:lumOff val="35000"/>
                  </a:schemeClr>
                </a:solidFill>
                <a:ea typeface="ＭＳ Ｐゴシック" charset="-128"/>
              </a:rPr>
              <a:t>ICI &amp; predictability. Instantiating a practical linking attack </a:t>
            </a:r>
            <a:r>
              <a:rPr lang="en-US" altLang="en-US" sz="1600" dirty="0" smtClean="0">
                <a:solidFill>
                  <a:schemeClr val="tx1">
                    <a:lumMod val="65000"/>
                    <a:lumOff val="35000"/>
                  </a:schemeClr>
                </a:solidFill>
                <a:ea typeface="ＭＳ Ｐゴシック" charset="-128"/>
              </a:rPr>
              <a:t>with </a:t>
            </a:r>
            <a:r>
              <a:rPr lang="en-US" altLang="en-US" sz="1600" dirty="0">
                <a:solidFill>
                  <a:schemeClr val="tx1">
                    <a:lumMod val="65000"/>
                    <a:lumOff val="35000"/>
                  </a:schemeClr>
                </a:solidFill>
                <a:ea typeface="ＭＳ Ｐゴシック" charset="-128"/>
              </a:rPr>
              <a:t>noisy quasi-identifiers</a:t>
            </a:r>
          </a:p>
          <a:p>
            <a:pPr lvl="1"/>
            <a:r>
              <a:rPr lang="en-US" altLang="en-US" sz="1600" b="1" u="sng" dirty="0">
                <a:solidFill>
                  <a:srgbClr val="FFC000"/>
                </a:solidFill>
                <a:ea typeface="ＭＳ Ｐゴシック" charset="-128"/>
                <a:cs typeface="ＭＳ Ｐゴシック" charset="-128"/>
              </a:rPr>
              <a:t>Signal Profiles</a:t>
            </a:r>
            <a:r>
              <a:rPr lang="en-US" altLang="en-US" sz="1600" dirty="0">
                <a:solidFill>
                  <a:schemeClr val="tx1">
                    <a:lumMod val="65000"/>
                    <a:lumOff val="35000"/>
                  </a:schemeClr>
                </a:solidFill>
                <a:ea typeface="ＭＳ Ｐゴシック" charset="-128"/>
                <a:cs typeface="ＭＳ Ｐゴシック" charset="-128"/>
              </a:rPr>
              <a:t>: Manifest appreciable leakage from large &amp; small deletions. Linking attacks possible but additional complication of SV discovery in addition to genotyping</a:t>
            </a:r>
            <a:endParaRPr lang="en-US" altLang="en-US" sz="1600" dirty="0">
              <a:solidFill>
                <a:schemeClr val="tx1">
                  <a:lumMod val="65000"/>
                  <a:lumOff val="35000"/>
                </a:schemeClr>
              </a:solidFill>
              <a:ea typeface="ＭＳ Ｐゴシック" charset="-128"/>
            </a:endParaRPr>
          </a:p>
          <a:p>
            <a:endParaRPr lang="en-US" altLang="en-US" sz="1600" dirty="0">
              <a:solidFill>
                <a:schemeClr val="tx1">
                  <a:lumMod val="65000"/>
                  <a:lumOff val="35000"/>
                </a:schemeClr>
              </a:solidFill>
              <a:ea typeface="ＭＳ Ｐゴシック" charset="-128"/>
              <a:cs typeface="ＭＳ Ｐゴシック" charset="-128"/>
            </a:endParaRPr>
          </a:p>
          <a:p>
            <a:endParaRPr lang="en-US" altLang="en-US" sz="1600" dirty="0">
              <a:solidFill>
                <a:schemeClr val="tx1">
                  <a:lumMod val="65000"/>
                  <a:lumOff val="35000"/>
                </a:schemeClr>
              </a:solidFill>
              <a:ea typeface="ＭＳ Ｐゴシック" charset="-128"/>
              <a:cs typeface="ＭＳ Ｐゴシック" charset="-128"/>
            </a:endParaRPr>
          </a:p>
        </p:txBody>
      </p:sp>
    </p:spTree>
    <p:extLst>
      <p:ext uri="{BB962C8B-B14F-4D97-AF65-F5344CB8AC3E}">
        <p14:creationId xmlns:p14="http://schemas.microsoft.com/office/powerpoint/2010/main" val="810229086"/>
      </p:ext>
    </p:extLst>
  </p:cSld>
  <p:clrMapOvr>
    <a:masterClrMapping/>
  </p:clrMapOvr>
  <p:transition advTm="238108"/>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6F386FB-E914-9544-A6F4-627ADEBB782C}"/>
              </a:ext>
            </a:extLst>
          </p:cNvPr>
          <p:cNvSpPr>
            <a:spLocks noGrp="1"/>
          </p:cNvSpPr>
          <p:nvPr>
            <p:ph type="title"/>
          </p:nvPr>
        </p:nvSpPr>
        <p:spPr>
          <a:xfrm>
            <a:off x="743901" y="499395"/>
            <a:ext cx="7886701" cy="799611"/>
          </a:xfrm>
        </p:spPr>
        <p:txBody>
          <a:bodyPr>
            <a:noAutofit/>
          </a:bodyPr>
          <a:lstStyle/>
          <a:p>
            <a:r>
              <a:rPr lang="en-US" sz="2800" dirty="0"/>
              <a:t>Deep Structured Phenotype </a:t>
            </a:r>
            <a:r>
              <a:rPr lang="en-US" sz="2800"/>
              <a:t>Network </a:t>
            </a:r>
            <a:br>
              <a:rPr lang="en-US" sz="2800"/>
            </a:br>
            <a:r>
              <a:rPr lang="en-US" sz="2800"/>
              <a:t>(</a:t>
            </a:r>
            <a:r>
              <a:rPr lang="en-US" sz="2800" dirty="0"/>
              <a:t>DSPN) </a:t>
            </a:r>
          </a:p>
        </p:txBody>
      </p:sp>
      <p:sp>
        <p:nvSpPr>
          <p:cNvPr id="32" name="Content Placeholder 2">
            <a:extLst>
              <a:ext uri="{FF2B5EF4-FFF2-40B4-BE49-F238E27FC236}">
                <a16:creationId xmlns="" xmlns:a16="http://schemas.microsoft.com/office/drawing/2014/main" id="{7228B785-E114-3647-9875-BD2A74A866B8}"/>
              </a:ext>
            </a:extLst>
          </p:cNvPr>
          <p:cNvSpPr>
            <a:spLocks noGrp="1"/>
          </p:cNvSpPr>
          <p:nvPr>
            <p:ph idx="1"/>
          </p:nvPr>
        </p:nvSpPr>
        <p:spPr>
          <a:xfrm>
            <a:off x="6356862" y="1440158"/>
            <a:ext cx="2975001" cy="3791250"/>
          </a:xfrm>
        </p:spPr>
        <p:txBody>
          <a:bodyPr>
            <a:normAutofit lnSpcReduction="10000"/>
          </a:bodyPr>
          <a:lstStyle/>
          <a:p>
            <a:pPr marL="0" indent="0">
              <a:buNone/>
            </a:pPr>
            <a:r>
              <a:rPr lang="en-US" sz="1800" dirty="0"/>
              <a:t>Boltzmann machine </a:t>
            </a:r>
          </a:p>
          <a:p>
            <a:pPr marL="0" indent="0">
              <a:buNone/>
            </a:pPr>
            <a:endParaRPr lang="en-US" sz="1575" b="1" dirty="0">
              <a:solidFill>
                <a:srgbClr val="0070C0"/>
              </a:solidFill>
            </a:endParaRPr>
          </a:p>
          <a:p>
            <a:pPr marL="0" indent="0">
              <a:buNone/>
            </a:pPr>
            <a:r>
              <a:rPr lang="en-US" sz="1575" b="1" dirty="0">
                <a:solidFill>
                  <a:srgbClr val="0070C0"/>
                </a:solidFill>
              </a:rPr>
              <a:t>y</a:t>
            </a:r>
            <a:r>
              <a:rPr lang="en-US" sz="1575" dirty="0"/>
              <a:t>:</a:t>
            </a:r>
            <a:r>
              <a:rPr lang="en-US" sz="1575" b="1" dirty="0">
                <a:solidFill>
                  <a:srgbClr val="92D050"/>
                </a:solidFill>
              </a:rPr>
              <a:t> </a:t>
            </a:r>
            <a:r>
              <a:rPr lang="en-US" sz="1575" dirty="0"/>
              <a:t>phenotypes</a:t>
            </a:r>
          </a:p>
          <a:p>
            <a:pPr marL="0" indent="0">
              <a:buNone/>
            </a:pPr>
            <a:endParaRPr lang="en-US" sz="1575" b="1" dirty="0">
              <a:solidFill>
                <a:schemeClr val="accent1">
                  <a:lumMod val="50000"/>
                </a:schemeClr>
              </a:solidFill>
            </a:endParaRPr>
          </a:p>
          <a:p>
            <a:pPr marL="0" indent="0">
              <a:buNone/>
            </a:pPr>
            <a:r>
              <a:rPr lang="en-US" sz="1575" b="1" dirty="0">
                <a:solidFill>
                  <a:schemeClr val="accent1">
                    <a:lumMod val="50000"/>
                  </a:schemeClr>
                </a:solidFill>
              </a:rPr>
              <a:t>h</a:t>
            </a:r>
            <a:r>
              <a:rPr lang="en-US" sz="1575" dirty="0"/>
              <a:t>: hidden units (e.g., circuits)</a:t>
            </a:r>
          </a:p>
          <a:p>
            <a:pPr marL="0" indent="0">
              <a:buNone/>
            </a:pPr>
            <a:endParaRPr lang="en-US" sz="1575" b="1" dirty="0">
              <a:solidFill>
                <a:srgbClr val="92D050"/>
              </a:solidFill>
            </a:endParaRPr>
          </a:p>
          <a:p>
            <a:pPr marL="0" indent="0">
              <a:buNone/>
            </a:pPr>
            <a:r>
              <a:rPr lang="en-US" sz="1575" b="1" dirty="0">
                <a:solidFill>
                  <a:srgbClr val="92D050"/>
                </a:solidFill>
              </a:rPr>
              <a:t>x</a:t>
            </a:r>
            <a:r>
              <a:rPr lang="en-US" sz="1575" dirty="0"/>
              <a:t>: intermediate phenotypes (e.g., genes, enhancers)</a:t>
            </a:r>
          </a:p>
          <a:p>
            <a:pPr marL="0" indent="0">
              <a:buNone/>
            </a:pPr>
            <a:endParaRPr lang="en-US" sz="1575" b="1" dirty="0">
              <a:solidFill>
                <a:srgbClr val="B3752D"/>
              </a:solidFill>
            </a:endParaRPr>
          </a:p>
          <a:p>
            <a:pPr marL="0" indent="0">
              <a:buNone/>
            </a:pPr>
            <a:r>
              <a:rPr lang="en-US" sz="1575" b="1" dirty="0">
                <a:solidFill>
                  <a:srgbClr val="B3752D"/>
                </a:solidFill>
              </a:rPr>
              <a:t>z</a:t>
            </a:r>
            <a:r>
              <a:rPr lang="en-US" sz="1575" dirty="0"/>
              <a:t>: genotypes (e.g., SNPs)</a:t>
            </a:r>
          </a:p>
          <a:p>
            <a:pPr marL="0" indent="0">
              <a:buNone/>
            </a:pPr>
            <a:endParaRPr lang="en-US" sz="1575" b="1" dirty="0"/>
          </a:p>
          <a:p>
            <a:pPr marL="0" indent="0">
              <a:buNone/>
            </a:pPr>
            <a:endParaRPr lang="en-US" sz="1575" b="1" dirty="0"/>
          </a:p>
          <a:p>
            <a:pPr marL="0" indent="0">
              <a:buNone/>
            </a:pPr>
            <a:r>
              <a:rPr lang="en-US" sz="1575" b="1" dirty="0"/>
              <a:t>W</a:t>
            </a:r>
            <a:r>
              <a:rPr lang="en-US" sz="1575" dirty="0"/>
              <a:t>: weights </a:t>
            </a:r>
            <a:br>
              <a:rPr lang="en-US" sz="1575" dirty="0"/>
            </a:br>
            <a:r>
              <a:rPr lang="en-US" sz="1575" dirty="0"/>
              <a:t>(e.g., regulatory network)</a:t>
            </a:r>
          </a:p>
        </p:txBody>
      </p:sp>
      <p:pic>
        <p:nvPicPr>
          <p:cNvPr id="289" name="Picture 288">
            <a:extLst>
              <a:ext uri="{FF2B5EF4-FFF2-40B4-BE49-F238E27FC236}">
                <a16:creationId xmlns="" xmlns:a16="http://schemas.microsoft.com/office/drawing/2014/main" id="{0D6CB19A-F768-B045-B6E7-73393D171F4D}"/>
              </a:ext>
            </a:extLst>
          </p:cNvPr>
          <p:cNvPicPr>
            <a:picLocks noChangeAspect="1"/>
          </p:cNvPicPr>
          <p:nvPr/>
        </p:nvPicPr>
        <p:blipFill rotWithShape="1">
          <a:blip r:embed="rId2"/>
          <a:srcRect l="44041" t="6376"/>
          <a:stretch/>
        </p:blipFill>
        <p:spPr>
          <a:xfrm>
            <a:off x="2279319" y="1808018"/>
            <a:ext cx="4150367" cy="3714101"/>
          </a:xfrm>
          <a:prstGeom prst="rect">
            <a:avLst/>
          </a:prstGeom>
        </p:spPr>
      </p:pic>
      <p:sp>
        <p:nvSpPr>
          <p:cNvPr id="291" name="Rectangle 290">
            <a:extLst>
              <a:ext uri="{FF2B5EF4-FFF2-40B4-BE49-F238E27FC236}">
                <a16:creationId xmlns="" xmlns:a16="http://schemas.microsoft.com/office/drawing/2014/main" id="{DC64473B-3426-6048-91CF-747D0350BF41}"/>
              </a:ext>
            </a:extLst>
          </p:cNvPr>
          <p:cNvSpPr/>
          <p:nvPr/>
        </p:nvSpPr>
        <p:spPr>
          <a:xfrm>
            <a:off x="450102" y="4088647"/>
            <a:ext cx="2547703" cy="154222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solidFill>
                <a:srgbClr val="FFFFFF"/>
              </a:solidFill>
            </a:endParaRPr>
          </a:p>
        </p:txBody>
      </p:sp>
      <mc:AlternateContent xmlns:mc="http://schemas.openxmlformats.org/markup-compatibility/2006" xmlns:a14="http://schemas.microsoft.com/office/drawing/2010/main">
        <mc:Choice Requires="a14">
          <p:sp>
            <p:nvSpPr>
              <p:cNvPr id="33" name="Rectangle 32">
                <a:extLst>
                  <a:ext uri="{FF2B5EF4-FFF2-40B4-BE49-F238E27FC236}">
                    <a16:creationId xmlns="" xmlns:a16="http://schemas.microsoft.com/office/drawing/2014/main" id="{4CD5B0B4-E888-2B49-8C1D-7AFEB24D008F}"/>
                  </a:ext>
                </a:extLst>
              </p:cNvPr>
              <p:cNvSpPr/>
              <p:nvPr/>
            </p:nvSpPr>
            <p:spPr>
              <a:xfrm>
                <a:off x="181949" y="4957865"/>
                <a:ext cx="2879058" cy="35285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1500" i="1">
                          <a:solidFill>
                            <a:srgbClr val="000000"/>
                          </a:solidFill>
                          <a:latin typeface="Cambria Math" charset="0"/>
                        </a:rPr>
                        <m:t>𝑝</m:t>
                      </m:r>
                      <m:d>
                        <m:dPr>
                          <m:ctrlPr>
                            <a:rPr lang="en-US" sz="1500" i="1">
                              <a:solidFill>
                                <a:srgbClr val="000000"/>
                              </a:solidFill>
                              <a:latin typeface="Cambria Math" charset="0"/>
                            </a:rPr>
                          </m:ctrlPr>
                        </m:dPr>
                        <m:e>
                          <m:r>
                            <a:rPr lang="en-US" sz="1500">
                              <a:solidFill>
                                <a:srgbClr val="000000"/>
                              </a:solidFill>
                              <a:latin typeface="Cambria Math" charset="0"/>
                            </a:rPr>
                            <m:t>𝐱</m:t>
                          </m:r>
                          <m:r>
                            <a:rPr lang="en-US" sz="1500">
                              <a:solidFill>
                                <a:srgbClr val="000000"/>
                              </a:solidFill>
                              <a:latin typeface="Cambria Math" charset="0"/>
                            </a:rPr>
                            <m:t>,</m:t>
                          </m:r>
                          <m:r>
                            <a:rPr lang="en-US" sz="1500">
                              <a:solidFill>
                                <a:srgbClr val="000000"/>
                              </a:solidFill>
                              <a:latin typeface="Cambria Math" panose="02040503050406030204" pitchFamily="18" charset="0"/>
                            </a:rPr>
                            <m:t>𝐲</m:t>
                          </m:r>
                          <m:r>
                            <a:rPr lang="en-US" sz="1500">
                              <a:solidFill>
                                <a:srgbClr val="000000"/>
                              </a:solidFill>
                              <a:latin typeface="Cambria Math" panose="02040503050406030204" pitchFamily="18" charset="0"/>
                            </a:rPr>
                            <m:t>,</m:t>
                          </m:r>
                          <m:r>
                            <a:rPr lang="en-US" sz="1500">
                              <a:solidFill>
                                <a:srgbClr val="000000"/>
                              </a:solidFill>
                              <a:latin typeface="Cambria Math" charset="0"/>
                            </a:rPr>
                            <m:t>𝐡</m:t>
                          </m:r>
                          <m:r>
                            <a:rPr lang="en-US" sz="1500">
                              <a:solidFill>
                                <a:srgbClr val="000000"/>
                              </a:solidFill>
                              <a:latin typeface="Cambria Math" charset="0"/>
                            </a:rPr>
                            <m:t>|</m:t>
                          </m:r>
                          <m:r>
                            <a:rPr lang="en-US" sz="1500">
                              <a:solidFill>
                                <a:srgbClr val="000000"/>
                              </a:solidFill>
                              <a:latin typeface="Cambria Math" charset="0"/>
                            </a:rPr>
                            <m:t>𝐳</m:t>
                          </m:r>
                        </m:e>
                      </m:d>
                      <m:r>
                        <a:rPr lang="en-US" sz="1500" i="1">
                          <a:solidFill>
                            <a:srgbClr val="000000"/>
                          </a:solidFill>
                          <a:latin typeface="Cambria Math" charset="0"/>
                        </a:rPr>
                        <m:t>∝</m:t>
                      </m:r>
                      <m:func>
                        <m:funcPr>
                          <m:ctrlPr>
                            <a:rPr lang="en-US" sz="1500" i="1">
                              <a:solidFill>
                                <a:srgbClr val="000000"/>
                              </a:solidFill>
                              <a:latin typeface="Cambria Math" charset="0"/>
                            </a:rPr>
                          </m:ctrlPr>
                        </m:funcPr>
                        <m:fName>
                          <m:r>
                            <m:rPr>
                              <m:sty m:val="p"/>
                            </m:rPr>
                            <a:rPr lang="en-US" sz="1500">
                              <a:solidFill>
                                <a:srgbClr val="000000"/>
                              </a:solidFill>
                              <a:latin typeface="Cambria Math" charset="0"/>
                            </a:rPr>
                            <m:t>exp</m:t>
                          </m:r>
                        </m:fName>
                        <m:e>
                          <m:d>
                            <m:dPr>
                              <m:ctrlPr>
                                <a:rPr lang="en-US" sz="1500" i="1">
                                  <a:solidFill>
                                    <a:srgbClr val="000000"/>
                                  </a:solidFill>
                                  <a:latin typeface="Cambria Math" charset="0"/>
                                </a:rPr>
                              </m:ctrlPr>
                            </m:dPr>
                            <m:e>
                              <m:r>
                                <a:rPr lang="en-US" sz="1500">
                                  <a:solidFill>
                                    <a:srgbClr val="000000"/>
                                  </a:solidFill>
                                  <a:latin typeface="Cambria Math" charset="0"/>
                                </a:rPr>
                                <m:t>−</m:t>
                              </m:r>
                              <m:r>
                                <a:rPr lang="en-US" sz="1500" i="1">
                                  <a:solidFill>
                                    <a:srgbClr val="000000"/>
                                  </a:solidFill>
                                  <a:latin typeface="Cambria Math" charset="0"/>
                                </a:rPr>
                                <m:t>𝐸</m:t>
                              </m:r>
                              <m:d>
                                <m:dPr>
                                  <m:ctrlPr>
                                    <a:rPr lang="en-US" sz="1500" i="1">
                                      <a:solidFill>
                                        <a:srgbClr val="000000"/>
                                      </a:solidFill>
                                      <a:latin typeface="Cambria Math" charset="0"/>
                                    </a:rPr>
                                  </m:ctrlPr>
                                </m:dPr>
                                <m:e>
                                  <m:r>
                                    <a:rPr lang="en-US" sz="1500">
                                      <a:solidFill>
                                        <a:srgbClr val="000000"/>
                                      </a:solidFill>
                                      <a:latin typeface="Cambria Math" charset="0"/>
                                    </a:rPr>
                                    <m:t>𝐱</m:t>
                                  </m:r>
                                  <m:r>
                                    <a:rPr lang="en-US" sz="1500">
                                      <a:solidFill>
                                        <a:srgbClr val="000000"/>
                                      </a:solidFill>
                                      <a:latin typeface="Cambria Math" charset="0"/>
                                    </a:rPr>
                                    <m:t>,</m:t>
                                  </m:r>
                                  <m:r>
                                    <a:rPr lang="en-US" sz="1500">
                                      <a:solidFill>
                                        <a:srgbClr val="000000"/>
                                      </a:solidFill>
                                      <a:latin typeface="Cambria Math" panose="02040503050406030204" pitchFamily="18" charset="0"/>
                                    </a:rPr>
                                    <m:t>𝐲</m:t>
                                  </m:r>
                                  <m:r>
                                    <a:rPr lang="en-US" sz="1500">
                                      <a:solidFill>
                                        <a:srgbClr val="000000"/>
                                      </a:solidFill>
                                      <a:latin typeface="Cambria Math" panose="02040503050406030204" pitchFamily="18" charset="0"/>
                                    </a:rPr>
                                    <m:t>, </m:t>
                                  </m:r>
                                  <m:r>
                                    <a:rPr lang="en-US" sz="1500">
                                      <a:solidFill>
                                        <a:srgbClr val="000000"/>
                                      </a:solidFill>
                                      <a:latin typeface="Cambria Math" charset="0"/>
                                    </a:rPr>
                                    <m:t>𝐡</m:t>
                                  </m:r>
                                  <m:r>
                                    <a:rPr lang="en-US" sz="1500">
                                      <a:solidFill>
                                        <a:srgbClr val="000000"/>
                                      </a:solidFill>
                                      <a:latin typeface="Cambria Math" charset="0"/>
                                    </a:rPr>
                                    <m:t>|</m:t>
                                  </m:r>
                                  <m:r>
                                    <a:rPr lang="en-US" sz="1500">
                                      <a:solidFill>
                                        <a:srgbClr val="000000"/>
                                      </a:solidFill>
                                      <a:latin typeface="Cambria Math" charset="0"/>
                                    </a:rPr>
                                    <m:t>𝐳</m:t>
                                  </m:r>
                                </m:e>
                              </m:d>
                            </m:e>
                          </m:d>
                        </m:e>
                      </m:func>
                    </m:oMath>
                  </m:oMathPara>
                </a14:m>
                <a:endParaRPr lang="en-US" sz="1500" dirty="0">
                  <a:solidFill>
                    <a:srgbClr val="000000"/>
                  </a:solidFill>
                </a:endParaRPr>
              </a:p>
            </p:txBody>
          </p:sp>
        </mc:Choice>
        <mc:Fallback xmlns="">
          <p:sp>
            <p:nvSpPr>
              <p:cNvPr id="33" name="Rectangle 32">
                <a:extLst>
                  <a:ext uri="{FF2B5EF4-FFF2-40B4-BE49-F238E27FC236}">
                    <a16:creationId xmlns="" xmlns:a16="http://schemas.microsoft.com/office/drawing/2014/main" xmlns:a14="http://schemas.microsoft.com/office/drawing/2010/main" id="{4CD5B0B4-E888-2B49-8C1D-7AFEB24D008F}"/>
                  </a:ext>
                </a:extLst>
              </p:cNvPr>
              <p:cNvSpPr>
                <a:spLocks noRot="1" noChangeAspect="1" noMove="1" noResize="1" noEditPoints="1" noAdjustHandles="1" noChangeArrowheads="1" noChangeShapeType="1" noTextEdit="1"/>
              </p:cNvSpPr>
              <p:nvPr/>
            </p:nvSpPr>
            <p:spPr>
              <a:xfrm>
                <a:off x="181949" y="4957865"/>
                <a:ext cx="2879058" cy="352854"/>
              </a:xfrm>
              <a:prstGeom prst="rect">
                <a:avLst/>
              </a:prstGeom>
              <a:blipFill rotWithShape="0">
                <a:blip r:embed="rId3"/>
                <a:stretch>
                  <a:fillRect b="-344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Rectangle 33">
                <a:extLst>
                  <a:ext uri="{FF2B5EF4-FFF2-40B4-BE49-F238E27FC236}">
                    <a16:creationId xmlns="" xmlns:a16="http://schemas.microsoft.com/office/drawing/2014/main" id="{5FA5795D-4FA2-F74D-B91D-259818883B54}"/>
                  </a:ext>
                </a:extLst>
              </p:cNvPr>
              <p:cNvSpPr/>
              <p:nvPr/>
            </p:nvSpPr>
            <p:spPr>
              <a:xfrm>
                <a:off x="1076650" y="5935422"/>
                <a:ext cx="7221202" cy="374270"/>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sz="1800" i="1">
                          <a:solidFill>
                            <a:srgbClr val="C00000"/>
                          </a:solidFill>
                          <a:latin typeface="Cambria Math" charset="0"/>
                        </a:rPr>
                        <m:t>𝐸</m:t>
                      </m:r>
                      <m:d>
                        <m:dPr>
                          <m:ctrlPr>
                            <a:rPr lang="en-US" sz="1800" i="1">
                              <a:solidFill>
                                <a:srgbClr val="000000"/>
                              </a:solidFill>
                              <a:latin typeface="Cambria Math" charset="0"/>
                            </a:rPr>
                          </m:ctrlPr>
                        </m:dPr>
                        <m:e>
                          <m:r>
                            <a:rPr lang="en-US" sz="1800" i="1">
                              <a:solidFill>
                                <a:srgbClr val="92D050"/>
                              </a:solidFill>
                              <a:latin typeface="Cambria Math" charset="0"/>
                            </a:rPr>
                            <m:t>𝐱</m:t>
                          </m:r>
                          <m:r>
                            <a:rPr lang="en-US" sz="1800">
                              <a:solidFill>
                                <a:srgbClr val="000000"/>
                              </a:solidFill>
                              <a:latin typeface="Cambria Math" charset="0"/>
                            </a:rPr>
                            <m:t>,</m:t>
                          </m:r>
                          <m:r>
                            <a:rPr lang="en-US" sz="1800">
                              <a:solidFill>
                                <a:srgbClr val="0070C0"/>
                              </a:solidFill>
                              <a:latin typeface="Cambria Math" panose="02040503050406030204" pitchFamily="18" charset="0"/>
                            </a:rPr>
                            <m:t>𝐲</m:t>
                          </m:r>
                          <m:r>
                            <a:rPr lang="en-US" sz="1800">
                              <a:solidFill>
                                <a:srgbClr val="000000"/>
                              </a:solidFill>
                              <a:latin typeface="Cambria Math" panose="02040503050406030204" pitchFamily="18" charset="0"/>
                            </a:rPr>
                            <m:t>, </m:t>
                          </m:r>
                          <m:r>
                            <a:rPr lang="en-US" sz="1800">
                              <a:solidFill>
                                <a:srgbClr val="00CC99">
                                  <a:lumMod val="50000"/>
                                </a:srgbClr>
                              </a:solidFill>
                              <a:latin typeface="Cambria Math" charset="0"/>
                            </a:rPr>
                            <m:t>𝐡</m:t>
                          </m:r>
                          <m:r>
                            <a:rPr lang="en-US" sz="1800">
                              <a:solidFill>
                                <a:srgbClr val="000000"/>
                              </a:solidFill>
                              <a:latin typeface="Cambria Math" charset="0"/>
                            </a:rPr>
                            <m:t>|</m:t>
                          </m:r>
                          <m:r>
                            <a:rPr lang="en-US" sz="1800" i="1">
                              <a:solidFill>
                                <a:srgbClr val="B3752D"/>
                              </a:solidFill>
                              <a:latin typeface="Cambria Math" charset="0"/>
                            </a:rPr>
                            <m:t>𝐳</m:t>
                          </m:r>
                        </m:e>
                      </m:d>
                      <m:r>
                        <a:rPr lang="en-US" sz="1800" i="1">
                          <a:solidFill>
                            <a:srgbClr val="000000"/>
                          </a:solidFill>
                          <a:latin typeface="Cambria Math" charset="0"/>
                        </a:rPr>
                        <m:t>=</m:t>
                      </m:r>
                      <m:sSup>
                        <m:sSupPr>
                          <m:ctrlPr>
                            <a:rPr lang="en-US" sz="1800" i="1">
                              <a:solidFill>
                                <a:srgbClr val="000000"/>
                              </a:solidFill>
                              <a:latin typeface="Cambria Math" charset="0"/>
                            </a:rPr>
                          </m:ctrlPr>
                        </m:sSupPr>
                        <m:e>
                          <m:r>
                            <a:rPr lang="en-US" sz="1800" i="1">
                              <a:solidFill>
                                <a:srgbClr val="000000"/>
                              </a:solidFill>
                              <a:latin typeface="Cambria Math" charset="0"/>
                            </a:rPr>
                            <m:t>−</m:t>
                          </m:r>
                          <m:r>
                            <a:rPr lang="en-US" sz="1800" i="1">
                              <a:solidFill>
                                <a:srgbClr val="B3752D"/>
                              </a:solidFill>
                              <a:latin typeface="Cambria Math" charset="0"/>
                            </a:rPr>
                            <m:t>𝐳</m:t>
                          </m:r>
                        </m:e>
                        <m:sup>
                          <m:r>
                            <m:rPr>
                              <m:sty m:val="p"/>
                            </m:rPr>
                            <a:rPr lang="en-US" sz="1800">
                              <a:solidFill>
                                <a:srgbClr val="000000"/>
                              </a:solidFill>
                              <a:latin typeface="Cambria Math" charset="0"/>
                            </a:rPr>
                            <m:t>T</m:t>
                          </m:r>
                        </m:sup>
                      </m:sSup>
                      <m:sSub>
                        <m:sSubPr>
                          <m:ctrlPr>
                            <a:rPr lang="en-US" sz="1800" i="1">
                              <a:solidFill>
                                <a:srgbClr val="000000"/>
                              </a:solidFill>
                              <a:latin typeface="Cambria Math" charset="0"/>
                            </a:rPr>
                          </m:ctrlPr>
                        </m:sSubPr>
                        <m:e>
                          <m:r>
                            <a:rPr lang="en-US" sz="1800" i="1">
                              <a:solidFill>
                                <a:srgbClr val="000000"/>
                              </a:solidFill>
                              <a:latin typeface="Cambria Math" charset="0"/>
                            </a:rPr>
                            <m:t>𝐖</m:t>
                          </m:r>
                        </m:e>
                        <m:sub>
                          <m:r>
                            <a:rPr lang="en-US" sz="1800" i="1">
                              <a:solidFill>
                                <a:srgbClr val="000000"/>
                              </a:solidFill>
                              <a:latin typeface="Cambria Math" charset="0"/>
                            </a:rPr>
                            <m:t>𝟏</m:t>
                          </m:r>
                        </m:sub>
                      </m:sSub>
                      <m:r>
                        <a:rPr lang="en-US" sz="1800" i="1">
                          <a:solidFill>
                            <a:srgbClr val="92D050"/>
                          </a:solidFill>
                          <a:latin typeface="Cambria Math" charset="0"/>
                        </a:rPr>
                        <m:t>𝐱</m:t>
                      </m:r>
                      <m:sSup>
                        <m:sSupPr>
                          <m:ctrlPr>
                            <a:rPr lang="en-US" sz="1800" i="1">
                              <a:solidFill>
                                <a:srgbClr val="000000"/>
                              </a:solidFill>
                              <a:latin typeface="Cambria Math" charset="0"/>
                            </a:rPr>
                          </m:ctrlPr>
                        </m:sSupPr>
                        <m:e>
                          <m:r>
                            <a:rPr lang="en-US" sz="1800" i="1">
                              <a:solidFill>
                                <a:srgbClr val="000000"/>
                              </a:solidFill>
                              <a:latin typeface="Cambria Math" charset="0"/>
                            </a:rPr>
                            <m:t>−</m:t>
                          </m:r>
                          <m:r>
                            <a:rPr lang="en-US" sz="1800" i="1">
                              <a:solidFill>
                                <a:srgbClr val="92D050"/>
                              </a:solidFill>
                              <a:latin typeface="Cambria Math" charset="0"/>
                            </a:rPr>
                            <m:t>𝐱</m:t>
                          </m:r>
                        </m:e>
                        <m:sup>
                          <m:r>
                            <m:rPr>
                              <m:sty m:val="p"/>
                            </m:rPr>
                            <a:rPr lang="en-US" sz="1800">
                              <a:solidFill>
                                <a:srgbClr val="000000"/>
                              </a:solidFill>
                              <a:latin typeface="Cambria Math" charset="0"/>
                            </a:rPr>
                            <m:t>T</m:t>
                          </m:r>
                        </m:sup>
                      </m:sSup>
                      <m:sSub>
                        <m:sSubPr>
                          <m:ctrlPr>
                            <a:rPr lang="en-US" sz="1800" i="1">
                              <a:solidFill>
                                <a:srgbClr val="000000"/>
                              </a:solidFill>
                              <a:latin typeface="Cambria Math" charset="0"/>
                            </a:rPr>
                          </m:ctrlPr>
                        </m:sSubPr>
                        <m:e>
                          <m:r>
                            <a:rPr lang="en-US" sz="1800" i="1">
                              <a:solidFill>
                                <a:srgbClr val="000000"/>
                              </a:solidFill>
                              <a:latin typeface="Cambria Math" charset="0"/>
                            </a:rPr>
                            <m:t>𝐖</m:t>
                          </m:r>
                        </m:e>
                        <m:sub>
                          <m:r>
                            <a:rPr lang="en-US" sz="1800" i="1">
                              <a:solidFill>
                                <a:srgbClr val="000000"/>
                              </a:solidFill>
                              <a:latin typeface="Cambria Math" charset="0"/>
                            </a:rPr>
                            <m:t>𝟐</m:t>
                          </m:r>
                        </m:sub>
                      </m:sSub>
                      <m:r>
                        <a:rPr lang="en-US" sz="1800" i="1">
                          <a:solidFill>
                            <a:srgbClr val="92D050"/>
                          </a:solidFill>
                          <a:latin typeface="Cambria Math" charset="0"/>
                        </a:rPr>
                        <m:t>𝐱</m:t>
                      </m:r>
                      <m:r>
                        <a:rPr lang="en-US" sz="1800" i="1">
                          <a:solidFill>
                            <a:srgbClr val="000000"/>
                          </a:solidFill>
                          <a:latin typeface="Cambria Math" charset="0"/>
                        </a:rPr>
                        <m:t>−</m:t>
                      </m:r>
                      <m:sSup>
                        <m:sSupPr>
                          <m:ctrlPr>
                            <a:rPr lang="en-US" sz="1800" i="1">
                              <a:solidFill>
                                <a:srgbClr val="000000"/>
                              </a:solidFill>
                              <a:latin typeface="Cambria Math" charset="0"/>
                            </a:rPr>
                          </m:ctrlPr>
                        </m:sSupPr>
                        <m:e>
                          <m:r>
                            <a:rPr lang="en-US" sz="1800" i="1">
                              <a:solidFill>
                                <a:srgbClr val="92D050"/>
                              </a:solidFill>
                              <a:latin typeface="Cambria Math" charset="0"/>
                            </a:rPr>
                            <m:t>𝐱</m:t>
                          </m:r>
                        </m:e>
                        <m:sup>
                          <m:r>
                            <m:rPr>
                              <m:sty m:val="p"/>
                            </m:rPr>
                            <a:rPr lang="en-US" sz="1800">
                              <a:solidFill>
                                <a:srgbClr val="000000"/>
                              </a:solidFill>
                              <a:latin typeface="Cambria Math" charset="0"/>
                            </a:rPr>
                            <m:t>T</m:t>
                          </m:r>
                        </m:sup>
                      </m:sSup>
                      <m:sSub>
                        <m:sSubPr>
                          <m:ctrlPr>
                            <a:rPr lang="en-US" sz="1800" i="1">
                              <a:solidFill>
                                <a:srgbClr val="000000"/>
                              </a:solidFill>
                              <a:latin typeface="Cambria Math" charset="0"/>
                            </a:rPr>
                          </m:ctrlPr>
                        </m:sSubPr>
                        <m:e>
                          <m:r>
                            <a:rPr lang="en-US" sz="1800" i="1">
                              <a:solidFill>
                                <a:srgbClr val="000000"/>
                              </a:solidFill>
                              <a:latin typeface="Cambria Math" charset="0"/>
                            </a:rPr>
                            <m:t>𝐖</m:t>
                          </m:r>
                        </m:e>
                        <m:sub>
                          <m:r>
                            <a:rPr lang="en-US" sz="1800" i="1">
                              <a:solidFill>
                                <a:srgbClr val="000000"/>
                              </a:solidFill>
                              <a:latin typeface="Cambria Math" charset="0"/>
                            </a:rPr>
                            <m:t>𝟑</m:t>
                          </m:r>
                        </m:sub>
                      </m:sSub>
                      <m:r>
                        <a:rPr lang="en-US" sz="1800">
                          <a:solidFill>
                            <a:srgbClr val="00CC99">
                              <a:lumMod val="50000"/>
                            </a:srgbClr>
                          </a:solidFill>
                          <a:latin typeface="Cambria Math" charset="0"/>
                        </a:rPr>
                        <m:t>𝐡</m:t>
                      </m:r>
                      <m:r>
                        <a:rPr lang="en-US" sz="1800" i="1">
                          <a:solidFill>
                            <a:srgbClr val="000000"/>
                          </a:solidFill>
                          <a:latin typeface="Cambria Math" charset="0"/>
                        </a:rPr>
                        <m:t>−</m:t>
                      </m:r>
                      <m:sSup>
                        <m:sSupPr>
                          <m:ctrlPr>
                            <a:rPr lang="en-US" sz="1800" i="1">
                              <a:solidFill>
                                <a:srgbClr val="000000"/>
                              </a:solidFill>
                              <a:latin typeface="Cambria Math" charset="0"/>
                            </a:rPr>
                          </m:ctrlPr>
                        </m:sSupPr>
                        <m:e>
                          <m:r>
                            <a:rPr lang="en-US" sz="1800">
                              <a:solidFill>
                                <a:srgbClr val="00CC99">
                                  <a:lumMod val="50000"/>
                                </a:srgbClr>
                              </a:solidFill>
                              <a:latin typeface="Cambria Math" charset="0"/>
                            </a:rPr>
                            <m:t>𝐡</m:t>
                          </m:r>
                        </m:e>
                        <m:sup>
                          <m:r>
                            <m:rPr>
                              <m:sty m:val="p"/>
                            </m:rPr>
                            <a:rPr lang="en-US" sz="1800">
                              <a:solidFill>
                                <a:srgbClr val="000000"/>
                              </a:solidFill>
                              <a:latin typeface="Cambria Math" charset="0"/>
                            </a:rPr>
                            <m:t>T</m:t>
                          </m:r>
                        </m:sup>
                      </m:sSup>
                      <m:sSub>
                        <m:sSubPr>
                          <m:ctrlPr>
                            <a:rPr lang="en-US" sz="1800" i="1">
                              <a:solidFill>
                                <a:srgbClr val="000000"/>
                              </a:solidFill>
                              <a:latin typeface="Cambria Math" charset="0"/>
                            </a:rPr>
                          </m:ctrlPr>
                        </m:sSubPr>
                        <m:e>
                          <m:r>
                            <a:rPr lang="en-US" sz="1800" i="1">
                              <a:solidFill>
                                <a:srgbClr val="000000"/>
                              </a:solidFill>
                              <a:latin typeface="Cambria Math" charset="0"/>
                            </a:rPr>
                            <m:t>𝐖</m:t>
                          </m:r>
                        </m:e>
                        <m:sub>
                          <m:r>
                            <a:rPr lang="en-US" sz="1800" i="1">
                              <a:solidFill>
                                <a:srgbClr val="000000"/>
                              </a:solidFill>
                              <a:latin typeface="Cambria Math" charset="0"/>
                            </a:rPr>
                            <m:t>𝟒</m:t>
                          </m:r>
                        </m:sub>
                      </m:sSub>
                      <m:r>
                        <a:rPr lang="en-US" sz="1800">
                          <a:solidFill>
                            <a:srgbClr val="00CC99">
                              <a:lumMod val="50000"/>
                            </a:srgbClr>
                          </a:solidFill>
                          <a:latin typeface="Cambria Math" charset="0"/>
                        </a:rPr>
                        <m:t>𝐡</m:t>
                      </m:r>
                      <m:r>
                        <a:rPr lang="en-US" sz="1800" i="1">
                          <a:solidFill>
                            <a:srgbClr val="000000"/>
                          </a:solidFill>
                          <a:latin typeface="Cambria Math" charset="0"/>
                        </a:rPr>
                        <m:t>−</m:t>
                      </m:r>
                      <m:sSup>
                        <m:sSupPr>
                          <m:ctrlPr>
                            <a:rPr lang="en-US" sz="1800" i="1">
                              <a:solidFill>
                                <a:srgbClr val="000000"/>
                              </a:solidFill>
                              <a:latin typeface="Cambria Math" charset="0"/>
                            </a:rPr>
                          </m:ctrlPr>
                        </m:sSupPr>
                        <m:e>
                          <m:r>
                            <a:rPr lang="en-US" sz="1800">
                              <a:solidFill>
                                <a:srgbClr val="00CC99">
                                  <a:lumMod val="50000"/>
                                </a:srgbClr>
                              </a:solidFill>
                              <a:latin typeface="Cambria Math" charset="0"/>
                            </a:rPr>
                            <m:t>𝐡</m:t>
                          </m:r>
                        </m:e>
                        <m:sup>
                          <m:r>
                            <m:rPr>
                              <m:sty m:val="p"/>
                            </m:rPr>
                            <a:rPr lang="en-US" sz="1800">
                              <a:solidFill>
                                <a:srgbClr val="000000"/>
                              </a:solidFill>
                              <a:latin typeface="Cambria Math" charset="0"/>
                            </a:rPr>
                            <m:t>T</m:t>
                          </m:r>
                        </m:sup>
                      </m:sSup>
                      <m:sSub>
                        <m:sSubPr>
                          <m:ctrlPr>
                            <a:rPr lang="en-US" sz="1800" i="1">
                              <a:solidFill>
                                <a:srgbClr val="000000"/>
                              </a:solidFill>
                              <a:latin typeface="Cambria Math" charset="0"/>
                            </a:rPr>
                          </m:ctrlPr>
                        </m:sSubPr>
                        <m:e>
                          <m:r>
                            <a:rPr lang="en-US" sz="1800" i="1">
                              <a:solidFill>
                                <a:srgbClr val="000000"/>
                              </a:solidFill>
                              <a:latin typeface="Cambria Math" charset="0"/>
                            </a:rPr>
                            <m:t>𝐖</m:t>
                          </m:r>
                        </m:e>
                        <m:sub>
                          <m:r>
                            <a:rPr lang="en-US" sz="1800" i="1">
                              <a:solidFill>
                                <a:srgbClr val="000000"/>
                              </a:solidFill>
                              <a:latin typeface="Cambria Math" panose="02040503050406030204" pitchFamily="18" charset="0"/>
                            </a:rPr>
                            <m:t>𝟓</m:t>
                          </m:r>
                        </m:sub>
                      </m:sSub>
                      <m:r>
                        <a:rPr lang="en-US" sz="1800">
                          <a:solidFill>
                            <a:srgbClr val="0070C0"/>
                          </a:solidFill>
                          <a:latin typeface="Cambria Math" panose="02040503050406030204" pitchFamily="18" charset="0"/>
                        </a:rPr>
                        <m:t>𝐲</m:t>
                      </m:r>
                      <m:r>
                        <a:rPr lang="en-US" sz="1800" i="1">
                          <a:solidFill>
                            <a:srgbClr val="00CC99">
                              <a:lumMod val="50000"/>
                            </a:srgbClr>
                          </a:solidFill>
                          <a:latin typeface="Cambria Math" panose="02040503050406030204" pitchFamily="18" charset="0"/>
                        </a:rPr>
                        <m:t>−</m:t>
                      </m:r>
                      <m:r>
                        <a:rPr lang="en-US" sz="1800" i="1">
                          <a:solidFill>
                            <a:srgbClr val="000000"/>
                          </a:solidFill>
                          <a:latin typeface="Cambria Math" charset="0"/>
                        </a:rPr>
                        <m:t>𝑩𝒊𝒂𝒔</m:t>
                      </m:r>
                    </m:oMath>
                  </m:oMathPara>
                </a14:m>
                <a:endParaRPr lang="en-US" sz="1800" dirty="0">
                  <a:solidFill>
                    <a:srgbClr val="000000"/>
                  </a:solidFill>
                </a:endParaRPr>
              </a:p>
            </p:txBody>
          </p:sp>
        </mc:Choice>
        <mc:Fallback xmlns="">
          <p:sp>
            <p:nvSpPr>
              <p:cNvPr id="34" name="Rectangle 33">
                <a:extLst>
                  <a:ext uri="{FF2B5EF4-FFF2-40B4-BE49-F238E27FC236}">
                    <a16:creationId xmlns:a16="http://schemas.microsoft.com/office/drawing/2014/main" xmlns="" xmlns:a14="http://schemas.microsoft.com/office/drawing/2010/main" id="{5FA5795D-4FA2-F74D-B91D-259818883B54}"/>
                  </a:ext>
                </a:extLst>
              </p:cNvPr>
              <p:cNvSpPr>
                <a:spLocks noRot="1" noChangeAspect="1" noMove="1" noResize="1" noEditPoints="1" noAdjustHandles="1" noChangeArrowheads="1" noChangeShapeType="1" noTextEdit="1"/>
              </p:cNvSpPr>
              <p:nvPr/>
            </p:nvSpPr>
            <p:spPr>
              <a:xfrm>
                <a:off x="1076650" y="5935422"/>
                <a:ext cx="7221202" cy="374270"/>
              </a:xfrm>
              <a:prstGeom prst="rect">
                <a:avLst/>
              </a:prstGeom>
              <a:blipFill rotWithShape="0">
                <a:blip r:embed="rId4"/>
                <a:stretch>
                  <a:fillRect b="-14754"/>
                </a:stretch>
              </a:blipFill>
            </p:spPr>
            <p:txBody>
              <a:bodyPr/>
              <a:lstStyle/>
              <a:p>
                <a:r>
                  <a:rPr lang="en-US">
                    <a:noFill/>
                  </a:rPr>
                  <a:t> </a:t>
                </a:r>
              </a:p>
            </p:txBody>
          </p:sp>
        </mc:Fallback>
      </mc:AlternateContent>
      <p:sp>
        <p:nvSpPr>
          <p:cNvPr id="290" name="TextBox 289">
            <a:extLst>
              <a:ext uri="{FF2B5EF4-FFF2-40B4-BE49-F238E27FC236}">
                <a16:creationId xmlns="" xmlns:a16="http://schemas.microsoft.com/office/drawing/2014/main" id="{DCA415DE-CA23-8C4A-8DE5-F62D49E0BDF0}"/>
              </a:ext>
            </a:extLst>
          </p:cNvPr>
          <p:cNvSpPr txBox="1"/>
          <p:nvPr/>
        </p:nvSpPr>
        <p:spPr>
          <a:xfrm>
            <a:off x="202910" y="2182013"/>
            <a:ext cx="2242136" cy="1631216"/>
          </a:xfrm>
          <a:prstGeom prst="rect">
            <a:avLst/>
          </a:prstGeom>
          <a:noFill/>
        </p:spPr>
        <p:txBody>
          <a:bodyPr wrap="square" rtlCol="0">
            <a:spAutoFit/>
          </a:bodyPr>
          <a:lstStyle/>
          <a:p>
            <a:r>
              <a:rPr lang="en-US" sz="2000" dirty="0">
                <a:solidFill>
                  <a:srgbClr val="000000"/>
                </a:solidFill>
                <a:latin typeface="Arial" panose="020B0604020202020204" pitchFamily="34" charset="0"/>
                <a:cs typeface="Arial" panose="020B0604020202020204" pitchFamily="34" charset="0"/>
              </a:rPr>
              <a:t>Gene </a:t>
            </a:r>
            <a:br>
              <a:rPr lang="en-US" sz="2000" dirty="0">
                <a:solidFill>
                  <a:srgbClr val="000000"/>
                </a:solidFill>
                <a:latin typeface="Arial" panose="020B0604020202020204" pitchFamily="34" charset="0"/>
                <a:cs typeface="Arial" panose="020B0604020202020204" pitchFamily="34" charset="0"/>
              </a:rPr>
            </a:br>
            <a:r>
              <a:rPr lang="en-US" sz="2000" dirty="0">
                <a:solidFill>
                  <a:srgbClr val="000000"/>
                </a:solidFill>
                <a:latin typeface="Arial" panose="020B0604020202020204" pitchFamily="34" charset="0"/>
                <a:cs typeface="Arial" panose="020B0604020202020204" pitchFamily="34" charset="0"/>
              </a:rPr>
              <a:t>regulatory network </a:t>
            </a:r>
          </a:p>
          <a:p>
            <a:r>
              <a:rPr lang="en-US" sz="2000" dirty="0">
                <a:solidFill>
                  <a:srgbClr val="000000"/>
                </a:solidFill>
                <a:latin typeface="Arial" panose="020B0604020202020204" pitchFamily="34" charset="0"/>
                <a:cs typeface="Arial" panose="020B0604020202020204" pitchFamily="34" charset="0"/>
              </a:rPr>
              <a:t>builds </a:t>
            </a:r>
          </a:p>
          <a:p>
            <a:r>
              <a:rPr lang="en-US" sz="2000" dirty="0">
                <a:solidFill>
                  <a:srgbClr val="000000"/>
                </a:solidFill>
                <a:latin typeface="Arial" panose="020B0604020202020204" pitchFamily="34" charset="0"/>
                <a:cs typeface="Arial" panose="020B0604020202020204" pitchFamily="34" charset="0"/>
              </a:rPr>
              <a:t>skeleton</a:t>
            </a:r>
          </a:p>
        </p:txBody>
      </p:sp>
      <p:sp>
        <p:nvSpPr>
          <p:cNvPr id="4" name="TextBox 3"/>
          <p:cNvSpPr txBox="1"/>
          <p:nvPr/>
        </p:nvSpPr>
        <p:spPr>
          <a:xfrm>
            <a:off x="210145" y="4307061"/>
            <a:ext cx="1546043" cy="346249"/>
          </a:xfrm>
          <a:prstGeom prst="rect">
            <a:avLst/>
          </a:prstGeom>
          <a:noFill/>
        </p:spPr>
        <p:txBody>
          <a:bodyPr wrap="square" rtlCol="0">
            <a:spAutoFit/>
          </a:bodyPr>
          <a:lstStyle/>
          <a:p>
            <a:r>
              <a:rPr lang="en-US" sz="1650" dirty="0">
                <a:solidFill>
                  <a:srgbClr val="000000"/>
                </a:solidFill>
              </a:rPr>
              <a:t>Energy model:</a:t>
            </a:r>
          </a:p>
        </p:txBody>
      </p:sp>
      <p:sp>
        <p:nvSpPr>
          <p:cNvPr id="10" name="Rectangle 9">
            <a:extLst>
              <a:ext uri="{FF2B5EF4-FFF2-40B4-BE49-F238E27FC236}">
                <a16:creationId xmlns="" xmlns:a16="http://schemas.microsoft.com/office/drawing/2014/main" id="{135AA93C-05A2-564B-B302-4956751F82CF}"/>
              </a:ext>
            </a:extLst>
          </p:cNvPr>
          <p:cNvSpPr/>
          <p:nvPr/>
        </p:nvSpPr>
        <p:spPr>
          <a:xfrm>
            <a:off x="6834367" y="6518927"/>
            <a:ext cx="2077813" cy="276999"/>
          </a:xfrm>
          <a:prstGeom prst="rect">
            <a:avLst/>
          </a:prstGeom>
        </p:spPr>
        <p:txBody>
          <a:bodyPr wrap="none">
            <a:spAutoFit/>
          </a:bodyPr>
          <a:lstStyle/>
          <a:p>
            <a:r>
              <a:rPr lang="en" dirty="0">
                <a:solidFill>
                  <a:srgbClr val="FFFFFF">
                    <a:lumMod val="50000"/>
                  </a:srgbClr>
                </a:solidFill>
              </a:rPr>
              <a:t>[Wang et al. (‘18) </a:t>
            </a:r>
            <a:r>
              <a:rPr lang="en-US" dirty="0">
                <a:solidFill>
                  <a:srgbClr val="FFFFFF">
                    <a:lumMod val="50000"/>
                  </a:srgbClr>
                </a:solidFill>
              </a:rPr>
              <a:t>Science]</a:t>
            </a:r>
          </a:p>
        </p:txBody>
      </p:sp>
    </p:spTree>
    <p:extLst>
      <p:ext uri="{BB962C8B-B14F-4D97-AF65-F5344CB8AC3E}">
        <p14:creationId xmlns:p14="http://schemas.microsoft.com/office/powerpoint/2010/main" val="1142512921"/>
      </p:ext>
    </p:extLst>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77D61AA-7B62-8A4D-B894-2400E9BE8627}"/>
              </a:ext>
            </a:extLst>
          </p:cNvPr>
          <p:cNvSpPr>
            <a:spLocks noGrp="1"/>
          </p:cNvSpPr>
          <p:nvPr>
            <p:ph type="title"/>
          </p:nvPr>
        </p:nvSpPr>
        <p:spPr>
          <a:xfrm>
            <a:off x="92990" y="1445724"/>
            <a:ext cx="3427061" cy="1468927"/>
          </a:xfrm>
        </p:spPr>
        <p:txBody>
          <a:bodyPr>
            <a:normAutofit/>
          </a:bodyPr>
          <a:lstStyle/>
          <a:p>
            <a:r>
              <a:rPr lang="en-US" dirty="0"/>
              <a:t>DSPN improves brain disease prediction by adding deep layers</a:t>
            </a:r>
          </a:p>
        </p:txBody>
      </p:sp>
      <p:pic>
        <p:nvPicPr>
          <p:cNvPr id="27" name="Content Placeholder 5">
            <a:extLst>
              <a:ext uri="{FF2B5EF4-FFF2-40B4-BE49-F238E27FC236}">
                <a16:creationId xmlns="" xmlns:a16="http://schemas.microsoft.com/office/drawing/2014/main" id="{88AB6C5A-FA4E-A647-B2A0-417655F5E0CF}"/>
              </a:ext>
            </a:extLst>
          </p:cNvPr>
          <p:cNvPicPr>
            <a:picLocks noGrp="1" noChangeAspect="1"/>
          </p:cNvPicPr>
          <p:nvPr>
            <p:ph idx="1"/>
          </p:nvPr>
        </p:nvPicPr>
        <p:blipFill rotWithShape="1">
          <a:blip r:embed="rId2"/>
          <a:srcRect t="4720" r="66007" b="61588"/>
          <a:stretch/>
        </p:blipFill>
        <p:spPr>
          <a:xfrm>
            <a:off x="3427061" y="1055333"/>
            <a:ext cx="2989236" cy="2452325"/>
          </a:xfrm>
        </p:spPr>
      </p:pic>
      <p:sp>
        <p:nvSpPr>
          <p:cNvPr id="33" name="TextBox 32">
            <a:extLst>
              <a:ext uri="{FF2B5EF4-FFF2-40B4-BE49-F238E27FC236}">
                <a16:creationId xmlns="" xmlns:a16="http://schemas.microsoft.com/office/drawing/2014/main" id="{32BA1F88-46E1-6746-9103-93408FF3F613}"/>
              </a:ext>
            </a:extLst>
          </p:cNvPr>
          <p:cNvSpPr txBox="1"/>
          <p:nvPr/>
        </p:nvSpPr>
        <p:spPr>
          <a:xfrm>
            <a:off x="4787186" y="5378206"/>
            <a:ext cx="4277133" cy="300082"/>
          </a:xfrm>
          <a:prstGeom prst="rect">
            <a:avLst/>
          </a:prstGeom>
          <a:noFill/>
        </p:spPr>
        <p:txBody>
          <a:bodyPr wrap="none" rtlCol="0">
            <a:spAutoFit/>
          </a:bodyPr>
          <a:lstStyle/>
          <a:p>
            <a:r>
              <a:rPr lang="en-US" sz="1350" b="0" dirty="0">
                <a:solidFill>
                  <a:srgbClr val="000000"/>
                </a:solidFill>
              </a:rPr>
              <a:t>Accuracy = chance to correctly predict disease/health</a:t>
            </a:r>
          </a:p>
        </p:txBody>
      </p:sp>
      <p:pic>
        <p:nvPicPr>
          <p:cNvPr id="9" name="Content Placeholder 5">
            <a:extLst>
              <a:ext uri="{FF2B5EF4-FFF2-40B4-BE49-F238E27FC236}">
                <a16:creationId xmlns="" xmlns:a16="http://schemas.microsoft.com/office/drawing/2014/main" id="{D7CFCC92-FA48-4949-9D37-9BF5C1302567}"/>
              </a:ext>
            </a:extLst>
          </p:cNvPr>
          <p:cNvPicPr>
            <a:picLocks noChangeAspect="1"/>
          </p:cNvPicPr>
          <p:nvPr/>
        </p:nvPicPr>
        <p:blipFill rotWithShape="1">
          <a:blip r:embed="rId2"/>
          <a:srcRect l="45779" t="4720" r="28372" b="61588"/>
          <a:stretch/>
        </p:blipFill>
        <p:spPr>
          <a:xfrm>
            <a:off x="6416298" y="1055333"/>
            <a:ext cx="2273090" cy="2452325"/>
          </a:xfrm>
          <a:prstGeom prst="rect">
            <a:avLst/>
          </a:prstGeom>
        </p:spPr>
      </p:pic>
      <p:graphicFrame>
        <p:nvGraphicFramePr>
          <p:cNvPr id="4" name="Table 3">
            <a:extLst>
              <a:ext uri="{FF2B5EF4-FFF2-40B4-BE49-F238E27FC236}">
                <a16:creationId xmlns="" xmlns:a16="http://schemas.microsoft.com/office/drawing/2014/main" id="{46C2A441-EB9A-074C-8AE2-58AC12E44E48}"/>
              </a:ext>
            </a:extLst>
          </p:cNvPr>
          <p:cNvGraphicFramePr>
            <a:graphicFrameLocks noGrp="1"/>
          </p:cNvGraphicFramePr>
          <p:nvPr>
            <p:extLst/>
          </p:nvPr>
        </p:nvGraphicFramePr>
        <p:xfrm>
          <a:off x="1255364" y="3700463"/>
          <a:ext cx="7423369" cy="1123950"/>
        </p:xfrm>
        <a:graphic>
          <a:graphicData uri="http://schemas.openxmlformats.org/drawingml/2006/table">
            <a:tbl>
              <a:tblPr firstRow="1" bandRow="1">
                <a:tableStyleId>{5940675A-B579-460E-94D1-54222C63F5DA}</a:tableStyleId>
              </a:tblPr>
              <a:tblGrid>
                <a:gridCol w="1727741">
                  <a:extLst>
                    <a:ext uri="{9D8B030D-6E8A-4147-A177-3AD203B41FA5}">
                      <a16:colId xmlns="" xmlns:a16="http://schemas.microsoft.com/office/drawing/2014/main" val="2777510393"/>
                    </a:ext>
                  </a:extLst>
                </a:gridCol>
                <a:gridCol w="1081007">
                  <a:extLst>
                    <a:ext uri="{9D8B030D-6E8A-4147-A177-3AD203B41FA5}">
                      <a16:colId xmlns="" xmlns:a16="http://schemas.microsoft.com/office/drawing/2014/main" val="4145853109"/>
                    </a:ext>
                  </a:extLst>
                </a:gridCol>
                <a:gridCol w="1394847">
                  <a:extLst>
                    <a:ext uri="{9D8B030D-6E8A-4147-A177-3AD203B41FA5}">
                      <a16:colId xmlns="" xmlns:a16="http://schemas.microsoft.com/office/drawing/2014/main" val="1956102920"/>
                    </a:ext>
                  </a:extLst>
                </a:gridCol>
                <a:gridCol w="919592">
                  <a:extLst>
                    <a:ext uri="{9D8B030D-6E8A-4147-A177-3AD203B41FA5}">
                      <a16:colId xmlns="" xmlns:a16="http://schemas.microsoft.com/office/drawing/2014/main" val="3519716840"/>
                    </a:ext>
                  </a:extLst>
                </a:gridCol>
                <a:gridCol w="1179533">
                  <a:extLst>
                    <a:ext uri="{9D8B030D-6E8A-4147-A177-3AD203B41FA5}">
                      <a16:colId xmlns="" xmlns:a16="http://schemas.microsoft.com/office/drawing/2014/main" val="1032585766"/>
                    </a:ext>
                  </a:extLst>
                </a:gridCol>
                <a:gridCol w="1120649">
                  <a:extLst>
                    <a:ext uri="{9D8B030D-6E8A-4147-A177-3AD203B41FA5}">
                      <a16:colId xmlns="" xmlns:a16="http://schemas.microsoft.com/office/drawing/2014/main" val="387073127"/>
                    </a:ext>
                  </a:extLst>
                </a:gridCol>
              </a:tblGrid>
              <a:tr h="278130">
                <a:tc>
                  <a:txBody>
                    <a:bodyPr/>
                    <a:lstStyle/>
                    <a:p>
                      <a:pPr algn="ctr"/>
                      <a:r>
                        <a:rPr lang="en-US" sz="1000" dirty="0"/>
                        <a:t>Method</a:t>
                      </a:r>
                    </a:p>
                  </a:txBody>
                  <a:tcPr marL="68580" marR="68580" marT="34290" marB="34290"/>
                </a:tc>
                <a:tc>
                  <a:txBody>
                    <a:bodyPr/>
                    <a:lstStyle/>
                    <a:p>
                      <a:pPr algn="ctr"/>
                      <a:r>
                        <a:rPr lang="en-US" sz="1000" dirty="0"/>
                        <a:t>LR-genotype</a:t>
                      </a:r>
                    </a:p>
                  </a:txBody>
                  <a:tcPr marL="68580" marR="68580" marT="34290" marB="34290"/>
                </a:tc>
                <a:tc>
                  <a:txBody>
                    <a:bodyPr/>
                    <a:lstStyle/>
                    <a:p>
                      <a:pPr algn="ctr"/>
                      <a:r>
                        <a:rPr lang="en-US" sz="1000" dirty="0"/>
                        <a:t>LR-transcriptome</a:t>
                      </a:r>
                    </a:p>
                  </a:txBody>
                  <a:tcPr marL="68580" marR="68580" marT="34290" marB="34290"/>
                </a:tc>
                <a:tc>
                  <a:txBody>
                    <a:bodyPr/>
                    <a:lstStyle/>
                    <a:p>
                      <a:pPr algn="ctr"/>
                      <a:r>
                        <a:rPr lang="en-US" sz="1000" dirty="0" err="1"/>
                        <a:t>cRBM</a:t>
                      </a:r>
                      <a:endParaRPr lang="en-US" sz="1000" dirty="0"/>
                    </a:p>
                  </a:txBody>
                  <a:tcPr marL="68580" marR="68580" marT="34290" marB="34290"/>
                </a:tc>
                <a:tc>
                  <a:txBody>
                    <a:bodyPr/>
                    <a:lstStyle/>
                    <a:p>
                      <a:pPr algn="ctr"/>
                      <a:r>
                        <a:rPr lang="en-US" sz="1000" dirty="0"/>
                        <a:t>DSPN-imputation</a:t>
                      </a:r>
                    </a:p>
                  </a:txBody>
                  <a:tcPr marL="68580" marR="68580" marT="34290" marB="34290"/>
                </a:tc>
                <a:tc>
                  <a:txBody>
                    <a:bodyPr/>
                    <a:lstStyle/>
                    <a:p>
                      <a:pPr algn="ctr"/>
                      <a:r>
                        <a:rPr lang="en-US" sz="1000" dirty="0"/>
                        <a:t>DSPN-full</a:t>
                      </a:r>
                    </a:p>
                  </a:txBody>
                  <a:tcPr marL="68580" marR="68580" marT="34290" marB="34290"/>
                </a:tc>
                <a:extLst>
                  <a:ext uri="{0D108BD9-81ED-4DB2-BD59-A6C34878D82A}">
                    <a16:rowId xmlns="" xmlns:a16="http://schemas.microsoft.com/office/drawing/2014/main" val="3787869105"/>
                  </a:ext>
                </a:extLst>
              </a:tr>
              <a:tr h="278130">
                <a:tc>
                  <a:txBody>
                    <a:bodyPr/>
                    <a:lstStyle/>
                    <a:p>
                      <a:pPr algn="ctr"/>
                      <a:r>
                        <a:rPr lang="en-US" sz="1000" dirty="0"/>
                        <a:t>Schizophrenia</a:t>
                      </a:r>
                    </a:p>
                  </a:txBody>
                  <a:tcPr marL="68580" marR="68580" marT="34290" marB="34290"/>
                </a:tc>
                <a:tc>
                  <a:txBody>
                    <a:bodyPr/>
                    <a:lstStyle/>
                    <a:p>
                      <a:pPr algn="ctr"/>
                      <a:r>
                        <a:rPr lang="en-US" sz="1400" b="1" dirty="0">
                          <a:solidFill>
                            <a:schemeClr val="accent2"/>
                          </a:solidFill>
                        </a:rPr>
                        <a:t>54.6%</a:t>
                      </a:r>
                    </a:p>
                  </a:txBody>
                  <a:tcPr marL="68580" marR="68580" marT="34290" marB="34290"/>
                </a:tc>
                <a:tc>
                  <a:txBody>
                    <a:bodyPr/>
                    <a:lstStyle/>
                    <a:p>
                      <a:pPr algn="ctr"/>
                      <a:r>
                        <a:rPr lang="en-US" sz="1000" dirty="0"/>
                        <a:t>63.0%</a:t>
                      </a:r>
                    </a:p>
                  </a:txBody>
                  <a:tcPr marL="68580" marR="68580" marT="34290" marB="34290"/>
                </a:tc>
                <a:tc>
                  <a:txBody>
                    <a:bodyPr/>
                    <a:lstStyle/>
                    <a:p>
                      <a:pPr algn="ctr"/>
                      <a:r>
                        <a:rPr lang="en-US" sz="1000" dirty="0"/>
                        <a:t>70.0%</a:t>
                      </a:r>
                    </a:p>
                  </a:txBody>
                  <a:tcPr marL="68580" marR="68580" marT="34290" marB="34290"/>
                </a:tc>
                <a:tc>
                  <a:txBody>
                    <a:bodyPr/>
                    <a:lstStyle/>
                    <a:p>
                      <a:pPr algn="ctr"/>
                      <a:r>
                        <a:rPr lang="en-US" sz="1000" dirty="0"/>
                        <a:t>59.0%</a:t>
                      </a:r>
                    </a:p>
                  </a:txBody>
                  <a:tcPr marL="68580" marR="68580" marT="34290" marB="34290"/>
                </a:tc>
                <a:tc>
                  <a:txBody>
                    <a:bodyPr/>
                    <a:lstStyle/>
                    <a:p>
                      <a:pPr algn="ctr"/>
                      <a:r>
                        <a:rPr lang="en-US" sz="1000" b="1" dirty="0">
                          <a:solidFill>
                            <a:schemeClr val="accent2"/>
                          </a:solidFill>
                        </a:rPr>
                        <a:t>73.6%</a:t>
                      </a:r>
                    </a:p>
                  </a:txBody>
                  <a:tcPr marL="68580" marR="68580" marT="34290" marB="34290"/>
                </a:tc>
                <a:extLst>
                  <a:ext uri="{0D108BD9-81ED-4DB2-BD59-A6C34878D82A}">
                    <a16:rowId xmlns="" xmlns:a16="http://schemas.microsoft.com/office/drawing/2014/main" val="2568619061"/>
                  </a:ext>
                </a:extLst>
              </a:tr>
              <a:tr h="278130">
                <a:tc>
                  <a:txBody>
                    <a:bodyPr/>
                    <a:lstStyle/>
                    <a:p>
                      <a:pPr algn="ctr"/>
                      <a:r>
                        <a:rPr lang="en-US" sz="1000" dirty="0"/>
                        <a:t>Bipolar Disorder </a:t>
                      </a:r>
                    </a:p>
                  </a:txBody>
                  <a:tcPr marL="68580" marR="68580" marT="34290" marB="34290"/>
                </a:tc>
                <a:tc>
                  <a:txBody>
                    <a:bodyPr/>
                    <a:lstStyle/>
                    <a:p>
                      <a:pPr algn="ctr"/>
                      <a:r>
                        <a:rPr lang="en-US" sz="1400" b="1" dirty="0">
                          <a:solidFill>
                            <a:schemeClr val="accent2"/>
                          </a:solidFill>
                        </a:rPr>
                        <a:t>56.7%</a:t>
                      </a:r>
                    </a:p>
                  </a:txBody>
                  <a:tcPr marL="68580" marR="68580" marT="34290" marB="34290"/>
                </a:tc>
                <a:tc>
                  <a:txBody>
                    <a:bodyPr/>
                    <a:lstStyle/>
                    <a:p>
                      <a:pPr algn="ctr"/>
                      <a:r>
                        <a:rPr lang="en-US" sz="1000" dirty="0"/>
                        <a:t>63.3%</a:t>
                      </a:r>
                    </a:p>
                  </a:txBody>
                  <a:tcPr marL="68580" marR="68580" marT="34290" marB="34290"/>
                </a:tc>
                <a:tc>
                  <a:txBody>
                    <a:bodyPr/>
                    <a:lstStyle/>
                    <a:p>
                      <a:pPr algn="ctr"/>
                      <a:r>
                        <a:rPr lang="en-US" sz="1000" dirty="0"/>
                        <a:t>71.1%</a:t>
                      </a:r>
                    </a:p>
                  </a:txBody>
                  <a:tcPr marL="68580" marR="68580" marT="34290" marB="34290"/>
                </a:tc>
                <a:tc>
                  <a:txBody>
                    <a:bodyPr/>
                    <a:lstStyle/>
                    <a:p>
                      <a:pPr algn="ctr"/>
                      <a:r>
                        <a:rPr lang="en-US" sz="1000" dirty="0"/>
                        <a:t>67.2%</a:t>
                      </a:r>
                    </a:p>
                  </a:txBody>
                  <a:tcPr marL="68580" marR="68580" marT="34290" marB="34290"/>
                </a:tc>
                <a:tc>
                  <a:txBody>
                    <a:bodyPr/>
                    <a:lstStyle/>
                    <a:p>
                      <a:pPr algn="ctr"/>
                      <a:r>
                        <a:rPr lang="en-US" sz="1000" b="1" dirty="0">
                          <a:solidFill>
                            <a:schemeClr val="accent2"/>
                          </a:solidFill>
                        </a:rPr>
                        <a:t>76.7%</a:t>
                      </a:r>
                    </a:p>
                  </a:txBody>
                  <a:tcPr marL="68580" marR="68580" marT="34290" marB="34290"/>
                </a:tc>
                <a:extLst>
                  <a:ext uri="{0D108BD9-81ED-4DB2-BD59-A6C34878D82A}">
                    <a16:rowId xmlns="" xmlns:a16="http://schemas.microsoft.com/office/drawing/2014/main" val="2538405221"/>
                  </a:ext>
                </a:extLst>
              </a:tr>
              <a:tr h="278130">
                <a:tc>
                  <a:txBody>
                    <a:bodyPr/>
                    <a:lstStyle/>
                    <a:p>
                      <a:pPr algn="ctr"/>
                      <a:r>
                        <a:rPr lang="en-US" sz="1000" dirty="0"/>
                        <a:t>Autism Spectrum Disorder </a:t>
                      </a:r>
                    </a:p>
                  </a:txBody>
                  <a:tcPr marL="68580" marR="68580" marT="34290" marB="34290"/>
                </a:tc>
                <a:tc>
                  <a:txBody>
                    <a:bodyPr/>
                    <a:lstStyle/>
                    <a:p>
                      <a:pPr algn="ctr"/>
                      <a:r>
                        <a:rPr lang="en-US" sz="1400" b="1" dirty="0">
                          <a:solidFill>
                            <a:schemeClr val="accent2"/>
                          </a:solidFill>
                        </a:rPr>
                        <a:t>50.0%</a:t>
                      </a:r>
                    </a:p>
                  </a:txBody>
                  <a:tcPr marL="68580" marR="68580" marT="34290" marB="34290"/>
                </a:tc>
                <a:tc>
                  <a:txBody>
                    <a:bodyPr/>
                    <a:lstStyle/>
                    <a:p>
                      <a:pPr algn="ctr"/>
                      <a:r>
                        <a:rPr lang="en-US" sz="1000" dirty="0"/>
                        <a:t>51.7%</a:t>
                      </a:r>
                    </a:p>
                  </a:txBody>
                  <a:tcPr marL="68580" marR="68580" marT="34290" marB="34290"/>
                </a:tc>
                <a:tc>
                  <a:txBody>
                    <a:bodyPr/>
                    <a:lstStyle/>
                    <a:p>
                      <a:pPr algn="ctr"/>
                      <a:r>
                        <a:rPr lang="en-US" sz="1000" dirty="0"/>
                        <a:t>67.2%</a:t>
                      </a:r>
                    </a:p>
                  </a:txBody>
                  <a:tcPr marL="68580" marR="68580" marT="34290" marB="34290"/>
                </a:tc>
                <a:tc>
                  <a:txBody>
                    <a:bodyPr/>
                    <a:lstStyle/>
                    <a:p>
                      <a:pPr algn="ctr"/>
                      <a:r>
                        <a:rPr lang="en-US" sz="1000" dirty="0"/>
                        <a:t>62.5%</a:t>
                      </a:r>
                    </a:p>
                  </a:txBody>
                  <a:tcPr marL="68580" marR="68580" marT="34290" marB="34290"/>
                </a:tc>
                <a:tc>
                  <a:txBody>
                    <a:bodyPr/>
                    <a:lstStyle/>
                    <a:p>
                      <a:pPr algn="ctr"/>
                      <a:r>
                        <a:rPr lang="en-US" sz="1000" b="1" dirty="0">
                          <a:solidFill>
                            <a:schemeClr val="accent2"/>
                          </a:solidFill>
                        </a:rPr>
                        <a:t>68.3%</a:t>
                      </a:r>
                    </a:p>
                  </a:txBody>
                  <a:tcPr marL="68580" marR="68580" marT="34290" marB="34290"/>
                </a:tc>
                <a:extLst>
                  <a:ext uri="{0D108BD9-81ED-4DB2-BD59-A6C34878D82A}">
                    <a16:rowId xmlns="" xmlns:a16="http://schemas.microsoft.com/office/drawing/2014/main" val="2082634176"/>
                  </a:ext>
                </a:extLst>
              </a:tr>
            </a:tbl>
          </a:graphicData>
        </a:graphic>
      </p:graphicFrame>
      <p:sp>
        <p:nvSpPr>
          <p:cNvPr id="5" name="Left Brace 4"/>
          <p:cNvSpPr/>
          <p:nvPr/>
        </p:nvSpPr>
        <p:spPr>
          <a:xfrm rot="16200000">
            <a:off x="5742079" y="2777000"/>
            <a:ext cx="154559" cy="4598612"/>
          </a:xfrm>
          <a:prstGeom prst="leftBrace">
            <a:avLst/>
          </a:prstGeom>
          <a:ln w="254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solidFill>
                <a:srgbClr val="000000"/>
              </a:solidFill>
            </a:endParaRPr>
          </a:p>
        </p:txBody>
      </p:sp>
      <p:sp>
        <p:nvSpPr>
          <p:cNvPr id="6" name="TextBox 5"/>
          <p:cNvSpPr txBox="1"/>
          <p:nvPr/>
        </p:nvSpPr>
        <p:spPr>
          <a:xfrm>
            <a:off x="5567226" y="5165311"/>
            <a:ext cx="697921" cy="300082"/>
          </a:xfrm>
          <a:prstGeom prst="rect">
            <a:avLst/>
          </a:prstGeom>
          <a:noFill/>
        </p:spPr>
        <p:txBody>
          <a:bodyPr wrap="square" rtlCol="0">
            <a:spAutoFit/>
          </a:bodyPr>
          <a:lstStyle/>
          <a:p>
            <a:r>
              <a:rPr lang="en-US" sz="1350">
                <a:solidFill>
                  <a:srgbClr val="3333CC"/>
                </a:solidFill>
              </a:rPr>
              <a:t>X </a:t>
            </a:r>
            <a:r>
              <a:rPr lang="en-US" sz="1350" dirty="0">
                <a:solidFill>
                  <a:srgbClr val="3333CC"/>
                </a:solidFill>
              </a:rPr>
              <a:t>6.0</a:t>
            </a:r>
          </a:p>
        </p:txBody>
      </p:sp>
      <p:sp>
        <p:nvSpPr>
          <p:cNvPr id="10" name="Rectangle 9">
            <a:extLst>
              <a:ext uri="{FF2B5EF4-FFF2-40B4-BE49-F238E27FC236}">
                <a16:creationId xmlns="" xmlns:a16="http://schemas.microsoft.com/office/drawing/2014/main" id="{A08F25DA-CE9E-5A48-B5CE-EF1121D02DB3}"/>
              </a:ext>
            </a:extLst>
          </p:cNvPr>
          <p:cNvSpPr/>
          <p:nvPr/>
        </p:nvSpPr>
        <p:spPr>
          <a:xfrm>
            <a:off x="6834367" y="6518927"/>
            <a:ext cx="2077813" cy="276999"/>
          </a:xfrm>
          <a:prstGeom prst="rect">
            <a:avLst/>
          </a:prstGeom>
        </p:spPr>
        <p:txBody>
          <a:bodyPr wrap="none">
            <a:spAutoFit/>
          </a:bodyPr>
          <a:lstStyle/>
          <a:p>
            <a:r>
              <a:rPr lang="en" dirty="0">
                <a:solidFill>
                  <a:srgbClr val="FFFFFF">
                    <a:lumMod val="50000"/>
                  </a:srgbClr>
                </a:solidFill>
              </a:rPr>
              <a:t>[Wang et al. (‘18) </a:t>
            </a:r>
            <a:r>
              <a:rPr lang="en-US" dirty="0">
                <a:solidFill>
                  <a:srgbClr val="FFFFFF">
                    <a:lumMod val="50000"/>
                  </a:srgbClr>
                </a:solidFill>
              </a:rPr>
              <a:t>Science]</a:t>
            </a:r>
          </a:p>
        </p:txBody>
      </p:sp>
    </p:spTree>
    <p:extLst>
      <p:ext uri="{BB962C8B-B14F-4D97-AF65-F5344CB8AC3E}">
        <p14:creationId xmlns:p14="http://schemas.microsoft.com/office/powerpoint/2010/main" val="1563375420"/>
      </p:ext>
    </p:extLst>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77D61AA-7B62-8A4D-B894-2400E9BE8627}"/>
              </a:ext>
            </a:extLst>
          </p:cNvPr>
          <p:cNvSpPr>
            <a:spLocks noGrp="1"/>
          </p:cNvSpPr>
          <p:nvPr>
            <p:ph type="title"/>
          </p:nvPr>
        </p:nvSpPr>
        <p:spPr>
          <a:xfrm>
            <a:off x="92990" y="1445724"/>
            <a:ext cx="3427061" cy="1468927"/>
          </a:xfrm>
        </p:spPr>
        <p:txBody>
          <a:bodyPr>
            <a:normAutofit/>
          </a:bodyPr>
          <a:lstStyle/>
          <a:p>
            <a:r>
              <a:rPr lang="en-US" dirty="0"/>
              <a:t>DSPN improves brain disease prediction by adding deep layers</a:t>
            </a:r>
          </a:p>
        </p:txBody>
      </p:sp>
      <p:pic>
        <p:nvPicPr>
          <p:cNvPr id="27" name="Content Placeholder 5">
            <a:extLst>
              <a:ext uri="{FF2B5EF4-FFF2-40B4-BE49-F238E27FC236}">
                <a16:creationId xmlns="" xmlns:a16="http://schemas.microsoft.com/office/drawing/2014/main" id="{88AB6C5A-FA4E-A647-B2A0-417655F5E0CF}"/>
              </a:ext>
            </a:extLst>
          </p:cNvPr>
          <p:cNvPicPr>
            <a:picLocks noGrp="1" noChangeAspect="1"/>
          </p:cNvPicPr>
          <p:nvPr>
            <p:ph idx="1"/>
          </p:nvPr>
        </p:nvPicPr>
        <p:blipFill rotWithShape="1">
          <a:blip r:embed="rId2"/>
          <a:srcRect t="4720" r="66007" b="61588"/>
          <a:stretch/>
        </p:blipFill>
        <p:spPr>
          <a:xfrm>
            <a:off x="3427061" y="1055333"/>
            <a:ext cx="2989236" cy="2452325"/>
          </a:xfrm>
        </p:spPr>
      </p:pic>
      <p:pic>
        <p:nvPicPr>
          <p:cNvPr id="9" name="Content Placeholder 5">
            <a:extLst>
              <a:ext uri="{FF2B5EF4-FFF2-40B4-BE49-F238E27FC236}">
                <a16:creationId xmlns="" xmlns:a16="http://schemas.microsoft.com/office/drawing/2014/main" id="{D7CFCC92-FA48-4949-9D37-9BF5C1302567}"/>
              </a:ext>
            </a:extLst>
          </p:cNvPr>
          <p:cNvPicPr>
            <a:picLocks noChangeAspect="1"/>
          </p:cNvPicPr>
          <p:nvPr/>
        </p:nvPicPr>
        <p:blipFill rotWithShape="1">
          <a:blip r:embed="rId2"/>
          <a:srcRect l="45779" t="4720" r="28372" b="61588"/>
          <a:stretch/>
        </p:blipFill>
        <p:spPr>
          <a:xfrm>
            <a:off x="6416298" y="1055333"/>
            <a:ext cx="2273090" cy="2452325"/>
          </a:xfrm>
          <a:prstGeom prst="rect">
            <a:avLst/>
          </a:prstGeom>
        </p:spPr>
      </p:pic>
      <p:graphicFrame>
        <p:nvGraphicFramePr>
          <p:cNvPr id="4" name="Table 3">
            <a:extLst>
              <a:ext uri="{FF2B5EF4-FFF2-40B4-BE49-F238E27FC236}">
                <a16:creationId xmlns="" xmlns:a16="http://schemas.microsoft.com/office/drawing/2014/main" id="{46C2A441-EB9A-074C-8AE2-58AC12E44E48}"/>
              </a:ext>
            </a:extLst>
          </p:cNvPr>
          <p:cNvGraphicFramePr>
            <a:graphicFrameLocks noGrp="1"/>
          </p:cNvGraphicFramePr>
          <p:nvPr>
            <p:extLst/>
          </p:nvPr>
        </p:nvGraphicFramePr>
        <p:xfrm>
          <a:off x="1255364" y="3700463"/>
          <a:ext cx="7423369" cy="1123950"/>
        </p:xfrm>
        <a:graphic>
          <a:graphicData uri="http://schemas.openxmlformats.org/drawingml/2006/table">
            <a:tbl>
              <a:tblPr firstRow="1" bandRow="1">
                <a:tableStyleId>{5940675A-B579-460E-94D1-54222C63F5DA}</a:tableStyleId>
              </a:tblPr>
              <a:tblGrid>
                <a:gridCol w="1727741">
                  <a:extLst>
                    <a:ext uri="{9D8B030D-6E8A-4147-A177-3AD203B41FA5}">
                      <a16:colId xmlns="" xmlns:a16="http://schemas.microsoft.com/office/drawing/2014/main" val="2777510393"/>
                    </a:ext>
                  </a:extLst>
                </a:gridCol>
                <a:gridCol w="1081007">
                  <a:extLst>
                    <a:ext uri="{9D8B030D-6E8A-4147-A177-3AD203B41FA5}">
                      <a16:colId xmlns="" xmlns:a16="http://schemas.microsoft.com/office/drawing/2014/main" val="4145853109"/>
                    </a:ext>
                  </a:extLst>
                </a:gridCol>
                <a:gridCol w="1394847">
                  <a:extLst>
                    <a:ext uri="{9D8B030D-6E8A-4147-A177-3AD203B41FA5}">
                      <a16:colId xmlns="" xmlns:a16="http://schemas.microsoft.com/office/drawing/2014/main" val="1956102920"/>
                    </a:ext>
                  </a:extLst>
                </a:gridCol>
                <a:gridCol w="919592">
                  <a:extLst>
                    <a:ext uri="{9D8B030D-6E8A-4147-A177-3AD203B41FA5}">
                      <a16:colId xmlns="" xmlns:a16="http://schemas.microsoft.com/office/drawing/2014/main" val="3519716840"/>
                    </a:ext>
                  </a:extLst>
                </a:gridCol>
                <a:gridCol w="1179533">
                  <a:extLst>
                    <a:ext uri="{9D8B030D-6E8A-4147-A177-3AD203B41FA5}">
                      <a16:colId xmlns="" xmlns:a16="http://schemas.microsoft.com/office/drawing/2014/main" val="1032585766"/>
                    </a:ext>
                  </a:extLst>
                </a:gridCol>
                <a:gridCol w="1120649">
                  <a:extLst>
                    <a:ext uri="{9D8B030D-6E8A-4147-A177-3AD203B41FA5}">
                      <a16:colId xmlns="" xmlns:a16="http://schemas.microsoft.com/office/drawing/2014/main" val="387073127"/>
                    </a:ext>
                  </a:extLst>
                </a:gridCol>
              </a:tblGrid>
              <a:tr h="278130">
                <a:tc>
                  <a:txBody>
                    <a:bodyPr/>
                    <a:lstStyle/>
                    <a:p>
                      <a:pPr algn="ctr"/>
                      <a:r>
                        <a:rPr lang="en-US" sz="1000" dirty="0"/>
                        <a:t>Method</a:t>
                      </a:r>
                    </a:p>
                  </a:txBody>
                  <a:tcPr marL="68580" marR="68580" marT="34290" marB="34290"/>
                </a:tc>
                <a:tc>
                  <a:txBody>
                    <a:bodyPr/>
                    <a:lstStyle/>
                    <a:p>
                      <a:pPr algn="ctr"/>
                      <a:r>
                        <a:rPr lang="en-US" sz="1000" dirty="0"/>
                        <a:t>LR-genotype</a:t>
                      </a:r>
                    </a:p>
                  </a:txBody>
                  <a:tcPr marL="68580" marR="68580" marT="34290" marB="34290"/>
                </a:tc>
                <a:tc>
                  <a:txBody>
                    <a:bodyPr/>
                    <a:lstStyle/>
                    <a:p>
                      <a:pPr algn="ctr"/>
                      <a:r>
                        <a:rPr lang="en-US" sz="1000" dirty="0"/>
                        <a:t>LR-transcriptome</a:t>
                      </a:r>
                    </a:p>
                  </a:txBody>
                  <a:tcPr marL="68580" marR="68580" marT="34290" marB="34290"/>
                </a:tc>
                <a:tc>
                  <a:txBody>
                    <a:bodyPr/>
                    <a:lstStyle/>
                    <a:p>
                      <a:pPr algn="ctr"/>
                      <a:r>
                        <a:rPr lang="en-US" sz="1000" dirty="0" err="1"/>
                        <a:t>cRBM</a:t>
                      </a:r>
                      <a:endParaRPr lang="en-US" sz="1000" dirty="0"/>
                    </a:p>
                  </a:txBody>
                  <a:tcPr marL="68580" marR="68580" marT="34290" marB="34290"/>
                </a:tc>
                <a:tc>
                  <a:txBody>
                    <a:bodyPr/>
                    <a:lstStyle/>
                    <a:p>
                      <a:pPr algn="ctr"/>
                      <a:r>
                        <a:rPr lang="en-US" sz="1000" dirty="0"/>
                        <a:t>DSPN-imputation</a:t>
                      </a:r>
                    </a:p>
                  </a:txBody>
                  <a:tcPr marL="68580" marR="68580" marT="34290" marB="34290"/>
                </a:tc>
                <a:tc>
                  <a:txBody>
                    <a:bodyPr/>
                    <a:lstStyle/>
                    <a:p>
                      <a:pPr algn="ctr"/>
                      <a:r>
                        <a:rPr lang="en-US" sz="1000" dirty="0"/>
                        <a:t>DSPN-full</a:t>
                      </a:r>
                    </a:p>
                  </a:txBody>
                  <a:tcPr marL="68580" marR="68580" marT="34290" marB="34290"/>
                </a:tc>
                <a:extLst>
                  <a:ext uri="{0D108BD9-81ED-4DB2-BD59-A6C34878D82A}">
                    <a16:rowId xmlns="" xmlns:a16="http://schemas.microsoft.com/office/drawing/2014/main" val="3787869105"/>
                  </a:ext>
                </a:extLst>
              </a:tr>
              <a:tr h="278130">
                <a:tc>
                  <a:txBody>
                    <a:bodyPr/>
                    <a:lstStyle/>
                    <a:p>
                      <a:pPr algn="ctr"/>
                      <a:r>
                        <a:rPr lang="en-US" sz="1000" dirty="0"/>
                        <a:t>Schizophrenia</a:t>
                      </a:r>
                    </a:p>
                  </a:txBody>
                  <a:tcPr marL="68580" marR="68580" marT="34290" marB="34290"/>
                </a:tc>
                <a:tc>
                  <a:txBody>
                    <a:bodyPr/>
                    <a:lstStyle/>
                    <a:p>
                      <a:pPr algn="ctr"/>
                      <a:r>
                        <a:rPr lang="en-US" sz="1400" b="0" dirty="0">
                          <a:solidFill>
                            <a:schemeClr val="tx1"/>
                          </a:solidFill>
                        </a:rPr>
                        <a:t>54.6%</a:t>
                      </a:r>
                    </a:p>
                  </a:txBody>
                  <a:tcPr marL="68580" marR="68580" marT="34290" marB="34290"/>
                </a:tc>
                <a:tc>
                  <a:txBody>
                    <a:bodyPr/>
                    <a:lstStyle/>
                    <a:p>
                      <a:pPr algn="ctr"/>
                      <a:r>
                        <a:rPr lang="en-US" sz="1000" b="1" dirty="0">
                          <a:solidFill>
                            <a:srgbClr val="4CAEA6"/>
                          </a:solidFill>
                        </a:rPr>
                        <a:t>63.0%</a:t>
                      </a:r>
                    </a:p>
                  </a:txBody>
                  <a:tcPr marL="68580" marR="68580" marT="34290" marB="34290"/>
                </a:tc>
                <a:tc>
                  <a:txBody>
                    <a:bodyPr/>
                    <a:lstStyle/>
                    <a:p>
                      <a:pPr algn="ctr"/>
                      <a:r>
                        <a:rPr lang="en-US" sz="1000" dirty="0"/>
                        <a:t>70.0%</a:t>
                      </a:r>
                    </a:p>
                  </a:txBody>
                  <a:tcPr marL="68580" marR="68580" marT="34290" marB="34290"/>
                </a:tc>
                <a:tc>
                  <a:txBody>
                    <a:bodyPr/>
                    <a:lstStyle/>
                    <a:p>
                      <a:pPr algn="ctr"/>
                      <a:r>
                        <a:rPr lang="en-US" sz="1000" dirty="0"/>
                        <a:t>59.0%</a:t>
                      </a:r>
                    </a:p>
                  </a:txBody>
                  <a:tcPr marL="68580" marR="68580" marT="34290" marB="34290"/>
                </a:tc>
                <a:tc>
                  <a:txBody>
                    <a:bodyPr/>
                    <a:lstStyle/>
                    <a:p>
                      <a:pPr algn="ctr"/>
                      <a:r>
                        <a:rPr lang="en-US" sz="1000" b="1" dirty="0">
                          <a:solidFill>
                            <a:srgbClr val="4CAEA6"/>
                          </a:solidFill>
                        </a:rPr>
                        <a:t>73.6%</a:t>
                      </a:r>
                    </a:p>
                  </a:txBody>
                  <a:tcPr marL="68580" marR="68580" marT="34290" marB="34290"/>
                </a:tc>
                <a:extLst>
                  <a:ext uri="{0D108BD9-81ED-4DB2-BD59-A6C34878D82A}">
                    <a16:rowId xmlns="" xmlns:a16="http://schemas.microsoft.com/office/drawing/2014/main" val="2568619061"/>
                  </a:ext>
                </a:extLst>
              </a:tr>
              <a:tr h="278130">
                <a:tc>
                  <a:txBody>
                    <a:bodyPr/>
                    <a:lstStyle/>
                    <a:p>
                      <a:pPr algn="ctr"/>
                      <a:r>
                        <a:rPr lang="en-US" sz="1000" dirty="0"/>
                        <a:t>Bipolar Disorder </a:t>
                      </a:r>
                    </a:p>
                  </a:txBody>
                  <a:tcPr marL="68580" marR="68580" marT="34290" marB="34290"/>
                </a:tc>
                <a:tc>
                  <a:txBody>
                    <a:bodyPr/>
                    <a:lstStyle/>
                    <a:p>
                      <a:pPr algn="ctr"/>
                      <a:r>
                        <a:rPr lang="en-US" sz="1400" b="0" dirty="0">
                          <a:solidFill>
                            <a:schemeClr val="tx1"/>
                          </a:solidFill>
                        </a:rPr>
                        <a:t>56.7%</a:t>
                      </a:r>
                    </a:p>
                  </a:txBody>
                  <a:tcPr marL="68580" marR="68580" marT="34290" marB="34290"/>
                </a:tc>
                <a:tc>
                  <a:txBody>
                    <a:bodyPr/>
                    <a:lstStyle/>
                    <a:p>
                      <a:pPr algn="ctr"/>
                      <a:r>
                        <a:rPr lang="en-US" sz="1000" b="1" dirty="0">
                          <a:solidFill>
                            <a:srgbClr val="4CAEA6"/>
                          </a:solidFill>
                        </a:rPr>
                        <a:t>63.3%</a:t>
                      </a:r>
                    </a:p>
                  </a:txBody>
                  <a:tcPr marL="68580" marR="68580" marT="34290" marB="34290"/>
                </a:tc>
                <a:tc>
                  <a:txBody>
                    <a:bodyPr/>
                    <a:lstStyle/>
                    <a:p>
                      <a:pPr algn="ctr"/>
                      <a:r>
                        <a:rPr lang="en-US" sz="1000" dirty="0"/>
                        <a:t>71.1%</a:t>
                      </a:r>
                    </a:p>
                  </a:txBody>
                  <a:tcPr marL="68580" marR="68580" marT="34290" marB="34290"/>
                </a:tc>
                <a:tc>
                  <a:txBody>
                    <a:bodyPr/>
                    <a:lstStyle/>
                    <a:p>
                      <a:pPr algn="ctr"/>
                      <a:r>
                        <a:rPr lang="en-US" sz="1000" dirty="0"/>
                        <a:t>67.2%</a:t>
                      </a:r>
                    </a:p>
                  </a:txBody>
                  <a:tcPr marL="68580" marR="68580" marT="34290" marB="34290"/>
                </a:tc>
                <a:tc>
                  <a:txBody>
                    <a:bodyPr/>
                    <a:lstStyle/>
                    <a:p>
                      <a:pPr algn="ctr"/>
                      <a:r>
                        <a:rPr lang="en-US" sz="1000" b="1" dirty="0">
                          <a:solidFill>
                            <a:srgbClr val="4CAEA6"/>
                          </a:solidFill>
                        </a:rPr>
                        <a:t>76.7%</a:t>
                      </a:r>
                    </a:p>
                  </a:txBody>
                  <a:tcPr marL="68580" marR="68580" marT="34290" marB="34290"/>
                </a:tc>
                <a:extLst>
                  <a:ext uri="{0D108BD9-81ED-4DB2-BD59-A6C34878D82A}">
                    <a16:rowId xmlns="" xmlns:a16="http://schemas.microsoft.com/office/drawing/2014/main" val="2538405221"/>
                  </a:ext>
                </a:extLst>
              </a:tr>
              <a:tr h="278130">
                <a:tc>
                  <a:txBody>
                    <a:bodyPr/>
                    <a:lstStyle/>
                    <a:p>
                      <a:pPr algn="ctr"/>
                      <a:r>
                        <a:rPr lang="en-US" sz="1000" dirty="0"/>
                        <a:t>Autism Spectrum Disorder </a:t>
                      </a:r>
                    </a:p>
                  </a:txBody>
                  <a:tcPr marL="68580" marR="68580" marT="34290" marB="34290"/>
                </a:tc>
                <a:tc>
                  <a:txBody>
                    <a:bodyPr/>
                    <a:lstStyle/>
                    <a:p>
                      <a:pPr algn="ctr"/>
                      <a:r>
                        <a:rPr lang="en-US" sz="1400" b="0" dirty="0">
                          <a:solidFill>
                            <a:schemeClr val="tx1"/>
                          </a:solidFill>
                        </a:rPr>
                        <a:t>50.0%</a:t>
                      </a:r>
                    </a:p>
                  </a:txBody>
                  <a:tcPr marL="68580" marR="68580" marT="34290" marB="34290"/>
                </a:tc>
                <a:tc>
                  <a:txBody>
                    <a:bodyPr/>
                    <a:lstStyle/>
                    <a:p>
                      <a:pPr algn="ctr"/>
                      <a:r>
                        <a:rPr lang="en-US" sz="1000" b="1" dirty="0">
                          <a:solidFill>
                            <a:srgbClr val="4CAEA6"/>
                          </a:solidFill>
                        </a:rPr>
                        <a:t>51.7%</a:t>
                      </a:r>
                    </a:p>
                  </a:txBody>
                  <a:tcPr marL="68580" marR="68580" marT="34290" marB="34290"/>
                </a:tc>
                <a:tc>
                  <a:txBody>
                    <a:bodyPr/>
                    <a:lstStyle/>
                    <a:p>
                      <a:pPr algn="ctr"/>
                      <a:r>
                        <a:rPr lang="en-US" sz="1000" dirty="0"/>
                        <a:t>67.2%</a:t>
                      </a:r>
                    </a:p>
                  </a:txBody>
                  <a:tcPr marL="68580" marR="68580" marT="34290" marB="34290"/>
                </a:tc>
                <a:tc>
                  <a:txBody>
                    <a:bodyPr/>
                    <a:lstStyle/>
                    <a:p>
                      <a:pPr algn="ctr"/>
                      <a:r>
                        <a:rPr lang="en-US" sz="1000" dirty="0"/>
                        <a:t>62.5%</a:t>
                      </a:r>
                    </a:p>
                  </a:txBody>
                  <a:tcPr marL="68580" marR="68580" marT="34290" marB="34290"/>
                </a:tc>
                <a:tc>
                  <a:txBody>
                    <a:bodyPr/>
                    <a:lstStyle/>
                    <a:p>
                      <a:pPr algn="ctr"/>
                      <a:r>
                        <a:rPr lang="en-US" sz="1000" b="1" dirty="0">
                          <a:solidFill>
                            <a:srgbClr val="4CAEA6"/>
                          </a:solidFill>
                        </a:rPr>
                        <a:t>68.3%</a:t>
                      </a:r>
                    </a:p>
                  </a:txBody>
                  <a:tcPr marL="68580" marR="68580" marT="34290" marB="34290"/>
                </a:tc>
                <a:extLst>
                  <a:ext uri="{0D108BD9-81ED-4DB2-BD59-A6C34878D82A}">
                    <a16:rowId xmlns="" xmlns:a16="http://schemas.microsoft.com/office/drawing/2014/main" val="2082634176"/>
                  </a:ext>
                </a:extLst>
              </a:tr>
            </a:tbl>
          </a:graphicData>
        </a:graphic>
      </p:graphicFrame>
      <p:sp>
        <p:nvSpPr>
          <p:cNvPr id="8" name="TextBox 7">
            <a:extLst>
              <a:ext uri="{FF2B5EF4-FFF2-40B4-BE49-F238E27FC236}">
                <a16:creationId xmlns="" xmlns:a16="http://schemas.microsoft.com/office/drawing/2014/main" id="{32BA1F88-46E1-6746-9103-93408FF3F613}"/>
              </a:ext>
            </a:extLst>
          </p:cNvPr>
          <p:cNvSpPr txBox="1"/>
          <p:nvPr/>
        </p:nvSpPr>
        <p:spPr>
          <a:xfrm>
            <a:off x="4787186" y="5378206"/>
            <a:ext cx="4277133" cy="300082"/>
          </a:xfrm>
          <a:prstGeom prst="rect">
            <a:avLst/>
          </a:prstGeom>
          <a:noFill/>
        </p:spPr>
        <p:txBody>
          <a:bodyPr wrap="none" rtlCol="0">
            <a:spAutoFit/>
          </a:bodyPr>
          <a:lstStyle/>
          <a:p>
            <a:r>
              <a:rPr lang="en-US" sz="1350" b="0" dirty="0">
                <a:solidFill>
                  <a:srgbClr val="000000"/>
                </a:solidFill>
              </a:rPr>
              <a:t>Accuracy = chance to correctly predict disease/health</a:t>
            </a:r>
          </a:p>
        </p:txBody>
      </p:sp>
      <p:sp>
        <p:nvSpPr>
          <p:cNvPr id="10" name="Left Brace 9"/>
          <p:cNvSpPr/>
          <p:nvPr/>
        </p:nvSpPr>
        <p:spPr>
          <a:xfrm rot="16200000">
            <a:off x="6304131" y="3339052"/>
            <a:ext cx="149638" cy="3479429"/>
          </a:xfrm>
          <a:prstGeom prst="leftBrace">
            <a:avLst/>
          </a:prstGeom>
          <a:ln w="254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solidFill>
                <a:srgbClr val="000000"/>
              </a:solidFill>
            </a:endParaRPr>
          </a:p>
        </p:txBody>
      </p:sp>
      <p:sp>
        <p:nvSpPr>
          <p:cNvPr id="11" name="TextBox 10"/>
          <p:cNvSpPr txBox="1"/>
          <p:nvPr/>
        </p:nvSpPr>
        <p:spPr>
          <a:xfrm>
            <a:off x="6132000" y="5165311"/>
            <a:ext cx="655662" cy="300082"/>
          </a:xfrm>
          <a:prstGeom prst="rect">
            <a:avLst/>
          </a:prstGeom>
          <a:noFill/>
        </p:spPr>
        <p:txBody>
          <a:bodyPr wrap="square" rtlCol="0">
            <a:spAutoFit/>
          </a:bodyPr>
          <a:lstStyle/>
          <a:p>
            <a:r>
              <a:rPr lang="en-US" sz="1350" dirty="0">
                <a:solidFill>
                  <a:srgbClr val="4CAEA6"/>
                </a:solidFill>
              </a:rPr>
              <a:t>X 2.5</a:t>
            </a:r>
            <a:endParaRPr lang="en-US" sz="1350" dirty="0">
              <a:solidFill>
                <a:srgbClr val="3333CC"/>
              </a:solidFill>
            </a:endParaRPr>
          </a:p>
        </p:txBody>
      </p:sp>
      <p:sp>
        <p:nvSpPr>
          <p:cNvPr id="12" name="Rectangle 11">
            <a:extLst>
              <a:ext uri="{FF2B5EF4-FFF2-40B4-BE49-F238E27FC236}">
                <a16:creationId xmlns="" xmlns:a16="http://schemas.microsoft.com/office/drawing/2014/main" id="{72A97E8C-B202-A34D-8371-38478D39C6B8}"/>
              </a:ext>
            </a:extLst>
          </p:cNvPr>
          <p:cNvSpPr/>
          <p:nvPr/>
        </p:nvSpPr>
        <p:spPr>
          <a:xfrm>
            <a:off x="6834367" y="6518927"/>
            <a:ext cx="2077813" cy="276999"/>
          </a:xfrm>
          <a:prstGeom prst="rect">
            <a:avLst/>
          </a:prstGeom>
        </p:spPr>
        <p:txBody>
          <a:bodyPr wrap="none">
            <a:spAutoFit/>
          </a:bodyPr>
          <a:lstStyle/>
          <a:p>
            <a:r>
              <a:rPr lang="en" dirty="0">
                <a:solidFill>
                  <a:srgbClr val="FFFFFF">
                    <a:lumMod val="50000"/>
                  </a:srgbClr>
                </a:solidFill>
              </a:rPr>
              <a:t>[Wang et al. (‘18) </a:t>
            </a:r>
            <a:r>
              <a:rPr lang="en-US" dirty="0">
                <a:solidFill>
                  <a:srgbClr val="FFFFFF">
                    <a:lumMod val="50000"/>
                  </a:srgbClr>
                </a:solidFill>
              </a:rPr>
              <a:t>Science]</a:t>
            </a:r>
          </a:p>
        </p:txBody>
      </p:sp>
    </p:spTree>
    <p:extLst>
      <p:ext uri="{BB962C8B-B14F-4D97-AF65-F5344CB8AC3E}">
        <p14:creationId xmlns:p14="http://schemas.microsoft.com/office/powerpoint/2010/main" val="1188262895"/>
      </p:ext>
    </p:extLst>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77D61AA-7B62-8A4D-B894-2400E9BE8627}"/>
              </a:ext>
            </a:extLst>
          </p:cNvPr>
          <p:cNvSpPr>
            <a:spLocks noGrp="1"/>
          </p:cNvSpPr>
          <p:nvPr>
            <p:ph type="title"/>
          </p:nvPr>
        </p:nvSpPr>
        <p:spPr>
          <a:xfrm>
            <a:off x="92990" y="1445724"/>
            <a:ext cx="3427061" cy="1468927"/>
          </a:xfrm>
        </p:spPr>
        <p:txBody>
          <a:bodyPr>
            <a:normAutofit/>
          </a:bodyPr>
          <a:lstStyle/>
          <a:p>
            <a:r>
              <a:rPr lang="en-US" dirty="0"/>
              <a:t>DSPN improves brain disease prediction by adding deep layers</a:t>
            </a:r>
          </a:p>
        </p:txBody>
      </p:sp>
      <p:pic>
        <p:nvPicPr>
          <p:cNvPr id="27" name="Content Placeholder 5">
            <a:extLst>
              <a:ext uri="{FF2B5EF4-FFF2-40B4-BE49-F238E27FC236}">
                <a16:creationId xmlns="" xmlns:a16="http://schemas.microsoft.com/office/drawing/2014/main" id="{88AB6C5A-FA4E-A647-B2A0-417655F5E0CF}"/>
              </a:ext>
            </a:extLst>
          </p:cNvPr>
          <p:cNvPicPr>
            <a:picLocks noGrp="1" noChangeAspect="1"/>
          </p:cNvPicPr>
          <p:nvPr>
            <p:ph idx="1"/>
          </p:nvPr>
        </p:nvPicPr>
        <p:blipFill rotWithShape="1">
          <a:blip r:embed="rId2"/>
          <a:srcRect t="4720" r="66007" b="61588"/>
          <a:stretch/>
        </p:blipFill>
        <p:spPr>
          <a:xfrm>
            <a:off x="3427061" y="1055333"/>
            <a:ext cx="2989236" cy="2452325"/>
          </a:xfrm>
        </p:spPr>
      </p:pic>
      <p:pic>
        <p:nvPicPr>
          <p:cNvPr id="9" name="Content Placeholder 5">
            <a:extLst>
              <a:ext uri="{FF2B5EF4-FFF2-40B4-BE49-F238E27FC236}">
                <a16:creationId xmlns="" xmlns:a16="http://schemas.microsoft.com/office/drawing/2014/main" id="{D7CFCC92-FA48-4949-9D37-9BF5C1302567}"/>
              </a:ext>
            </a:extLst>
          </p:cNvPr>
          <p:cNvPicPr>
            <a:picLocks noChangeAspect="1"/>
          </p:cNvPicPr>
          <p:nvPr/>
        </p:nvPicPr>
        <p:blipFill rotWithShape="1">
          <a:blip r:embed="rId2"/>
          <a:srcRect l="45779" t="4720" r="28372" b="61588"/>
          <a:stretch/>
        </p:blipFill>
        <p:spPr>
          <a:xfrm>
            <a:off x="6416298" y="1055333"/>
            <a:ext cx="2273090" cy="2452325"/>
          </a:xfrm>
          <a:prstGeom prst="rect">
            <a:avLst/>
          </a:prstGeom>
        </p:spPr>
      </p:pic>
      <p:graphicFrame>
        <p:nvGraphicFramePr>
          <p:cNvPr id="4" name="Table 3">
            <a:extLst>
              <a:ext uri="{FF2B5EF4-FFF2-40B4-BE49-F238E27FC236}">
                <a16:creationId xmlns="" xmlns:a16="http://schemas.microsoft.com/office/drawing/2014/main" id="{46C2A441-EB9A-074C-8AE2-58AC12E44E48}"/>
              </a:ext>
            </a:extLst>
          </p:cNvPr>
          <p:cNvGraphicFramePr>
            <a:graphicFrameLocks noGrp="1"/>
          </p:cNvGraphicFramePr>
          <p:nvPr>
            <p:extLst/>
          </p:nvPr>
        </p:nvGraphicFramePr>
        <p:xfrm>
          <a:off x="1255364" y="3700463"/>
          <a:ext cx="7423369" cy="1123950"/>
        </p:xfrm>
        <a:graphic>
          <a:graphicData uri="http://schemas.openxmlformats.org/drawingml/2006/table">
            <a:tbl>
              <a:tblPr firstRow="1" bandRow="1">
                <a:tableStyleId>{5940675A-B579-460E-94D1-54222C63F5DA}</a:tableStyleId>
              </a:tblPr>
              <a:tblGrid>
                <a:gridCol w="1727741">
                  <a:extLst>
                    <a:ext uri="{9D8B030D-6E8A-4147-A177-3AD203B41FA5}">
                      <a16:colId xmlns="" xmlns:a16="http://schemas.microsoft.com/office/drawing/2014/main" val="2777510393"/>
                    </a:ext>
                  </a:extLst>
                </a:gridCol>
                <a:gridCol w="1081007">
                  <a:extLst>
                    <a:ext uri="{9D8B030D-6E8A-4147-A177-3AD203B41FA5}">
                      <a16:colId xmlns="" xmlns:a16="http://schemas.microsoft.com/office/drawing/2014/main" val="4145853109"/>
                    </a:ext>
                  </a:extLst>
                </a:gridCol>
                <a:gridCol w="1394847">
                  <a:extLst>
                    <a:ext uri="{9D8B030D-6E8A-4147-A177-3AD203B41FA5}">
                      <a16:colId xmlns="" xmlns:a16="http://schemas.microsoft.com/office/drawing/2014/main" val="1956102920"/>
                    </a:ext>
                  </a:extLst>
                </a:gridCol>
                <a:gridCol w="919592">
                  <a:extLst>
                    <a:ext uri="{9D8B030D-6E8A-4147-A177-3AD203B41FA5}">
                      <a16:colId xmlns="" xmlns:a16="http://schemas.microsoft.com/office/drawing/2014/main" val="3519716840"/>
                    </a:ext>
                  </a:extLst>
                </a:gridCol>
                <a:gridCol w="1179533">
                  <a:extLst>
                    <a:ext uri="{9D8B030D-6E8A-4147-A177-3AD203B41FA5}">
                      <a16:colId xmlns="" xmlns:a16="http://schemas.microsoft.com/office/drawing/2014/main" val="1032585766"/>
                    </a:ext>
                  </a:extLst>
                </a:gridCol>
                <a:gridCol w="1120649">
                  <a:extLst>
                    <a:ext uri="{9D8B030D-6E8A-4147-A177-3AD203B41FA5}">
                      <a16:colId xmlns="" xmlns:a16="http://schemas.microsoft.com/office/drawing/2014/main" val="387073127"/>
                    </a:ext>
                  </a:extLst>
                </a:gridCol>
              </a:tblGrid>
              <a:tr h="278130">
                <a:tc>
                  <a:txBody>
                    <a:bodyPr/>
                    <a:lstStyle/>
                    <a:p>
                      <a:pPr algn="ctr"/>
                      <a:r>
                        <a:rPr lang="en-US" sz="1000" dirty="0"/>
                        <a:t>Method</a:t>
                      </a:r>
                    </a:p>
                  </a:txBody>
                  <a:tcPr marL="68580" marR="68580" marT="34290" marB="34290"/>
                </a:tc>
                <a:tc>
                  <a:txBody>
                    <a:bodyPr/>
                    <a:lstStyle/>
                    <a:p>
                      <a:pPr algn="ctr"/>
                      <a:r>
                        <a:rPr lang="en-US" sz="1000" dirty="0"/>
                        <a:t>LR-genotype</a:t>
                      </a:r>
                    </a:p>
                  </a:txBody>
                  <a:tcPr marL="68580" marR="68580" marT="34290" marB="34290"/>
                </a:tc>
                <a:tc>
                  <a:txBody>
                    <a:bodyPr/>
                    <a:lstStyle/>
                    <a:p>
                      <a:pPr algn="ctr"/>
                      <a:r>
                        <a:rPr lang="en-US" sz="1000" dirty="0"/>
                        <a:t>LR-transcriptome</a:t>
                      </a:r>
                    </a:p>
                  </a:txBody>
                  <a:tcPr marL="68580" marR="68580" marT="34290" marB="34290"/>
                </a:tc>
                <a:tc>
                  <a:txBody>
                    <a:bodyPr/>
                    <a:lstStyle/>
                    <a:p>
                      <a:pPr algn="ctr"/>
                      <a:r>
                        <a:rPr lang="en-US" sz="1000" dirty="0" err="1"/>
                        <a:t>cRBM</a:t>
                      </a:r>
                      <a:endParaRPr lang="en-US" sz="1000" dirty="0"/>
                    </a:p>
                  </a:txBody>
                  <a:tcPr marL="68580" marR="68580" marT="34290" marB="34290"/>
                </a:tc>
                <a:tc>
                  <a:txBody>
                    <a:bodyPr/>
                    <a:lstStyle/>
                    <a:p>
                      <a:pPr algn="ctr"/>
                      <a:r>
                        <a:rPr lang="en-US" sz="1000" dirty="0"/>
                        <a:t>DSPN-imputation</a:t>
                      </a:r>
                    </a:p>
                  </a:txBody>
                  <a:tcPr marL="68580" marR="68580" marT="34290" marB="34290"/>
                </a:tc>
                <a:tc>
                  <a:txBody>
                    <a:bodyPr/>
                    <a:lstStyle/>
                    <a:p>
                      <a:pPr algn="ctr"/>
                      <a:r>
                        <a:rPr lang="en-US" sz="1000" dirty="0"/>
                        <a:t>DSPN-full</a:t>
                      </a:r>
                    </a:p>
                  </a:txBody>
                  <a:tcPr marL="68580" marR="68580" marT="34290" marB="34290"/>
                </a:tc>
                <a:extLst>
                  <a:ext uri="{0D108BD9-81ED-4DB2-BD59-A6C34878D82A}">
                    <a16:rowId xmlns="" xmlns:a16="http://schemas.microsoft.com/office/drawing/2014/main" val="3787869105"/>
                  </a:ext>
                </a:extLst>
              </a:tr>
              <a:tr h="278130">
                <a:tc>
                  <a:txBody>
                    <a:bodyPr/>
                    <a:lstStyle/>
                    <a:p>
                      <a:pPr algn="ctr"/>
                      <a:r>
                        <a:rPr lang="en-US" sz="1000" dirty="0"/>
                        <a:t>Schizophrenia</a:t>
                      </a:r>
                    </a:p>
                  </a:txBody>
                  <a:tcPr marL="68580" marR="68580" marT="34290" marB="34290"/>
                </a:tc>
                <a:tc>
                  <a:txBody>
                    <a:bodyPr/>
                    <a:lstStyle/>
                    <a:p>
                      <a:pPr algn="ctr"/>
                      <a:r>
                        <a:rPr lang="en-US" sz="1400" b="1" dirty="0">
                          <a:solidFill>
                            <a:srgbClr val="7030A0"/>
                          </a:solidFill>
                        </a:rPr>
                        <a:t>54.6%</a:t>
                      </a:r>
                    </a:p>
                  </a:txBody>
                  <a:tcPr marL="68580" marR="68580" marT="34290" marB="34290"/>
                </a:tc>
                <a:tc>
                  <a:txBody>
                    <a:bodyPr/>
                    <a:lstStyle/>
                    <a:p>
                      <a:pPr algn="ctr"/>
                      <a:r>
                        <a:rPr lang="en-US" sz="1000" b="0" dirty="0">
                          <a:solidFill>
                            <a:schemeClr val="tx1"/>
                          </a:solidFill>
                        </a:rPr>
                        <a:t>63.0%</a:t>
                      </a:r>
                    </a:p>
                  </a:txBody>
                  <a:tcPr marL="68580" marR="68580" marT="34290" marB="34290"/>
                </a:tc>
                <a:tc>
                  <a:txBody>
                    <a:bodyPr/>
                    <a:lstStyle/>
                    <a:p>
                      <a:pPr algn="ctr"/>
                      <a:r>
                        <a:rPr lang="en-US" sz="1000" b="0" dirty="0">
                          <a:solidFill>
                            <a:schemeClr val="tx1"/>
                          </a:solidFill>
                        </a:rPr>
                        <a:t>70.0%</a:t>
                      </a:r>
                    </a:p>
                  </a:txBody>
                  <a:tcPr marL="68580" marR="68580" marT="34290" marB="34290"/>
                </a:tc>
                <a:tc>
                  <a:txBody>
                    <a:bodyPr/>
                    <a:lstStyle/>
                    <a:p>
                      <a:pPr algn="ctr"/>
                      <a:r>
                        <a:rPr lang="en-US" sz="1000" b="1" dirty="0">
                          <a:solidFill>
                            <a:srgbClr val="7030A0"/>
                          </a:solidFill>
                        </a:rPr>
                        <a:t>59.0%</a:t>
                      </a:r>
                    </a:p>
                  </a:txBody>
                  <a:tcPr marL="68580" marR="68580" marT="34290" marB="34290"/>
                </a:tc>
                <a:tc>
                  <a:txBody>
                    <a:bodyPr/>
                    <a:lstStyle/>
                    <a:p>
                      <a:pPr algn="ctr"/>
                      <a:r>
                        <a:rPr lang="en-US" sz="1000" b="0" dirty="0">
                          <a:solidFill>
                            <a:schemeClr val="tx1"/>
                          </a:solidFill>
                        </a:rPr>
                        <a:t>73.6%</a:t>
                      </a:r>
                    </a:p>
                  </a:txBody>
                  <a:tcPr marL="68580" marR="68580" marT="34290" marB="34290"/>
                </a:tc>
                <a:extLst>
                  <a:ext uri="{0D108BD9-81ED-4DB2-BD59-A6C34878D82A}">
                    <a16:rowId xmlns="" xmlns:a16="http://schemas.microsoft.com/office/drawing/2014/main" val="2568619061"/>
                  </a:ext>
                </a:extLst>
              </a:tr>
              <a:tr h="278130">
                <a:tc>
                  <a:txBody>
                    <a:bodyPr/>
                    <a:lstStyle/>
                    <a:p>
                      <a:pPr algn="ctr"/>
                      <a:r>
                        <a:rPr lang="en-US" sz="1000" dirty="0"/>
                        <a:t>Bipolar Disorder </a:t>
                      </a:r>
                    </a:p>
                  </a:txBody>
                  <a:tcPr marL="68580" marR="68580" marT="34290" marB="34290"/>
                </a:tc>
                <a:tc>
                  <a:txBody>
                    <a:bodyPr/>
                    <a:lstStyle/>
                    <a:p>
                      <a:pPr algn="ctr"/>
                      <a:r>
                        <a:rPr lang="en-US" sz="1400" b="1" dirty="0">
                          <a:solidFill>
                            <a:srgbClr val="7030A0"/>
                          </a:solidFill>
                        </a:rPr>
                        <a:t>56.7%</a:t>
                      </a:r>
                    </a:p>
                  </a:txBody>
                  <a:tcPr marL="68580" marR="68580" marT="34290" marB="34290"/>
                </a:tc>
                <a:tc>
                  <a:txBody>
                    <a:bodyPr/>
                    <a:lstStyle/>
                    <a:p>
                      <a:pPr algn="ctr"/>
                      <a:r>
                        <a:rPr lang="en-US" sz="1000" b="0" dirty="0">
                          <a:solidFill>
                            <a:schemeClr val="tx1"/>
                          </a:solidFill>
                        </a:rPr>
                        <a:t>63.3%</a:t>
                      </a:r>
                    </a:p>
                  </a:txBody>
                  <a:tcPr marL="68580" marR="68580" marT="34290" marB="34290"/>
                </a:tc>
                <a:tc>
                  <a:txBody>
                    <a:bodyPr/>
                    <a:lstStyle/>
                    <a:p>
                      <a:pPr algn="ctr"/>
                      <a:r>
                        <a:rPr lang="en-US" sz="1000" b="0" dirty="0">
                          <a:solidFill>
                            <a:schemeClr val="tx1"/>
                          </a:solidFill>
                        </a:rPr>
                        <a:t>71.1%</a:t>
                      </a:r>
                    </a:p>
                  </a:txBody>
                  <a:tcPr marL="68580" marR="68580" marT="34290" marB="34290"/>
                </a:tc>
                <a:tc>
                  <a:txBody>
                    <a:bodyPr/>
                    <a:lstStyle/>
                    <a:p>
                      <a:pPr algn="ctr"/>
                      <a:r>
                        <a:rPr lang="en-US" sz="1000" b="1" dirty="0">
                          <a:solidFill>
                            <a:srgbClr val="7030A0"/>
                          </a:solidFill>
                        </a:rPr>
                        <a:t>67.2%</a:t>
                      </a:r>
                    </a:p>
                  </a:txBody>
                  <a:tcPr marL="68580" marR="68580" marT="34290" marB="34290"/>
                </a:tc>
                <a:tc>
                  <a:txBody>
                    <a:bodyPr/>
                    <a:lstStyle/>
                    <a:p>
                      <a:pPr algn="ctr"/>
                      <a:r>
                        <a:rPr lang="en-US" sz="1000" b="0" dirty="0">
                          <a:solidFill>
                            <a:schemeClr val="tx1"/>
                          </a:solidFill>
                        </a:rPr>
                        <a:t>76.7%</a:t>
                      </a:r>
                    </a:p>
                  </a:txBody>
                  <a:tcPr marL="68580" marR="68580" marT="34290" marB="34290"/>
                </a:tc>
                <a:extLst>
                  <a:ext uri="{0D108BD9-81ED-4DB2-BD59-A6C34878D82A}">
                    <a16:rowId xmlns="" xmlns:a16="http://schemas.microsoft.com/office/drawing/2014/main" val="2538405221"/>
                  </a:ext>
                </a:extLst>
              </a:tr>
              <a:tr h="278130">
                <a:tc>
                  <a:txBody>
                    <a:bodyPr/>
                    <a:lstStyle/>
                    <a:p>
                      <a:pPr algn="ctr"/>
                      <a:r>
                        <a:rPr lang="en-US" sz="1000" dirty="0"/>
                        <a:t>Autism Spectrum Disorder </a:t>
                      </a:r>
                    </a:p>
                  </a:txBody>
                  <a:tcPr marL="68580" marR="68580" marT="34290" marB="34290"/>
                </a:tc>
                <a:tc>
                  <a:txBody>
                    <a:bodyPr/>
                    <a:lstStyle/>
                    <a:p>
                      <a:pPr algn="ctr"/>
                      <a:r>
                        <a:rPr lang="en-US" sz="1400" b="1" dirty="0">
                          <a:solidFill>
                            <a:srgbClr val="7030A0"/>
                          </a:solidFill>
                        </a:rPr>
                        <a:t>50.0%</a:t>
                      </a:r>
                    </a:p>
                  </a:txBody>
                  <a:tcPr marL="68580" marR="68580" marT="34290" marB="34290"/>
                </a:tc>
                <a:tc>
                  <a:txBody>
                    <a:bodyPr/>
                    <a:lstStyle/>
                    <a:p>
                      <a:pPr algn="ctr"/>
                      <a:r>
                        <a:rPr lang="en-US" sz="1000" b="0" dirty="0">
                          <a:solidFill>
                            <a:schemeClr val="tx1"/>
                          </a:solidFill>
                        </a:rPr>
                        <a:t>51.7%</a:t>
                      </a:r>
                    </a:p>
                  </a:txBody>
                  <a:tcPr marL="68580" marR="68580" marT="34290" marB="34290"/>
                </a:tc>
                <a:tc>
                  <a:txBody>
                    <a:bodyPr/>
                    <a:lstStyle/>
                    <a:p>
                      <a:pPr algn="ctr"/>
                      <a:r>
                        <a:rPr lang="en-US" sz="1000" b="0" dirty="0">
                          <a:solidFill>
                            <a:schemeClr val="tx1"/>
                          </a:solidFill>
                        </a:rPr>
                        <a:t>67.2%</a:t>
                      </a:r>
                    </a:p>
                  </a:txBody>
                  <a:tcPr marL="68580" marR="68580" marT="34290" marB="34290"/>
                </a:tc>
                <a:tc>
                  <a:txBody>
                    <a:bodyPr/>
                    <a:lstStyle/>
                    <a:p>
                      <a:pPr algn="ctr"/>
                      <a:r>
                        <a:rPr lang="en-US" sz="1000" b="1" dirty="0">
                          <a:solidFill>
                            <a:srgbClr val="7030A0"/>
                          </a:solidFill>
                        </a:rPr>
                        <a:t>62.5%</a:t>
                      </a:r>
                    </a:p>
                  </a:txBody>
                  <a:tcPr marL="68580" marR="68580" marT="34290" marB="34290"/>
                </a:tc>
                <a:tc>
                  <a:txBody>
                    <a:bodyPr/>
                    <a:lstStyle/>
                    <a:p>
                      <a:pPr algn="ctr"/>
                      <a:r>
                        <a:rPr lang="en-US" sz="1000" b="0" dirty="0">
                          <a:solidFill>
                            <a:schemeClr val="tx1"/>
                          </a:solidFill>
                        </a:rPr>
                        <a:t>68.3%</a:t>
                      </a:r>
                    </a:p>
                  </a:txBody>
                  <a:tcPr marL="68580" marR="68580" marT="34290" marB="34290"/>
                </a:tc>
                <a:extLst>
                  <a:ext uri="{0D108BD9-81ED-4DB2-BD59-A6C34878D82A}">
                    <a16:rowId xmlns="" xmlns:a16="http://schemas.microsoft.com/office/drawing/2014/main" val="2082634176"/>
                  </a:ext>
                </a:extLst>
              </a:tr>
            </a:tbl>
          </a:graphicData>
        </a:graphic>
      </p:graphicFrame>
      <p:sp>
        <p:nvSpPr>
          <p:cNvPr id="8" name="TextBox 7">
            <a:extLst>
              <a:ext uri="{FF2B5EF4-FFF2-40B4-BE49-F238E27FC236}">
                <a16:creationId xmlns="" xmlns:a16="http://schemas.microsoft.com/office/drawing/2014/main" id="{32BA1F88-46E1-6746-9103-93408FF3F613}"/>
              </a:ext>
            </a:extLst>
          </p:cNvPr>
          <p:cNvSpPr txBox="1"/>
          <p:nvPr/>
        </p:nvSpPr>
        <p:spPr>
          <a:xfrm>
            <a:off x="4787186" y="5378206"/>
            <a:ext cx="4277133" cy="300082"/>
          </a:xfrm>
          <a:prstGeom prst="rect">
            <a:avLst/>
          </a:prstGeom>
          <a:noFill/>
        </p:spPr>
        <p:txBody>
          <a:bodyPr wrap="none" rtlCol="0">
            <a:spAutoFit/>
          </a:bodyPr>
          <a:lstStyle/>
          <a:p>
            <a:r>
              <a:rPr lang="en-US" sz="1350" b="0" dirty="0">
                <a:solidFill>
                  <a:srgbClr val="000000"/>
                </a:solidFill>
              </a:rPr>
              <a:t>Accuracy = chance to correctly predict disease/health</a:t>
            </a:r>
          </a:p>
        </p:txBody>
      </p:sp>
      <p:sp>
        <p:nvSpPr>
          <p:cNvPr id="10" name="Left Brace 9"/>
          <p:cNvSpPr/>
          <p:nvPr/>
        </p:nvSpPr>
        <p:spPr>
          <a:xfrm rot="16200000">
            <a:off x="5170203" y="3364933"/>
            <a:ext cx="138500" cy="3438802"/>
          </a:xfrm>
          <a:prstGeom prst="leftBrace">
            <a:avLst/>
          </a:prstGeom>
          <a:ln w="254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solidFill>
                <a:srgbClr val="000000"/>
              </a:solidFill>
            </a:endParaRPr>
          </a:p>
        </p:txBody>
      </p:sp>
      <p:sp>
        <p:nvSpPr>
          <p:cNvPr id="11" name="TextBox 10"/>
          <p:cNvSpPr txBox="1"/>
          <p:nvPr/>
        </p:nvSpPr>
        <p:spPr>
          <a:xfrm>
            <a:off x="5042793" y="5180431"/>
            <a:ext cx="639550" cy="300082"/>
          </a:xfrm>
          <a:prstGeom prst="rect">
            <a:avLst/>
          </a:prstGeom>
          <a:noFill/>
        </p:spPr>
        <p:txBody>
          <a:bodyPr wrap="square" rtlCol="0">
            <a:spAutoFit/>
          </a:bodyPr>
          <a:lstStyle/>
          <a:p>
            <a:r>
              <a:rPr lang="en-US" sz="1350" dirty="0">
                <a:solidFill>
                  <a:srgbClr val="7030A0"/>
                </a:solidFill>
              </a:rPr>
              <a:t>X 3.1</a:t>
            </a:r>
          </a:p>
        </p:txBody>
      </p:sp>
      <p:sp>
        <p:nvSpPr>
          <p:cNvPr id="12" name="Rectangle 11">
            <a:extLst>
              <a:ext uri="{FF2B5EF4-FFF2-40B4-BE49-F238E27FC236}">
                <a16:creationId xmlns="" xmlns:a16="http://schemas.microsoft.com/office/drawing/2014/main" id="{93FE3C0C-F1DB-B244-9743-F666925D79A6}"/>
              </a:ext>
            </a:extLst>
          </p:cNvPr>
          <p:cNvSpPr/>
          <p:nvPr/>
        </p:nvSpPr>
        <p:spPr>
          <a:xfrm>
            <a:off x="6834367" y="6518927"/>
            <a:ext cx="2077813" cy="276999"/>
          </a:xfrm>
          <a:prstGeom prst="rect">
            <a:avLst/>
          </a:prstGeom>
        </p:spPr>
        <p:txBody>
          <a:bodyPr wrap="none">
            <a:spAutoFit/>
          </a:bodyPr>
          <a:lstStyle/>
          <a:p>
            <a:r>
              <a:rPr lang="en" dirty="0">
                <a:solidFill>
                  <a:srgbClr val="FFFFFF">
                    <a:lumMod val="50000"/>
                  </a:srgbClr>
                </a:solidFill>
              </a:rPr>
              <a:t>[Wang et al. (‘18) </a:t>
            </a:r>
            <a:r>
              <a:rPr lang="en-US" dirty="0">
                <a:solidFill>
                  <a:srgbClr val="FFFFFF">
                    <a:lumMod val="50000"/>
                  </a:srgbClr>
                </a:solidFill>
              </a:rPr>
              <a:t>Science]</a:t>
            </a:r>
          </a:p>
        </p:txBody>
      </p:sp>
    </p:spTree>
    <p:extLst>
      <p:ext uri="{BB962C8B-B14F-4D97-AF65-F5344CB8AC3E}">
        <p14:creationId xmlns:p14="http://schemas.microsoft.com/office/powerpoint/2010/main" val="1684042812"/>
      </p:ext>
    </p:extLst>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538632A-2959-D74F-8FEB-100BBC646874}"/>
              </a:ext>
            </a:extLst>
          </p:cNvPr>
          <p:cNvSpPr>
            <a:spLocks noGrp="1"/>
          </p:cNvSpPr>
          <p:nvPr>
            <p:ph type="title"/>
          </p:nvPr>
        </p:nvSpPr>
        <p:spPr>
          <a:xfrm>
            <a:off x="635693" y="59588"/>
            <a:ext cx="7886700" cy="994172"/>
          </a:xfrm>
        </p:spPr>
        <p:txBody>
          <a:bodyPr>
            <a:normAutofit/>
          </a:bodyPr>
          <a:lstStyle/>
          <a:p>
            <a:r>
              <a:rPr lang="en-US" dirty="0"/>
              <a:t>Multilevel Network Interpretation</a:t>
            </a:r>
          </a:p>
        </p:txBody>
      </p:sp>
      <p:sp>
        <p:nvSpPr>
          <p:cNvPr id="22" name="Rectangle 21">
            <a:extLst>
              <a:ext uri="{FF2B5EF4-FFF2-40B4-BE49-F238E27FC236}">
                <a16:creationId xmlns="" xmlns:a16="http://schemas.microsoft.com/office/drawing/2014/main" id="{7094E792-558C-4C49-A8F6-9B306BF01B1D}"/>
              </a:ext>
            </a:extLst>
          </p:cNvPr>
          <p:cNvSpPr/>
          <p:nvPr/>
        </p:nvSpPr>
        <p:spPr>
          <a:xfrm>
            <a:off x="6834367" y="6518927"/>
            <a:ext cx="2077813" cy="276999"/>
          </a:xfrm>
          <a:prstGeom prst="rect">
            <a:avLst/>
          </a:prstGeom>
        </p:spPr>
        <p:txBody>
          <a:bodyPr wrap="none">
            <a:spAutoFit/>
          </a:bodyPr>
          <a:lstStyle/>
          <a:p>
            <a:r>
              <a:rPr lang="en" dirty="0">
                <a:solidFill>
                  <a:srgbClr val="FFFFFF">
                    <a:lumMod val="50000"/>
                  </a:srgbClr>
                </a:solidFill>
              </a:rPr>
              <a:t>[Wang et al. (‘18) </a:t>
            </a:r>
            <a:r>
              <a:rPr lang="en-US" dirty="0">
                <a:solidFill>
                  <a:srgbClr val="FFFFFF">
                    <a:lumMod val="50000"/>
                  </a:srgbClr>
                </a:solidFill>
              </a:rPr>
              <a:t>Science]</a:t>
            </a:r>
          </a:p>
        </p:txBody>
      </p:sp>
      <p:pic>
        <p:nvPicPr>
          <p:cNvPr id="23" name="Picture 2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20961" y="1053760"/>
            <a:ext cx="5716164" cy="3885707"/>
          </a:xfrm>
          <a:prstGeom prst="rect">
            <a:avLst/>
          </a:prstGeom>
        </p:spPr>
      </p:pic>
      <p:sp>
        <p:nvSpPr>
          <p:cNvPr id="24" name="Content Placeholder 2"/>
          <p:cNvSpPr>
            <a:spLocks noGrp="1"/>
          </p:cNvSpPr>
          <p:nvPr>
            <p:ph sz="half" idx="1"/>
          </p:nvPr>
        </p:nvSpPr>
        <p:spPr>
          <a:xfrm>
            <a:off x="685799" y="5121065"/>
            <a:ext cx="8028543" cy="1522106"/>
          </a:xfrm>
        </p:spPr>
        <p:txBody>
          <a:bodyPr/>
          <a:lstStyle/>
          <a:p>
            <a:r>
              <a:rPr lang="en-US" sz="2000" dirty="0"/>
              <a:t>Start with a fully connected trained network</a:t>
            </a:r>
          </a:p>
          <a:p>
            <a:pPr lvl="1"/>
            <a:endParaRPr lang="en-US" sz="1600" dirty="0"/>
          </a:p>
          <a:p>
            <a:endParaRPr lang="en-US" sz="2000" dirty="0"/>
          </a:p>
          <a:p>
            <a:endParaRPr lang="en-US" sz="2000" dirty="0"/>
          </a:p>
          <a:p>
            <a:endParaRPr lang="en-US" sz="2000" dirty="0"/>
          </a:p>
          <a:p>
            <a:pPr lvl="1"/>
            <a:endParaRPr lang="en-US" sz="1800" dirty="0"/>
          </a:p>
        </p:txBody>
      </p:sp>
      <p:sp>
        <p:nvSpPr>
          <p:cNvPr id="4" name="Oval 3"/>
          <p:cNvSpPr/>
          <p:nvPr/>
        </p:nvSpPr>
        <p:spPr bwMode="auto">
          <a:xfrm>
            <a:off x="2313541" y="4461831"/>
            <a:ext cx="356616" cy="356616"/>
          </a:xfrm>
          <a:prstGeom prst="ellipse">
            <a:avLst/>
          </a:prstGeom>
          <a:noFill/>
          <a:ln w="19050" cap="flat" cmpd="sng" algn="ctr">
            <a:solidFill>
              <a:srgbClr val="7030A0"/>
            </a:solidFill>
            <a:prstDash val="sysDash"/>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algn="ctr" defTabSz="912813"/>
            <a:endParaRPr lang="en-US">
              <a:solidFill>
                <a:srgbClr val="000000"/>
              </a:solidFill>
              <a:latin typeface="Arial" pitchFamily="-65" charset="0"/>
            </a:endParaRPr>
          </a:p>
        </p:txBody>
      </p:sp>
      <p:sp>
        <p:nvSpPr>
          <p:cNvPr id="26" name="Oval 25"/>
          <p:cNvSpPr/>
          <p:nvPr/>
        </p:nvSpPr>
        <p:spPr bwMode="auto">
          <a:xfrm>
            <a:off x="2752380" y="4459994"/>
            <a:ext cx="356616" cy="356616"/>
          </a:xfrm>
          <a:prstGeom prst="ellipse">
            <a:avLst/>
          </a:prstGeom>
          <a:noFill/>
          <a:ln w="19050" cap="flat" cmpd="sng" algn="ctr">
            <a:solidFill>
              <a:srgbClr val="7030A0"/>
            </a:solidFill>
            <a:prstDash val="sysDash"/>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algn="ctr" defTabSz="912813"/>
            <a:endParaRPr lang="en-US">
              <a:solidFill>
                <a:srgbClr val="000000"/>
              </a:solidFill>
              <a:latin typeface="Arial" pitchFamily="-65" charset="0"/>
            </a:endParaRPr>
          </a:p>
        </p:txBody>
      </p:sp>
      <p:sp>
        <p:nvSpPr>
          <p:cNvPr id="27" name="Oval 26"/>
          <p:cNvSpPr/>
          <p:nvPr/>
        </p:nvSpPr>
        <p:spPr bwMode="auto">
          <a:xfrm>
            <a:off x="3653924" y="4458157"/>
            <a:ext cx="356616" cy="356616"/>
          </a:xfrm>
          <a:prstGeom prst="ellipse">
            <a:avLst/>
          </a:prstGeom>
          <a:noFill/>
          <a:ln w="19050" cap="flat" cmpd="sng" algn="ctr">
            <a:solidFill>
              <a:srgbClr val="7030A0"/>
            </a:solidFill>
            <a:prstDash val="sysDash"/>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algn="ctr" defTabSz="912813"/>
            <a:endParaRPr lang="en-US">
              <a:solidFill>
                <a:srgbClr val="000000"/>
              </a:solidFill>
              <a:latin typeface="Arial" pitchFamily="-65" charset="0"/>
            </a:endParaRPr>
          </a:p>
        </p:txBody>
      </p:sp>
      <p:sp>
        <p:nvSpPr>
          <p:cNvPr id="28" name="Oval 27"/>
          <p:cNvSpPr/>
          <p:nvPr/>
        </p:nvSpPr>
        <p:spPr bwMode="auto">
          <a:xfrm>
            <a:off x="5447837" y="4467337"/>
            <a:ext cx="356616" cy="356616"/>
          </a:xfrm>
          <a:prstGeom prst="ellipse">
            <a:avLst/>
          </a:prstGeom>
          <a:noFill/>
          <a:ln w="19050" cap="flat" cmpd="sng" algn="ctr">
            <a:solidFill>
              <a:srgbClr val="7030A0"/>
            </a:solidFill>
            <a:prstDash val="sysDash"/>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algn="ctr" defTabSz="912813"/>
            <a:endParaRPr lang="en-US">
              <a:solidFill>
                <a:srgbClr val="000000"/>
              </a:solidFill>
              <a:latin typeface="Arial" pitchFamily="-65" charset="0"/>
            </a:endParaRPr>
          </a:p>
        </p:txBody>
      </p:sp>
      <p:sp>
        <p:nvSpPr>
          <p:cNvPr id="29" name="Oval 28"/>
          <p:cNvSpPr/>
          <p:nvPr/>
        </p:nvSpPr>
        <p:spPr bwMode="auto">
          <a:xfrm>
            <a:off x="4542617" y="4454483"/>
            <a:ext cx="356616" cy="356616"/>
          </a:xfrm>
          <a:prstGeom prst="ellipse">
            <a:avLst/>
          </a:prstGeom>
          <a:noFill/>
          <a:ln w="19050" cap="flat" cmpd="sng" algn="ctr">
            <a:solidFill>
              <a:srgbClr val="7030A0"/>
            </a:solidFill>
            <a:prstDash val="sysDash"/>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algn="ctr" defTabSz="912813"/>
            <a:endParaRPr lang="en-US">
              <a:solidFill>
                <a:srgbClr val="000000"/>
              </a:solidFill>
              <a:latin typeface="Arial" pitchFamily="-65" charset="0"/>
            </a:endParaRPr>
          </a:p>
        </p:txBody>
      </p:sp>
      <p:sp>
        <p:nvSpPr>
          <p:cNvPr id="30" name="Oval 29"/>
          <p:cNvSpPr/>
          <p:nvPr/>
        </p:nvSpPr>
        <p:spPr bwMode="auto">
          <a:xfrm>
            <a:off x="3659432" y="1918763"/>
            <a:ext cx="356616" cy="356616"/>
          </a:xfrm>
          <a:prstGeom prst="ellipse">
            <a:avLst/>
          </a:prstGeom>
          <a:noFill/>
          <a:ln w="19050" cap="flat" cmpd="sng" algn="ctr">
            <a:solidFill>
              <a:srgbClr val="7030A0"/>
            </a:solidFill>
            <a:prstDash val="sysDash"/>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algn="ctr" defTabSz="912813"/>
            <a:endParaRPr lang="en-US">
              <a:solidFill>
                <a:srgbClr val="000000"/>
              </a:solidFill>
              <a:latin typeface="Arial" pitchFamily="-65" charset="0"/>
            </a:endParaRPr>
          </a:p>
        </p:txBody>
      </p:sp>
      <p:sp>
        <p:nvSpPr>
          <p:cNvPr id="5" name="TextBox 4"/>
          <p:cNvSpPr txBox="1"/>
          <p:nvPr/>
        </p:nvSpPr>
        <p:spPr>
          <a:xfrm>
            <a:off x="6238293" y="4477802"/>
            <a:ext cx="1905001" cy="461665"/>
          </a:xfrm>
          <a:prstGeom prst="rect">
            <a:avLst/>
          </a:prstGeom>
          <a:noFill/>
          <a:ln>
            <a:solidFill>
              <a:schemeClr val="tx1"/>
            </a:solidFill>
          </a:ln>
        </p:spPr>
        <p:txBody>
          <a:bodyPr wrap="square" rtlCol="0">
            <a:spAutoFit/>
          </a:bodyPr>
          <a:lstStyle/>
          <a:p>
            <a:r>
              <a:rPr lang="en-US" dirty="0">
                <a:solidFill>
                  <a:srgbClr val="000000"/>
                </a:solidFill>
              </a:rPr>
              <a:t>Actual network size:</a:t>
            </a:r>
          </a:p>
          <a:p>
            <a:r>
              <a:rPr lang="en-US" dirty="0">
                <a:solidFill>
                  <a:srgbClr val="000000"/>
                </a:solidFill>
              </a:rPr>
              <a:t>5024/400/100/1 nodes</a:t>
            </a:r>
          </a:p>
        </p:txBody>
      </p:sp>
      <p:sp>
        <p:nvSpPr>
          <p:cNvPr id="3" name="Rectangle 2"/>
          <p:cNvSpPr/>
          <p:nvPr/>
        </p:nvSpPr>
        <p:spPr bwMode="auto">
          <a:xfrm>
            <a:off x="2121618" y="954001"/>
            <a:ext cx="3808207" cy="4014309"/>
          </a:xfrm>
          <a:prstGeom prst="rect">
            <a:avLst/>
          </a:prstGeom>
          <a:solidFill>
            <a:schemeClr val="bg1"/>
          </a:solidFill>
          <a:ln w="12700" cap="flat" cmpd="sng" algn="ctr">
            <a:no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algn="ctr" defTabSz="912813"/>
            <a:endParaRPr lang="en-US">
              <a:solidFill>
                <a:srgbClr val="000000"/>
              </a:solidFill>
              <a:latin typeface="Arial" pitchFamily="-65" charset="0"/>
            </a:endParaRPr>
          </a:p>
        </p:txBody>
      </p:sp>
      <p:grpSp>
        <p:nvGrpSpPr>
          <p:cNvPr id="6" name="Group 5"/>
          <p:cNvGrpSpPr/>
          <p:nvPr/>
        </p:nvGrpSpPr>
        <p:grpSpPr>
          <a:xfrm>
            <a:off x="2299055" y="1053760"/>
            <a:ext cx="3550737" cy="3815669"/>
            <a:chOff x="2299055" y="1053760"/>
            <a:chExt cx="3550737" cy="3815669"/>
          </a:xfrm>
        </p:grpSpPr>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99055" y="1053760"/>
              <a:ext cx="3550737" cy="3815669"/>
            </a:xfrm>
            <a:prstGeom prst="rect">
              <a:avLst/>
            </a:prstGeom>
          </p:spPr>
        </p:pic>
        <p:pic>
          <p:nvPicPr>
            <p:cNvPr id="10" name="Picture 9"/>
            <p:cNvPicPr>
              <a:picLocks/>
            </p:cNvPicPr>
            <p:nvPr/>
          </p:nvPicPr>
          <p:blipFill>
            <a:blip r:embed="rId4">
              <a:extLst>
                <a:ext uri="{28A0092B-C50C-407E-A947-70E740481C1C}">
                  <a14:useLocalDpi xmlns:a14="http://schemas.microsoft.com/office/drawing/2010/main" val="0"/>
                </a:ext>
              </a:extLst>
            </a:blip>
            <a:stretch>
              <a:fillRect/>
            </a:stretch>
          </p:blipFill>
          <p:spPr>
            <a:xfrm>
              <a:off x="2458053" y="2232345"/>
              <a:ext cx="3232742" cy="932688"/>
            </a:xfrm>
            <a:prstGeom prst="rect">
              <a:avLst/>
            </a:prstGeom>
          </p:spPr>
        </p:pic>
      </p:grpSp>
      <p:sp>
        <p:nvSpPr>
          <p:cNvPr id="12" name="Rectangle 11"/>
          <p:cNvSpPr/>
          <p:nvPr/>
        </p:nvSpPr>
        <p:spPr bwMode="auto">
          <a:xfrm>
            <a:off x="5929825" y="1581374"/>
            <a:ext cx="1804923" cy="2700170"/>
          </a:xfrm>
          <a:prstGeom prst="rect">
            <a:avLst/>
          </a:prstGeom>
          <a:solidFill>
            <a:schemeClr val="bg1"/>
          </a:solidFill>
          <a:ln w="12700" cap="flat" cmpd="sng" algn="ctr">
            <a:no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algn="ctr" defTabSz="912813"/>
            <a:endParaRPr lang="en-US">
              <a:solidFill>
                <a:srgbClr val="000000"/>
              </a:solidFill>
              <a:latin typeface="Arial" pitchFamily="-65" charset="0"/>
            </a:endParaRPr>
          </a:p>
        </p:txBody>
      </p:sp>
    </p:spTree>
    <p:extLst>
      <p:ext uri="{BB962C8B-B14F-4D97-AF65-F5344CB8AC3E}">
        <p14:creationId xmlns:p14="http://schemas.microsoft.com/office/powerpoint/2010/main" val="2020557471"/>
      </p:ext>
    </p:extLst>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538632A-2959-D74F-8FEB-100BBC646874}"/>
              </a:ext>
            </a:extLst>
          </p:cNvPr>
          <p:cNvSpPr>
            <a:spLocks noGrp="1"/>
          </p:cNvSpPr>
          <p:nvPr>
            <p:ph type="title"/>
          </p:nvPr>
        </p:nvSpPr>
        <p:spPr>
          <a:xfrm>
            <a:off x="635693" y="59588"/>
            <a:ext cx="7886700" cy="994172"/>
          </a:xfrm>
        </p:spPr>
        <p:txBody>
          <a:bodyPr>
            <a:normAutofit/>
          </a:bodyPr>
          <a:lstStyle/>
          <a:p>
            <a:r>
              <a:rPr lang="en-US" dirty="0"/>
              <a:t>Multilevel Network Interpretation</a:t>
            </a:r>
          </a:p>
        </p:txBody>
      </p:sp>
      <p:sp>
        <p:nvSpPr>
          <p:cNvPr id="22" name="Rectangle 21">
            <a:extLst>
              <a:ext uri="{FF2B5EF4-FFF2-40B4-BE49-F238E27FC236}">
                <a16:creationId xmlns="" xmlns:a16="http://schemas.microsoft.com/office/drawing/2014/main" id="{7094E792-558C-4C49-A8F6-9B306BF01B1D}"/>
              </a:ext>
            </a:extLst>
          </p:cNvPr>
          <p:cNvSpPr/>
          <p:nvPr/>
        </p:nvSpPr>
        <p:spPr>
          <a:xfrm>
            <a:off x="6834367" y="6518927"/>
            <a:ext cx="2077813" cy="276999"/>
          </a:xfrm>
          <a:prstGeom prst="rect">
            <a:avLst/>
          </a:prstGeom>
        </p:spPr>
        <p:txBody>
          <a:bodyPr wrap="none">
            <a:spAutoFit/>
          </a:bodyPr>
          <a:lstStyle/>
          <a:p>
            <a:r>
              <a:rPr lang="en" dirty="0">
                <a:solidFill>
                  <a:srgbClr val="FFFFFF">
                    <a:lumMod val="50000"/>
                  </a:srgbClr>
                </a:solidFill>
              </a:rPr>
              <a:t>[Wang et al. (‘18) </a:t>
            </a:r>
            <a:r>
              <a:rPr lang="en-US" dirty="0">
                <a:solidFill>
                  <a:srgbClr val="FFFFFF">
                    <a:lumMod val="50000"/>
                  </a:srgbClr>
                </a:solidFill>
              </a:rPr>
              <a:t>Science]</a:t>
            </a:r>
          </a:p>
        </p:txBody>
      </p:sp>
      <p:pic>
        <p:nvPicPr>
          <p:cNvPr id="23" name="Picture 2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20961" y="1053760"/>
            <a:ext cx="5716164" cy="3885707"/>
          </a:xfrm>
          <a:prstGeom prst="rect">
            <a:avLst/>
          </a:prstGeom>
        </p:spPr>
      </p:pic>
      <p:sp>
        <p:nvSpPr>
          <p:cNvPr id="24" name="Content Placeholder 2"/>
          <p:cNvSpPr>
            <a:spLocks noGrp="1"/>
          </p:cNvSpPr>
          <p:nvPr>
            <p:ph sz="half" idx="1"/>
          </p:nvPr>
        </p:nvSpPr>
        <p:spPr>
          <a:xfrm>
            <a:off x="685799" y="5121065"/>
            <a:ext cx="8028543" cy="1522106"/>
          </a:xfrm>
        </p:spPr>
        <p:txBody>
          <a:bodyPr/>
          <a:lstStyle/>
          <a:p>
            <a:r>
              <a:rPr lang="en-US" sz="2000" dirty="0"/>
              <a:t>Start with a fully connected trained network</a:t>
            </a:r>
          </a:p>
          <a:p>
            <a:r>
              <a:rPr lang="en-US" sz="2000" dirty="0" err="1"/>
              <a:t>Sparsify</a:t>
            </a:r>
            <a:r>
              <a:rPr lang="en-US" sz="2000" dirty="0"/>
              <a:t> network using edges with largest absolute weights (+/-)</a:t>
            </a:r>
          </a:p>
          <a:p>
            <a:endParaRPr lang="en-US" sz="2000" dirty="0"/>
          </a:p>
          <a:p>
            <a:pPr lvl="1"/>
            <a:endParaRPr lang="en-US" sz="1600" dirty="0"/>
          </a:p>
          <a:p>
            <a:endParaRPr lang="en-US" sz="2000" dirty="0"/>
          </a:p>
          <a:p>
            <a:endParaRPr lang="en-US" sz="2000" dirty="0"/>
          </a:p>
          <a:p>
            <a:endParaRPr lang="en-US" sz="2000" dirty="0"/>
          </a:p>
          <a:p>
            <a:pPr lvl="1"/>
            <a:endParaRPr lang="en-US" sz="1800" dirty="0"/>
          </a:p>
        </p:txBody>
      </p:sp>
      <p:sp>
        <p:nvSpPr>
          <p:cNvPr id="4" name="Oval 3"/>
          <p:cNvSpPr/>
          <p:nvPr/>
        </p:nvSpPr>
        <p:spPr bwMode="auto">
          <a:xfrm>
            <a:off x="2313541" y="4461831"/>
            <a:ext cx="356616" cy="356616"/>
          </a:xfrm>
          <a:prstGeom prst="ellipse">
            <a:avLst/>
          </a:prstGeom>
          <a:noFill/>
          <a:ln w="19050" cap="flat" cmpd="sng" algn="ctr">
            <a:solidFill>
              <a:srgbClr val="7030A0"/>
            </a:solidFill>
            <a:prstDash val="sysDash"/>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algn="ctr" defTabSz="912813"/>
            <a:endParaRPr lang="en-US">
              <a:solidFill>
                <a:srgbClr val="000000"/>
              </a:solidFill>
              <a:latin typeface="Arial" pitchFamily="-65" charset="0"/>
            </a:endParaRPr>
          </a:p>
        </p:txBody>
      </p:sp>
      <p:sp>
        <p:nvSpPr>
          <p:cNvPr id="26" name="Oval 25"/>
          <p:cNvSpPr/>
          <p:nvPr/>
        </p:nvSpPr>
        <p:spPr bwMode="auto">
          <a:xfrm>
            <a:off x="2752380" y="4459994"/>
            <a:ext cx="356616" cy="356616"/>
          </a:xfrm>
          <a:prstGeom prst="ellipse">
            <a:avLst/>
          </a:prstGeom>
          <a:noFill/>
          <a:ln w="19050" cap="flat" cmpd="sng" algn="ctr">
            <a:solidFill>
              <a:srgbClr val="7030A0"/>
            </a:solidFill>
            <a:prstDash val="sysDash"/>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algn="ctr" defTabSz="912813"/>
            <a:endParaRPr lang="en-US">
              <a:solidFill>
                <a:srgbClr val="000000"/>
              </a:solidFill>
              <a:latin typeface="Arial" pitchFamily="-65" charset="0"/>
            </a:endParaRPr>
          </a:p>
        </p:txBody>
      </p:sp>
      <p:sp>
        <p:nvSpPr>
          <p:cNvPr id="27" name="Oval 26"/>
          <p:cNvSpPr/>
          <p:nvPr/>
        </p:nvSpPr>
        <p:spPr bwMode="auto">
          <a:xfrm>
            <a:off x="3653924" y="4458157"/>
            <a:ext cx="356616" cy="356616"/>
          </a:xfrm>
          <a:prstGeom prst="ellipse">
            <a:avLst/>
          </a:prstGeom>
          <a:noFill/>
          <a:ln w="19050" cap="flat" cmpd="sng" algn="ctr">
            <a:solidFill>
              <a:srgbClr val="7030A0"/>
            </a:solidFill>
            <a:prstDash val="sysDash"/>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algn="ctr" defTabSz="912813"/>
            <a:endParaRPr lang="en-US">
              <a:solidFill>
                <a:srgbClr val="000000"/>
              </a:solidFill>
              <a:latin typeface="Arial" pitchFamily="-65" charset="0"/>
            </a:endParaRPr>
          </a:p>
        </p:txBody>
      </p:sp>
      <p:sp>
        <p:nvSpPr>
          <p:cNvPr id="28" name="Oval 27"/>
          <p:cNvSpPr/>
          <p:nvPr/>
        </p:nvSpPr>
        <p:spPr bwMode="auto">
          <a:xfrm>
            <a:off x="5447837" y="4467337"/>
            <a:ext cx="356616" cy="356616"/>
          </a:xfrm>
          <a:prstGeom prst="ellipse">
            <a:avLst/>
          </a:prstGeom>
          <a:noFill/>
          <a:ln w="19050" cap="flat" cmpd="sng" algn="ctr">
            <a:solidFill>
              <a:srgbClr val="7030A0"/>
            </a:solidFill>
            <a:prstDash val="sysDash"/>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algn="ctr" defTabSz="912813"/>
            <a:endParaRPr lang="en-US">
              <a:solidFill>
                <a:srgbClr val="000000"/>
              </a:solidFill>
              <a:latin typeface="Arial" pitchFamily="-65" charset="0"/>
            </a:endParaRPr>
          </a:p>
        </p:txBody>
      </p:sp>
      <p:sp>
        <p:nvSpPr>
          <p:cNvPr id="29" name="Oval 28"/>
          <p:cNvSpPr/>
          <p:nvPr/>
        </p:nvSpPr>
        <p:spPr bwMode="auto">
          <a:xfrm>
            <a:off x="4542617" y="4454483"/>
            <a:ext cx="356616" cy="356616"/>
          </a:xfrm>
          <a:prstGeom prst="ellipse">
            <a:avLst/>
          </a:prstGeom>
          <a:noFill/>
          <a:ln w="19050" cap="flat" cmpd="sng" algn="ctr">
            <a:solidFill>
              <a:srgbClr val="7030A0"/>
            </a:solidFill>
            <a:prstDash val="sysDash"/>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algn="ctr" defTabSz="912813"/>
            <a:endParaRPr lang="en-US">
              <a:solidFill>
                <a:srgbClr val="000000"/>
              </a:solidFill>
              <a:latin typeface="Arial" pitchFamily="-65" charset="0"/>
            </a:endParaRPr>
          </a:p>
        </p:txBody>
      </p:sp>
      <p:sp>
        <p:nvSpPr>
          <p:cNvPr id="30" name="Oval 29"/>
          <p:cNvSpPr/>
          <p:nvPr/>
        </p:nvSpPr>
        <p:spPr bwMode="auto">
          <a:xfrm>
            <a:off x="3659432" y="1918763"/>
            <a:ext cx="356616" cy="356616"/>
          </a:xfrm>
          <a:prstGeom prst="ellipse">
            <a:avLst/>
          </a:prstGeom>
          <a:noFill/>
          <a:ln w="19050" cap="flat" cmpd="sng" algn="ctr">
            <a:solidFill>
              <a:srgbClr val="7030A0"/>
            </a:solidFill>
            <a:prstDash val="sysDash"/>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algn="ctr" defTabSz="912813"/>
            <a:endParaRPr lang="en-US">
              <a:solidFill>
                <a:srgbClr val="000000"/>
              </a:solidFill>
              <a:latin typeface="Arial" pitchFamily="-65" charset="0"/>
            </a:endParaRPr>
          </a:p>
        </p:txBody>
      </p:sp>
      <p:sp>
        <p:nvSpPr>
          <p:cNvPr id="5" name="TextBox 4"/>
          <p:cNvSpPr txBox="1"/>
          <p:nvPr/>
        </p:nvSpPr>
        <p:spPr>
          <a:xfrm>
            <a:off x="6238293" y="4477802"/>
            <a:ext cx="1905001" cy="461665"/>
          </a:xfrm>
          <a:prstGeom prst="rect">
            <a:avLst/>
          </a:prstGeom>
          <a:noFill/>
          <a:ln>
            <a:solidFill>
              <a:schemeClr val="tx1"/>
            </a:solidFill>
          </a:ln>
        </p:spPr>
        <p:txBody>
          <a:bodyPr wrap="square" rtlCol="0">
            <a:spAutoFit/>
          </a:bodyPr>
          <a:lstStyle/>
          <a:p>
            <a:r>
              <a:rPr lang="en-US" dirty="0">
                <a:solidFill>
                  <a:srgbClr val="000000"/>
                </a:solidFill>
              </a:rPr>
              <a:t>Actual network size:</a:t>
            </a:r>
          </a:p>
          <a:p>
            <a:r>
              <a:rPr lang="en-US" dirty="0">
                <a:solidFill>
                  <a:srgbClr val="000000"/>
                </a:solidFill>
              </a:rPr>
              <a:t>5024/400/100/1 nodes</a:t>
            </a:r>
          </a:p>
        </p:txBody>
      </p:sp>
      <p:sp>
        <p:nvSpPr>
          <p:cNvPr id="3" name="Rectangle 2"/>
          <p:cNvSpPr/>
          <p:nvPr/>
        </p:nvSpPr>
        <p:spPr bwMode="auto">
          <a:xfrm>
            <a:off x="2121618" y="954001"/>
            <a:ext cx="3808207" cy="4014309"/>
          </a:xfrm>
          <a:prstGeom prst="rect">
            <a:avLst/>
          </a:prstGeom>
          <a:solidFill>
            <a:schemeClr val="bg1"/>
          </a:solidFill>
          <a:ln w="12700" cap="flat" cmpd="sng" algn="ctr">
            <a:no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algn="ctr" defTabSz="912813"/>
            <a:endParaRPr lang="en-US">
              <a:solidFill>
                <a:srgbClr val="000000"/>
              </a:solidFill>
              <a:latin typeface="Arial" pitchFamily="-65"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07287" y="1049897"/>
            <a:ext cx="3547506" cy="3812438"/>
          </a:xfrm>
          <a:prstGeom prst="rect">
            <a:avLst/>
          </a:prstGeom>
        </p:spPr>
      </p:pic>
      <p:sp>
        <p:nvSpPr>
          <p:cNvPr id="17" name="Rectangle 16"/>
          <p:cNvSpPr/>
          <p:nvPr/>
        </p:nvSpPr>
        <p:spPr bwMode="auto">
          <a:xfrm>
            <a:off x="5929825" y="2861534"/>
            <a:ext cx="1804923" cy="1420010"/>
          </a:xfrm>
          <a:prstGeom prst="rect">
            <a:avLst/>
          </a:prstGeom>
          <a:solidFill>
            <a:schemeClr val="bg1"/>
          </a:solidFill>
          <a:ln w="12700" cap="flat" cmpd="sng" algn="ctr">
            <a:no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algn="ctr" defTabSz="912813"/>
            <a:endParaRPr lang="en-US">
              <a:solidFill>
                <a:srgbClr val="000000"/>
              </a:solidFill>
              <a:latin typeface="Arial" pitchFamily="-65" charset="0"/>
            </a:endParaRPr>
          </a:p>
        </p:txBody>
      </p:sp>
    </p:spTree>
    <p:extLst>
      <p:ext uri="{BB962C8B-B14F-4D97-AF65-F5344CB8AC3E}">
        <p14:creationId xmlns:p14="http://schemas.microsoft.com/office/powerpoint/2010/main" val="1350505086"/>
      </p:ext>
    </p:extLst>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538632A-2959-D74F-8FEB-100BBC646874}"/>
              </a:ext>
            </a:extLst>
          </p:cNvPr>
          <p:cNvSpPr>
            <a:spLocks noGrp="1"/>
          </p:cNvSpPr>
          <p:nvPr>
            <p:ph type="title"/>
          </p:nvPr>
        </p:nvSpPr>
        <p:spPr>
          <a:xfrm>
            <a:off x="635693" y="59588"/>
            <a:ext cx="7886700" cy="994172"/>
          </a:xfrm>
        </p:spPr>
        <p:txBody>
          <a:bodyPr>
            <a:normAutofit/>
          </a:bodyPr>
          <a:lstStyle/>
          <a:p>
            <a:r>
              <a:rPr lang="en-US" dirty="0"/>
              <a:t>Multilevel Network Interpretation</a:t>
            </a:r>
          </a:p>
        </p:txBody>
      </p:sp>
      <p:sp>
        <p:nvSpPr>
          <p:cNvPr id="22" name="Rectangle 21">
            <a:extLst>
              <a:ext uri="{FF2B5EF4-FFF2-40B4-BE49-F238E27FC236}">
                <a16:creationId xmlns="" xmlns:a16="http://schemas.microsoft.com/office/drawing/2014/main" id="{7094E792-558C-4C49-A8F6-9B306BF01B1D}"/>
              </a:ext>
            </a:extLst>
          </p:cNvPr>
          <p:cNvSpPr/>
          <p:nvPr/>
        </p:nvSpPr>
        <p:spPr>
          <a:xfrm>
            <a:off x="6834367" y="6518927"/>
            <a:ext cx="2077813" cy="276999"/>
          </a:xfrm>
          <a:prstGeom prst="rect">
            <a:avLst/>
          </a:prstGeom>
        </p:spPr>
        <p:txBody>
          <a:bodyPr wrap="none">
            <a:spAutoFit/>
          </a:bodyPr>
          <a:lstStyle/>
          <a:p>
            <a:r>
              <a:rPr lang="en" dirty="0">
                <a:solidFill>
                  <a:srgbClr val="FFFFFF">
                    <a:lumMod val="50000"/>
                  </a:srgbClr>
                </a:solidFill>
              </a:rPr>
              <a:t>[Wang et al. (‘18) </a:t>
            </a:r>
            <a:r>
              <a:rPr lang="en-US" dirty="0">
                <a:solidFill>
                  <a:srgbClr val="FFFFFF">
                    <a:lumMod val="50000"/>
                  </a:srgbClr>
                </a:solidFill>
              </a:rPr>
              <a:t>Science]</a:t>
            </a:r>
          </a:p>
        </p:txBody>
      </p:sp>
      <p:pic>
        <p:nvPicPr>
          <p:cNvPr id="23" name="Picture 2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20961" y="1053760"/>
            <a:ext cx="5716164" cy="3885707"/>
          </a:xfrm>
          <a:prstGeom prst="rect">
            <a:avLst/>
          </a:prstGeom>
        </p:spPr>
      </p:pic>
      <p:sp>
        <p:nvSpPr>
          <p:cNvPr id="24" name="Content Placeholder 2"/>
          <p:cNvSpPr>
            <a:spLocks noGrp="1"/>
          </p:cNvSpPr>
          <p:nvPr>
            <p:ph sz="half" idx="1"/>
          </p:nvPr>
        </p:nvSpPr>
        <p:spPr>
          <a:xfrm>
            <a:off x="685799" y="5121065"/>
            <a:ext cx="8028543" cy="1522106"/>
          </a:xfrm>
        </p:spPr>
        <p:txBody>
          <a:bodyPr/>
          <a:lstStyle/>
          <a:p>
            <a:r>
              <a:rPr lang="en-US" sz="2000" dirty="0"/>
              <a:t>Start with a fully connected trained network</a:t>
            </a:r>
          </a:p>
          <a:p>
            <a:r>
              <a:rPr lang="en-US" sz="2000" dirty="0" err="1"/>
              <a:t>Sparsify</a:t>
            </a:r>
            <a:r>
              <a:rPr lang="en-US" sz="2000" dirty="0"/>
              <a:t> network using edges with largest absolute weights (+/-)</a:t>
            </a:r>
          </a:p>
          <a:p>
            <a:r>
              <a:rPr lang="en-US" sz="2000" dirty="0"/>
              <a:t>Extract ‘best positive paths’ to each prioritized module                 (e.g. a-a</a:t>
            </a:r>
            <a:r>
              <a:rPr lang="en-US" sz="2000" baseline="-25000" dirty="0"/>
              <a:t>1</a:t>
            </a:r>
            <a:r>
              <a:rPr lang="en-US" sz="2000" dirty="0"/>
              <a:t>-a</a:t>
            </a:r>
            <a:r>
              <a:rPr lang="en-US" sz="2000" baseline="-25000" dirty="0"/>
              <a:t>2</a:t>
            </a:r>
            <a:r>
              <a:rPr lang="en-US" sz="2000" dirty="0"/>
              <a:t>-</a:t>
            </a:r>
            <a:r>
              <a:rPr lang="en-US" sz="1800" dirty="0"/>
              <a:t>SCZ</a:t>
            </a:r>
            <a:r>
              <a:rPr lang="en-US" sz="2000" dirty="0"/>
              <a:t>) by summing weights and multiplying signs</a:t>
            </a:r>
          </a:p>
          <a:p>
            <a:endParaRPr lang="en-US" sz="2000" dirty="0"/>
          </a:p>
          <a:p>
            <a:pPr lvl="1"/>
            <a:endParaRPr lang="en-US" sz="1600" dirty="0"/>
          </a:p>
          <a:p>
            <a:endParaRPr lang="en-US" sz="2000" dirty="0"/>
          </a:p>
          <a:p>
            <a:endParaRPr lang="en-US" sz="2000" dirty="0"/>
          </a:p>
          <a:p>
            <a:endParaRPr lang="en-US" sz="2000" dirty="0"/>
          </a:p>
          <a:p>
            <a:pPr lvl="1"/>
            <a:endParaRPr lang="en-US" sz="1800" dirty="0"/>
          </a:p>
        </p:txBody>
      </p:sp>
      <p:sp>
        <p:nvSpPr>
          <p:cNvPr id="4" name="Oval 3"/>
          <p:cNvSpPr/>
          <p:nvPr/>
        </p:nvSpPr>
        <p:spPr bwMode="auto">
          <a:xfrm>
            <a:off x="2313541" y="4461831"/>
            <a:ext cx="356616" cy="356616"/>
          </a:xfrm>
          <a:prstGeom prst="ellipse">
            <a:avLst/>
          </a:prstGeom>
          <a:noFill/>
          <a:ln w="19050" cap="flat" cmpd="sng" algn="ctr">
            <a:solidFill>
              <a:srgbClr val="7030A0"/>
            </a:solidFill>
            <a:prstDash val="sysDash"/>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algn="ctr" defTabSz="912813"/>
            <a:endParaRPr lang="en-US">
              <a:solidFill>
                <a:srgbClr val="000000"/>
              </a:solidFill>
              <a:latin typeface="Arial" pitchFamily="-65" charset="0"/>
            </a:endParaRPr>
          </a:p>
        </p:txBody>
      </p:sp>
      <p:sp>
        <p:nvSpPr>
          <p:cNvPr id="26" name="Oval 25"/>
          <p:cNvSpPr/>
          <p:nvPr/>
        </p:nvSpPr>
        <p:spPr bwMode="auto">
          <a:xfrm>
            <a:off x="2752380" y="4459994"/>
            <a:ext cx="356616" cy="356616"/>
          </a:xfrm>
          <a:prstGeom prst="ellipse">
            <a:avLst/>
          </a:prstGeom>
          <a:noFill/>
          <a:ln w="19050" cap="flat" cmpd="sng" algn="ctr">
            <a:solidFill>
              <a:srgbClr val="7030A0"/>
            </a:solidFill>
            <a:prstDash val="sysDash"/>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algn="ctr" defTabSz="912813"/>
            <a:endParaRPr lang="en-US">
              <a:solidFill>
                <a:srgbClr val="000000"/>
              </a:solidFill>
              <a:latin typeface="Arial" pitchFamily="-65" charset="0"/>
            </a:endParaRPr>
          </a:p>
        </p:txBody>
      </p:sp>
      <p:sp>
        <p:nvSpPr>
          <p:cNvPr id="27" name="Oval 26"/>
          <p:cNvSpPr/>
          <p:nvPr/>
        </p:nvSpPr>
        <p:spPr bwMode="auto">
          <a:xfrm>
            <a:off x="3653924" y="4458157"/>
            <a:ext cx="356616" cy="356616"/>
          </a:xfrm>
          <a:prstGeom prst="ellipse">
            <a:avLst/>
          </a:prstGeom>
          <a:noFill/>
          <a:ln w="19050" cap="flat" cmpd="sng" algn="ctr">
            <a:solidFill>
              <a:srgbClr val="7030A0"/>
            </a:solidFill>
            <a:prstDash val="sysDash"/>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algn="ctr" defTabSz="912813"/>
            <a:endParaRPr lang="en-US">
              <a:solidFill>
                <a:srgbClr val="000000"/>
              </a:solidFill>
              <a:latin typeface="Arial" pitchFamily="-65" charset="0"/>
            </a:endParaRPr>
          </a:p>
        </p:txBody>
      </p:sp>
      <p:sp>
        <p:nvSpPr>
          <p:cNvPr id="28" name="Oval 27"/>
          <p:cNvSpPr/>
          <p:nvPr/>
        </p:nvSpPr>
        <p:spPr bwMode="auto">
          <a:xfrm>
            <a:off x="5447837" y="4467337"/>
            <a:ext cx="356616" cy="356616"/>
          </a:xfrm>
          <a:prstGeom prst="ellipse">
            <a:avLst/>
          </a:prstGeom>
          <a:noFill/>
          <a:ln w="19050" cap="flat" cmpd="sng" algn="ctr">
            <a:solidFill>
              <a:srgbClr val="7030A0"/>
            </a:solidFill>
            <a:prstDash val="sysDash"/>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algn="ctr" defTabSz="912813"/>
            <a:endParaRPr lang="en-US">
              <a:solidFill>
                <a:srgbClr val="000000"/>
              </a:solidFill>
              <a:latin typeface="Arial" pitchFamily="-65" charset="0"/>
            </a:endParaRPr>
          </a:p>
        </p:txBody>
      </p:sp>
      <p:sp>
        <p:nvSpPr>
          <p:cNvPr id="29" name="Oval 28"/>
          <p:cNvSpPr/>
          <p:nvPr/>
        </p:nvSpPr>
        <p:spPr bwMode="auto">
          <a:xfrm>
            <a:off x="4542617" y="4454483"/>
            <a:ext cx="356616" cy="356616"/>
          </a:xfrm>
          <a:prstGeom prst="ellipse">
            <a:avLst/>
          </a:prstGeom>
          <a:noFill/>
          <a:ln w="19050" cap="flat" cmpd="sng" algn="ctr">
            <a:solidFill>
              <a:srgbClr val="7030A0"/>
            </a:solidFill>
            <a:prstDash val="sysDash"/>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algn="ctr" defTabSz="912813"/>
            <a:endParaRPr lang="en-US">
              <a:solidFill>
                <a:srgbClr val="000000"/>
              </a:solidFill>
              <a:latin typeface="Arial" pitchFamily="-65" charset="0"/>
            </a:endParaRPr>
          </a:p>
        </p:txBody>
      </p:sp>
      <p:sp>
        <p:nvSpPr>
          <p:cNvPr id="30" name="Oval 29"/>
          <p:cNvSpPr/>
          <p:nvPr/>
        </p:nvSpPr>
        <p:spPr bwMode="auto">
          <a:xfrm>
            <a:off x="3659432" y="1918763"/>
            <a:ext cx="356616" cy="356616"/>
          </a:xfrm>
          <a:prstGeom prst="ellipse">
            <a:avLst/>
          </a:prstGeom>
          <a:noFill/>
          <a:ln w="19050" cap="flat" cmpd="sng" algn="ctr">
            <a:solidFill>
              <a:srgbClr val="7030A0"/>
            </a:solidFill>
            <a:prstDash val="sysDash"/>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algn="ctr" defTabSz="912813"/>
            <a:endParaRPr lang="en-US">
              <a:solidFill>
                <a:srgbClr val="000000"/>
              </a:solidFill>
              <a:latin typeface="Arial" pitchFamily="-65" charset="0"/>
            </a:endParaRPr>
          </a:p>
        </p:txBody>
      </p:sp>
      <p:sp>
        <p:nvSpPr>
          <p:cNvPr id="5" name="TextBox 4"/>
          <p:cNvSpPr txBox="1"/>
          <p:nvPr/>
        </p:nvSpPr>
        <p:spPr>
          <a:xfrm>
            <a:off x="6238293" y="4477802"/>
            <a:ext cx="1905001" cy="461665"/>
          </a:xfrm>
          <a:prstGeom prst="rect">
            <a:avLst/>
          </a:prstGeom>
          <a:noFill/>
          <a:ln>
            <a:solidFill>
              <a:schemeClr val="tx1"/>
            </a:solidFill>
          </a:ln>
        </p:spPr>
        <p:txBody>
          <a:bodyPr wrap="square" rtlCol="0">
            <a:spAutoFit/>
          </a:bodyPr>
          <a:lstStyle/>
          <a:p>
            <a:r>
              <a:rPr lang="en-US" dirty="0">
                <a:solidFill>
                  <a:srgbClr val="000000"/>
                </a:solidFill>
              </a:rPr>
              <a:t>Actual network size:</a:t>
            </a:r>
          </a:p>
          <a:p>
            <a:r>
              <a:rPr lang="en-US" dirty="0">
                <a:solidFill>
                  <a:srgbClr val="000000"/>
                </a:solidFill>
              </a:rPr>
              <a:t>5024/400/100/1 nodes</a:t>
            </a:r>
          </a:p>
        </p:txBody>
      </p:sp>
      <p:sp>
        <p:nvSpPr>
          <p:cNvPr id="3" name="Rectangle 2"/>
          <p:cNvSpPr/>
          <p:nvPr/>
        </p:nvSpPr>
        <p:spPr bwMode="auto">
          <a:xfrm>
            <a:off x="2121618" y="954001"/>
            <a:ext cx="3808207" cy="4014309"/>
          </a:xfrm>
          <a:prstGeom prst="rect">
            <a:avLst/>
          </a:prstGeom>
          <a:solidFill>
            <a:schemeClr val="bg1"/>
          </a:solidFill>
          <a:ln w="12700" cap="flat" cmpd="sng" algn="ctr">
            <a:no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algn="ctr" defTabSz="912813"/>
            <a:endParaRPr lang="en-US">
              <a:solidFill>
                <a:srgbClr val="000000"/>
              </a:solidFill>
              <a:latin typeface="Arial" pitchFamily="-65"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99055" y="1053760"/>
            <a:ext cx="3550737" cy="3841516"/>
          </a:xfrm>
          <a:prstGeom prst="rect">
            <a:avLst/>
          </a:prstGeom>
        </p:spPr>
      </p:pic>
    </p:spTree>
    <p:extLst>
      <p:ext uri="{BB962C8B-B14F-4D97-AF65-F5344CB8AC3E}">
        <p14:creationId xmlns:p14="http://schemas.microsoft.com/office/powerpoint/2010/main" val="1184315259"/>
      </p:ext>
    </p:extLst>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538632A-2959-D74F-8FEB-100BBC646874}"/>
              </a:ext>
            </a:extLst>
          </p:cNvPr>
          <p:cNvSpPr>
            <a:spLocks noGrp="1"/>
          </p:cNvSpPr>
          <p:nvPr>
            <p:ph type="title"/>
          </p:nvPr>
        </p:nvSpPr>
        <p:spPr>
          <a:xfrm>
            <a:off x="635693" y="103656"/>
            <a:ext cx="7886700" cy="994172"/>
          </a:xfrm>
        </p:spPr>
        <p:txBody>
          <a:bodyPr>
            <a:normAutofit/>
          </a:bodyPr>
          <a:lstStyle/>
          <a:p>
            <a:r>
              <a:rPr lang="en-US" dirty="0"/>
              <a:t>DSPN discovers enriched pathways </a:t>
            </a:r>
            <a:br>
              <a:rPr lang="en-US" dirty="0"/>
            </a:br>
            <a:r>
              <a:rPr lang="en-US" dirty="0"/>
              <a:t>and linkages to genetic variation</a:t>
            </a:r>
          </a:p>
        </p:txBody>
      </p:sp>
      <p:grpSp>
        <p:nvGrpSpPr>
          <p:cNvPr id="3" name="Group 2"/>
          <p:cNvGrpSpPr/>
          <p:nvPr/>
        </p:nvGrpSpPr>
        <p:grpSpPr>
          <a:xfrm>
            <a:off x="228087" y="1914011"/>
            <a:ext cx="3365055" cy="4277470"/>
            <a:chOff x="586788" y="2017759"/>
            <a:chExt cx="3083512" cy="3948096"/>
          </a:xfrm>
        </p:grpSpPr>
        <p:pic>
          <p:nvPicPr>
            <p:cNvPr id="8" name="Picture 7">
              <a:extLst>
                <a:ext uri="{FF2B5EF4-FFF2-40B4-BE49-F238E27FC236}">
                  <a16:creationId xmlns="" xmlns:a16="http://schemas.microsoft.com/office/drawing/2014/main" id="{D0B2141B-FA5A-F541-96FC-A04C19C60BBF}"/>
                </a:ext>
              </a:extLst>
            </p:cNvPr>
            <p:cNvPicPr>
              <a:picLocks noChangeAspect="1"/>
            </p:cNvPicPr>
            <p:nvPr/>
          </p:nvPicPr>
          <p:blipFill rotWithShape="1">
            <a:blip r:embed="rId2">
              <a:extLst>
                <a:ext uri="{28A0092B-C50C-407E-A947-70E740481C1C}">
                  <a14:useLocalDpi xmlns:a14="http://schemas.microsoft.com/office/drawing/2010/main" val="0"/>
                </a:ext>
              </a:extLst>
            </a:blip>
            <a:srcRect l="1180" r="50979"/>
            <a:stretch/>
          </p:blipFill>
          <p:spPr>
            <a:xfrm>
              <a:off x="635693" y="2017759"/>
              <a:ext cx="3034607" cy="3948096"/>
            </a:xfrm>
            <a:prstGeom prst="rect">
              <a:avLst/>
            </a:prstGeom>
          </p:spPr>
        </p:pic>
        <p:sp>
          <p:nvSpPr>
            <p:cNvPr id="6" name="Rectangle 5">
              <a:extLst>
                <a:ext uri="{FF2B5EF4-FFF2-40B4-BE49-F238E27FC236}">
                  <a16:creationId xmlns="" xmlns:a16="http://schemas.microsoft.com/office/drawing/2014/main" id="{F9CE81A9-7F7E-FA44-8E53-FA851DAD3963}"/>
                </a:ext>
              </a:extLst>
            </p:cNvPr>
            <p:cNvSpPr/>
            <p:nvPr/>
          </p:nvSpPr>
          <p:spPr>
            <a:xfrm>
              <a:off x="586788" y="2627861"/>
              <a:ext cx="274815" cy="32704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FFFFFF"/>
                </a:solidFill>
              </a:endParaRPr>
            </a:p>
          </p:txBody>
        </p:sp>
      </p:grpSp>
      <p:sp>
        <p:nvSpPr>
          <p:cNvPr id="10" name="Rectangle 9">
            <a:extLst>
              <a:ext uri="{FF2B5EF4-FFF2-40B4-BE49-F238E27FC236}">
                <a16:creationId xmlns="" xmlns:a16="http://schemas.microsoft.com/office/drawing/2014/main" id="{7094E792-558C-4C49-A8F6-9B306BF01B1D}"/>
              </a:ext>
            </a:extLst>
          </p:cNvPr>
          <p:cNvSpPr/>
          <p:nvPr/>
        </p:nvSpPr>
        <p:spPr>
          <a:xfrm>
            <a:off x="6834367" y="6518927"/>
            <a:ext cx="2077813" cy="276999"/>
          </a:xfrm>
          <a:prstGeom prst="rect">
            <a:avLst/>
          </a:prstGeom>
        </p:spPr>
        <p:txBody>
          <a:bodyPr wrap="none">
            <a:spAutoFit/>
          </a:bodyPr>
          <a:lstStyle/>
          <a:p>
            <a:r>
              <a:rPr lang="en" dirty="0">
                <a:solidFill>
                  <a:srgbClr val="FFFFFF">
                    <a:lumMod val="50000"/>
                  </a:srgbClr>
                </a:solidFill>
              </a:rPr>
              <a:t>[Wang et al. (‘18) </a:t>
            </a:r>
            <a:r>
              <a:rPr lang="en-US" dirty="0">
                <a:solidFill>
                  <a:srgbClr val="FFFFFF">
                    <a:lumMod val="50000"/>
                  </a:srgbClr>
                </a:solidFill>
              </a:rPr>
              <a:t>Science]</a:t>
            </a:r>
          </a:p>
        </p:txBody>
      </p:sp>
      <p:pic>
        <p:nvPicPr>
          <p:cNvPr id="5" name="Picture 4"/>
          <p:cNvPicPr>
            <a:picLocks noChangeAspect="1"/>
          </p:cNvPicPr>
          <p:nvPr/>
        </p:nvPicPr>
        <p:blipFill>
          <a:blip r:embed="rId3"/>
          <a:stretch>
            <a:fillRect/>
          </a:stretch>
        </p:blipFill>
        <p:spPr>
          <a:xfrm>
            <a:off x="4051301" y="1230962"/>
            <a:ext cx="4464892" cy="2606875"/>
          </a:xfrm>
          <a:prstGeom prst="rect">
            <a:avLst/>
          </a:prstGeom>
        </p:spPr>
      </p:pic>
      <p:pic>
        <p:nvPicPr>
          <p:cNvPr id="12" name="Picture 11"/>
          <p:cNvPicPr>
            <a:picLocks noChangeAspect="1"/>
          </p:cNvPicPr>
          <p:nvPr/>
        </p:nvPicPr>
        <p:blipFill>
          <a:blip r:embed="rId4"/>
          <a:stretch>
            <a:fillRect/>
          </a:stretch>
        </p:blipFill>
        <p:spPr>
          <a:xfrm>
            <a:off x="4051301" y="3837837"/>
            <a:ext cx="2206279" cy="2585703"/>
          </a:xfrm>
          <a:prstGeom prst="rect">
            <a:avLst/>
          </a:prstGeom>
        </p:spPr>
      </p:pic>
      <p:pic>
        <p:nvPicPr>
          <p:cNvPr id="13" name="Picture 12"/>
          <p:cNvPicPr>
            <a:picLocks noChangeAspect="1"/>
          </p:cNvPicPr>
          <p:nvPr/>
        </p:nvPicPr>
        <p:blipFill>
          <a:blip r:embed="rId5"/>
          <a:stretch>
            <a:fillRect/>
          </a:stretch>
        </p:blipFill>
        <p:spPr>
          <a:xfrm>
            <a:off x="6306485" y="3837837"/>
            <a:ext cx="2192226" cy="2585703"/>
          </a:xfrm>
          <a:prstGeom prst="rect">
            <a:avLst/>
          </a:prstGeom>
        </p:spPr>
      </p:pic>
      <p:sp>
        <p:nvSpPr>
          <p:cNvPr id="14" name="TextBox 13"/>
          <p:cNvSpPr txBox="1"/>
          <p:nvPr/>
        </p:nvSpPr>
        <p:spPr>
          <a:xfrm>
            <a:off x="909493" y="1230962"/>
            <a:ext cx="2091889" cy="461665"/>
          </a:xfrm>
          <a:prstGeom prst="rect">
            <a:avLst/>
          </a:prstGeom>
          <a:noFill/>
          <a:ln>
            <a:noFill/>
          </a:ln>
        </p:spPr>
        <p:txBody>
          <a:bodyPr wrap="square" rtlCol="0">
            <a:spAutoFit/>
          </a:bodyPr>
          <a:lstStyle/>
          <a:p>
            <a:pPr algn="ctr"/>
            <a:r>
              <a:rPr lang="en-US" dirty="0">
                <a:solidFill>
                  <a:srgbClr val="000000"/>
                </a:solidFill>
              </a:rPr>
              <a:t>Cross-disorder </a:t>
            </a:r>
            <a:r>
              <a:rPr lang="en-US">
                <a:solidFill>
                  <a:srgbClr val="000000"/>
                </a:solidFill>
              </a:rPr>
              <a:t>MOD/HOG enrichment ranking</a:t>
            </a:r>
            <a:endParaRPr lang="en-US" dirty="0">
              <a:solidFill>
                <a:srgbClr val="000000"/>
              </a:solidFill>
            </a:endParaRPr>
          </a:p>
        </p:txBody>
      </p:sp>
      <p:sp>
        <p:nvSpPr>
          <p:cNvPr id="16" name="Rectangle 15"/>
          <p:cNvSpPr/>
          <p:nvPr/>
        </p:nvSpPr>
        <p:spPr bwMode="auto">
          <a:xfrm>
            <a:off x="6350775" y="1286700"/>
            <a:ext cx="432564" cy="182880"/>
          </a:xfrm>
          <a:prstGeom prst="rect">
            <a:avLst/>
          </a:prstGeom>
          <a:solidFill>
            <a:schemeClr val="bg1"/>
          </a:solidFill>
          <a:ln w="12700" cap="flat" cmpd="sng" algn="ctr">
            <a:no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algn="ctr" defTabSz="912813"/>
            <a:endParaRPr lang="en-US">
              <a:solidFill>
                <a:srgbClr val="000000"/>
              </a:solidFill>
              <a:latin typeface="Arial" pitchFamily="-65" charset="0"/>
            </a:endParaRPr>
          </a:p>
        </p:txBody>
      </p:sp>
      <p:sp>
        <p:nvSpPr>
          <p:cNvPr id="17" name="Rectangle 16"/>
          <p:cNvSpPr/>
          <p:nvPr/>
        </p:nvSpPr>
        <p:spPr bwMode="auto">
          <a:xfrm>
            <a:off x="4113428" y="1289988"/>
            <a:ext cx="432564" cy="182880"/>
          </a:xfrm>
          <a:prstGeom prst="rect">
            <a:avLst/>
          </a:prstGeom>
          <a:solidFill>
            <a:schemeClr val="bg1"/>
          </a:solidFill>
          <a:ln w="12700" cap="flat" cmpd="sng" algn="ctr">
            <a:no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algn="ctr" defTabSz="912813"/>
            <a:endParaRPr lang="en-US">
              <a:solidFill>
                <a:srgbClr val="000000"/>
              </a:solidFill>
              <a:latin typeface="Arial" pitchFamily="-65" charset="0"/>
            </a:endParaRPr>
          </a:p>
        </p:txBody>
      </p:sp>
      <p:sp>
        <p:nvSpPr>
          <p:cNvPr id="18" name="Rectangle 17"/>
          <p:cNvSpPr/>
          <p:nvPr/>
        </p:nvSpPr>
        <p:spPr bwMode="auto">
          <a:xfrm>
            <a:off x="4120471" y="3905419"/>
            <a:ext cx="432564" cy="182880"/>
          </a:xfrm>
          <a:prstGeom prst="rect">
            <a:avLst/>
          </a:prstGeom>
          <a:solidFill>
            <a:schemeClr val="bg1"/>
          </a:solidFill>
          <a:ln w="12700" cap="flat" cmpd="sng" algn="ctr">
            <a:no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algn="ctr" defTabSz="912813"/>
            <a:endParaRPr lang="en-US">
              <a:solidFill>
                <a:srgbClr val="000000"/>
              </a:solidFill>
              <a:latin typeface="Arial" pitchFamily="-65" charset="0"/>
            </a:endParaRPr>
          </a:p>
        </p:txBody>
      </p:sp>
      <p:sp>
        <p:nvSpPr>
          <p:cNvPr id="19" name="Rectangle 18"/>
          <p:cNvSpPr/>
          <p:nvPr/>
        </p:nvSpPr>
        <p:spPr bwMode="auto">
          <a:xfrm>
            <a:off x="6357818" y="3894402"/>
            <a:ext cx="432564" cy="182880"/>
          </a:xfrm>
          <a:prstGeom prst="rect">
            <a:avLst/>
          </a:prstGeom>
          <a:solidFill>
            <a:schemeClr val="bg1"/>
          </a:solidFill>
          <a:ln w="12700" cap="flat" cmpd="sng" algn="ctr">
            <a:no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algn="ctr" defTabSz="912813"/>
            <a:endParaRPr lang="en-US">
              <a:solidFill>
                <a:srgbClr val="000000"/>
              </a:solidFill>
              <a:latin typeface="Arial" pitchFamily="-65" charset="0"/>
            </a:endParaRPr>
          </a:p>
        </p:txBody>
      </p:sp>
      <p:sp>
        <p:nvSpPr>
          <p:cNvPr id="20" name="TextBox 19"/>
          <p:cNvSpPr txBox="1"/>
          <p:nvPr/>
        </p:nvSpPr>
        <p:spPr>
          <a:xfrm>
            <a:off x="3985664" y="1239640"/>
            <a:ext cx="708918" cy="276999"/>
          </a:xfrm>
          <a:prstGeom prst="rect">
            <a:avLst/>
          </a:prstGeom>
          <a:noFill/>
          <a:ln>
            <a:noFill/>
          </a:ln>
        </p:spPr>
        <p:txBody>
          <a:bodyPr wrap="square" rtlCol="0">
            <a:spAutoFit/>
          </a:bodyPr>
          <a:lstStyle/>
          <a:p>
            <a:pPr algn="ctr"/>
            <a:r>
              <a:rPr lang="en-US">
                <a:solidFill>
                  <a:srgbClr val="000000"/>
                </a:solidFill>
              </a:rPr>
              <a:t>SCZ</a:t>
            </a:r>
            <a:endParaRPr lang="en-US" dirty="0">
              <a:solidFill>
                <a:srgbClr val="000000"/>
              </a:solidFill>
            </a:endParaRPr>
          </a:p>
        </p:txBody>
      </p:sp>
      <p:sp>
        <p:nvSpPr>
          <p:cNvPr id="21" name="TextBox 20"/>
          <p:cNvSpPr txBox="1"/>
          <p:nvPr/>
        </p:nvSpPr>
        <p:spPr>
          <a:xfrm>
            <a:off x="3982294" y="3888185"/>
            <a:ext cx="708918" cy="276999"/>
          </a:xfrm>
          <a:prstGeom prst="rect">
            <a:avLst/>
          </a:prstGeom>
          <a:noFill/>
          <a:ln>
            <a:noFill/>
          </a:ln>
        </p:spPr>
        <p:txBody>
          <a:bodyPr wrap="square" rtlCol="0">
            <a:spAutoFit/>
          </a:bodyPr>
          <a:lstStyle/>
          <a:p>
            <a:pPr algn="ctr"/>
            <a:r>
              <a:rPr lang="en-US" dirty="0">
                <a:solidFill>
                  <a:srgbClr val="000000"/>
                </a:solidFill>
              </a:rPr>
              <a:t>BPD</a:t>
            </a:r>
          </a:p>
        </p:txBody>
      </p:sp>
      <p:sp>
        <p:nvSpPr>
          <p:cNvPr id="22" name="TextBox 21"/>
          <p:cNvSpPr txBox="1"/>
          <p:nvPr/>
        </p:nvSpPr>
        <p:spPr>
          <a:xfrm>
            <a:off x="6219487" y="3888184"/>
            <a:ext cx="708918" cy="276999"/>
          </a:xfrm>
          <a:prstGeom prst="rect">
            <a:avLst/>
          </a:prstGeom>
          <a:noFill/>
          <a:ln>
            <a:noFill/>
          </a:ln>
        </p:spPr>
        <p:txBody>
          <a:bodyPr wrap="square" rtlCol="0">
            <a:spAutoFit/>
          </a:bodyPr>
          <a:lstStyle/>
          <a:p>
            <a:pPr algn="ctr"/>
            <a:r>
              <a:rPr lang="en-US" dirty="0">
                <a:solidFill>
                  <a:srgbClr val="000000"/>
                </a:solidFill>
              </a:rPr>
              <a:t>ASD</a:t>
            </a:r>
          </a:p>
        </p:txBody>
      </p:sp>
    </p:spTree>
    <p:extLst>
      <p:ext uri="{BB962C8B-B14F-4D97-AF65-F5344CB8AC3E}">
        <p14:creationId xmlns:p14="http://schemas.microsoft.com/office/powerpoint/2010/main" val="1908117617"/>
      </p:ext>
    </p:extLst>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Title 1"/>
          <p:cNvSpPr>
            <a:spLocks noGrp="1"/>
          </p:cNvSpPr>
          <p:nvPr>
            <p:ph type="title"/>
          </p:nvPr>
        </p:nvSpPr>
        <p:spPr>
          <a:xfrm>
            <a:off x="15876" y="7938"/>
            <a:ext cx="9112248" cy="684212"/>
          </a:xfrm>
        </p:spPr>
        <p:txBody>
          <a:bodyPr/>
          <a:lstStyle/>
          <a:p>
            <a:pPr>
              <a:defRPr/>
            </a:pPr>
            <a:r>
              <a:rPr lang="en-US" sz="1400" dirty="0">
                <a:solidFill>
                  <a:schemeClr val="tx1">
                    <a:lumMod val="65000"/>
                    <a:lumOff val="35000"/>
                  </a:schemeClr>
                </a:solidFill>
                <a:ea typeface="ＭＳ Ｐゴシック" charset="0"/>
                <a:cs typeface="ＭＳ Ｐゴシック" charset="0"/>
              </a:rPr>
              <a:t>Using population-scale </a:t>
            </a:r>
            <a:r>
              <a:rPr lang="en-US" sz="1400" dirty="0" smtClean="0">
                <a:solidFill>
                  <a:schemeClr val="tx1">
                    <a:lumMod val="65000"/>
                    <a:lumOff val="35000"/>
                  </a:schemeClr>
                </a:solidFill>
                <a:ea typeface="ＭＳ Ｐゴシック" charset="0"/>
                <a:cs typeface="ＭＳ Ｐゴシック" charset="0"/>
              </a:rPr>
              <a:t>functional </a:t>
            </a:r>
            <a:r>
              <a:rPr lang="en-US" sz="1400" dirty="0">
                <a:solidFill>
                  <a:schemeClr val="tx1">
                    <a:lumMod val="65000"/>
                    <a:lumOff val="35000"/>
                  </a:schemeClr>
                </a:solidFill>
                <a:ea typeface="ＭＳ Ｐゴシック" charset="0"/>
                <a:cs typeface="ＭＳ Ｐゴシック" charset="0"/>
              </a:rPr>
              <a:t>genomics </a:t>
            </a:r>
            <a:r>
              <a:rPr lang="en-US" sz="1400" dirty="0" smtClean="0">
                <a:solidFill>
                  <a:schemeClr val="tx1">
                    <a:lumMod val="65000"/>
                    <a:lumOff val="35000"/>
                  </a:schemeClr>
                </a:solidFill>
                <a:ea typeface="ＭＳ Ｐゴシック" charset="0"/>
                <a:cs typeface="ＭＳ Ｐゴシック" charset="0"/>
              </a:rPr>
              <a:t>to </a:t>
            </a:r>
            <a:r>
              <a:rPr lang="en-US" sz="1400" dirty="0">
                <a:solidFill>
                  <a:schemeClr val="tx1">
                    <a:lumMod val="65000"/>
                    <a:lumOff val="35000"/>
                  </a:schemeClr>
                </a:solidFill>
                <a:ea typeface="ＭＳ Ｐゴシック" charset="0"/>
                <a:cs typeface="ＭＳ Ｐゴシック" charset="0"/>
              </a:rPr>
              <a:t>understand </a:t>
            </a:r>
            <a:r>
              <a:rPr lang="en-US" sz="1400" dirty="0" err="1" smtClean="0">
                <a:solidFill>
                  <a:schemeClr val="tx1">
                    <a:lumMod val="65000"/>
                    <a:lumOff val="35000"/>
                  </a:schemeClr>
                </a:solidFill>
                <a:ea typeface="ＭＳ Ｐゴシック" charset="0"/>
                <a:cs typeface="ＭＳ Ｐゴシック" charset="0"/>
              </a:rPr>
              <a:t>neuropsychiatic</a:t>
            </a:r>
            <a:r>
              <a:rPr lang="en-US" sz="1400" dirty="0" smtClean="0">
                <a:solidFill>
                  <a:schemeClr val="tx1">
                    <a:lumMod val="65000"/>
                    <a:lumOff val="35000"/>
                  </a:schemeClr>
                </a:solidFill>
                <a:ea typeface="ＭＳ Ｐゴシック" charset="0"/>
                <a:cs typeface="ＭＳ Ｐゴシック" charset="0"/>
              </a:rPr>
              <a:t> </a:t>
            </a:r>
            <a:r>
              <a:rPr lang="en-US" sz="1400" dirty="0">
                <a:solidFill>
                  <a:schemeClr val="tx1">
                    <a:lumMod val="65000"/>
                    <a:lumOff val="35000"/>
                  </a:schemeClr>
                </a:solidFill>
                <a:ea typeface="ＭＳ Ｐゴシック" charset="0"/>
                <a:cs typeface="ＭＳ Ｐゴシック" charset="0"/>
              </a:rPr>
              <a:t>disease </a:t>
            </a:r>
            <a:r>
              <a:rPr lang="en-US" sz="1400" dirty="0" smtClean="0">
                <a:solidFill>
                  <a:schemeClr val="tx1">
                    <a:lumMod val="65000"/>
                    <a:lumOff val="35000"/>
                  </a:schemeClr>
                </a:solidFill>
                <a:ea typeface="ＭＳ Ｐゴシック" charset="0"/>
                <a:cs typeface="ＭＳ Ｐゴシック" charset="0"/>
              </a:rPr>
              <a:t/>
            </a:r>
            <a:br>
              <a:rPr lang="en-US" sz="1400" dirty="0" smtClean="0">
                <a:solidFill>
                  <a:schemeClr val="tx1">
                    <a:lumMod val="65000"/>
                    <a:lumOff val="35000"/>
                  </a:schemeClr>
                </a:solidFill>
                <a:ea typeface="ＭＳ Ｐゴシック" charset="0"/>
                <a:cs typeface="ＭＳ Ｐゴシック" charset="0"/>
              </a:rPr>
            </a:br>
            <a:r>
              <a:rPr lang="en-US" sz="1400" dirty="0" smtClean="0">
                <a:solidFill>
                  <a:schemeClr val="tx1">
                    <a:lumMod val="65000"/>
                    <a:lumOff val="35000"/>
                  </a:schemeClr>
                </a:solidFill>
                <a:ea typeface="ＭＳ Ｐゴシック" charset="0"/>
                <a:cs typeface="ＭＳ Ｐゴシック" charset="0"/>
              </a:rPr>
              <a:t>&amp; </a:t>
            </a:r>
            <a:r>
              <a:rPr lang="en-US" sz="1400" dirty="0">
                <a:solidFill>
                  <a:schemeClr val="tx1">
                    <a:lumMod val="65000"/>
                    <a:lumOff val="35000"/>
                  </a:schemeClr>
                </a:solidFill>
                <a:ea typeface="ＭＳ Ｐゴシック" charset="0"/>
                <a:cs typeface="ＭＳ Ｐゴシック" charset="0"/>
              </a:rPr>
              <a:t>interpreting </a:t>
            </a:r>
            <a:r>
              <a:rPr lang="en-US" sz="1400" dirty="0" smtClean="0">
                <a:solidFill>
                  <a:schemeClr val="tx1">
                    <a:lumMod val="65000"/>
                    <a:lumOff val="35000"/>
                  </a:schemeClr>
                </a:solidFill>
                <a:ea typeface="ＭＳ Ｐゴシック" charset="0"/>
                <a:cs typeface="ＭＳ Ｐゴシック" charset="0"/>
              </a:rPr>
              <a:t>the data </a:t>
            </a:r>
            <a:r>
              <a:rPr lang="en-US" sz="1400" dirty="0">
                <a:solidFill>
                  <a:schemeClr val="tx1">
                    <a:lumMod val="65000"/>
                    <a:lumOff val="35000"/>
                  </a:schemeClr>
                </a:solidFill>
                <a:ea typeface="ＭＳ Ｐゴシック" charset="0"/>
                <a:cs typeface="ＭＳ Ｐゴシック" charset="0"/>
              </a:rPr>
              <a:t>exhaust </a:t>
            </a:r>
            <a:r>
              <a:rPr lang="en-US" sz="1400" dirty="0" smtClean="0">
                <a:solidFill>
                  <a:schemeClr val="tx1">
                    <a:lumMod val="65000"/>
                    <a:lumOff val="35000"/>
                  </a:schemeClr>
                </a:solidFill>
                <a:ea typeface="ＭＳ Ｐゴシック" charset="0"/>
                <a:cs typeface="ＭＳ Ｐゴシック" charset="0"/>
              </a:rPr>
              <a:t>from </a:t>
            </a:r>
            <a:r>
              <a:rPr lang="en-US" sz="1400" dirty="0">
                <a:solidFill>
                  <a:schemeClr val="tx1">
                    <a:lumMod val="65000"/>
                    <a:lumOff val="35000"/>
                  </a:schemeClr>
                </a:solidFill>
                <a:ea typeface="ＭＳ Ｐゴシック" charset="0"/>
                <a:cs typeface="ＭＳ Ｐゴシック" charset="0"/>
              </a:rPr>
              <a:t>this activity </a:t>
            </a:r>
          </a:p>
        </p:txBody>
      </p:sp>
      <p:sp>
        <p:nvSpPr>
          <p:cNvPr id="54274" name="Content Placeholder 2"/>
          <p:cNvSpPr>
            <a:spLocks noGrp="1"/>
          </p:cNvSpPr>
          <p:nvPr>
            <p:ph sz="half" idx="1"/>
          </p:nvPr>
        </p:nvSpPr>
        <p:spPr>
          <a:xfrm>
            <a:off x="-10310" y="711200"/>
            <a:ext cx="4859397" cy="6116638"/>
          </a:xfrm>
        </p:spPr>
        <p:txBody>
          <a:bodyPr/>
          <a:lstStyle/>
          <a:p>
            <a:r>
              <a:rPr lang="en-US" altLang="en-US" sz="1400" i="1" dirty="0" smtClean="0">
                <a:solidFill>
                  <a:schemeClr val="tx1">
                    <a:lumMod val="65000"/>
                    <a:lumOff val="35000"/>
                  </a:schemeClr>
                </a:solidFill>
                <a:ea typeface="ＭＳ Ｐゴシック" charset="-128"/>
                <a:cs typeface="ＭＳ Ｐゴシック" charset="-128"/>
              </a:rPr>
              <a:t>[Core] </a:t>
            </a:r>
            <a:r>
              <a:rPr lang="en-US" altLang="en-US" sz="1800" b="1" u="sng" dirty="0" err="1" smtClean="0">
                <a:solidFill>
                  <a:srgbClr val="FFC000"/>
                </a:solidFill>
                <a:ea typeface="ＭＳ Ｐゴシック" charset="-128"/>
                <a:cs typeface="ＭＳ Ｐゴシック" charset="-128"/>
              </a:rPr>
              <a:t>PsychENCODE</a:t>
            </a:r>
            <a:r>
              <a:rPr lang="en-US" altLang="en-US" sz="1800" b="1" dirty="0">
                <a:solidFill>
                  <a:schemeClr val="tx1">
                    <a:lumMod val="65000"/>
                    <a:lumOff val="35000"/>
                  </a:schemeClr>
                </a:solidFill>
                <a:ea typeface="ＭＳ Ｐゴシック" charset="-128"/>
                <a:cs typeface="ＭＳ Ｐゴシック" charset="-128"/>
              </a:rPr>
              <a:t>: </a:t>
            </a:r>
            <a:r>
              <a:rPr lang="en-US" altLang="en-US" sz="1800" dirty="0">
                <a:solidFill>
                  <a:schemeClr val="tx1">
                    <a:lumMod val="65000"/>
                    <a:lumOff val="35000"/>
                  </a:schemeClr>
                </a:solidFill>
                <a:ea typeface="ＭＳ Ｐゴシック" charset="-128"/>
                <a:cs typeface="ＭＳ Ｐゴシック" charset="-128"/>
              </a:rPr>
              <a:t>Population-level analysis of </a:t>
            </a:r>
            <a:r>
              <a:rPr lang="en-US" altLang="en-US" sz="1800" dirty="0" smtClean="0">
                <a:solidFill>
                  <a:schemeClr val="tx1">
                    <a:lumMod val="65000"/>
                    <a:lumOff val="35000"/>
                  </a:schemeClr>
                </a:solidFill>
                <a:ea typeface="ＭＳ Ｐゴシック" charset="-128"/>
                <a:cs typeface="ＭＳ Ｐゴシック" charset="-128"/>
              </a:rPr>
              <a:t>functional </a:t>
            </a:r>
            <a:r>
              <a:rPr lang="en-US" altLang="en-US" sz="1800" dirty="0">
                <a:solidFill>
                  <a:schemeClr val="tx1">
                    <a:lumMod val="65000"/>
                    <a:lumOff val="35000"/>
                  </a:schemeClr>
                </a:solidFill>
                <a:ea typeface="ＭＳ Ｐゴシック" charset="-128"/>
                <a:cs typeface="ＭＳ Ｐゴシック" charset="-128"/>
              </a:rPr>
              <a:t>genomics data related to </a:t>
            </a:r>
            <a:r>
              <a:rPr lang="en-US" altLang="en-US" sz="1800" dirty="0" smtClean="0">
                <a:solidFill>
                  <a:schemeClr val="tx1">
                    <a:lumMod val="65000"/>
                    <a:lumOff val="35000"/>
                  </a:schemeClr>
                </a:solidFill>
                <a:ea typeface="ＭＳ Ｐゴシック" charset="-128"/>
                <a:cs typeface="ＭＳ Ｐゴシック" charset="-128"/>
              </a:rPr>
              <a:t>neuropsychiatric </a:t>
            </a:r>
            <a:r>
              <a:rPr lang="en-US" altLang="en-US" sz="1800" dirty="0">
                <a:solidFill>
                  <a:schemeClr val="tx1">
                    <a:lumMod val="65000"/>
                    <a:lumOff val="35000"/>
                  </a:schemeClr>
                </a:solidFill>
                <a:ea typeface="ＭＳ Ｐゴシック" charset="-128"/>
                <a:cs typeface="ＭＳ Ｐゴシック" charset="-128"/>
              </a:rPr>
              <a:t>disease</a:t>
            </a:r>
          </a:p>
          <a:p>
            <a:pPr lvl="1"/>
            <a:r>
              <a:rPr lang="en-US" altLang="en-US" sz="1600" dirty="0" smtClean="0">
                <a:solidFill>
                  <a:schemeClr val="tx1">
                    <a:lumMod val="65000"/>
                    <a:lumOff val="35000"/>
                  </a:schemeClr>
                </a:solidFill>
                <a:ea typeface="ＭＳ Ｐゴシック" charset="-128"/>
              </a:rPr>
              <a:t>Construction of an adult brain resource with 1866 individuals + dev. time-course</a:t>
            </a:r>
          </a:p>
          <a:p>
            <a:pPr lvl="1"/>
            <a:r>
              <a:rPr lang="en-US" altLang="en-US" sz="1600" dirty="0" smtClean="0">
                <a:solidFill>
                  <a:schemeClr val="tx1">
                    <a:lumMod val="65000"/>
                    <a:lumOff val="35000"/>
                  </a:schemeClr>
                </a:solidFill>
                <a:ea typeface="ＭＳ Ｐゴシック" charset="-128"/>
              </a:rPr>
              <a:t>Using the changing proportions of cell types (via </a:t>
            </a:r>
            <a:r>
              <a:rPr lang="en-US" altLang="en-US" sz="1600" b="1" u="sng" dirty="0" smtClean="0">
                <a:solidFill>
                  <a:srgbClr val="FFC000"/>
                </a:solidFill>
                <a:ea typeface="ＭＳ Ｐゴシック" charset="-128"/>
              </a:rPr>
              <a:t>single-cell deconvolution</a:t>
            </a:r>
            <a:r>
              <a:rPr lang="en-US" altLang="en-US" sz="1600" dirty="0" smtClean="0">
                <a:solidFill>
                  <a:schemeClr val="tx1">
                    <a:lumMod val="65000"/>
                    <a:lumOff val="35000"/>
                  </a:schemeClr>
                </a:solidFill>
                <a:ea typeface="ＭＳ Ｐゴシック" charset="-128"/>
              </a:rPr>
              <a:t>) to account for expression variation across a population, </a:t>
            </a:r>
            <a:br>
              <a:rPr lang="en-US" altLang="en-US" sz="1600" dirty="0" smtClean="0">
                <a:solidFill>
                  <a:schemeClr val="tx1">
                    <a:lumMod val="65000"/>
                    <a:lumOff val="35000"/>
                  </a:schemeClr>
                </a:solidFill>
                <a:ea typeface="ＭＳ Ｐゴシック" charset="-128"/>
              </a:rPr>
            </a:br>
            <a:r>
              <a:rPr lang="en-US" altLang="en-US" sz="1600" dirty="0" smtClean="0">
                <a:solidFill>
                  <a:schemeClr val="tx1">
                    <a:lumMod val="65000"/>
                    <a:lumOff val="35000"/>
                  </a:schemeClr>
                </a:solidFill>
                <a:ea typeface="ＭＳ Ｐゴシック" charset="-128"/>
              </a:rPr>
              <a:t>disorders &amp; development</a:t>
            </a:r>
          </a:p>
          <a:p>
            <a:pPr lvl="1"/>
            <a:r>
              <a:rPr lang="en-US" altLang="en-US" sz="1600" dirty="0" smtClean="0">
                <a:solidFill>
                  <a:schemeClr val="tx1">
                    <a:lumMod val="65000"/>
                    <a:lumOff val="35000"/>
                  </a:schemeClr>
                </a:solidFill>
                <a:ea typeface="ＭＳ Ｐゴシック" charset="-128"/>
              </a:rPr>
              <a:t>Large-scale processing defines ~79K PFC </a:t>
            </a:r>
            <a:br>
              <a:rPr lang="en-US" altLang="en-US" sz="1600" dirty="0" smtClean="0">
                <a:solidFill>
                  <a:schemeClr val="tx1">
                    <a:lumMod val="65000"/>
                    <a:lumOff val="35000"/>
                  </a:schemeClr>
                </a:solidFill>
                <a:ea typeface="ＭＳ Ｐゴシック" charset="-128"/>
              </a:rPr>
            </a:br>
            <a:r>
              <a:rPr lang="en-US" altLang="en-US" sz="1600" b="1" u="sng" dirty="0" smtClean="0">
                <a:solidFill>
                  <a:srgbClr val="FFC000"/>
                </a:solidFill>
                <a:ea typeface="ＭＳ Ｐゴシック" charset="-128"/>
              </a:rPr>
              <a:t>enhancers &amp; creates a comprehensive QTL </a:t>
            </a:r>
            <a:r>
              <a:rPr lang="en-US" altLang="en-US" sz="1600" dirty="0" smtClean="0">
                <a:solidFill>
                  <a:schemeClr val="tx1">
                    <a:lumMod val="65000"/>
                    <a:lumOff val="35000"/>
                  </a:schemeClr>
                </a:solidFill>
                <a:ea typeface="ＭＳ Ｐゴシック" charset="-128"/>
              </a:rPr>
              <a:t>resource (~2.5M </a:t>
            </a:r>
            <a:r>
              <a:rPr lang="en-US" altLang="en-US" sz="1600" dirty="0" err="1" smtClean="0">
                <a:solidFill>
                  <a:schemeClr val="tx1">
                    <a:lumMod val="65000"/>
                    <a:lumOff val="35000"/>
                  </a:schemeClr>
                </a:solidFill>
                <a:ea typeface="ＭＳ Ｐゴシック" charset="-128"/>
              </a:rPr>
              <a:t>eQTLs</a:t>
            </a:r>
            <a:r>
              <a:rPr lang="en-US" altLang="en-US" sz="1600" dirty="0" smtClean="0">
                <a:solidFill>
                  <a:schemeClr val="tx1">
                    <a:lumMod val="65000"/>
                    <a:lumOff val="35000"/>
                  </a:schemeClr>
                </a:solidFill>
                <a:ea typeface="ＭＳ Ｐゴシック" charset="-128"/>
              </a:rPr>
              <a:t> + </a:t>
            </a:r>
            <a:r>
              <a:rPr lang="en-US" altLang="en-US" sz="1600" dirty="0" err="1" smtClean="0">
                <a:solidFill>
                  <a:schemeClr val="tx1">
                    <a:lumMod val="65000"/>
                    <a:lumOff val="35000"/>
                  </a:schemeClr>
                </a:solidFill>
                <a:ea typeface="ＭＳ Ｐゴシック" charset="-128"/>
              </a:rPr>
              <a:t>cQTLs</a:t>
            </a:r>
            <a:r>
              <a:rPr lang="en-US" altLang="en-US" sz="1600" dirty="0" smtClean="0">
                <a:solidFill>
                  <a:schemeClr val="tx1">
                    <a:lumMod val="65000"/>
                    <a:lumOff val="35000"/>
                  </a:schemeClr>
                </a:solidFill>
                <a:ea typeface="ＭＳ Ｐゴシック" charset="-128"/>
              </a:rPr>
              <a:t> &amp; </a:t>
            </a:r>
            <a:r>
              <a:rPr lang="en-US" altLang="en-US" sz="1600" dirty="0" err="1" smtClean="0">
                <a:solidFill>
                  <a:schemeClr val="tx1">
                    <a:lumMod val="65000"/>
                    <a:lumOff val="35000"/>
                  </a:schemeClr>
                </a:solidFill>
                <a:ea typeface="ＭＳ Ｐゴシック" charset="-128"/>
              </a:rPr>
              <a:t>fQTLs</a:t>
            </a:r>
            <a:r>
              <a:rPr lang="en-US" altLang="en-US" sz="1600" dirty="0" smtClean="0">
                <a:solidFill>
                  <a:schemeClr val="tx1">
                    <a:lumMod val="65000"/>
                    <a:lumOff val="35000"/>
                  </a:schemeClr>
                </a:solidFill>
                <a:ea typeface="ＭＳ Ｐゴシック" charset="-128"/>
              </a:rPr>
              <a:t>)</a:t>
            </a:r>
          </a:p>
          <a:p>
            <a:pPr lvl="1"/>
            <a:r>
              <a:rPr lang="en-US" altLang="en-US" sz="1600" dirty="0" smtClean="0">
                <a:solidFill>
                  <a:schemeClr val="tx1">
                    <a:lumMod val="65000"/>
                    <a:lumOff val="35000"/>
                  </a:schemeClr>
                </a:solidFill>
                <a:ea typeface="ＭＳ Ｐゴシック" charset="-128"/>
              </a:rPr>
              <a:t>Connecting QTLs, enhancer activity relationships &amp; Hi-C into a</a:t>
            </a:r>
            <a:r>
              <a:rPr lang="en-US" altLang="en-US" sz="1600" b="1" dirty="0" smtClean="0">
                <a:solidFill>
                  <a:schemeClr val="tx1">
                    <a:lumMod val="65000"/>
                    <a:lumOff val="35000"/>
                  </a:schemeClr>
                </a:solidFill>
                <a:ea typeface="ＭＳ Ｐゴシック" charset="-128"/>
              </a:rPr>
              <a:t> </a:t>
            </a:r>
            <a:br>
              <a:rPr lang="en-US" altLang="en-US" sz="1600" b="1" dirty="0" smtClean="0">
                <a:solidFill>
                  <a:schemeClr val="tx1">
                    <a:lumMod val="65000"/>
                    <a:lumOff val="35000"/>
                  </a:schemeClr>
                </a:solidFill>
                <a:ea typeface="ＭＳ Ｐゴシック" charset="-128"/>
              </a:rPr>
            </a:br>
            <a:r>
              <a:rPr lang="en-US" altLang="en-US" sz="1600" b="1" u="sng" dirty="0" smtClean="0">
                <a:solidFill>
                  <a:srgbClr val="FFC000"/>
                </a:solidFill>
                <a:ea typeface="ＭＳ Ｐゴシック" charset="-128"/>
              </a:rPr>
              <a:t>brain regulatory network</a:t>
            </a:r>
            <a:r>
              <a:rPr lang="en-US" altLang="en-US" sz="1600" b="1" dirty="0" smtClean="0">
                <a:solidFill>
                  <a:schemeClr val="tx1">
                    <a:lumMod val="65000"/>
                    <a:lumOff val="35000"/>
                  </a:schemeClr>
                </a:solidFill>
                <a:ea typeface="ＭＳ Ｐゴシック" charset="-128"/>
              </a:rPr>
              <a:t> </a:t>
            </a:r>
            <a:r>
              <a:rPr lang="en-US" altLang="en-US" sz="1600" dirty="0" smtClean="0">
                <a:solidFill>
                  <a:schemeClr val="tx1">
                    <a:lumMod val="65000"/>
                    <a:lumOff val="35000"/>
                  </a:schemeClr>
                </a:solidFill>
                <a:ea typeface="ＭＳ Ｐゴシック" charset="-128"/>
              </a:rPr>
              <a:t>&amp; using this to link SCZ GWAS SNPs to genes</a:t>
            </a:r>
          </a:p>
          <a:p>
            <a:pPr lvl="1"/>
            <a:r>
              <a:rPr lang="en-US" altLang="en-US" sz="1600" dirty="0" smtClean="0">
                <a:solidFill>
                  <a:schemeClr val="tx1">
                    <a:lumMod val="65000"/>
                    <a:lumOff val="35000"/>
                  </a:schemeClr>
                </a:solidFill>
                <a:ea typeface="ＭＳ Ｐゴシック" charset="-128"/>
              </a:rPr>
              <a:t>Embedding the reg. network in a </a:t>
            </a:r>
            <a:br>
              <a:rPr lang="en-US" altLang="en-US" sz="1600" dirty="0" smtClean="0">
                <a:solidFill>
                  <a:schemeClr val="tx1">
                    <a:lumMod val="65000"/>
                    <a:lumOff val="35000"/>
                  </a:schemeClr>
                </a:solidFill>
                <a:ea typeface="ＭＳ Ｐゴシック" charset="-128"/>
              </a:rPr>
            </a:br>
            <a:r>
              <a:rPr lang="en-US" altLang="en-US" sz="1600" b="1" u="sng" dirty="0" smtClean="0">
                <a:solidFill>
                  <a:srgbClr val="FFC000"/>
                </a:solidFill>
                <a:ea typeface="ＭＳ Ｐゴシック" charset="-128"/>
              </a:rPr>
              <a:t>deep-learning model</a:t>
            </a:r>
            <a:r>
              <a:rPr lang="en-US" altLang="en-US" sz="1600" dirty="0" smtClean="0">
                <a:solidFill>
                  <a:srgbClr val="FFC000"/>
                </a:solidFill>
                <a:ea typeface="ＭＳ Ｐゴシック" charset="-128"/>
              </a:rPr>
              <a:t> </a:t>
            </a:r>
            <a:r>
              <a:rPr lang="en-US" altLang="en-US" sz="1600" dirty="0" smtClean="0">
                <a:solidFill>
                  <a:schemeClr val="tx1">
                    <a:lumMod val="65000"/>
                    <a:lumOff val="35000"/>
                  </a:schemeClr>
                </a:solidFill>
                <a:ea typeface="ＭＳ Ｐゴシック" charset="-128"/>
              </a:rPr>
              <a:t>to predict disease from genotype &amp; transcriptome. Using this to suggest specific pathways &amp; genes, as targets.</a:t>
            </a:r>
          </a:p>
          <a:p>
            <a:endParaRPr lang="en-US" altLang="en-US" sz="1600" dirty="0" smtClean="0">
              <a:solidFill>
                <a:schemeClr val="tx1">
                  <a:lumMod val="65000"/>
                  <a:lumOff val="35000"/>
                </a:schemeClr>
              </a:solidFill>
              <a:ea typeface="ＭＳ Ｐゴシック" charset="-128"/>
              <a:cs typeface="ＭＳ Ｐゴシック" charset="-128"/>
            </a:endParaRPr>
          </a:p>
          <a:p>
            <a:endParaRPr lang="en-US" altLang="en-US" sz="1600" dirty="0">
              <a:solidFill>
                <a:schemeClr val="tx1">
                  <a:lumMod val="65000"/>
                  <a:lumOff val="35000"/>
                </a:schemeClr>
              </a:solidFill>
              <a:ea typeface="ＭＳ Ｐゴシック" charset="-128"/>
              <a:cs typeface="ＭＳ Ｐゴシック" charset="-128"/>
            </a:endParaRPr>
          </a:p>
        </p:txBody>
      </p:sp>
      <p:sp>
        <p:nvSpPr>
          <p:cNvPr id="54275" name="Content Placeholder 3"/>
          <p:cNvSpPr>
            <a:spLocks noGrp="1"/>
          </p:cNvSpPr>
          <p:nvPr>
            <p:ph sz="half" idx="2"/>
          </p:nvPr>
        </p:nvSpPr>
        <p:spPr>
          <a:xfrm>
            <a:off x="4849087" y="711200"/>
            <a:ext cx="4265181" cy="6132512"/>
          </a:xfrm>
        </p:spPr>
        <p:txBody>
          <a:bodyPr/>
          <a:lstStyle/>
          <a:p>
            <a:pPr marL="228600" lvl="1">
              <a:buFontTx/>
              <a:buChar char="•"/>
            </a:pPr>
            <a:r>
              <a:rPr lang="en-US" altLang="en-US" sz="1400" i="1" dirty="0">
                <a:solidFill>
                  <a:schemeClr val="tx1">
                    <a:lumMod val="65000"/>
                    <a:lumOff val="35000"/>
                  </a:schemeClr>
                </a:solidFill>
                <a:ea typeface="ＭＳ Ｐゴシック" charset="-128"/>
                <a:cs typeface="ＭＳ Ｐゴシック" charset="-128"/>
              </a:rPr>
              <a:t>[Exhaust]</a:t>
            </a:r>
            <a:r>
              <a:rPr lang="en-US" altLang="en-US" sz="1800" i="1" dirty="0">
                <a:solidFill>
                  <a:schemeClr val="tx1">
                    <a:lumMod val="65000"/>
                    <a:lumOff val="35000"/>
                  </a:schemeClr>
                </a:solidFill>
                <a:ea typeface="ＭＳ Ｐゴシック" charset="-128"/>
                <a:cs typeface="ＭＳ Ｐゴシック" charset="-128"/>
              </a:rPr>
              <a:t> </a:t>
            </a:r>
            <a:r>
              <a:rPr lang="en-US" altLang="en-US" sz="1800" b="1" u="sng" dirty="0" smtClean="0">
                <a:solidFill>
                  <a:srgbClr val="FFC000"/>
                </a:solidFill>
                <a:ea typeface="ＭＳ Ｐゴシック" charset="-128"/>
              </a:rPr>
              <a:t>Other uses</a:t>
            </a:r>
            <a:r>
              <a:rPr lang="en-US" altLang="en-US" sz="1800" dirty="0" smtClean="0">
                <a:solidFill>
                  <a:schemeClr val="tx1">
                    <a:lumMod val="65000"/>
                    <a:lumOff val="35000"/>
                  </a:schemeClr>
                </a:solidFill>
                <a:ea typeface="ＭＳ Ｐゴシック" charset="-128"/>
              </a:rPr>
              <a:t> for the resource</a:t>
            </a:r>
          </a:p>
          <a:p>
            <a:pPr marL="569913" lvl="2"/>
            <a:r>
              <a:rPr lang="en-US" altLang="en-US" sz="1600" dirty="0">
                <a:solidFill>
                  <a:schemeClr val="tx1">
                    <a:lumMod val="65000"/>
                    <a:lumOff val="35000"/>
                  </a:schemeClr>
                </a:solidFill>
                <a:ea typeface="ＭＳ Ｐゴシック" charset="-128"/>
              </a:rPr>
              <a:t>H</a:t>
            </a:r>
            <a:r>
              <a:rPr lang="en-US" altLang="en-US" sz="1600" dirty="0" smtClean="0">
                <a:solidFill>
                  <a:schemeClr val="tx1">
                    <a:lumMod val="65000"/>
                    <a:lumOff val="35000"/>
                  </a:schemeClr>
                </a:solidFill>
                <a:ea typeface="ＭＳ Ｐゴシック" charset="-128"/>
              </a:rPr>
              <a:t>ighlighting </a:t>
            </a:r>
            <a:r>
              <a:rPr lang="en-US" altLang="en-US" sz="1600" dirty="0">
                <a:solidFill>
                  <a:schemeClr val="tx1">
                    <a:lumMod val="65000"/>
                    <a:lumOff val="35000"/>
                  </a:schemeClr>
                </a:solidFill>
                <a:ea typeface="ＭＳ Ｐゴシック" charset="-128"/>
              </a:rPr>
              <a:t>aging related genes + consistently comparing the brain to other </a:t>
            </a:r>
            <a:r>
              <a:rPr lang="en-US" altLang="en-US" sz="1600" dirty="0" smtClean="0">
                <a:solidFill>
                  <a:schemeClr val="tx1">
                    <a:lumMod val="65000"/>
                    <a:lumOff val="35000"/>
                  </a:schemeClr>
                </a:solidFill>
                <a:ea typeface="ＭＳ Ｐゴシック" charset="-128"/>
              </a:rPr>
              <a:t>organs</a:t>
            </a:r>
            <a:endParaRPr lang="en-US" altLang="en-US" sz="1600" i="1" dirty="0">
              <a:solidFill>
                <a:schemeClr val="tx1">
                  <a:lumMod val="65000"/>
                  <a:lumOff val="35000"/>
                </a:schemeClr>
              </a:solidFill>
              <a:ea typeface="ＭＳ Ｐゴシック" charset="-128"/>
              <a:cs typeface="ＭＳ Ｐゴシック" charset="-128"/>
            </a:endParaRPr>
          </a:p>
          <a:p>
            <a:r>
              <a:rPr lang="en-US" altLang="en-US" sz="1400" i="1" dirty="0" smtClean="0">
                <a:solidFill>
                  <a:schemeClr val="tx1">
                    <a:lumMod val="65000"/>
                    <a:lumOff val="35000"/>
                  </a:schemeClr>
                </a:solidFill>
                <a:ea typeface="ＭＳ Ｐゴシック" charset="-128"/>
                <a:cs typeface="ＭＳ Ｐゴシック" charset="-128"/>
              </a:rPr>
              <a:t>[</a:t>
            </a:r>
            <a:r>
              <a:rPr lang="en-US" altLang="en-US" sz="1400" i="1" dirty="0">
                <a:solidFill>
                  <a:schemeClr val="tx1">
                    <a:lumMod val="65000"/>
                    <a:lumOff val="35000"/>
                  </a:schemeClr>
                </a:solidFill>
                <a:ea typeface="ＭＳ Ｐゴシック" charset="-128"/>
                <a:cs typeface="ＭＳ Ｐゴシック" charset="-128"/>
              </a:rPr>
              <a:t>Exhaust] </a:t>
            </a:r>
            <a:r>
              <a:rPr lang="en-US" altLang="en-US" sz="1800" b="1" u="sng" dirty="0">
                <a:solidFill>
                  <a:srgbClr val="FFC000"/>
                </a:solidFill>
                <a:ea typeface="ＭＳ Ｐゴシック" charset="-128"/>
                <a:cs typeface="ＭＳ Ｐゴシック" charset="-128"/>
              </a:rPr>
              <a:t>Genomic </a:t>
            </a:r>
            <a:r>
              <a:rPr lang="en-US" altLang="en-US" sz="1800" b="1" u="sng" dirty="0" smtClean="0">
                <a:solidFill>
                  <a:srgbClr val="FFC000"/>
                </a:solidFill>
                <a:ea typeface="ＭＳ Ｐゴシック" charset="-128"/>
                <a:cs typeface="ＭＳ Ｐゴシック" charset="-128"/>
              </a:rPr>
              <a:t>Privacy</a:t>
            </a:r>
          </a:p>
          <a:p>
            <a:pPr lvl="1"/>
            <a:r>
              <a:rPr lang="en-US" altLang="en-US" sz="1600" dirty="0" smtClean="0">
                <a:solidFill>
                  <a:schemeClr val="tx1">
                    <a:lumMod val="65000"/>
                    <a:lumOff val="35000"/>
                  </a:schemeClr>
                </a:solidFill>
                <a:ea typeface="ＭＳ Ｐゴシック" charset="-128"/>
                <a:cs typeface="ＭＳ Ｐゴシック" charset="-128"/>
              </a:rPr>
              <a:t>The </a:t>
            </a:r>
            <a:r>
              <a:rPr lang="en-US" altLang="en-US" sz="1600" b="1" u="sng" dirty="0" smtClean="0">
                <a:solidFill>
                  <a:srgbClr val="FFC000"/>
                </a:solidFill>
                <a:ea typeface="ＭＳ Ｐゴシック" charset="-128"/>
                <a:cs typeface="ＭＳ Ｐゴシック" charset="-128"/>
              </a:rPr>
              <a:t>Dilemma</a:t>
            </a:r>
            <a:endParaRPr lang="en-US" altLang="en-US" sz="1600" dirty="0">
              <a:solidFill>
                <a:srgbClr val="FFC000"/>
              </a:solidFill>
              <a:ea typeface="ＭＳ Ｐゴシック" charset="-128"/>
              <a:cs typeface="ＭＳ Ｐゴシック" charset="-128"/>
            </a:endParaRPr>
          </a:p>
          <a:p>
            <a:pPr lvl="2"/>
            <a:r>
              <a:rPr lang="en-US" altLang="en-US" sz="1600" dirty="0">
                <a:solidFill>
                  <a:schemeClr val="tx1">
                    <a:lumMod val="65000"/>
                    <a:lumOff val="35000"/>
                  </a:schemeClr>
                </a:solidFill>
                <a:ea typeface="ＭＳ Ｐゴシック" charset="-128"/>
                <a:cs typeface="ＭＳ Ｐゴシック" charset="-128"/>
              </a:rPr>
              <a:t>The genome as fundamental, inherited info that’s very private v. need for large-scale mining for med. research</a:t>
            </a:r>
          </a:p>
          <a:p>
            <a:pPr lvl="2"/>
            <a:r>
              <a:rPr lang="en-US" altLang="en-US" sz="1600" dirty="0" smtClean="0">
                <a:solidFill>
                  <a:schemeClr val="tx1">
                    <a:lumMod val="65000"/>
                    <a:lumOff val="35000"/>
                  </a:schemeClr>
                </a:solidFill>
                <a:ea typeface="ＭＳ Ｐゴシック" charset="-128"/>
                <a:cs typeface="ＭＳ Ｐゴシック" charset="-128"/>
              </a:rPr>
              <a:t>2-sided </a:t>
            </a:r>
            <a:r>
              <a:rPr lang="en-US" altLang="en-US" sz="1600" dirty="0">
                <a:solidFill>
                  <a:schemeClr val="tx1">
                    <a:lumMod val="65000"/>
                    <a:lumOff val="35000"/>
                  </a:schemeClr>
                </a:solidFill>
                <a:ea typeface="ＭＳ Ｐゴシック" charset="-128"/>
                <a:cs typeface="ＭＳ Ｐゴシック" charset="-128"/>
              </a:rPr>
              <a:t>nature of </a:t>
            </a:r>
            <a:r>
              <a:rPr lang="en-US" altLang="en-US" sz="1600" dirty="0" smtClean="0">
                <a:solidFill>
                  <a:schemeClr val="tx1">
                    <a:lumMod val="65000"/>
                    <a:lumOff val="35000"/>
                  </a:schemeClr>
                </a:solidFill>
                <a:ea typeface="ＭＳ Ｐゴシック" charset="-128"/>
                <a:cs typeface="ＭＳ Ｐゴシック" charset="-128"/>
              </a:rPr>
              <a:t>RNA-</a:t>
            </a:r>
            <a:r>
              <a:rPr lang="en-US" altLang="en-US" sz="1600" dirty="0" err="1" smtClean="0">
                <a:solidFill>
                  <a:schemeClr val="tx1">
                    <a:lumMod val="65000"/>
                    <a:lumOff val="35000"/>
                  </a:schemeClr>
                </a:solidFill>
                <a:ea typeface="ＭＳ Ｐゴシック" charset="-128"/>
                <a:cs typeface="ＭＳ Ｐゴシック" charset="-128"/>
              </a:rPr>
              <a:t>seq</a:t>
            </a:r>
            <a:r>
              <a:rPr lang="en-US" altLang="en-US" sz="1600" dirty="0" smtClean="0">
                <a:solidFill>
                  <a:schemeClr val="tx1">
                    <a:lumMod val="65000"/>
                    <a:lumOff val="35000"/>
                  </a:schemeClr>
                </a:solidFill>
                <a:ea typeface="ＭＳ Ｐゴシック" charset="-128"/>
                <a:cs typeface="ＭＳ Ｐゴシック" charset="-128"/>
              </a:rPr>
              <a:t> presents tricky privacy issues</a:t>
            </a:r>
            <a:endParaRPr lang="en-US" altLang="en-US" sz="1600" dirty="0">
              <a:solidFill>
                <a:schemeClr val="tx1">
                  <a:lumMod val="65000"/>
                  <a:lumOff val="35000"/>
                </a:schemeClr>
              </a:solidFill>
              <a:ea typeface="ＭＳ Ｐゴシック" charset="-128"/>
              <a:cs typeface="ＭＳ Ｐゴシック" charset="-128"/>
            </a:endParaRPr>
          </a:p>
          <a:p>
            <a:pPr lvl="1"/>
            <a:r>
              <a:rPr lang="en-US" altLang="en-US" sz="1600" b="1" u="sng" dirty="0" err="1">
                <a:solidFill>
                  <a:srgbClr val="FFC000"/>
                </a:solidFill>
                <a:ea typeface="ＭＳ Ｐゴシック" charset="-128"/>
              </a:rPr>
              <a:t>eQTLs</a:t>
            </a:r>
            <a:r>
              <a:rPr lang="en-US" altLang="en-US" sz="1600" dirty="0">
                <a:solidFill>
                  <a:schemeClr val="tx1">
                    <a:lumMod val="65000"/>
                    <a:lumOff val="35000"/>
                  </a:schemeClr>
                </a:solidFill>
                <a:ea typeface="ＭＳ Ｐゴシック" charset="-128"/>
              </a:rPr>
              <a:t>: Quantifying &amp; removing </a:t>
            </a:r>
            <a:r>
              <a:rPr lang="en-US" altLang="en-US" sz="1600" dirty="0" smtClean="0">
                <a:solidFill>
                  <a:schemeClr val="tx1">
                    <a:lumMod val="65000"/>
                    <a:lumOff val="35000"/>
                  </a:schemeClr>
                </a:solidFill>
                <a:ea typeface="ＭＳ Ｐゴシック" charset="-128"/>
              </a:rPr>
              <a:t>variant </a:t>
            </a:r>
            <a:r>
              <a:rPr lang="en-US" altLang="en-US" sz="1600" dirty="0">
                <a:solidFill>
                  <a:schemeClr val="tx1">
                    <a:lumMod val="65000"/>
                    <a:lumOff val="35000"/>
                  </a:schemeClr>
                </a:solidFill>
                <a:ea typeface="ＭＳ Ｐゴシック" charset="-128"/>
              </a:rPr>
              <a:t>info from expression levels </a:t>
            </a:r>
            <a:r>
              <a:rPr lang="en-US" altLang="en-US" sz="1600" dirty="0" smtClean="0">
                <a:solidFill>
                  <a:schemeClr val="tx1">
                    <a:lumMod val="65000"/>
                    <a:lumOff val="35000"/>
                  </a:schemeClr>
                </a:solidFill>
                <a:ea typeface="ＭＳ Ｐゴシック" charset="-128"/>
              </a:rPr>
              <a:t>with </a:t>
            </a:r>
            <a:r>
              <a:rPr lang="en-US" altLang="en-US" sz="1600" dirty="0">
                <a:solidFill>
                  <a:schemeClr val="tx1">
                    <a:lumMod val="65000"/>
                    <a:lumOff val="35000"/>
                  </a:schemeClr>
                </a:solidFill>
                <a:ea typeface="ＭＳ Ｐゴシック" charset="-128"/>
              </a:rPr>
              <a:t>ICI &amp; predictability. Instantiating a practical linking attack </a:t>
            </a:r>
            <a:r>
              <a:rPr lang="en-US" altLang="en-US" sz="1600" dirty="0" smtClean="0">
                <a:solidFill>
                  <a:schemeClr val="tx1">
                    <a:lumMod val="65000"/>
                    <a:lumOff val="35000"/>
                  </a:schemeClr>
                </a:solidFill>
                <a:ea typeface="ＭＳ Ｐゴシック" charset="-128"/>
              </a:rPr>
              <a:t>with </a:t>
            </a:r>
            <a:r>
              <a:rPr lang="en-US" altLang="en-US" sz="1600" dirty="0">
                <a:solidFill>
                  <a:schemeClr val="tx1">
                    <a:lumMod val="65000"/>
                    <a:lumOff val="35000"/>
                  </a:schemeClr>
                </a:solidFill>
                <a:ea typeface="ＭＳ Ｐゴシック" charset="-128"/>
              </a:rPr>
              <a:t>noisy quasi-identifiers</a:t>
            </a:r>
          </a:p>
          <a:p>
            <a:pPr lvl="1"/>
            <a:r>
              <a:rPr lang="en-US" altLang="en-US" sz="1600" b="1" u="sng" dirty="0">
                <a:solidFill>
                  <a:srgbClr val="FFC000"/>
                </a:solidFill>
                <a:ea typeface="ＭＳ Ｐゴシック" charset="-128"/>
                <a:cs typeface="ＭＳ Ｐゴシック" charset="-128"/>
              </a:rPr>
              <a:t>Signal Profiles</a:t>
            </a:r>
            <a:r>
              <a:rPr lang="en-US" altLang="en-US" sz="1600" dirty="0">
                <a:solidFill>
                  <a:schemeClr val="tx1">
                    <a:lumMod val="65000"/>
                    <a:lumOff val="35000"/>
                  </a:schemeClr>
                </a:solidFill>
                <a:ea typeface="ＭＳ Ｐゴシック" charset="-128"/>
                <a:cs typeface="ＭＳ Ｐゴシック" charset="-128"/>
              </a:rPr>
              <a:t>: Manifest appreciable leakage from large &amp; small deletions. Linking attacks possible but additional complication of SV discovery in addition to genotyping</a:t>
            </a:r>
            <a:endParaRPr lang="en-US" altLang="en-US" sz="1600" dirty="0">
              <a:solidFill>
                <a:schemeClr val="tx1">
                  <a:lumMod val="65000"/>
                  <a:lumOff val="35000"/>
                </a:schemeClr>
              </a:solidFill>
              <a:ea typeface="ＭＳ Ｐゴシック" charset="-128"/>
            </a:endParaRPr>
          </a:p>
          <a:p>
            <a:endParaRPr lang="en-US" altLang="en-US" sz="1600" dirty="0">
              <a:solidFill>
                <a:schemeClr val="tx1">
                  <a:lumMod val="65000"/>
                  <a:lumOff val="35000"/>
                </a:schemeClr>
              </a:solidFill>
              <a:ea typeface="ＭＳ Ｐゴシック" charset="-128"/>
              <a:cs typeface="ＭＳ Ｐゴシック" charset="-128"/>
            </a:endParaRPr>
          </a:p>
          <a:p>
            <a:endParaRPr lang="en-US" altLang="en-US" sz="1600" dirty="0">
              <a:solidFill>
                <a:schemeClr val="tx1">
                  <a:lumMod val="65000"/>
                  <a:lumOff val="35000"/>
                </a:schemeClr>
              </a:solidFill>
              <a:ea typeface="ＭＳ Ｐゴシック" charset="-128"/>
              <a:cs typeface="ＭＳ Ｐゴシック" charset="-128"/>
            </a:endParaRPr>
          </a:p>
        </p:txBody>
      </p:sp>
    </p:spTree>
    <p:extLst>
      <p:ext uri="{BB962C8B-B14F-4D97-AF65-F5344CB8AC3E}">
        <p14:creationId xmlns:p14="http://schemas.microsoft.com/office/powerpoint/2010/main" val="1243000655"/>
      </p:ext>
    </p:extLst>
  </p:cSld>
  <p:clrMapOvr>
    <a:masterClrMapping/>
  </p:clrMapOvr>
  <p:transition advTm="238108"/>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9491" y="5902218"/>
            <a:ext cx="3726873" cy="657808"/>
          </a:xfrm>
        </p:spPr>
        <p:txBody>
          <a:bodyPr/>
          <a:lstStyle/>
          <a:p>
            <a:r>
              <a:rPr lang="en-US" dirty="0" smtClean="0"/>
              <a:t>Activity Patterns</a:t>
            </a:r>
            <a:endParaRPr lang="en-US" dirty="0"/>
          </a:p>
        </p:txBody>
      </p:sp>
      <p:sp>
        <p:nvSpPr>
          <p:cNvPr id="30" name="Content Placeholder 29"/>
          <p:cNvSpPr>
            <a:spLocks noGrp="1"/>
          </p:cNvSpPr>
          <p:nvPr>
            <p:ph idx="1"/>
          </p:nvPr>
        </p:nvSpPr>
        <p:spPr>
          <a:xfrm>
            <a:off x="4268906" y="5890026"/>
            <a:ext cx="4114798" cy="657808"/>
          </a:xfrm>
        </p:spPr>
        <p:txBody>
          <a:bodyPr/>
          <a:lstStyle/>
          <a:p>
            <a:r>
              <a:rPr lang="en-US" sz="1600" dirty="0" smtClean="0"/>
              <a:t>RNA </a:t>
            </a:r>
            <a:r>
              <a:rPr lang="en-US" sz="1600" dirty="0"/>
              <a:t>Seq. </a:t>
            </a:r>
            <a:r>
              <a:rPr lang="en-US" sz="1600" dirty="0" smtClean="0"/>
              <a:t>gives rise </a:t>
            </a:r>
            <a:r>
              <a:rPr lang="en-US" sz="1600" dirty="0"/>
              <a:t>to </a:t>
            </a:r>
            <a:r>
              <a:rPr lang="en-US" sz="1600" dirty="0" smtClean="0"/>
              <a:t>activity patterns of genes </a:t>
            </a:r>
            <a:r>
              <a:rPr lang="en-US" sz="1600" dirty="0"/>
              <a:t>&amp; </a:t>
            </a:r>
            <a:r>
              <a:rPr lang="en-US" sz="1600" dirty="0" smtClean="0"/>
              <a:t>regions </a:t>
            </a:r>
            <a:r>
              <a:rPr lang="en-US" sz="1600" dirty="0"/>
              <a:t>in the </a:t>
            </a:r>
            <a:r>
              <a:rPr lang="en-US" sz="1600" dirty="0" smtClean="0"/>
              <a:t>genome</a:t>
            </a:r>
          </a:p>
        </p:txBody>
      </p:sp>
      <p:pic>
        <p:nvPicPr>
          <p:cNvPr id="5" name="Picture 4" descr="ezgif.com-video-to-gif-6.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5244" y="750472"/>
            <a:ext cx="8601469" cy="4851766"/>
          </a:xfrm>
          <a:prstGeom prst="rect">
            <a:avLst/>
          </a:prstGeom>
        </p:spPr>
      </p:pic>
    </p:spTree>
    <p:extLst>
      <p:ext uri="{BB962C8B-B14F-4D97-AF65-F5344CB8AC3E}">
        <p14:creationId xmlns:p14="http://schemas.microsoft.com/office/powerpoint/2010/main" val="1724376327"/>
      </p:ext>
    </p:extLst>
  </p:cSld>
  <p:clrMapOvr>
    <a:masterClrMapping/>
  </p:clrMapOvr>
  <p:transition advTm="30455"/>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txBox="1">
            <a:spLocks noGrp="1"/>
          </p:cNvSpPr>
          <p:nvPr>
            <p:ph type="title"/>
          </p:nvPr>
        </p:nvSpPr>
        <p:spPr>
          <a:xfrm>
            <a:off x="277050" y="1073025"/>
            <a:ext cx="8589900" cy="771000"/>
          </a:xfrm>
          <a:prstGeom prst="rect">
            <a:avLst/>
          </a:prstGeom>
        </p:spPr>
        <p:txBody>
          <a:bodyPr spcFirstLastPara="1" vert="horz" wrap="square" lIns="91425" tIns="91425" rIns="91425" bIns="91425" rtlCol="0" anchor="t" anchorCtr="0">
            <a:noAutofit/>
          </a:bodyPr>
          <a:lstStyle/>
          <a:p>
            <a:pPr algn="ctr"/>
            <a:r>
              <a:rPr lang="en" sz="2400" b="1" dirty="0" smtClean="0">
                <a:solidFill>
                  <a:srgbClr val="22228B"/>
                </a:solidFill>
              </a:rPr>
              <a:t>Phase </a:t>
            </a:r>
            <a:r>
              <a:rPr lang="en" sz="2400" b="1" dirty="0">
                <a:solidFill>
                  <a:srgbClr val="22228B"/>
                </a:solidFill>
              </a:rPr>
              <a:t>1 </a:t>
            </a:r>
            <a:r>
              <a:rPr lang="en" sz="2400" b="1" dirty="0" err="1">
                <a:solidFill>
                  <a:srgbClr val="22228B"/>
                </a:solidFill>
              </a:rPr>
              <a:t>PsychENCODE</a:t>
            </a:r>
            <a:r>
              <a:rPr lang="en" sz="2400" b="1" dirty="0">
                <a:solidFill>
                  <a:srgbClr val="22228B"/>
                </a:solidFill>
              </a:rPr>
              <a:t> capstone resource: </a:t>
            </a:r>
            <a:br>
              <a:rPr lang="en" sz="2400" b="1" dirty="0">
                <a:solidFill>
                  <a:srgbClr val="22228B"/>
                </a:solidFill>
              </a:rPr>
            </a:br>
            <a:r>
              <a:rPr lang="en" sz="2400" b="1" dirty="0">
                <a:solidFill>
                  <a:srgbClr val="22228B"/>
                </a:solidFill>
              </a:rPr>
              <a:t>Layers of distributed information</a:t>
            </a:r>
            <a:endParaRPr dirty="0"/>
          </a:p>
        </p:txBody>
      </p:sp>
      <p:pic>
        <p:nvPicPr>
          <p:cNvPr id="55" name="Google Shape;55;p13"/>
          <p:cNvPicPr preferRelativeResize="0"/>
          <p:nvPr/>
        </p:nvPicPr>
        <p:blipFill>
          <a:blip r:embed="rId3">
            <a:alphaModFix/>
          </a:blip>
          <a:stretch>
            <a:fillRect/>
          </a:stretch>
        </p:blipFill>
        <p:spPr>
          <a:xfrm>
            <a:off x="1606400" y="1935176"/>
            <a:ext cx="5209102" cy="3885875"/>
          </a:xfrm>
          <a:prstGeom prst="rect">
            <a:avLst/>
          </a:prstGeom>
          <a:noFill/>
          <a:ln>
            <a:noFill/>
          </a:ln>
        </p:spPr>
      </p:pic>
      <p:sp>
        <p:nvSpPr>
          <p:cNvPr id="56" name="Google Shape;56;p13"/>
          <p:cNvSpPr txBox="1"/>
          <p:nvPr/>
        </p:nvSpPr>
        <p:spPr>
          <a:xfrm>
            <a:off x="6247850" y="2090325"/>
            <a:ext cx="2710500" cy="2213400"/>
          </a:xfrm>
          <a:prstGeom prst="rect">
            <a:avLst/>
          </a:prstGeom>
          <a:noFill/>
          <a:ln>
            <a:noFill/>
          </a:ln>
        </p:spPr>
        <p:txBody>
          <a:bodyPr spcFirstLastPara="1" wrap="square" lIns="91425" tIns="91425" rIns="91425" bIns="91425" anchor="t" anchorCtr="0">
            <a:noAutofit/>
          </a:bodyPr>
          <a:lstStyle/>
          <a:p>
            <a:pPr>
              <a:spcBef>
                <a:spcPts val="0"/>
              </a:spcBef>
              <a:spcAft>
                <a:spcPts val="0"/>
              </a:spcAft>
            </a:pPr>
            <a:r>
              <a:rPr lang="en" dirty="0">
                <a:solidFill>
                  <a:prstClr val="black"/>
                </a:solidFill>
              </a:rPr>
              <a:t>Material in the 3 capstones:</a:t>
            </a:r>
            <a:endParaRPr dirty="0">
              <a:solidFill>
                <a:prstClr val="black"/>
              </a:solidFill>
            </a:endParaRPr>
          </a:p>
          <a:p>
            <a:pPr>
              <a:spcBef>
                <a:spcPts val="0"/>
              </a:spcBef>
              <a:spcAft>
                <a:spcPts val="0"/>
              </a:spcAft>
            </a:pPr>
            <a:endParaRPr dirty="0">
              <a:solidFill>
                <a:prstClr val="black"/>
              </a:solidFill>
            </a:endParaRPr>
          </a:p>
          <a:p>
            <a:pPr>
              <a:spcBef>
                <a:spcPts val="0"/>
              </a:spcBef>
              <a:spcAft>
                <a:spcPts val="0"/>
              </a:spcAft>
            </a:pPr>
            <a:r>
              <a:rPr lang="en" dirty="0">
                <a:solidFill>
                  <a:prstClr val="black"/>
                </a:solidFill>
              </a:rPr>
              <a:t>AC - Wang et al. ('18)</a:t>
            </a:r>
            <a:endParaRPr dirty="0">
              <a:solidFill>
                <a:prstClr val="black"/>
              </a:solidFill>
            </a:endParaRPr>
          </a:p>
          <a:p>
            <a:pPr>
              <a:spcBef>
                <a:spcPts val="0"/>
              </a:spcBef>
              <a:spcAft>
                <a:spcPts val="0"/>
              </a:spcAft>
            </a:pPr>
            <a:r>
              <a:rPr lang="en" dirty="0">
                <a:solidFill>
                  <a:prstClr val="black"/>
                </a:solidFill>
              </a:rPr>
              <a:t>DC - Li et al. ('18)</a:t>
            </a:r>
            <a:endParaRPr dirty="0">
              <a:solidFill>
                <a:prstClr val="black"/>
              </a:solidFill>
            </a:endParaRPr>
          </a:p>
          <a:p>
            <a:pPr>
              <a:spcBef>
                <a:spcPts val="0"/>
              </a:spcBef>
              <a:spcAft>
                <a:spcPts val="0"/>
              </a:spcAft>
            </a:pPr>
            <a:r>
              <a:rPr lang="en" dirty="0">
                <a:solidFill>
                  <a:prstClr val="black"/>
                </a:solidFill>
              </a:rPr>
              <a:t>NC - </a:t>
            </a:r>
            <a:r>
              <a:rPr lang="en" dirty="0" err="1">
                <a:solidFill>
                  <a:prstClr val="black"/>
                </a:solidFill>
              </a:rPr>
              <a:t>Gandal</a:t>
            </a:r>
            <a:r>
              <a:rPr lang="en" dirty="0">
                <a:solidFill>
                  <a:prstClr val="black"/>
                </a:solidFill>
              </a:rPr>
              <a:t> et al. ('18)</a:t>
            </a:r>
            <a:endParaRPr dirty="0">
              <a:solidFill>
                <a:prstClr val="black"/>
              </a:solidFill>
            </a:endParaRPr>
          </a:p>
          <a:p>
            <a:pPr>
              <a:spcBef>
                <a:spcPts val="0"/>
              </a:spcBef>
              <a:spcAft>
                <a:spcPts val="0"/>
              </a:spcAft>
            </a:pPr>
            <a:endParaRPr dirty="0">
              <a:solidFill>
                <a:prstClr val="black"/>
              </a:solidFill>
            </a:endParaRPr>
          </a:p>
        </p:txBody>
      </p:sp>
      <p:sp>
        <p:nvSpPr>
          <p:cNvPr id="57" name="Google Shape;57;p13"/>
          <p:cNvSpPr txBox="1">
            <a:spLocks noGrp="1"/>
          </p:cNvSpPr>
          <p:nvPr>
            <p:ph type="sldNum" idx="12"/>
          </p:nvPr>
        </p:nvSpPr>
        <p:spPr>
          <a:xfrm>
            <a:off x="8472458" y="5520467"/>
            <a:ext cx="548700" cy="393600"/>
          </a:xfrm>
          <a:prstGeom prst="rect">
            <a:avLst/>
          </a:prstGeom>
        </p:spPr>
        <p:txBody>
          <a:bodyPr spcFirstLastPara="1" vert="horz" wrap="square" lIns="91425" tIns="91425" rIns="91425" bIns="91425" rtlCol="0" anchor="ctr" anchorCtr="0">
            <a:noAutofit/>
          </a:bodyPr>
          <a:lstStyle/>
          <a:p>
            <a:pPr>
              <a:spcBef>
                <a:spcPts val="0"/>
              </a:spcBef>
              <a:spcAft>
                <a:spcPts val="0"/>
              </a:spcAft>
              <a:buClr>
                <a:srgbClr val="000000"/>
              </a:buClr>
              <a:buSzPts val="1100"/>
            </a:pPr>
            <a:fld id="{00000000-1234-1234-1234-123412341234}" type="slidenum">
              <a:rPr lang="en">
                <a:solidFill>
                  <a:prstClr val="black">
                    <a:tint val="75000"/>
                  </a:prstClr>
                </a:solidFill>
              </a:rPr>
              <a:pPr>
                <a:spcBef>
                  <a:spcPts val="0"/>
                </a:spcBef>
                <a:spcAft>
                  <a:spcPts val="0"/>
                </a:spcAft>
                <a:buClr>
                  <a:srgbClr val="000000"/>
                </a:buClr>
                <a:buSzPts val="1100"/>
              </a:pPr>
              <a:t>40</a:t>
            </a:fld>
            <a:endParaRPr>
              <a:solidFill>
                <a:prstClr val="black">
                  <a:tint val="75000"/>
                </a:prstClr>
              </a:solidFill>
            </a:endParaRPr>
          </a:p>
        </p:txBody>
      </p:sp>
      <p:sp>
        <p:nvSpPr>
          <p:cNvPr id="2" name="TextBox 1"/>
          <p:cNvSpPr txBox="1"/>
          <p:nvPr/>
        </p:nvSpPr>
        <p:spPr>
          <a:xfrm>
            <a:off x="983672" y="6036040"/>
            <a:ext cx="6511636" cy="923330"/>
          </a:xfrm>
          <a:prstGeom prst="rect">
            <a:avLst/>
          </a:prstGeom>
          <a:noFill/>
        </p:spPr>
        <p:txBody>
          <a:bodyPr wrap="square" rtlCol="0">
            <a:spAutoFit/>
          </a:bodyPr>
          <a:lstStyle/>
          <a:p>
            <a:pPr algn="ctr">
              <a:spcBef>
                <a:spcPts val="0"/>
              </a:spcBef>
              <a:spcAft>
                <a:spcPts val="0"/>
              </a:spcAft>
            </a:pPr>
            <a:r>
              <a:rPr lang="en" sz="1800" dirty="0" err="1">
                <a:solidFill>
                  <a:prstClr val="black"/>
                </a:solidFill>
              </a:rPr>
              <a:t>Resource.psychencode.org</a:t>
            </a:r>
            <a:endParaRPr lang="en" sz="1800" dirty="0">
              <a:solidFill>
                <a:prstClr val="black"/>
              </a:solidFill>
            </a:endParaRPr>
          </a:p>
          <a:p>
            <a:pPr algn="ctr">
              <a:spcBef>
                <a:spcPts val="0"/>
              </a:spcBef>
              <a:spcAft>
                <a:spcPts val="0"/>
              </a:spcAft>
            </a:pPr>
            <a:r>
              <a:rPr lang="en" sz="1800" dirty="0" err="1">
                <a:solidFill>
                  <a:prstClr val="black"/>
                </a:solidFill>
              </a:rPr>
              <a:t>Development.psychencode.org</a:t>
            </a:r>
            <a:endParaRPr lang="en" sz="1800" dirty="0">
              <a:solidFill>
                <a:prstClr val="black"/>
              </a:solidFill>
            </a:endParaRPr>
          </a:p>
          <a:p>
            <a:pPr algn="ctr"/>
            <a:endParaRPr lang="en-US" sz="1800" dirty="0">
              <a:solidFill>
                <a:prstClr val="black"/>
              </a:solidFill>
            </a:endParaRPr>
          </a:p>
        </p:txBody>
      </p:sp>
    </p:spTree>
    <p:extLst>
      <p:ext uri="{BB962C8B-B14F-4D97-AF65-F5344CB8AC3E}">
        <p14:creationId xmlns:p14="http://schemas.microsoft.com/office/powerpoint/2010/main" val="139933677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 xmlns:a16="http://schemas.microsoft.com/office/drawing/2014/main" id="{3F8275BB-8574-B04E-953E-204679C72A49}"/>
              </a:ext>
            </a:extLst>
          </p:cNvPr>
          <p:cNvSpPr>
            <a:spLocks noGrp="1"/>
          </p:cNvSpPr>
          <p:nvPr>
            <p:ph type="title"/>
          </p:nvPr>
        </p:nvSpPr>
        <p:spPr>
          <a:xfrm>
            <a:off x="18208" y="9188"/>
            <a:ext cx="3221182" cy="2937164"/>
          </a:xfrm>
        </p:spPr>
        <p:txBody>
          <a:bodyPr/>
          <a:lstStyle/>
          <a:p>
            <a:r>
              <a:rPr lang="en-US" dirty="0"/>
              <a:t>Cross tissue variation in </a:t>
            </a:r>
            <a:r>
              <a:rPr lang="en-US" dirty="0">
                <a:solidFill>
                  <a:schemeClr val="tx1"/>
                </a:solidFill>
              </a:rPr>
              <a:t>Chromatin &amp; Expression</a:t>
            </a:r>
            <a:r>
              <a:rPr lang="en-US" dirty="0"/>
              <a:t/>
            </a:r>
            <a:br>
              <a:rPr lang="en-US" dirty="0"/>
            </a:br>
            <a:r>
              <a:rPr lang="en-US" sz="1000" dirty="0"/>
              <a:t/>
            </a:r>
            <a:br>
              <a:rPr lang="en-US" sz="1000" dirty="0"/>
            </a:br>
            <a:r>
              <a:rPr lang="en-US" sz="2000" dirty="0"/>
              <a:t>Placing the </a:t>
            </a:r>
            <a:br>
              <a:rPr lang="en-US" sz="2000" dirty="0"/>
            </a:br>
            <a:r>
              <a:rPr lang="en-US" sz="2000" dirty="0">
                <a:solidFill>
                  <a:srgbClr val="00B050"/>
                </a:solidFill>
              </a:rPr>
              <a:t>Brain</a:t>
            </a:r>
            <a:r>
              <a:rPr lang="en-US" sz="2000" dirty="0"/>
              <a:t> </a:t>
            </a:r>
            <a:br>
              <a:rPr lang="en-US" sz="2000" dirty="0"/>
            </a:br>
            <a:r>
              <a:rPr lang="en-US" sz="2000" dirty="0"/>
              <a:t>in context of all other </a:t>
            </a:r>
            <a:r>
              <a:rPr lang="en-US" sz="2000" dirty="0">
                <a:solidFill>
                  <a:srgbClr val="E452C6"/>
                </a:solidFill>
              </a:rPr>
              <a:t>Body Tissues</a:t>
            </a:r>
            <a:endParaRPr lang="en-US" dirty="0">
              <a:solidFill>
                <a:srgbClr val="E452C6"/>
              </a:solidFill>
            </a:endParaRPr>
          </a:p>
        </p:txBody>
      </p:sp>
      <p:pic>
        <p:nvPicPr>
          <p:cNvPr id="12" name="Picture 11">
            <a:extLst>
              <a:ext uri="{FF2B5EF4-FFF2-40B4-BE49-F238E27FC236}">
                <a16:creationId xmlns="" xmlns:a16="http://schemas.microsoft.com/office/drawing/2014/main" id="{188D14E3-B792-6744-B1EF-DD88A83461D6}"/>
              </a:ext>
            </a:extLst>
          </p:cNvPr>
          <p:cNvPicPr>
            <a:picLocks noChangeAspect="1"/>
          </p:cNvPicPr>
          <p:nvPr/>
        </p:nvPicPr>
        <p:blipFill>
          <a:blip r:embed="rId3"/>
          <a:stretch>
            <a:fillRect/>
          </a:stretch>
        </p:blipFill>
        <p:spPr>
          <a:xfrm rot="5400000">
            <a:off x="2589311" y="727721"/>
            <a:ext cx="3162562" cy="2019014"/>
          </a:xfrm>
          <a:prstGeom prst="rect">
            <a:avLst/>
          </a:prstGeom>
        </p:spPr>
      </p:pic>
      <p:pic>
        <p:nvPicPr>
          <p:cNvPr id="14" name="Picture 13">
            <a:extLst>
              <a:ext uri="{FF2B5EF4-FFF2-40B4-BE49-F238E27FC236}">
                <a16:creationId xmlns="" xmlns:a16="http://schemas.microsoft.com/office/drawing/2014/main" id="{94E962B8-20FC-3547-AE9C-E236498CB2D8}"/>
              </a:ext>
            </a:extLst>
          </p:cNvPr>
          <p:cNvPicPr>
            <a:picLocks noChangeAspect="1"/>
          </p:cNvPicPr>
          <p:nvPr/>
        </p:nvPicPr>
        <p:blipFill>
          <a:blip r:embed="rId4"/>
          <a:stretch>
            <a:fillRect/>
          </a:stretch>
        </p:blipFill>
        <p:spPr>
          <a:xfrm>
            <a:off x="234572" y="3990110"/>
            <a:ext cx="3935494" cy="2754476"/>
          </a:xfrm>
          <a:prstGeom prst="rect">
            <a:avLst/>
          </a:prstGeom>
        </p:spPr>
      </p:pic>
      <p:sp>
        <p:nvSpPr>
          <p:cNvPr id="15" name="TextBox 14">
            <a:extLst>
              <a:ext uri="{FF2B5EF4-FFF2-40B4-BE49-F238E27FC236}">
                <a16:creationId xmlns="" xmlns:a16="http://schemas.microsoft.com/office/drawing/2014/main" id="{59CCEB43-7AEA-2849-995E-B45B3250CBB6}"/>
              </a:ext>
            </a:extLst>
          </p:cNvPr>
          <p:cNvSpPr txBox="1"/>
          <p:nvPr/>
        </p:nvSpPr>
        <p:spPr>
          <a:xfrm>
            <a:off x="46047" y="3224234"/>
            <a:ext cx="3935494" cy="1015663"/>
          </a:xfrm>
          <a:prstGeom prst="rect">
            <a:avLst/>
          </a:prstGeom>
          <a:noFill/>
        </p:spPr>
        <p:txBody>
          <a:bodyPr wrap="square" rtlCol="0">
            <a:spAutoFit/>
          </a:bodyPr>
          <a:lstStyle/>
          <a:p>
            <a:r>
              <a:rPr lang="en-US" sz="2000" dirty="0">
                <a:solidFill>
                  <a:srgbClr val="000000"/>
                </a:solidFill>
              </a:rPr>
              <a:t>Transcriptome diversity </a:t>
            </a:r>
            <a:r>
              <a:rPr lang="en-US" b="0" dirty="0">
                <a:solidFill>
                  <a:srgbClr val="000000"/>
                </a:solidFill>
              </a:rPr>
              <a:t>increases in the non-coding portion of the </a:t>
            </a:r>
            <a:r>
              <a:rPr lang="en-US" sz="2000" dirty="0">
                <a:solidFill>
                  <a:srgbClr val="00B050"/>
                </a:solidFill>
                <a:latin typeface="Arial"/>
                <a:ea typeface="ＭＳ Ｐゴシック" pitchFamily="-65" charset="-128"/>
              </a:rPr>
              <a:t>brain genome </a:t>
            </a:r>
            <a:r>
              <a:rPr lang="en-US" b="0" dirty="0">
                <a:solidFill>
                  <a:srgbClr val="000000"/>
                </a:solidFill>
              </a:rPr>
              <a:t>while decreases in </a:t>
            </a:r>
            <a:r>
              <a:rPr lang="en-US" sz="2000" dirty="0">
                <a:solidFill>
                  <a:srgbClr val="E452C6"/>
                </a:solidFill>
                <a:latin typeface="Arial"/>
                <a:ea typeface="ＭＳ Ｐゴシック" pitchFamily="-65" charset="-128"/>
              </a:rPr>
              <a:t>other tissues</a:t>
            </a:r>
          </a:p>
        </p:txBody>
      </p:sp>
      <p:grpSp>
        <p:nvGrpSpPr>
          <p:cNvPr id="19" name="Group 18">
            <a:extLst>
              <a:ext uri="{FF2B5EF4-FFF2-40B4-BE49-F238E27FC236}">
                <a16:creationId xmlns="" xmlns:a16="http://schemas.microsoft.com/office/drawing/2014/main" id="{95889DC8-74B2-DD40-A9FE-34521B82F44B}"/>
              </a:ext>
            </a:extLst>
          </p:cNvPr>
          <p:cNvGrpSpPr/>
          <p:nvPr/>
        </p:nvGrpSpPr>
        <p:grpSpPr>
          <a:xfrm>
            <a:off x="4506238" y="3711276"/>
            <a:ext cx="4306635" cy="3156855"/>
            <a:chOff x="3432914" y="3695439"/>
            <a:chExt cx="4306635" cy="3156855"/>
          </a:xfrm>
        </p:grpSpPr>
        <p:pic>
          <p:nvPicPr>
            <p:cNvPr id="11" name="Picture 10">
              <a:extLst>
                <a:ext uri="{FF2B5EF4-FFF2-40B4-BE49-F238E27FC236}">
                  <a16:creationId xmlns="" xmlns:a16="http://schemas.microsoft.com/office/drawing/2014/main" id="{EA2786D8-D3CA-6843-975F-99257F1B4EAA}"/>
                </a:ext>
              </a:extLst>
            </p:cNvPr>
            <p:cNvPicPr>
              <a:picLocks noChangeAspect="1"/>
            </p:cNvPicPr>
            <p:nvPr/>
          </p:nvPicPr>
          <p:blipFill rotWithShape="1">
            <a:blip r:embed="rId5"/>
            <a:srcRect l="49690" t="57168" b="777"/>
            <a:stretch/>
          </p:blipFill>
          <p:spPr>
            <a:xfrm>
              <a:off x="3538359" y="3696154"/>
              <a:ext cx="4201190" cy="3156140"/>
            </a:xfrm>
            <a:prstGeom prst="rect">
              <a:avLst/>
            </a:prstGeom>
          </p:spPr>
        </p:pic>
        <p:sp>
          <p:nvSpPr>
            <p:cNvPr id="16" name="Rectangle 15">
              <a:extLst>
                <a:ext uri="{FF2B5EF4-FFF2-40B4-BE49-F238E27FC236}">
                  <a16:creationId xmlns="" xmlns:a16="http://schemas.microsoft.com/office/drawing/2014/main" id="{092985DF-62FD-314D-BE57-E561AE992B40}"/>
                </a:ext>
              </a:extLst>
            </p:cNvPr>
            <p:cNvSpPr/>
            <p:nvPr/>
          </p:nvSpPr>
          <p:spPr bwMode="auto">
            <a:xfrm>
              <a:off x="3432914" y="3695439"/>
              <a:ext cx="238539" cy="310377"/>
            </a:xfrm>
            <a:prstGeom prst="rect">
              <a:avLst/>
            </a:prstGeom>
            <a:solidFill>
              <a:schemeClr val="bg1"/>
            </a:solidFill>
            <a:ln w="12700" cap="flat" cmpd="sng" algn="ctr">
              <a:no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algn="ctr" defTabSz="912813"/>
              <a:endParaRPr lang="en-US">
                <a:solidFill>
                  <a:srgbClr val="000000"/>
                </a:solidFill>
                <a:latin typeface="Arial" pitchFamily="-65" charset="0"/>
              </a:endParaRPr>
            </a:p>
          </p:txBody>
        </p:sp>
      </p:grpSp>
      <p:grpSp>
        <p:nvGrpSpPr>
          <p:cNvPr id="18" name="Group 17">
            <a:extLst>
              <a:ext uri="{FF2B5EF4-FFF2-40B4-BE49-F238E27FC236}">
                <a16:creationId xmlns="" xmlns:a16="http://schemas.microsoft.com/office/drawing/2014/main" id="{08FDD44F-2C1A-354B-99D4-CEE23CCCEEE2}"/>
              </a:ext>
            </a:extLst>
          </p:cNvPr>
          <p:cNvGrpSpPr/>
          <p:nvPr/>
        </p:nvGrpSpPr>
        <p:grpSpPr>
          <a:xfrm>
            <a:off x="5593280" y="138626"/>
            <a:ext cx="3109561" cy="3179883"/>
            <a:chOff x="201891" y="3679733"/>
            <a:chExt cx="3109561" cy="3179883"/>
          </a:xfrm>
        </p:grpSpPr>
        <p:pic>
          <p:nvPicPr>
            <p:cNvPr id="13" name="Picture 12">
              <a:extLst>
                <a:ext uri="{FF2B5EF4-FFF2-40B4-BE49-F238E27FC236}">
                  <a16:creationId xmlns="" xmlns:a16="http://schemas.microsoft.com/office/drawing/2014/main" id="{5004EC2D-388C-214E-9180-8570AF96E980}"/>
                </a:ext>
              </a:extLst>
            </p:cNvPr>
            <p:cNvPicPr>
              <a:picLocks noChangeAspect="1"/>
            </p:cNvPicPr>
            <p:nvPr/>
          </p:nvPicPr>
          <p:blipFill rotWithShape="1">
            <a:blip r:embed="rId5"/>
            <a:srcRect l="49690" b="42917"/>
            <a:stretch/>
          </p:blipFill>
          <p:spPr>
            <a:xfrm>
              <a:off x="201891" y="3688832"/>
              <a:ext cx="3109561" cy="3170784"/>
            </a:xfrm>
            <a:prstGeom prst="rect">
              <a:avLst/>
            </a:prstGeom>
          </p:spPr>
        </p:pic>
        <p:sp>
          <p:nvSpPr>
            <p:cNvPr id="17" name="Rectangle 16">
              <a:extLst>
                <a:ext uri="{FF2B5EF4-FFF2-40B4-BE49-F238E27FC236}">
                  <a16:creationId xmlns="" xmlns:a16="http://schemas.microsoft.com/office/drawing/2014/main" id="{B9EC6503-3282-DD4D-AB5E-6AE23E9FEF2C}"/>
                </a:ext>
              </a:extLst>
            </p:cNvPr>
            <p:cNvSpPr/>
            <p:nvPr/>
          </p:nvSpPr>
          <p:spPr bwMode="auto">
            <a:xfrm>
              <a:off x="201891" y="3679733"/>
              <a:ext cx="238539" cy="310377"/>
            </a:xfrm>
            <a:prstGeom prst="rect">
              <a:avLst/>
            </a:prstGeom>
            <a:solidFill>
              <a:schemeClr val="bg1"/>
            </a:solidFill>
            <a:ln w="12700" cap="flat" cmpd="sng" algn="ctr">
              <a:no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algn="ctr" defTabSz="912813"/>
              <a:endParaRPr lang="en-US">
                <a:solidFill>
                  <a:srgbClr val="000000"/>
                </a:solidFill>
                <a:latin typeface="Arial" pitchFamily="-65" charset="0"/>
              </a:endParaRPr>
            </a:p>
          </p:txBody>
        </p:sp>
      </p:grpSp>
      <p:sp>
        <p:nvSpPr>
          <p:cNvPr id="9" name="TextBox 8">
            <a:extLst>
              <a:ext uri="{FF2B5EF4-FFF2-40B4-BE49-F238E27FC236}">
                <a16:creationId xmlns="" xmlns:a16="http://schemas.microsoft.com/office/drawing/2014/main" id="{16183DC2-7BB1-6243-854C-E60D89DCE7B8}"/>
              </a:ext>
            </a:extLst>
          </p:cNvPr>
          <p:cNvSpPr txBox="1"/>
          <p:nvPr/>
        </p:nvSpPr>
        <p:spPr>
          <a:xfrm rot="16200000">
            <a:off x="7840218" y="5119640"/>
            <a:ext cx="1568058" cy="400110"/>
          </a:xfrm>
          <a:prstGeom prst="rect">
            <a:avLst/>
          </a:prstGeom>
          <a:noFill/>
        </p:spPr>
        <p:txBody>
          <a:bodyPr wrap="none" rtlCol="0">
            <a:spAutoFit/>
          </a:bodyPr>
          <a:lstStyle/>
          <a:p>
            <a:r>
              <a:rPr lang="en-US" sz="2000" dirty="0">
                <a:solidFill>
                  <a:srgbClr val="000000"/>
                </a:solidFill>
              </a:rPr>
              <a:t>Expression</a:t>
            </a:r>
          </a:p>
        </p:txBody>
      </p:sp>
      <p:sp>
        <p:nvSpPr>
          <p:cNvPr id="8" name="TextBox 7">
            <a:extLst>
              <a:ext uri="{FF2B5EF4-FFF2-40B4-BE49-F238E27FC236}">
                <a16:creationId xmlns="" xmlns:a16="http://schemas.microsoft.com/office/drawing/2014/main" id="{8EF6AE06-F735-0F43-934E-FB08A2A533CD}"/>
              </a:ext>
            </a:extLst>
          </p:cNvPr>
          <p:cNvSpPr txBox="1"/>
          <p:nvPr/>
        </p:nvSpPr>
        <p:spPr>
          <a:xfrm rot="16200000">
            <a:off x="7890713" y="1567895"/>
            <a:ext cx="1467068" cy="400110"/>
          </a:xfrm>
          <a:prstGeom prst="rect">
            <a:avLst/>
          </a:prstGeom>
          <a:noFill/>
        </p:spPr>
        <p:txBody>
          <a:bodyPr wrap="none" rtlCol="0">
            <a:spAutoFit/>
          </a:bodyPr>
          <a:lstStyle/>
          <a:p>
            <a:r>
              <a:rPr lang="en-US" sz="2000" dirty="0">
                <a:solidFill>
                  <a:srgbClr val="000000"/>
                </a:solidFill>
              </a:rPr>
              <a:t>Chromatin</a:t>
            </a:r>
          </a:p>
        </p:txBody>
      </p:sp>
      <p:sp>
        <p:nvSpPr>
          <p:cNvPr id="10" name="Rectangle 9">
            <a:extLst>
              <a:ext uri="{FF2B5EF4-FFF2-40B4-BE49-F238E27FC236}">
                <a16:creationId xmlns="" xmlns:a16="http://schemas.microsoft.com/office/drawing/2014/main" id="{6A722BD4-66F1-EC49-9293-C6A1E6C26914}"/>
              </a:ext>
            </a:extLst>
          </p:cNvPr>
          <p:cNvSpPr/>
          <p:nvPr/>
        </p:nvSpPr>
        <p:spPr>
          <a:xfrm>
            <a:off x="6864275" y="6571775"/>
            <a:ext cx="2077813" cy="276999"/>
          </a:xfrm>
          <a:prstGeom prst="rect">
            <a:avLst/>
          </a:prstGeom>
        </p:spPr>
        <p:txBody>
          <a:bodyPr wrap="none">
            <a:spAutoFit/>
          </a:bodyPr>
          <a:lstStyle/>
          <a:p>
            <a:r>
              <a:rPr lang="en" dirty="0">
                <a:solidFill>
                  <a:srgbClr val="FFFFFF">
                    <a:lumMod val="50000"/>
                  </a:srgbClr>
                </a:solidFill>
              </a:rPr>
              <a:t>[Wang et al. (‘18) </a:t>
            </a:r>
            <a:r>
              <a:rPr lang="en-US" dirty="0">
                <a:solidFill>
                  <a:srgbClr val="FFFFFF">
                    <a:lumMod val="50000"/>
                  </a:srgbClr>
                </a:solidFill>
              </a:rPr>
              <a:t>Science]</a:t>
            </a:r>
          </a:p>
        </p:txBody>
      </p:sp>
      <p:sp>
        <p:nvSpPr>
          <p:cNvPr id="20" name="TextBox 19">
            <a:extLst>
              <a:ext uri="{FF2B5EF4-FFF2-40B4-BE49-F238E27FC236}">
                <a16:creationId xmlns="" xmlns:a16="http://schemas.microsoft.com/office/drawing/2014/main" id="{E58B036B-774D-0A4C-A8F4-920C18554496}"/>
              </a:ext>
            </a:extLst>
          </p:cNvPr>
          <p:cNvSpPr txBox="1"/>
          <p:nvPr/>
        </p:nvSpPr>
        <p:spPr>
          <a:xfrm rot="16200000">
            <a:off x="4908128" y="1277715"/>
            <a:ext cx="712054" cy="400110"/>
          </a:xfrm>
          <a:prstGeom prst="rect">
            <a:avLst/>
          </a:prstGeom>
          <a:noFill/>
        </p:spPr>
        <p:txBody>
          <a:bodyPr wrap="none" rtlCol="0">
            <a:spAutoFit/>
          </a:bodyPr>
          <a:lstStyle/>
          <a:p>
            <a:r>
              <a:rPr lang="en-US" sz="2000" dirty="0">
                <a:solidFill>
                  <a:srgbClr val="000000"/>
                </a:solidFill>
              </a:rPr>
              <a:t>Hi-C</a:t>
            </a:r>
          </a:p>
        </p:txBody>
      </p:sp>
    </p:spTree>
    <p:extLst>
      <p:ext uri="{BB962C8B-B14F-4D97-AF65-F5344CB8AC3E}">
        <p14:creationId xmlns:p14="http://schemas.microsoft.com/office/powerpoint/2010/main" val="2121318516"/>
      </p:ext>
    </p:extLst>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1786E3B-EC2C-BD4C-A79E-AE75EA461843}"/>
              </a:ext>
            </a:extLst>
          </p:cNvPr>
          <p:cNvSpPr>
            <a:spLocks noGrp="1"/>
          </p:cNvSpPr>
          <p:nvPr>
            <p:ph type="title"/>
          </p:nvPr>
        </p:nvSpPr>
        <p:spPr>
          <a:xfrm>
            <a:off x="100452" y="139955"/>
            <a:ext cx="6310783" cy="1334891"/>
          </a:xfrm>
        </p:spPr>
        <p:txBody>
          <a:bodyPr/>
          <a:lstStyle/>
          <a:p>
            <a:r>
              <a:rPr lang="en-US" dirty="0"/>
              <a:t>NRGN has variable expression over age and is in Synaptic vesicle cycle pathway is enriched in SCZ, BPD, ASD</a:t>
            </a:r>
          </a:p>
        </p:txBody>
      </p:sp>
      <p:pic>
        <p:nvPicPr>
          <p:cNvPr id="5" name="Picture 4">
            <a:extLst>
              <a:ext uri="{FF2B5EF4-FFF2-40B4-BE49-F238E27FC236}">
                <a16:creationId xmlns:a16="http://schemas.microsoft.com/office/drawing/2014/main" xmlns="" id="{544522AF-2F30-894E-B543-135A94B99AD9}"/>
              </a:ext>
            </a:extLst>
          </p:cNvPr>
          <p:cNvPicPr>
            <a:picLocks noChangeAspect="1"/>
          </p:cNvPicPr>
          <p:nvPr/>
        </p:nvPicPr>
        <p:blipFill>
          <a:blip r:embed="rId2"/>
          <a:stretch>
            <a:fillRect/>
          </a:stretch>
        </p:blipFill>
        <p:spPr>
          <a:xfrm>
            <a:off x="2147529" y="1712774"/>
            <a:ext cx="4209468" cy="4915202"/>
          </a:xfrm>
          <a:prstGeom prst="rect">
            <a:avLst/>
          </a:prstGeom>
        </p:spPr>
      </p:pic>
      <p:grpSp>
        <p:nvGrpSpPr>
          <p:cNvPr id="27" name="Group 26">
            <a:extLst>
              <a:ext uri="{FF2B5EF4-FFF2-40B4-BE49-F238E27FC236}">
                <a16:creationId xmlns:a16="http://schemas.microsoft.com/office/drawing/2014/main" xmlns="" id="{E0A5D745-8E0E-A741-A2E3-9E81E2DBB6C7}"/>
              </a:ext>
            </a:extLst>
          </p:cNvPr>
          <p:cNvGrpSpPr/>
          <p:nvPr/>
        </p:nvGrpSpPr>
        <p:grpSpPr>
          <a:xfrm rot="16200000">
            <a:off x="4410611" y="2611879"/>
            <a:ext cx="6549697" cy="1914094"/>
            <a:chOff x="127831" y="4389215"/>
            <a:chExt cx="6549697" cy="1914094"/>
          </a:xfrm>
        </p:grpSpPr>
        <p:pic>
          <p:nvPicPr>
            <p:cNvPr id="6" name="Picture 5">
              <a:extLst>
                <a:ext uri="{FF2B5EF4-FFF2-40B4-BE49-F238E27FC236}">
                  <a16:creationId xmlns:a16="http://schemas.microsoft.com/office/drawing/2014/main" xmlns="" id="{CFE2B019-A2E5-874B-B8DD-88576EE2862D}"/>
                </a:ext>
              </a:extLst>
            </p:cNvPr>
            <p:cNvPicPr>
              <a:picLocks noChangeAspect="1"/>
            </p:cNvPicPr>
            <p:nvPr/>
          </p:nvPicPr>
          <p:blipFill rotWithShape="1">
            <a:blip r:embed="rId3"/>
            <a:srcRect l="7195"/>
            <a:stretch/>
          </p:blipFill>
          <p:spPr>
            <a:xfrm rot="5400000">
              <a:off x="99164" y="5131484"/>
              <a:ext cx="1676171" cy="667479"/>
            </a:xfrm>
            <a:prstGeom prst="rect">
              <a:avLst/>
            </a:prstGeom>
          </p:spPr>
        </p:pic>
        <p:sp>
          <p:nvSpPr>
            <p:cNvPr id="7" name="TextBox 6">
              <a:extLst>
                <a:ext uri="{FF2B5EF4-FFF2-40B4-BE49-F238E27FC236}">
                  <a16:creationId xmlns:a16="http://schemas.microsoft.com/office/drawing/2014/main" xmlns="" id="{D975C11F-2EC8-974F-AD32-BCFA66453DB0}"/>
                </a:ext>
              </a:extLst>
            </p:cNvPr>
            <p:cNvSpPr txBox="1"/>
            <p:nvPr/>
          </p:nvSpPr>
          <p:spPr>
            <a:xfrm>
              <a:off x="343631" y="4724286"/>
              <a:ext cx="269626" cy="276999"/>
            </a:xfrm>
            <a:prstGeom prst="rect">
              <a:avLst/>
            </a:prstGeom>
            <a:noFill/>
          </p:spPr>
          <p:txBody>
            <a:bodyPr wrap="none" rtlCol="0">
              <a:spAutoFit/>
            </a:bodyPr>
            <a:lstStyle/>
            <a:p>
              <a:r>
                <a:rPr lang="en-US" dirty="0">
                  <a:solidFill>
                    <a:srgbClr val="000000"/>
                  </a:solidFill>
                </a:rPr>
                <a:t>0</a:t>
              </a:r>
            </a:p>
          </p:txBody>
        </p:sp>
        <p:sp>
          <p:nvSpPr>
            <p:cNvPr id="8" name="TextBox 7">
              <a:extLst>
                <a:ext uri="{FF2B5EF4-FFF2-40B4-BE49-F238E27FC236}">
                  <a16:creationId xmlns:a16="http://schemas.microsoft.com/office/drawing/2014/main" xmlns="" id="{4C4BED1E-D152-594F-B896-C0ECF43052C6}"/>
                </a:ext>
              </a:extLst>
            </p:cNvPr>
            <p:cNvSpPr txBox="1"/>
            <p:nvPr/>
          </p:nvSpPr>
          <p:spPr>
            <a:xfrm>
              <a:off x="299049" y="4996643"/>
              <a:ext cx="354584" cy="276999"/>
            </a:xfrm>
            <a:prstGeom prst="rect">
              <a:avLst/>
            </a:prstGeom>
            <a:noFill/>
          </p:spPr>
          <p:txBody>
            <a:bodyPr wrap="none" rtlCol="0">
              <a:spAutoFit/>
            </a:bodyPr>
            <a:lstStyle/>
            <a:p>
              <a:r>
                <a:rPr lang="en-US" dirty="0">
                  <a:solidFill>
                    <a:srgbClr val="000000"/>
                  </a:solidFill>
                </a:rPr>
                <a:t>20</a:t>
              </a:r>
            </a:p>
          </p:txBody>
        </p:sp>
        <p:sp>
          <p:nvSpPr>
            <p:cNvPr id="9" name="TextBox 8">
              <a:extLst>
                <a:ext uri="{FF2B5EF4-FFF2-40B4-BE49-F238E27FC236}">
                  <a16:creationId xmlns:a16="http://schemas.microsoft.com/office/drawing/2014/main" xmlns="" id="{455809E5-1860-914E-8526-6345E0FA21C1}"/>
                </a:ext>
              </a:extLst>
            </p:cNvPr>
            <p:cNvSpPr txBox="1"/>
            <p:nvPr/>
          </p:nvSpPr>
          <p:spPr>
            <a:xfrm>
              <a:off x="295513" y="5314885"/>
              <a:ext cx="354584" cy="276999"/>
            </a:xfrm>
            <a:prstGeom prst="rect">
              <a:avLst/>
            </a:prstGeom>
            <a:noFill/>
          </p:spPr>
          <p:txBody>
            <a:bodyPr wrap="none" rtlCol="0">
              <a:spAutoFit/>
            </a:bodyPr>
            <a:lstStyle/>
            <a:p>
              <a:r>
                <a:rPr lang="en-US" dirty="0">
                  <a:solidFill>
                    <a:srgbClr val="000000"/>
                  </a:solidFill>
                </a:rPr>
                <a:t>40</a:t>
              </a:r>
            </a:p>
          </p:txBody>
        </p:sp>
        <p:sp>
          <p:nvSpPr>
            <p:cNvPr id="10" name="TextBox 9">
              <a:extLst>
                <a:ext uri="{FF2B5EF4-FFF2-40B4-BE49-F238E27FC236}">
                  <a16:creationId xmlns:a16="http://schemas.microsoft.com/office/drawing/2014/main" xmlns="" id="{9DAF1C20-7B8D-CC44-AB1F-594C4124404C}"/>
                </a:ext>
              </a:extLst>
            </p:cNvPr>
            <p:cNvSpPr txBox="1"/>
            <p:nvPr/>
          </p:nvSpPr>
          <p:spPr>
            <a:xfrm>
              <a:off x="305827" y="5627618"/>
              <a:ext cx="354584" cy="276999"/>
            </a:xfrm>
            <a:prstGeom prst="rect">
              <a:avLst/>
            </a:prstGeom>
            <a:noFill/>
          </p:spPr>
          <p:txBody>
            <a:bodyPr wrap="none" rtlCol="0">
              <a:spAutoFit/>
            </a:bodyPr>
            <a:lstStyle/>
            <a:p>
              <a:r>
                <a:rPr lang="en-US" dirty="0">
                  <a:solidFill>
                    <a:srgbClr val="000000"/>
                  </a:solidFill>
                </a:rPr>
                <a:t>60</a:t>
              </a:r>
            </a:p>
          </p:txBody>
        </p:sp>
        <p:sp>
          <p:nvSpPr>
            <p:cNvPr id="11" name="TextBox 10">
              <a:extLst>
                <a:ext uri="{FF2B5EF4-FFF2-40B4-BE49-F238E27FC236}">
                  <a16:creationId xmlns:a16="http://schemas.microsoft.com/office/drawing/2014/main" xmlns="" id="{5EB08BD6-A438-5C44-93F6-6BAC3DF78008}"/>
                </a:ext>
              </a:extLst>
            </p:cNvPr>
            <p:cNvSpPr txBox="1"/>
            <p:nvPr/>
          </p:nvSpPr>
          <p:spPr>
            <a:xfrm>
              <a:off x="305827" y="5949299"/>
              <a:ext cx="354584" cy="276999"/>
            </a:xfrm>
            <a:prstGeom prst="rect">
              <a:avLst/>
            </a:prstGeom>
            <a:noFill/>
          </p:spPr>
          <p:txBody>
            <a:bodyPr wrap="none" rtlCol="0">
              <a:spAutoFit/>
            </a:bodyPr>
            <a:lstStyle/>
            <a:p>
              <a:r>
                <a:rPr lang="en-US" dirty="0">
                  <a:solidFill>
                    <a:srgbClr val="000000"/>
                  </a:solidFill>
                </a:rPr>
                <a:t>80</a:t>
              </a:r>
            </a:p>
          </p:txBody>
        </p:sp>
        <p:pic>
          <p:nvPicPr>
            <p:cNvPr id="12" name="Picture 11">
              <a:extLst>
                <a:ext uri="{FF2B5EF4-FFF2-40B4-BE49-F238E27FC236}">
                  <a16:creationId xmlns:a16="http://schemas.microsoft.com/office/drawing/2014/main" xmlns="" id="{5BB1B287-824B-5F4D-9AA2-D829E8181E71}"/>
                </a:ext>
              </a:extLst>
            </p:cNvPr>
            <p:cNvPicPr>
              <a:picLocks noChangeAspect="1"/>
            </p:cNvPicPr>
            <p:nvPr/>
          </p:nvPicPr>
          <p:blipFill rotWithShape="1">
            <a:blip r:embed="rId4"/>
            <a:srcRect l="16354" t="10365"/>
            <a:stretch/>
          </p:blipFill>
          <p:spPr>
            <a:xfrm rot="5400000">
              <a:off x="1290544" y="4656963"/>
              <a:ext cx="1580453" cy="1520803"/>
            </a:xfrm>
            <a:prstGeom prst="rect">
              <a:avLst/>
            </a:prstGeom>
          </p:spPr>
        </p:pic>
        <p:sp>
          <p:nvSpPr>
            <p:cNvPr id="14" name="TextBox 13">
              <a:extLst>
                <a:ext uri="{FF2B5EF4-FFF2-40B4-BE49-F238E27FC236}">
                  <a16:creationId xmlns:a16="http://schemas.microsoft.com/office/drawing/2014/main" xmlns="" id="{E5430445-BFF6-7B40-AD60-6836CF376CEB}"/>
                </a:ext>
              </a:extLst>
            </p:cNvPr>
            <p:cNvSpPr txBox="1"/>
            <p:nvPr/>
          </p:nvSpPr>
          <p:spPr>
            <a:xfrm>
              <a:off x="548577" y="4397963"/>
              <a:ext cx="269626" cy="276999"/>
            </a:xfrm>
            <a:prstGeom prst="rect">
              <a:avLst/>
            </a:prstGeom>
            <a:noFill/>
          </p:spPr>
          <p:txBody>
            <a:bodyPr wrap="none" rtlCol="0">
              <a:spAutoFit/>
            </a:bodyPr>
            <a:lstStyle/>
            <a:p>
              <a:r>
                <a:rPr lang="en-US" dirty="0">
                  <a:solidFill>
                    <a:srgbClr val="000000"/>
                  </a:solidFill>
                </a:rPr>
                <a:t>0</a:t>
              </a:r>
            </a:p>
          </p:txBody>
        </p:sp>
        <p:sp>
          <p:nvSpPr>
            <p:cNvPr id="15" name="TextBox 14">
              <a:extLst>
                <a:ext uri="{FF2B5EF4-FFF2-40B4-BE49-F238E27FC236}">
                  <a16:creationId xmlns:a16="http://schemas.microsoft.com/office/drawing/2014/main" xmlns="" id="{CF789590-F8F5-2B43-AEA8-FB4D429F8E44}"/>
                </a:ext>
              </a:extLst>
            </p:cNvPr>
            <p:cNvSpPr txBox="1"/>
            <p:nvPr/>
          </p:nvSpPr>
          <p:spPr>
            <a:xfrm>
              <a:off x="692526" y="4397963"/>
              <a:ext cx="269626" cy="276999"/>
            </a:xfrm>
            <a:prstGeom prst="rect">
              <a:avLst/>
            </a:prstGeom>
            <a:noFill/>
          </p:spPr>
          <p:txBody>
            <a:bodyPr wrap="none" rtlCol="0">
              <a:spAutoFit/>
            </a:bodyPr>
            <a:lstStyle/>
            <a:p>
              <a:r>
                <a:rPr lang="en-US" dirty="0">
                  <a:solidFill>
                    <a:srgbClr val="000000"/>
                  </a:solidFill>
                </a:rPr>
                <a:t>2</a:t>
              </a:r>
            </a:p>
          </p:txBody>
        </p:sp>
        <p:sp>
          <p:nvSpPr>
            <p:cNvPr id="16" name="TextBox 15">
              <a:extLst>
                <a:ext uri="{FF2B5EF4-FFF2-40B4-BE49-F238E27FC236}">
                  <a16:creationId xmlns:a16="http://schemas.microsoft.com/office/drawing/2014/main" xmlns="" id="{09AA39CA-6B95-9A4B-92FB-EAB85AF969FA}"/>
                </a:ext>
              </a:extLst>
            </p:cNvPr>
            <p:cNvSpPr txBox="1"/>
            <p:nvPr/>
          </p:nvSpPr>
          <p:spPr>
            <a:xfrm>
              <a:off x="849489" y="4389215"/>
              <a:ext cx="269626" cy="276999"/>
            </a:xfrm>
            <a:prstGeom prst="rect">
              <a:avLst/>
            </a:prstGeom>
            <a:noFill/>
          </p:spPr>
          <p:txBody>
            <a:bodyPr wrap="none" rtlCol="0">
              <a:spAutoFit/>
            </a:bodyPr>
            <a:lstStyle/>
            <a:p>
              <a:r>
                <a:rPr lang="en-US" dirty="0">
                  <a:solidFill>
                    <a:srgbClr val="000000"/>
                  </a:solidFill>
                </a:rPr>
                <a:t>4</a:t>
              </a:r>
            </a:p>
          </p:txBody>
        </p:sp>
        <p:sp>
          <p:nvSpPr>
            <p:cNvPr id="17" name="TextBox 16">
              <a:extLst>
                <a:ext uri="{FF2B5EF4-FFF2-40B4-BE49-F238E27FC236}">
                  <a16:creationId xmlns:a16="http://schemas.microsoft.com/office/drawing/2014/main" xmlns="" id="{54B2E124-FB29-3C49-AF30-95ED446CC455}"/>
                </a:ext>
              </a:extLst>
            </p:cNvPr>
            <p:cNvSpPr txBox="1"/>
            <p:nvPr/>
          </p:nvSpPr>
          <p:spPr>
            <a:xfrm>
              <a:off x="1601811" y="4389215"/>
              <a:ext cx="567784" cy="276999"/>
            </a:xfrm>
            <a:prstGeom prst="rect">
              <a:avLst/>
            </a:prstGeom>
            <a:noFill/>
          </p:spPr>
          <p:txBody>
            <a:bodyPr wrap="none" rtlCol="0">
              <a:spAutoFit/>
            </a:bodyPr>
            <a:lstStyle/>
            <a:p>
              <a:r>
                <a:rPr lang="en-US" dirty="0">
                  <a:solidFill>
                    <a:srgbClr val="000000"/>
                  </a:solidFill>
                </a:rPr>
                <a:t>0.452</a:t>
              </a:r>
            </a:p>
          </p:txBody>
        </p:sp>
        <p:sp>
          <p:nvSpPr>
            <p:cNvPr id="18" name="TextBox 17">
              <a:extLst>
                <a:ext uri="{FF2B5EF4-FFF2-40B4-BE49-F238E27FC236}">
                  <a16:creationId xmlns:a16="http://schemas.microsoft.com/office/drawing/2014/main" xmlns="" id="{198B831A-3B25-F841-975C-DF899140E1E2}"/>
                </a:ext>
              </a:extLst>
            </p:cNvPr>
            <p:cNvSpPr txBox="1"/>
            <p:nvPr/>
          </p:nvSpPr>
          <p:spPr>
            <a:xfrm>
              <a:off x="2552283" y="4389215"/>
              <a:ext cx="482824" cy="276999"/>
            </a:xfrm>
            <a:prstGeom prst="rect">
              <a:avLst/>
            </a:prstGeom>
            <a:noFill/>
          </p:spPr>
          <p:txBody>
            <a:bodyPr wrap="none" rtlCol="0">
              <a:spAutoFit/>
            </a:bodyPr>
            <a:lstStyle/>
            <a:p>
              <a:r>
                <a:rPr lang="en-US" dirty="0">
                  <a:solidFill>
                    <a:srgbClr val="000000"/>
                  </a:solidFill>
                </a:rPr>
                <a:t>0.46</a:t>
              </a:r>
            </a:p>
          </p:txBody>
        </p:sp>
        <p:sp>
          <p:nvSpPr>
            <p:cNvPr id="19" name="TextBox 18">
              <a:extLst>
                <a:ext uri="{FF2B5EF4-FFF2-40B4-BE49-F238E27FC236}">
                  <a16:creationId xmlns:a16="http://schemas.microsoft.com/office/drawing/2014/main" xmlns="" id="{D1697AAB-37B5-174B-8BC2-B928F68BE1E4}"/>
                </a:ext>
              </a:extLst>
            </p:cNvPr>
            <p:cNvSpPr txBox="1"/>
            <p:nvPr/>
          </p:nvSpPr>
          <p:spPr>
            <a:xfrm rot="5400000">
              <a:off x="-243585" y="5314884"/>
              <a:ext cx="1019831" cy="276999"/>
            </a:xfrm>
            <a:prstGeom prst="rect">
              <a:avLst/>
            </a:prstGeom>
            <a:noFill/>
          </p:spPr>
          <p:txBody>
            <a:bodyPr wrap="none" rtlCol="0">
              <a:spAutoFit/>
            </a:bodyPr>
            <a:lstStyle/>
            <a:p>
              <a:r>
                <a:rPr lang="en-US" dirty="0">
                  <a:solidFill>
                    <a:srgbClr val="FFC000"/>
                  </a:solidFill>
                </a:rPr>
                <a:t>Age (years)</a:t>
              </a:r>
            </a:p>
          </p:txBody>
        </p:sp>
        <p:pic>
          <p:nvPicPr>
            <p:cNvPr id="22" name="Picture 21">
              <a:extLst>
                <a:ext uri="{FF2B5EF4-FFF2-40B4-BE49-F238E27FC236}">
                  <a16:creationId xmlns:a16="http://schemas.microsoft.com/office/drawing/2014/main" xmlns="" id="{7E2CFBB6-76CB-A848-8FD1-CA27F2E75129}"/>
                </a:ext>
              </a:extLst>
            </p:cNvPr>
            <p:cNvPicPr>
              <a:picLocks noChangeAspect="1"/>
            </p:cNvPicPr>
            <p:nvPr/>
          </p:nvPicPr>
          <p:blipFill rotWithShape="1">
            <a:blip r:embed="rId5"/>
            <a:srcRect l="27849" t="6926" b="22990"/>
            <a:stretch/>
          </p:blipFill>
          <p:spPr>
            <a:xfrm rot="5400000">
              <a:off x="4101559" y="3689571"/>
              <a:ext cx="1603600" cy="3548339"/>
            </a:xfrm>
            <a:prstGeom prst="rect">
              <a:avLst/>
            </a:prstGeom>
          </p:spPr>
        </p:pic>
        <p:sp>
          <p:nvSpPr>
            <p:cNvPr id="23" name="TextBox 22">
              <a:extLst>
                <a:ext uri="{FF2B5EF4-FFF2-40B4-BE49-F238E27FC236}">
                  <a16:creationId xmlns:a16="http://schemas.microsoft.com/office/drawing/2014/main" xmlns="" id="{7C65D94C-ECAD-AB42-B46A-D43A32375C68}"/>
                </a:ext>
              </a:extLst>
            </p:cNvPr>
            <p:cNvSpPr txBox="1"/>
            <p:nvPr/>
          </p:nvSpPr>
          <p:spPr>
            <a:xfrm>
              <a:off x="3289452" y="4414199"/>
              <a:ext cx="269626" cy="276999"/>
            </a:xfrm>
            <a:prstGeom prst="rect">
              <a:avLst/>
            </a:prstGeom>
            <a:noFill/>
          </p:spPr>
          <p:txBody>
            <a:bodyPr wrap="none" rtlCol="0">
              <a:spAutoFit/>
            </a:bodyPr>
            <a:lstStyle/>
            <a:p>
              <a:r>
                <a:rPr lang="en-US" dirty="0">
                  <a:solidFill>
                    <a:srgbClr val="000000"/>
                  </a:solidFill>
                </a:rPr>
                <a:t>0</a:t>
              </a:r>
            </a:p>
          </p:txBody>
        </p:sp>
        <p:sp>
          <p:nvSpPr>
            <p:cNvPr id="24" name="TextBox 23">
              <a:extLst>
                <a:ext uri="{FF2B5EF4-FFF2-40B4-BE49-F238E27FC236}">
                  <a16:creationId xmlns:a16="http://schemas.microsoft.com/office/drawing/2014/main" xmlns="" id="{16684BB5-4A83-D14E-8D23-CC03648762AF}"/>
                </a:ext>
              </a:extLst>
            </p:cNvPr>
            <p:cNvSpPr txBox="1"/>
            <p:nvPr/>
          </p:nvSpPr>
          <p:spPr>
            <a:xfrm>
              <a:off x="5153376" y="4414200"/>
              <a:ext cx="397866" cy="276999"/>
            </a:xfrm>
            <a:prstGeom prst="rect">
              <a:avLst/>
            </a:prstGeom>
            <a:noFill/>
          </p:spPr>
          <p:txBody>
            <a:bodyPr wrap="none" rtlCol="0">
              <a:spAutoFit/>
            </a:bodyPr>
            <a:lstStyle/>
            <a:p>
              <a:r>
                <a:rPr lang="en-US" dirty="0">
                  <a:solidFill>
                    <a:srgbClr val="000000"/>
                  </a:solidFill>
                </a:rPr>
                <a:t>0.1</a:t>
              </a:r>
            </a:p>
          </p:txBody>
        </p:sp>
        <p:sp>
          <p:nvSpPr>
            <p:cNvPr id="25" name="TextBox 24">
              <a:extLst>
                <a:ext uri="{FF2B5EF4-FFF2-40B4-BE49-F238E27FC236}">
                  <a16:creationId xmlns:a16="http://schemas.microsoft.com/office/drawing/2014/main" xmlns="" id="{2E0B7A45-5F50-194A-9C7A-B1906E810EBE}"/>
                </a:ext>
              </a:extLst>
            </p:cNvPr>
            <p:cNvSpPr txBox="1"/>
            <p:nvPr/>
          </p:nvSpPr>
          <p:spPr>
            <a:xfrm>
              <a:off x="4151940" y="4417179"/>
              <a:ext cx="482824" cy="276999"/>
            </a:xfrm>
            <a:prstGeom prst="rect">
              <a:avLst/>
            </a:prstGeom>
            <a:noFill/>
          </p:spPr>
          <p:txBody>
            <a:bodyPr wrap="none" rtlCol="0">
              <a:spAutoFit/>
            </a:bodyPr>
            <a:lstStyle/>
            <a:p>
              <a:r>
                <a:rPr lang="en-US" dirty="0">
                  <a:solidFill>
                    <a:srgbClr val="000000"/>
                  </a:solidFill>
                </a:rPr>
                <a:t>0.05</a:t>
              </a:r>
            </a:p>
          </p:txBody>
        </p:sp>
        <p:sp>
          <p:nvSpPr>
            <p:cNvPr id="26" name="TextBox 25">
              <a:extLst>
                <a:ext uri="{FF2B5EF4-FFF2-40B4-BE49-F238E27FC236}">
                  <a16:creationId xmlns:a16="http://schemas.microsoft.com/office/drawing/2014/main" xmlns="" id="{03B479EE-C9A4-DB46-9679-7AF98D6CC26B}"/>
                </a:ext>
              </a:extLst>
            </p:cNvPr>
            <p:cNvSpPr txBox="1"/>
            <p:nvPr/>
          </p:nvSpPr>
          <p:spPr>
            <a:xfrm>
              <a:off x="6070484" y="4414200"/>
              <a:ext cx="482824" cy="276999"/>
            </a:xfrm>
            <a:prstGeom prst="rect">
              <a:avLst/>
            </a:prstGeom>
            <a:noFill/>
          </p:spPr>
          <p:txBody>
            <a:bodyPr wrap="none" rtlCol="0">
              <a:spAutoFit/>
            </a:bodyPr>
            <a:lstStyle/>
            <a:p>
              <a:r>
                <a:rPr lang="en-US" dirty="0">
                  <a:solidFill>
                    <a:srgbClr val="000000"/>
                  </a:solidFill>
                </a:rPr>
                <a:t>0.15</a:t>
              </a:r>
            </a:p>
          </p:txBody>
        </p:sp>
      </p:grpSp>
      <p:sp>
        <p:nvSpPr>
          <p:cNvPr id="28" name="TextBox 27">
            <a:extLst>
              <a:ext uri="{FF2B5EF4-FFF2-40B4-BE49-F238E27FC236}">
                <a16:creationId xmlns:a16="http://schemas.microsoft.com/office/drawing/2014/main" xmlns="" id="{55FEE5F3-97D6-3345-BC49-494A24D28EBF}"/>
              </a:ext>
            </a:extLst>
          </p:cNvPr>
          <p:cNvSpPr txBox="1"/>
          <p:nvPr/>
        </p:nvSpPr>
        <p:spPr>
          <a:xfrm rot="5400000">
            <a:off x="7942776" y="1864518"/>
            <a:ext cx="1608136" cy="400110"/>
          </a:xfrm>
          <a:prstGeom prst="rect">
            <a:avLst/>
          </a:prstGeom>
          <a:noFill/>
        </p:spPr>
        <p:txBody>
          <a:bodyPr wrap="square" rtlCol="0">
            <a:spAutoFit/>
          </a:bodyPr>
          <a:lstStyle/>
          <a:p>
            <a:r>
              <a:rPr lang="en-US" sz="2000" dirty="0">
                <a:solidFill>
                  <a:srgbClr val="000000"/>
                </a:solidFill>
              </a:rPr>
              <a:t>Ex3 Neuron</a:t>
            </a:r>
          </a:p>
        </p:txBody>
      </p:sp>
      <p:sp>
        <p:nvSpPr>
          <p:cNvPr id="29" name="TextBox 28">
            <a:extLst>
              <a:ext uri="{FF2B5EF4-FFF2-40B4-BE49-F238E27FC236}">
                <a16:creationId xmlns:a16="http://schemas.microsoft.com/office/drawing/2014/main" xmlns="" id="{EFC27F7D-2CD5-FA4B-AED2-497DDB26CE92}"/>
              </a:ext>
            </a:extLst>
          </p:cNvPr>
          <p:cNvSpPr txBox="1"/>
          <p:nvPr/>
        </p:nvSpPr>
        <p:spPr>
          <a:xfrm rot="5400000">
            <a:off x="7891614" y="4648905"/>
            <a:ext cx="1608133" cy="400110"/>
          </a:xfrm>
          <a:prstGeom prst="rect">
            <a:avLst/>
          </a:prstGeom>
          <a:noFill/>
        </p:spPr>
        <p:txBody>
          <a:bodyPr wrap="none" rtlCol="0">
            <a:spAutoFit/>
          </a:bodyPr>
          <a:lstStyle/>
          <a:p>
            <a:r>
              <a:rPr lang="en-US" sz="2000" dirty="0">
                <a:solidFill>
                  <a:srgbClr val="92D050"/>
                </a:solidFill>
              </a:rPr>
              <a:t>Methylation</a:t>
            </a:r>
          </a:p>
        </p:txBody>
      </p:sp>
      <p:sp>
        <p:nvSpPr>
          <p:cNvPr id="30" name="TextBox 29">
            <a:extLst>
              <a:ext uri="{FF2B5EF4-FFF2-40B4-BE49-F238E27FC236}">
                <a16:creationId xmlns:a16="http://schemas.microsoft.com/office/drawing/2014/main" xmlns="" id="{EC6F1480-7873-554D-BD76-C52656E2CE1C}"/>
              </a:ext>
            </a:extLst>
          </p:cNvPr>
          <p:cNvSpPr txBox="1"/>
          <p:nvPr/>
        </p:nvSpPr>
        <p:spPr>
          <a:xfrm rot="5400000">
            <a:off x="8332440" y="5977056"/>
            <a:ext cx="726481" cy="400110"/>
          </a:xfrm>
          <a:prstGeom prst="rect">
            <a:avLst/>
          </a:prstGeom>
          <a:noFill/>
        </p:spPr>
        <p:txBody>
          <a:bodyPr wrap="none" rtlCol="0">
            <a:spAutoFit/>
          </a:bodyPr>
          <a:lstStyle/>
          <a:p>
            <a:r>
              <a:rPr lang="en-US" sz="2000" dirty="0">
                <a:solidFill>
                  <a:srgbClr val="0070C0"/>
                </a:solidFill>
              </a:rPr>
              <a:t>Exp.</a:t>
            </a:r>
          </a:p>
        </p:txBody>
      </p:sp>
      <p:sp>
        <p:nvSpPr>
          <p:cNvPr id="31" name="Right Arrow 30">
            <a:extLst>
              <a:ext uri="{FF2B5EF4-FFF2-40B4-BE49-F238E27FC236}">
                <a16:creationId xmlns:a16="http://schemas.microsoft.com/office/drawing/2014/main" xmlns="" id="{11226CC9-24DB-E048-B149-1DDB33B08B43}"/>
              </a:ext>
            </a:extLst>
          </p:cNvPr>
          <p:cNvSpPr/>
          <p:nvPr/>
        </p:nvSpPr>
        <p:spPr bwMode="auto">
          <a:xfrm rot="19800000">
            <a:off x="6018236" y="5505760"/>
            <a:ext cx="898343" cy="487406"/>
          </a:xfrm>
          <a:prstGeom prst="rightArrow">
            <a:avLst>
              <a:gd name="adj1" fmla="val 54224"/>
              <a:gd name="adj2" fmla="val 60088"/>
            </a:avLst>
          </a:prstGeom>
          <a:solidFill>
            <a:schemeClr val="bg1"/>
          </a:solidFill>
          <a:ln w="12700" cap="flat" cmpd="sng" algn="ctr">
            <a:solidFill>
              <a:schemeClr val="tx1"/>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algn="ctr" defTabSz="912813"/>
            <a:endParaRPr lang="en-US">
              <a:solidFill>
                <a:srgbClr val="000000"/>
              </a:solidFill>
              <a:latin typeface="Arial" pitchFamily="-65" charset="0"/>
            </a:endParaRPr>
          </a:p>
        </p:txBody>
      </p:sp>
      <p:sp>
        <p:nvSpPr>
          <p:cNvPr id="32" name="TextBox 31">
            <a:extLst>
              <a:ext uri="{FF2B5EF4-FFF2-40B4-BE49-F238E27FC236}">
                <a16:creationId xmlns:a16="http://schemas.microsoft.com/office/drawing/2014/main" xmlns="" id="{1F1D3674-8F18-344D-A013-4F1281A80F3C}"/>
              </a:ext>
            </a:extLst>
          </p:cNvPr>
          <p:cNvSpPr txBox="1"/>
          <p:nvPr/>
        </p:nvSpPr>
        <p:spPr>
          <a:xfrm>
            <a:off x="7409240" y="58173"/>
            <a:ext cx="787395" cy="338554"/>
          </a:xfrm>
          <a:prstGeom prst="rect">
            <a:avLst/>
          </a:prstGeom>
          <a:noFill/>
        </p:spPr>
        <p:txBody>
          <a:bodyPr wrap="none" rtlCol="0">
            <a:spAutoFit/>
          </a:bodyPr>
          <a:lstStyle/>
          <a:p>
            <a:r>
              <a:rPr lang="en-US" sz="1600" dirty="0">
                <a:solidFill>
                  <a:srgbClr val="FF0000"/>
                </a:solidFill>
              </a:rPr>
              <a:t>NRGN</a:t>
            </a:r>
          </a:p>
        </p:txBody>
      </p:sp>
      <p:sp>
        <p:nvSpPr>
          <p:cNvPr id="3" name="Rectangle 2">
            <a:extLst>
              <a:ext uri="{FF2B5EF4-FFF2-40B4-BE49-F238E27FC236}">
                <a16:creationId xmlns:a16="http://schemas.microsoft.com/office/drawing/2014/main" xmlns="" id="{886036AC-A0E0-D140-B650-491AA2EE8688}"/>
              </a:ext>
            </a:extLst>
          </p:cNvPr>
          <p:cNvSpPr/>
          <p:nvPr/>
        </p:nvSpPr>
        <p:spPr>
          <a:xfrm>
            <a:off x="100453" y="2282905"/>
            <a:ext cx="2246937" cy="2862322"/>
          </a:xfrm>
          <a:prstGeom prst="rect">
            <a:avLst/>
          </a:prstGeom>
        </p:spPr>
        <p:txBody>
          <a:bodyPr wrap="square">
            <a:spAutoFit/>
          </a:bodyPr>
          <a:lstStyle/>
          <a:p>
            <a:r>
              <a:rPr lang="en-US" sz="2000" dirty="0">
                <a:solidFill>
                  <a:srgbClr val="FF0000"/>
                </a:solidFill>
              </a:rPr>
              <a:t>NGRN</a:t>
            </a:r>
            <a:r>
              <a:rPr lang="en-US" sz="2000" dirty="0">
                <a:solidFill>
                  <a:srgbClr val="000000"/>
                </a:solidFill>
              </a:rPr>
              <a:t> </a:t>
            </a:r>
            <a:r>
              <a:rPr lang="en-US" sz="2000" b="0" dirty="0">
                <a:solidFill>
                  <a:srgbClr val="000000"/>
                </a:solidFill>
              </a:rPr>
              <a:t>is a gene associated with the </a:t>
            </a:r>
            <a:r>
              <a:rPr lang="en-US" sz="2000" dirty="0">
                <a:solidFill>
                  <a:srgbClr val="FF0000"/>
                </a:solidFill>
              </a:rPr>
              <a:t>Synaptic vesicle pathway </a:t>
            </a:r>
            <a:r>
              <a:rPr lang="en-US" sz="2000" b="0" dirty="0">
                <a:solidFill>
                  <a:srgbClr val="000000"/>
                </a:solidFill>
              </a:rPr>
              <a:t>and NGRN </a:t>
            </a:r>
            <a:r>
              <a:rPr lang="en-US" sz="2000" dirty="0">
                <a:solidFill>
                  <a:srgbClr val="0070C0"/>
                </a:solidFill>
              </a:rPr>
              <a:t>expression</a:t>
            </a:r>
            <a:r>
              <a:rPr lang="en-US" sz="2000" dirty="0">
                <a:solidFill>
                  <a:srgbClr val="000000"/>
                </a:solidFill>
              </a:rPr>
              <a:t> </a:t>
            </a:r>
            <a:r>
              <a:rPr lang="en-US" sz="2000" b="0" dirty="0">
                <a:solidFill>
                  <a:srgbClr val="000000"/>
                </a:solidFill>
              </a:rPr>
              <a:t>and</a:t>
            </a:r>
            <a:r>
              <a:rPr lang="en-US" sz="2000" dirty="0">
                <a:solidFill>
                  <a:srgbClr val="000000"/>
                </a:solidFill>
              </a:rPr>
              <a:t> </a:t>
            </a:r>
            <a:r>
              <a:rPr lang="en-US" sz="2000" dirty="0">
                <a:solidFill>
                  <a:srgbClr val="92D050"/>
                </a:solidFill>
              </a:rPr>
              <a:t>methylation</a:t>
            </a:r>
            <a:r>
              <a:rPr lang="en-US" sz="2000" dirty="0">
                <a:solidFill>
                  <a:srgbClr val="000000"/>
                </a:solidFill>
              </a:rPr>
              <a:t> </a:t>
            </a:r>
            <a:r>
              <a:rPr lang="en-US" sz="2000" b="0" dirty="0">
                <a:solidFill>
                  <a:srgbClr val="000000"/>
                </a:solidFill>
              </a:rPr>
              <a:t>is</a:t>
            </a:r>
            <a:r>
              <a:rPr lang="en-US" sz="2000" dirty="0">
                <a:solidFill>
                  <a:srgbClr val="000000"/>
                </a:solidFill>
              </a:rPr>
              <a:t> </a:t>
            </a:r>
            <a:r>
              <a:rPr lang="en-US" sz="2000" b="0" dirty="0">
                <a:solidFill>
                  <a:srgbClr val="000000"/>
                </a:solidFill>
              </a:rPr>
              <a:t>correlated with </a:t>
            </a:r>
            <a:r>
              <a:rPr lang="en-US" sz="2000" dirty="0">
                <a:solidFill>
                  <a:srgbClr val="FFC000"/>
                </a:solidFill>
              </a:rPr>
              <a:t>Age</a:t>
            </a:r>
          </a:p>
        </p:txBody>
      </p:sp>
      <p:cxnSp>
        <p:nvCxnSpPr>
          <p:cNvPr id="34" name="Straight Connector 33">
            <a:extLst>
              <a:ext uri="{FF2B5EF4-FFF2-40B4-BE49-F238E27FC236}">
                <a16:creationId xmlns:a16="http://schemas.microsoft.com/office/drawing/2014/main" xmlns="" id="{8BC88B1D-0203-F94D-B822-939B83664E88}"/>
              </a:ext>
            </a:extLst>
          </p:cNvPr>
          <p:cNvCxnSpPr>
            <a:cxnSpLocks/>
          </p:cNvCxnSpPr>
          <p:nvPr/>
        </p:nvCxnSpPr>
        <p:spPr bwMode="auto">
          <a:xfrm>
            <a:off x="6966336" y="4055061"/>
            <a:ext cx="1580453" cy="0"/>
          </a:xfrm>
          <a:prstGeom prst="line">
            <a:avLst/>
          </a:prstGeom>
          <a:noFill/>
          <a:ln w="9525" cap="flat" cmpd="sng" algn="ctr">
            <a:solidFill>
              <a:schemeClr val="bg1">
                <a:lumMod val="50000"/>
              </a:schemeClr>
            </a:solidFill>
            <a:prstDash val="sysDash"/>
            <a:round/>
            <a:headEnd type="none" w="sm" len="sm"/>
            <a:tailEnd type="none" w="sm" len="sm"/>
          </a:ln>
          <a:effectLst/>
        </p:spPr>
      </p:cxnSp>
      <p:sp>
        <p:nvSpPr>
          <p:cNvPr id="37" name="TextBox 36">
            <a:extLst>
              <a:ext uri="{FF2B5EF4-FFF2-40B4-BE49-F238E27FC236}">
                <a16:creationId xmlns:a16="http://schemas.microsoft.com/office/drawing/2014/main" xmlns="" id="{26EB8976-3F99-714D-B4A7-65576241AB4B}"/>
              </a:ext>
            </a:extLst>
          </p:cNvPr>
          <p:cNvSpPr txBox="1"/>
          <p:nvPr/>
        </p:nvSpPr>
        <p:spPr>
          <a:xfrm rot="16200000">
            <a:off x="7036375" y="3784646"/>
            <a:ext cx="269626" cy="276999"/>
          </a:xfrm>
          <a:prstGeom prst="rect">
            <a:avLst/>
          </a:prstGeom>
          <a:noFill/>
        </p:spPr>
        <p:txBody>
          <a:bodyPr wrap="none" rtlCol="0">
            <a:spAutoFit/>
          </a:bodyPr>
          <a:lstStyle/>
          <a:p>
            <a:r>
              <a:rPr lang="en-US" dirty="0">
                <a:solidFill>
                  <a:srgbClr val="000000"/>
                </a:solidFill>
              </a:rPr>
              <a:t>0</a:t>
            </a:r>
          </a:p>
        </p:txBody>
      </p:sp>
      <p:sp>
        <p:nvSpPr>
          <p:cNvPr id="38" name="TextBox 37">
            <a:extLst>
              <a:ext uri="{FF2B5EF4-FFF2-40B4-BE49-F238E27FC236}">
                <a16:creationId xmlns:a16="http://schemas.microsoft.com/office/drawing/2014/main" xmlns="" id="{F4A5D6AE-7DA4-EB45-924C-BBE101AE6B65}"/>
              </a:ext>
            </a:extLst>
          </p:cNvPr>
          <p:cNvSpPr txBox="1"/>
          <p:nvPr/>
        </p:nvSpPr>
        <p:spPr>
          <a:xfrm rot="16200000">
            <a:off x="7266253" y="3786749"/>
            <a:ext cx="354584" cy="276999"/>
          </a:xfrm>
          <a:prstGeom prst="rect">
            <a:avLst/>
          </a:prstGeom>
          <a:noFill/>
        </p:spPr>
        <p:txBody>
          <a:bodyPr wrap="none" rtlCol="0">
            <a:spAutoFit/>
          </a:bodyPr>
          <a:lstStyle/>
          <a:p>
            <a:r>
              <a:rPr lang="en-US" dirty="0">
                <a:solidFill>
                  <a:srgbClr val="000000"/>
                </a:solidFill>
              </a:rPr>
              <a:t>20</a:t>
            </a:r>
          </a:p>
        </p:txBody>
      </p:sp>
      <p:sp>
        <p:nvSpPr>
          <p:cNvPr id="39" name="TextBox 38">
            <a:extLst>
              <a:ext uri="{FF2B5EF4-FFF2-40B4-BE49-F238E27FC236}">
                <a16:creationId xmlns:a16="http://schemas.microsoft.com/office/drawing/2014/main" xmlns="" id="{F5F31AA3-7356-0540-8A97-2A335007DEBD}"/>
              </a:ext>
            </a:extLst>
          </p:cNvPr>
          <p:cNvSpPr txBox="1"/>
          <p:nvPr/>
        </p:nvSpPr>
        <p:spPr>
          <a:xfrm rot="16200000">
            <a:off x="7584495" y="3790285"/>
            <a:ext cx="354584" cy="276999"/>
          </a:xfrm>
          <a:prstGeom prst="rect">
            <a:avLst/>
          </a:prstGeom>
          <a:noFill/>
        </p:spPr>
        <p:txBody>
          <a:bodyPr wrap="none" rtlCol="0">
            <a:spAutoFit/>
          </a:bodyPr>
          <a:lstStyle/>
          <a:p>
            <a:r>
              <a:rPr lang="en-US" dirty="0">
                <a:solidFill>
                  <a:srgbClr val="000000"/>
                </a:solidFill>
              </a:rPr>
              <a:t>40</a:t>
            </a:r>
          </a:p>
        </p:txBody>
      </p:sp>
      <p:sp>
        <p:nvSpPr>
          <p:cNvPr id="40" name="TextBox 39">
            <a:extLst>
              <a:ext uri="{FF2B5EF4-FFF2-40B4-BE49-F238E27FC236}">
                <a16:creationId xmlns:a16="http://schemas.microsoft.com/office/drawing/2014/main" xmlns="" id="{55F32BF8-2D62-EB46-82E1-5409E223ACE6}"/>
              </a:ext>
            </a:extLst>
          </p:cNvPr>
          <p:cNvSpPr txBox="1"/>
          <p:nvPr/>
        </p:nvSpPr>
        <p:spPr>
          <a:xfrm rot="16200000">
            <a:off x="7897228" y="3779971"/>
            <a:ext cx="354584" cy="276999"/>
          </a:xfrm>
          <a:prstGeom prst="rect">
            <a:avLst/>
          </a:prstGeom>
          <a:noFill/>
        </p:spPr>
        <p:txBody>
          <a:bodyPr wrap="none" rtlCol="0">
            <a:spAutoFit/>
          </a:bodyPr>
          <a:lstStyle/>
          <a:p>
            <a:r>
              <a:rPr lang="en-US" dirty="0">
                <a:solidFill>
                  <a:srgbClr val="000000"/>
                </a:solidFill>
              </a:rPr>
              <a:t>60</a:t>
            </a:r>
          </a:p>
        </p:txBody>
      </p:sp>
      <p:sp>
        <p:nvSpPr>
          <p:cNvPr id="41" name="TextBox 40">
            <a:extLst>
              <a:ext uri="{FF2B5EF4-FFF2-40B4-BE49-F238E27FC236}">
                <a16:creationId xmlns:a16="http://schemas.microsoft.com/office/drawing/2014/main" xmlns="" id="{EB42E556-5028-544A-8277-FE4D8D2CDE8D}"/>
              </a:ext>
            </a:extLst>
          </p:cNvPr>
          <p:cNvSpPr txBox="1"/>
          <p:nvPr/>
        </p:nvSpPr>
        <p:spPr>
          <a:xfrm rot="16200000">
            <a:off x="8218909" y="3779971"/>
            <a:ext cx="354584" cy="276999"/>
          </a:xfrm>
          <a:prstGeom prst="rect">
            <a:avLst/>
          </a:prstGeom>
          <a:noFill/>
        </p:spPr>
        <p:txBody>
          <a:bodyPr wrap="none" rtlCol="0">
            <a:spAutoFit/>
          </a:bodyPr>
          <a:lstStyle/>
          <a:p>
            <a:r>
              <a:rPr lang="en-US" dirty="0">
                <a:solidFill>
                  <a:srgbClr val="000000"/>
                </a:solidFill>
              </a:rPr>
              <a:t>80</a:t>
            </a:r>
          </a:p>
        </p:txBody>
      </p:sp>
    </p:spTree>
    <p:extLst>
      <p:ext uri="{BB962C8B-B14F-4D97-AF65-F5344CB8AC3E}">
        <p14:creationId xmlns:p14="http://schemas.microsoft.com/office/powerpoint/2010/main" val="186771234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Title 1"/>
          <p:cNvSpPr>
            <a:spLocks noGrp="1"/>
          </p:cNvSpPr>
          <p:nvPr>
            <p:ph type="title"/>
          </p:nvPr>
        </p:nvSpPr>
        <p:spPr>
          <a:xfrm>
            <a:off x="15876" y="7938"/>
            <a:ext cx="9112248" cy="684212"/>
          </a:xfrm>
        </p:spPr>
        <p:txBody>
          <a:bodyPr/>
          <a:lstStyle/>
          <a:p>
            <a:pPr>
              <a:defRPr/>
            </a:pPr>
            <a:r>
              <a:rPr lang="en-US" sz="1400" dirty="0">
                <a:solidFill>
                  <a:schemeClr val="tx1">
                    <a:lumMod val="65000"/>
                    <a:lumOff val="35000"/>
                  </a:schemeClr>
                </a:solidFill>
                <a:ea typeface="ＭＳ Ｐゴシック" charset="0"/>
                <a:cs typeface="ＭＳ Ｐゴシック" charset="0"/>
              </a:rPr>
              <a:t>Using population-scale </a:t>
            </a:r>
            <a:r>
              <a:rPr lang="en-US" sz="1400" dirty="0" smtClean="0">
                <a:solidFill>
                  <a:schemeClr val="tx1">
                    <a:lumMod val="65000"/>
                    <a:lumOff val="35000"/>
                  </a:schemeClr>
                </a:solidFill>
                <a:ea typeface="ＭＳ Ｐゴシック" charset="0"/>
                <a:cs typeface="ＭＳ Ｐゴシック" charset="0"/>
              </a:rPr>
              <a:t>functional </a:t>
            </a:r>
            <a:r>
              <a:rPr lang="en-US" sz="1400" dirty="0">
                <a:solidFill>
                  <a:schemeClr val="tx1">
                    <a:lumMod val="65000"/>
                    <a:lumOff val="35000"/>
                  </a:schemeClr>
                </a:solidFill>
                <a:ea typeface="ＭＳ Ｐゴシック" charset="0"/>
                <a:cs typeface="ＭＳ Ｐゴシック" charset="0"/>
              </a:rPr>
              <a:t>genomics </a:t>
            </a:r>
            <a:r>
              <a:rPr lang="en-US" sz="1400" dirty="0" smtClean="0">
                <a:solidFill>
                  <a:schemeClr val="tx1">
                    <a:lumMod val="65000"/>
                    <a:lumOff val="35000"/>
                  </a:schemeClr>
                </a:solidFill>
                <a:ea typeface="ＭＳ Ｐゴシック" charset="0"/>
                <a:cs typeface="ＭＳ Ｐゴシック" charset="0"/>
              </a:rPr>
              <a:t>to </a:t>
            </a:r>
            <a:r>
              <a:rPr lang="en-US" sz="1400" dirty="0">
                <a:solidFill>
                  <a:schemeClr val="tx1">
                    <a:lumMod val="65000"/>
                    <a:lumOff val="35000"/>
                  </a:schemeClr>
                </a:solidFill>
                <a:ea typeface="ＭＳ Ｐゴシック" charset="0"/>
                <a:cs typeface="ＭＳ Ｐゴシック" charset="0"/>
              </a:rPr>
              <a:t>understand </a:t>
            </a:r>
            <a:r>
              <a:rPr lang="en-US" sz="1400" dirty="0" err="1" smtClean="0">
                <a:solidFill>
                  <a:schemeClr val="tx1">
                    <a:lumMod val="65000"/>
                    <a:lumOff val="35000"/>
                  </a:schemeClr>
                </a:solidFill>
                <a:ea typeface="ＭＳ Ｐゴシック" charset="0"/>
                <a:cs typeface="ＭＳ Ｐゴシック" charset="0"/>
              </a:rPr>
              <a:t>neuropsychiatic</a:t>
            </a:r>
            <a:r>
              <a:rPr lang="en-US" sz="1400" dirty="0" smtClean="0">
                <a:solidFill>
                  <a:schemeClr val="tx1">
                    <a:lumMod val="65000"/>
                    <a:lumOff val="35000"/>
                  </a:schemeClr>
                </a:solidFill>
                <a:ea typeface="ＭＳ Ｐゴシック" charset="0"/>
                <a:cs typeface="ＭＳ Ｐゴシック" charset="0"/>
              </a:rPr>
              <a:t> </a:t>
            </a:r>
            <a:r>
              <a:rPr lang="en-US" sz="1400" dirty="0">
                <a:solidFill>
                  <a:schemeClr val="tx1">
                    <a:lumMod val="65000"/>
                    <a:lumOff val="35000"/>
                  </a:schemeClr>
                </a:solidFill>
                <a:ea typeface="ＭＳ Ｐゴシック" charset="0"/>
                <a:cs typeface="ＭＳ Ｐゴシック" charset="0"/>
              </a:rPr>
              <a:t>disease </a:t>
            </a:r>
            <a:r>
              <a:rPr lang="en-US" sz="1400" dirty="0" smtClean="0">
                <a:solidFill>
                  <a:schemeClr val="tx1">
                    <a:lumMod val="65000"/>
                    <a:lumOff val="35000"/>
                  </a:schemeClr>
                </a:solidFill>
                <a:ea typeface="ＭＳ Ｐゴシック" charset="0"/>
                <a:cs typeface="ＭＳ Ｐゴシック" charset="0"/>
              </a:rPr>
              <a:t/>
            </a:r>
            <a:br>
              <a:rPr lang="en-US" sz="1400" dirty="0" smtClean="0">
                <a:solidFill>
                  <a:schemeClr val="tx1">
                    <a:lumMod val="65000"/>
                    <a:lumOff val="35000"/>
                  </a:schemeClr>
                </a:solidFill>
                <a:ea typeface="ＭＳ Ｐゴシック" charset="0"/>
                <a:cs typeface="ＭＳ Ｐゴシック" charset="0"/>
              </a:rPr>
            </a:br>
            <a:r>
              <a:rPr lang="en-US" sz="1400" dirty="0" smtClean="0">
                <a:solidFill>
                  <a:schemeClr val="tx1">
                    <a:lumMod val="65000"/>
                    <a:lumOff val="35000"/>
                  </a:schemeClr>
                </a:solidFill>
                <a:ea typeface="ＭＳ Ｐゴシック" charset="0"/>
                <a:cs typeface="ＭＳ Ｐゴシック" charset="0"/>
              </a:rPr>
              <a:t>&amp; </a:t>
            </a:r>
            <a:r>
              <a:rPr lang="en-US" sz="1400" dirty="0">
                <a:solidFill>
                  <a:schemeClr val="tx1">
                    <a:lumMod val="65000"/>
                    <a:lumOff val="35000"/>
                  </a:schemeClr>
                </a:solidFill>
                <a:ea typeface="ＭＳ Ｐゴシック" charset="0"/>
                <a:cs typeface="ＭＳ Ｐゴシック" charset="0"/>
              </a:rPr>
              <a:t>interpreting </a:t>
            </a:r>
            <a:r>
              <a:rPr lang="en-US" sz="1400" dirty="0" smtClean="0">
                <a:solidFill>
                  <a:schemeClr val="tx1">
                    <a:lumMod val="65000"/>
                    <a:lumOff val="35000"/>
                  </a:schemeClr>
                </a:solidFill>
                <a:ea typeface="ＭＳ Ｐゴシック" charset="0"/>
                <a:cs typeface="ＭＳ Ｐゴシック" charset="0"/>
              </a:rPr>
              <a:t>the data </a:t>
            </a:r>
            <a:r>
              <a:rPr lang="en-US" sz="1400" dirty="0">
                <a:solidFill>
                  <a:schemeClr val="tx1">
                    <a:lumMod val="65000"/>
                    <a:lumOff val="35000"/>
                  </a:schemeClr>
                </a:solidFill>
                <a:ea typeface="ＭＳ Ｐゴシック" charset="0"/>
                <a:cs typeface="ＭＳ Ｐゴシック" charset="0"/>
              </a:rPr>
              <a:t>exhaust </a:t>
            </a:r>
            <a:r>
              <a:rPr lang="en-US" sz="1400" dirty="0" smtClean="0">
                <a:solidFill>
                  <a:schemeClr val="tx1">
                    <a:lumMod val="65000"/>
                    <a:lumOff val="35000"/>
                  </a:schemeClr>
                </a:solidFill>
                <a:ea typeface="ＭＳ Ｐゴシック" charset="0"/>
                <a:cs typeface="ＭＳ Ｐゴシック" charset="0"/>
              </a:rPr>
              <a:t>from </a:t>
            </a:r>
            <a:r>
              <a:rPr lang="en-US" sz="1400" dirty="0">
                <a:solidFill>
                  <a:schemeClr val="tx1">
                    <a:lumMod val="65000"/>
                    <a:lumOff val="35000"/>
                  </a:schemeClr>
                </a:solidFill>
                <a:ea typeface="ＭＳ Ｐゴシック" charset="0"/>
                <a:cs typeface="ＭＳ Ｐゴシック" charset="0"/>
              </a:rPr>
              <a:t>this activity </a:t>
            </a:r>
          </a:p>
        </p:txBody>
      </p:sp>
      <p:sp>
        <p:nvSpPr>
          <p:cNvPr id="54274" name="Content Placeholder 2"/>
          <p:cNvSpPr>
            <a:spLocks noGrp="1"/>
          </p:cNvSpPr>
          <p:nvPr>
            <p:ph sz="half" idx="1"/>
          </p:nvPr>
        </p:nvSpPr>
        <p:spPr>
          <a:xfrm>
            <a:off x="-10310" y="711200"/>
            <a:ext cx="4859397" cy="6116638"/>
          </a:xfrm>
        </p:spPr>
        <p:txBody>
          <a:bodyPr/>
          <a:lstStyle/>
          <a:p>
            <a:r>
              <a:rPr lang="en-US" altLang="en-US" sz="1400" i="1" dirty="0" smtClean="0">
                <a:solidFill>
                  <a:schemeClr val="tx1">
                    <a:lumMod val="65000"/>
                    <a:lumOff val="35000"/>
                  </a:schemeClr>
                </a:solidFill>
                <a:ea typeface="ＭＳ Ｐゴシック" charset="-128"/>
                <a:cs typeface="ＭＳ Ｐゴシック" charset="-128"/>
              </a:rPr>
              <a:t>[Core] </a:t>
            </a:r>
            <a:r>
              <a:rPr lang="en-US" altLang="en-US" sz="1800" b="1" u="sng" dirty="0" err="1" smtClean="0">
                <a:solidFill>
                  <a:srgbClr val="FFC000"/>
                </a:solidFill>
                <a:ea typeface="ＭＳ Ｐゴシック" charset="-128"/>
                <a:cs typeface="ＭＳ Ｐゴシック" charset="-128"/>
              </a:rPr>
              <a:t>PsychENCODE</a:t>
            </a:r>
            <a:r>
              <a:rPr lang="en-US" altLang="en-US" sz="1800" b="1" dirty="0">
                <a:solidFill>
                  <a:schemeClr val="tx1">
                    <a:lumMod val="65000"/>
                    <a:lumOff val="35000"/>
                  </a:schemeClr>
                </a:solidFill>
                <a:ea typeface="ＭＳ Ｐゴシック" charset="-128"/>
                <a:cs typeface="ＭＳ Ｐゴシック" charset="-128"/>
              </a:rPr>
              <a:t>: </a:t>
            </a:r>
            <a:r>
              <a:rPr lang="en-US" altLang="en-US" sz="1800" dirty="0">
                <a:solidFill>
                  <a:schemeClr val="tx1">
                    <a:lumMod val="65000"/>
                    <a:lumOff val="35000"/>
                  </a:schemeClr>
                </a:solidFill>
                <a:ea typeface="ＭＳ Ｐゴシック" charset="-128"/>
                <a:cs typeface="ＭＳ Ｐゴシック" charset="-128"/>
              </a:rPr>
              <a:t>Population-level analysis of </a:t>
            </a:r>
            <a:r>
              <a:rPr lang="en-US" altLang="en-US" sz="1800" dirty="0" smtClean="0">
                <a:solidFill>
                  <a:schemeClr val="tx1">
                    <a:lumMod val="65000"/>
                    <a:lumOff val="35000"/>
                  </a:schemeClr>
                </a:solidFill>
                <a:ea typeface="ＭＳ Ｐゴシック" charset="-128"/>
                <a:cs typeface="ＭＳ Ｐゴシック" charset="-128"/>
              </a:rPr>
              <a:t>functional </a:t>
            </a:r>
            <a:r>
              <a:rPr lang="en-US" altLang="en-US" sz="1800" dirty="0">
                <a:solidFill>
                  <a:schemeClr val="tx1">
                    <a:lumMod val="65000"/>
                    <a:lumOff val="35000"/>
                  </a:schemeClr>
                </a:solidFill>
                <a:ea typeface="ＭＳ Ｐゴシック" charset="-128"/>
                <a:cs typeface="ＭＳ Ｐゴシック" charset="-128"/>
              </a:rPr>
              <a:t>genomics data related to </a:t>
            </a:r>
            <a:r>
              <a:rPr lang="en-US" altLang="en-US" sz="1800" dirty="0" smtClean="0">
                <a:solidFill>
                  <a:schemeClr val="tx1">
                    <a:lumMod val="65000"/>
                    <a:lumOff val="35000"/>
                  </a:schemeClr>
                </a:solidFill>
                <a:ea typeface="ＭＳ Ｐゴシック" charset="-128"/>
                <a:cs typeface="ＭＳ Ｐゴシック" charset="-128"/>
              </a:rPr>
              <a:t>neuropsychiatric </a:t>
            </a:r>
            <a:r>
              <a:rPr lang="en-US" altLang="en-US" sz="1800" dirty="0">
                <a:solidFill>
                  <a:schemeClr val="tx1">
                    <a:lumMod val="65000"/>
                    <a:lumOff val="35000"/>
                  </a:schemeClr>
                </a:solidFill>
                <a:ea typeface="ＭＳ Ｐゴシック" charset="-128"/>
                <a:cs typeface="ＭＳ Ｐゴシック" charset="-128"/>
              </a:rPr>
              <a:t>disease</a:t>
            </a:r>
          </a:p>
          <a:p>
            <a:pPr lvl="1"/>
            <a:r>
              <a:rPr lang="en-US" altLang="en-US" sz="1600" dirty="0" smtClean="0">
                <a:solidFill>
                  <a:schemeClr val="tx1">
                    <a:lumMod val="65000"/>
                    <a:lumOff val="35000"/>
                  </a:schemeClr>
                </a:solidFill>
                <a:ea typeface="ＭＳ Ｐゴシック" charset="-128"/>
              </a:rPr>
              <a:t>Construction of an adult brain resource with 1866 individuals + dev. time-course</a:t>
            </a:r>
          </a:p>
          <a:p>
            <a:pPr lvl="1"/>
            <a:r>
              <a:rPr lang="en-US" altLang="en-US" sz="1600" dirty="0" smtClean="0">
                <a:solidFill>
                  <a:schemeClr val="tx1">
                    <a:lumMod val="65000"/>
                    <a:lumOff val="35000"/>
                  </a:schemeClr>
                </a:solidFill>
                <a:ea typeface="ＭＳ Ｐゴシック" charset="-128"/>
              </a:rPr>
              <a:t>Using the changing proportions of cell types (via </a:t>
            </a:r>
            <a:r>
              <a:rPr lang="en-US" altLang="en-US" sz="1600" b="1" u="sng" dirty="0" smtClean="0">
                <a:solidFill>
                  <a:srgbClr val="FFC000"/>
                </a:solidFill>
                <a:ea typeface="ＭＳ Ｐゴシック" charset="-128"/>
              </a:rPr>
              <a:t>single-cell deconvolution</a:t>
            </a:r>
            <a:r>
              <a:rPr lang="en-US" altLang="en-US" sz="1600" dirty="0" smtClean="0">
                <a:solidFill>
                  <a:schemeClr val="tx1">
                    <a:lumMod val="65000"/>
                    <a:lumOff val="35000"/>
                  </a:schemeClr>
                </a:solidFill>
                <a:ea typeface="ＭＳ Ｐゴシック" charset="-128"/>
              </a:rPr>
              <a:t>) to account for expression variation across a population, </a:t>
            </a:r>
            <a:br>
              <a:rPr lang="en-US" altLang="en-US" sz="1600" dirty="0" smtClean="0">
                <a:solidFill>
                  <a:schemeClr val="tx1">
                    <a:lumMod val="65000"/>
                    <a:lumOff val="35000"/>
                  </a:schemeClr>
                </a:solidFill>
                <a:ea typeface="ＭＳ Ｐゴシック" charset="-128"/>
              </a:rPr>
            </a:br>
            <a:r>
              <a:rPr lang="en-US" altLang="en-US" sz="1600" dirty="0" smtClean="0">
                <a:solidFill>
                  <a:schemeClr val="tx1">
                    <a:lumMod val="65000"/>
                    <a:lumOff val="35000"/>
                  </a:schemeClr>
                </a:solidFill>
                <a:ea typeface="ＭＳ Ｐゴシック" charset="-128"/>
              </a:rPr>
              <a:t>disorders &amp; development</a:t>
            </a:r>
          </a:p>
          <a:p>
            <a:pPr lvl="1"/>
            <a:r>
              <a:rPr lang="en-US" altLang="en-US" sz="1600" dirty="0" smtClean="0">
                <a:solidFill>
                  <a:schemeClr val="tx1">
                    <a:lumMod val="65000"/>
                    <a:lumOff val="35000"/>
                  </a:schemeClr>
                </a:solidFill>
                <a:ea typeface="ＭＳ Ｐゴシック" charset="-128"/>
              </a:rPr>
              <a:t>Large-scale processing defines ~79K PFC </a:t>
            </a:r>
            <a:br>
              <a:rPr lang="en-US" altLang="en-US" sz="1600" dirty="0" smtClean="0">
                <a:solidFill>
                  <a:schemeClr val="tx1">
                    <a:lumMod val="65000"/>
                    <a:lumOff val="35000"/>
                  </a:schemeClr>
                </a:solidFill>
                <a:ea typeface="ＭＳ Ｐゴシック" charset="-128"/>
              </a:rPr>
            </a:br>
            <a:r>
              <a:rPr lang="en-US" altLang="en-US" sz="1600" b="1" u="sng" dirty="0" smtClean="0">
                <a:solidFill>
                  <a:srgbClr val="FFC000"/>
                </a:solidFill>
                <a:ea typeface="ＭＳ Ｐゴシック" charset="-128"/>
              </a:rPr>
              <a:t>enhancers &amp; creates a comprehensive QTL </a:t>
            </a:r>
            <a:r>
              <a:rPr lang="en-US" altLang="en-US" sz="1600" dirty="0" smtClean="0">
                <a:solidFill>
                  <a:schemeClr val="tx1">
                    <a:lumMod val="65000"/>
                    <a:lumOff val="35000"/>
                  </a:schemeClr>
                </a:solidFill>
                <a:ea typeface="ＭＳ Ｐゴシック" charset="-128"/>
              </a:rPr>
              <a:t>resource (~2.5M </a:t>
            </a:r>
            <a:r>
              <a:rPr lang="en-US" altLang="en-US" sz="1600" dirty="0" err="1" smtClean="0">
                <a:solidFill>
                  <a:schemeClr val="tx1">
                    <a:lumMod val="65000"/>
                    <a:lumOff val="35000"/>
                  </a:schemeClr>
                </a:solidFill>
                <a:ea typeface="ＭＳ Ｐゴシック" charset="-128"/>
              </a:rPr>
              <a:t>eQTLs</a:t>
            </a:r>
            <a:r>
              <a:rPr lang="en-US" altLang="en-US" sz="1600" dirty="0" smtClean="0">
                <a:solidFill>
                  <a:schemeClr val="tx1">
                    <a:lumMod val="65000"/>
                    <a:lumOff val="35000"/>
                  </a:schemeClr>
                </a:solidFill>
                <a:ea typeface="ＭＳ Ｐゴシック" charset="-128"/>
              </a:rPr>
              <a:t> + </a:t>
            </a:r>
            <a:r>
              <a:rPr lang="en-US" altLang="en-US" sz="1600" dirty="0" err="1" smtClean="0">
                <a:solidFill>
                  <a:schemeClr val="tx1">
                    <a:lumMod val="65000"/>
                    <a:lumOff val="35000"/>
                  </a:schemeClr>
                </a:solidFill>
                <a:ea typeface="ＭＳ Ｐゴシック" charset="-128"/>
              </a:rPr>
              <a:t>cQTLs</a:t>
            </a:r>
            <a:r>
              <a:rPr lang="en-US" altLang="en-US" sz="1600" dirty="0" smtClean="0">
                <a:solidFill>
                  <a:schemeClr val="tx1">
                    <a:lumMod val="65000"/>
                    <a:lumOff val="35000"/>
                  </a:schemeClr>
                </a:solidFill>
                <a:ea typeface="ＭＳ Ｐゴシック" charset="-128"/>
              </a:rPr>
              <a:t> &amp; </a:t>
            </a:r>
            <a:r>
              <a:rPr lang="en-US" altLang="en-US" sz="1600" dirty="0" err="1" smtClean="0">
                <a:solidFill>
                  <a:schemeClr val="tx1">
                    <a:lumMod val="65000"/>
                    <a:lumOff val="35000"/>
                  </a:schemeClr>
                </a:solidFill>
                <a:ea typeface="ＭＳ Ｐゴシック" charset="-128"/>
              </a:rPr>
              <a:t>fQTLs</a:t>
            </a:r>
            <a:r>
              <a:rPr lang="en-US" altLang="en-US" sz="1600" dirty="0" smtClean="0">
                <a:solidFill>
                  <a:schemeClr val="tx1">
                    <a:lumMod val="65000"/>
                    <a:lumOff val="35000"/>
                  </a:schemeClr>
                </a:solidFill>
                <a:ea typeface="ＭＳ Ｐゴシック" charset="-128"/>
              </a:rPr>
              <a:t>)</a:t>
            </a:r>
          </a:p>
          <a:p>
            <a:pPr lvl="1"/>
            <a:r>
              <a:rPr lang="en-US" altLang="en-US" sz="1600" dirty="0" smtClean="0">
                <a:solidFill>
                  <a:schemeClr val="tx1">
                    <a:lumMod val="65000"/>
                    <a:lumOff val="35000"/>
                  </a:schemeClr>
                </a:solidFill>
                <a:ea typeface="ＭＳ Ｐゴシック" charset="-128"/>
              </a:rPr>
              <a:t>Connecting QTLs, enhancer activity relationships &amp; Hi-C into a</a:t>
            </a:r>
            <a:r>
              <a:rPr lang="en-US" altLang="en-US" sz="1600" b="1" dirty="0" smtClean="0">
                <a:solidFill>
                  <a:schemeClr val="tx1">
                    <a:lumMod val="65000"/>
                    <a:lumOff val="35000"/>
                  </a:schemeClr>
                </a:solidFill>
                <a:ea typeface="ＭＳ Ｐゴシック" charset="-128"/>
              </a:rPr>
              <a:t> </a:t>
            </a:r>
            <a:br>
              <a:rPr lang="en-US" altLang="en-US" sz="1600" b="1" dirty="0" smtClean="0">
                <a:solidFill>
                  <a:schemeClr val="tx1">
                    <a:lumMod val="65000"/>
                    <a:lumOff val="35000"/>
                  </a:schemeClr>
                </a:solidFill>
                <a:ea typeface="ＭＳ Ｐゴシック" charset="-128"/>
              </a:rPr>
            </a:br>
            <a:r>
              <a:rPr lang="en-US" altLang="en-US" sz="1600" b="1" u="sng" dirty="0" smtClean="0">
                <a:solidFill>
                  <a:srgbClr val="FFC000"/>
                </a:solidFill>
                <a:ea typeface="ＭＳ Ｐゴシック" charset="-128"/>
              </a:rPr>
              <a:t>brain regulatory network</a:t>
            </a:r>
            <a:r>
              <a:rPr lang="en-US" altLang="en-US" sz="1600" b="1" dirty="0" smtClean="0">
                <a:solidFill>
                  <a:schemeClr val="tx1">
                    <a:lumMod val="65000"/>
                    <a:lumOff val="35000"/>
                  </a:schemeClr>
                </a:solidFill>
                <a:ea typeface="ＭＳ Ｐゴシック" charset="-128"/>
              </a:rPr>
              <a:t> </a:t>
            </a:r>
            <a:r>
              <a:rPr lang="en-US" altLang="en-US" sz="1600" dirty="0" smtClean="0">
                <a:solidFill>
                  <a:schemeClr val="tx1">
                    <a:lumMod val="65000"/>
                    <a:lumOff val="35000"/>
                  </a:schemeClr>
                </a:solidFill>
                <a:ea typeface="ＭＳ Ｐゴシック" charset="-128"/>
              </a:rPr>
              <a:t>&amp; using this to link SCZ GWAS SNPs to genes</a:t>
            </a:r>
          </a:p>
          <a:p>
            <a:pPr lvl="1"/>
            <a:r>
              <a:rPr lang="en-US" altLang="en-US" sz="1600" dirty="0" smtClean="0">
                <a:solidFill>
                  <a:schemeClr val="tx1">
                    <a:lumMod val="65000"/>
                    <a:lumOff val="35000"/>
                  </a:schemeClr>
                </a:solidFill>
                <a:ea typeface="ＭＳ Ｐゴシック" charset="-128"/>
              </a:rPr>
              <a:t>Embedding the reg. network in a </a:t>
            </a:r>
            <a:br>
              <a:rPr lang="en-US" altLang="en-US" sz="1600" dirty="0" smtClean="0">
                <a:solidFill>
                  <a:schemeClr val="tx1">
                    <a:lumMod val="65000"/>
                    <a:lumOff val="35000"/>
                  </a:schemeClr>
                </a:solidFill>
                <a:ea typeface="ＭＳ Ｐゴシック" charset="-128"/>
              </a:rPr>
            </a:br>
            <a:r>
              <a:rPr lang="en-US" altLang="en-US" sz="1600" b="1" u="sng" dirty="0" smtClean="0">
                <a:solidFill>
                  <a:srgbClr val="FFC000"/>
                </a:solidFill>
                <a:ea typeface="ＭＳ Ｐゴシック" charset="-128"/>
              </a:rPr>
              <a:t>deep-learning model</a:t>
            </a:r>
            <a:r>
              <a:rPr lang="en-US" altLang="en-US" sz="1600" dirty="0" smtClean="0">
                <a:solidFill>
                  <a:srgbClr val="FFC000"/>
                </a:solidFill>
                <a:ea typeface="ＭＳ Ｐゴシック" charset="-128"/>
              </a:rPr>
              <a:t> </a:t>
            </a:r>
            <a:r>
              <a:rPr lang="en-US" altLang="en-US" sz="1600" dirty="0" smtClean="0">
                <a:solidFill>
                  <a:schemeClr val="tx1">
                    <a:lumMod val="65000"/>
                    <a:lumOff val="35000"/>
                  </a:schemeClr>
                </a:solidFill>
                <a:ea typeface="ＭＳ Ｐゴシック" charset="-128"/>
              </a:rPr>
              <a:t>to predict disease from genotype &amp; transcriptome. Using this to suggest specific pathways &amp; genes, as targets.</a:t>
            </a:r>
          </a:p>
          <a:p>
            <a:endParaRPr lang="en-US" altLang="en-US" sz="1600" dirty="0" smtClean="0">
              <a:solidFill>
                <a:schemeClr val="tx1">
                  <a:lumMod val="65000"/>
                  <a:lumOff val="35000"/>
                </a:schemeClr>
              </a:solidFill>
              <a:ea typeface="ＭＳ Ｐゴシック" charset="-128"/>
              <a:cs typeface="ＭＳ Ｐゴシック" charset="-128"/>
            </a:endParaRPr>
          </a:p>
          <a:p>
            <a:endParaRPr lang="en-US" altLang="en-US" sz="1600" dirty="0">
              <a:solidFill>
                <a:schemeClr val="tx1">
                  <a:lumMod val="65000"/>
                  <a:lumOff val="35000"/>
                </a:schemeClr>
              </a:solidFill>
              <a:ea typeface="ＭＳ Ｐゴシック" charset="-128"/>
              <a:cs typeface="ＭＳ Ｐゴシック" charset="-128"/>
            </a:endParaRPr>
          </a:p>
        </p:txBody>
      </p:sp>
      <p:sp>
        <p:nvSpPr>
          <p:cNvPr id="54275" name="Content Placeholder 3"/>
          <p:cNvSpPr>
            <a:spLocks noGrp="1"/>
          </p:cNvSpPr>
          <p:nvPr>
            <p:ph sz="half" idx="2"/>
          </p:nvPr>
        </p:nvSpPr>
        <p:spPr>
          <a:xfrm>
            <a:off x="4849087" y="711200"/>
            <a:ext cx="4265181" cy="6132512"/>
          </a:xfrm>
        </p:spPr>
        <p:txBody>
          <a:bodyPr/>
          <a:lstStyle/>
          <a:p>
            <a:pPr marL="228600" lvl="1">
              <a:buFontTx/>
              <a:buChar char="•"/>
            </a:pPr>
            <a:r>
              <a:rPr lang="en-US" altLang="en-US" sz="1400" i="1" dirty="0">
                <a:solidFill>
                  <a:schemeClr val="tx1">
                    <a:lumMod val="65000"/>
                    <a:lumOff val="35000"/>
                  </a:schemeClr>
                </a:solidFill>
                <a:ea typeface="ＭＳ Ｐゴシック" charset="-128"/>
                <a:cs typeface="ＭＳ Ｐゴシック" charset="-128"/>
              </a:rPr>
              <a:t>[Exhaust]</a:t>
            </a:r>
            <a:r>
              <a:rPr lang="en-US" altLang="en-US" sz="1800" i="1" dirty="0">
                <a:solidFill>
                  <a:schemeClr val="tx1">
                    <a:lumMod val="65000"/>
                    <a:lumOff val="35000"/>
                  </a:schemeClr>
                </a:solidFill>
                <a:ea typeface="ＭＳ Ｐゴシック" charset="-128"/>
                <a:cs typeface="ＭＳ Ｐゴシック" charset="-128"/>
              </a:rPr>
              <a:t> </a:t>
            </a:r>
            <a:r>
              <a:rPr lang="en-US" altLang="en-US" sz="1800" b="1" u="sng" dirty="0" smtClean="0">
                <a:solidFill>
                  <a:srgbClr val="FFC000"/>
                </a:solidFill>
                <a:ea typeface="ＭＳ Ｐゴシック" charset="-128"/>
              </a:rPr>
              <a:t>Other uses</a:t>
            </a:r>
            <a:r>
              <a:rPr lang="en-US" altLang="en-US" sz="1800" dirty="0" smtClean="0">
                <a:solidFill>
                  <a:schemeClr val="tx1">
                    <a:lumMod val="65000"/>
                    <a:lumOff val="35000"/>
                  </a:schemeClr>
                </a:solidFill>
                <a:ea typeface="ＭＳ Ｐゴシック" charset="-128"/>
              </a:rPr>
              <a:t> for the resource</a:t>
            </a:r>
          </a:p>
          <a:p>
            <a:pPr marL="569913" lvl="2"/>
            <a:r>
              <a:rPr lang="en-US" altLang="en-US" sz="1600" dirty="0">
                <a:solidFill>
                  <a:schemeClr val="tx1">
                    <a:lumMod val="65000"/>
                    <a:lumOff val="35000"/>
                  </a:schemeClr>
                </a:solidFill>
                <a:ea typeface="ＭＳ Ｐゴシック" charset="-128"/>
              </a:rPr>
              <a:t>H</a:t>
            </a:r>
            <a:r>
              <a:rPr lang="en-US" altLang="en-US" sz="1600" dirty="0" smtClean="0">
                <a:solidFill>
                  <a:schemeClr val="tx1">
                    <a:lumMod val="65000"/>
                    <a:lumOff val="35000"/>
                  </a:schemeClr>
                </a:solidFill>
                <a:ea typeface="ＭＳ Ｐゴシック" charset="-128"/>
              </a:rPr>
              <a:t>ighlighting </a:t>
            </a:r>
            <a:r>
              <a:rPr lang="en-US" altLang="en-US" sz="1600" dirty="0">
                <a:solidFill>
                  <a:schemeClr val="tx1">
                    <a:lumMod val="65000"/>
                    <a:lumOff val="35000"/>
                  </a:schemeClr>
                </a:solidFill>
                <a:ea typeface="ＭＳ Ｐゴシック" charset="-128"/>
              </a:rPr>
              <a:t>aging related genes + consistently comparing the brain to other </a:t>
            </a:r>
            <a:r>
              <a:rPr lang="en-US" altLang="en-US" sz="1600" dirty="0" smtClean="0">
                <a:solidFill>
                  <a:schemeClr val="tx1">
                    <a:lumMod val="65000"/>
                    <a:lumOff val="35000"/>
                  </a:schemeClr>
                </a:solidFill>
                <a:ea typeface="ＭＳ Ｐゴシック" charset="-128"/>
              </a:rPr>
              <a:t>organs</a:t>
            </a:r>
            <a:endParaRPr lang="en-US" altLang="en-US" sz="1600" i="1" dirty="0">
              <a:solidFill>
                <a:schemeClr val="tx1">
                  <a:lumMod val="65000"/>
                  <a:lumOff val="35000"/>
                </a:schemeClr>
              </a:solidFill>
              <a:ea typeface="ＭＳ Ｐゴシック" charset="-128"/>
              <a:cs typeface="ＭＳ Ｐゴシック" charset="-128"/>
            </a:endParaRPr>
          </a:p>
          <a:p>
            <a:r>
              <a:rPr lang="en-US" altLang="en-US" sz="1400" i="1" dirty="0" smtClean="0">
                <a:solidFill>
                  <a:schemeClr val="tx1">
                    <a:lumMod val="65000"/>
                    <a:lumOff val="35000"/>
                  </a:schemeClr>
                </a:solidFill>
                <a:ea typeface="ＭＳ Ｐゴシック" charset="-128"/>
                <a:cs typeface="ＭＳ Ｐゴシック" charset="-128"/>
              </a:rPr>
              <a:t>[</a:t>
            </a:r>
            <a:r>
              <a:rPr lang="en-US" altLang="en-US" sz="1400" i="1" dirty="0">
                <a:solidFill>
                  <a:schemeClr val="tx1">
                    <a:lumMod val="65000"/>
                    <a:lumOff val="35000"/>
                  </a:schemeClr>
                </a:solidFill>
                <a:ea typeface="ＭＳ Ｐゴシック" charset="-128"/>
                <a:cs typeface="ＭＳ Ｐゴシック" charset="-128"/>
              </a:rPr>
              <a:t>Exhaust] </a:t>
            </a:r>
            <a:r>
              <a:rPr lang="en-US" altLang="en-US" sz="1800" b="1" u="sng" dirty="0">
                <a:solidFill>
                  <a:srgbClr val="FFC000"/>
                </a:solidFill>
                <a:ea typeface="ＭＳ Ｐゴシック" charset="-128"/>
                <a:cs typeface="ＭＳ Ｐゴシック" charset="-128"/>
              </a:rPr>
              <a:t>Genomic </a:t>
            </a:r>
            <a:r>
              <a:rPr lang="en-US" altLang="en-US" sz="1800" b="1" u="sng" dirty="0" smtClean="0">
                <a:solidFill>
                  <a:srgbClr val="FFC000"/>
                </a:solidFill>
                <a:ea typeface="ＭＳ Ｐゴシック" charset="-128"/>
                <a:cs typeface="ＭＳ Ｐゴシック" charset="-128"/>
              </a:rPr>
              <a:t>Privacy</a:t>
            </a:r>
          </a:p>
          <a:p>
            <a:pPr lvl="1"/>
            <a:r>
              <a:rPr lang="en-US" altLang="en-US" sz="1600" dirty="0" smtClean="0">
                <a:solidFill>
                  <a:schemeClr val="tx1">
                    <a:lumMod val="65000"/>
                    <a:lumOff val="35000"/>
                  </a:schemeClr>
                </a:solidFill>
                <a:ea typeface="ＭＳ Ｐゴシック" charset="-128"/>
                <a:cs typeface="ＭＳ Ｐゴシック" charset="-128"/>
              </a:rPr>
              <a:t>The </a:t>
            </a:r>
            <a:r>
              <a:rPr lang="en-US" altLang="en-US" sz="1600" b="1" u="sng" dirty="0" smtClean="0">
                <a:solidFill>
                  <a:srgbClr val="FFC000"/>
                </a:solidFill>
                <a:ea typeface="ＭＳ Ｐゴシック" charset="-128"/>
                <a:cs typeface="ＭＳ Ｐゴシック" charset="-128"/>
              </a:rPr>
              <a:t>Dilemma</a:t>
            </a:r>
            <a:endParaRPr lang="en-US" altLang="en-US" sz="1600" dirty="0">
              <a:solidFill>
                <a:srgbClr val="FFC000"/>
              </a:solidFill>
              <a:ea typeface="ＭＳ Ｐゴシック" charset="-128"/>
              <a:cs typeface="ＭＳ Ｐゴシック" charset="-128"/>
            </a:endParaRPr>
          </a:p>
          <a:p>
            <a:pPr lvl="2"/>
            <a:r>
              <a:rPr lang="en-US" altLang="en-US" sz="1600" dirty="0">
                <a:solidFill>
                  <a:schemeClr val="tx1">
                    <a:lumMod val="65000"/>
                    <a:lumOff val="35000"/>
                  </a:schemeClr>
                </a:solidFill>
                <a:ea typeface="ＭＳ Ｐゴシック" charset="-128"/>
                <a:cs typeface="ＭＳ Ｐゴシック" charset="-128"/>
              </a:rPr>
              <a:t>The genome as fundamental, inherited info that’s very private v. need for large-scale mining for med. research</a:t>
            </a:r>
          </a:p>
          <a:p>
            <a:pPr lvl="2"/>
            <a:r>
              <a:rPr lang="en-US" altLang="en-US" sz="1600" dirty="0" smtClean="0">
                <a:solidFill>
                  <a:schemeClr val="tx1">
                    <a:lumMod val="65000"/>
                    <a:lumOff val="35000"/>
                  </a:schemeClr>
                </a:solidFill>
                <a:ea typeface="ＭＳ Ｐゴシック" charset="-128"/>
                <a:cs typeface="ＭＳ Ｐゴシック" charset="-128"/>
              </a:rPr>
              <a:t>2-sided </a:t>
            </a:r>
            <a:r>
              <a:rPr lang="en-US" altLang="en-US" sz="1600" dirty="0">
                <a:solidFill>
                  <a:schemeClr val="tx1">
                    <a:lumMod val="65000"/>
                    <a:lumOff val="35000"/>
                  </a:schemeClr>
                </a:solidFill>
                <a:ea typeface="ＭＳ Ｐゴシック" charset="-128"/>
                <a:cs typeface="ＭＳ Ｐゴシック" charset="-128"/>
              </a:rPr>
              <a:t>nature of </a:t>
            </a:r>
            <a:r>
              <a:rPr lang="en-US" altLang="en-US" sz="1600" dirty="0" smtClean="0">
                <a:solidFill>
                  <a:schemeClr val="tx1">
                    <a:lumMod val="65000"/>
                    <a:lumOff val="35000"/>
                  </a:schemeClr>
                </a:solidFill>
                <a:ea typeface="ＭＳ Ｐゴシック" charset="-128"/>
                <a:cs typeface="ＭＳ Ｐゴシック" charset="-128"/>
              </a:rPr>
              <a:t>RNA-</a:t>
            </a:r>
            <a:r>
              <a:rPr lang="en-US" altLang="en-US" sz="1600" dirty="0" err="1" smtClean="0">
                <a:solidFill>
                  <a:schemeClr val="tx1">
                    <a:lumMod val="65000"/>
                    <a:lumOff val="35000"/>
                  </a:schemeClr>
                </a:solidFill>
                <a:ea typeface="ＭＳ Ｐゴシック" charset="-128"/>
                <a:cs typeface="ＭＳ Ｐゴシック" charset="-128"/>
              </a:rPr>
              <a:t>seq</a:t>
            </a:r>
            <a:r>
              <a:rPr lang="en-US" altLang="en-US" sz="1600" dirty="0" smtClean="0">
                <a:solidFill>
                  <a:schemeClr val="tx1">
                    <a:lumMod val="65000"/>
                    <a:lumOff val="35000"/>
                  </a:schemeClr>
                </a:solidFill>
                <a:ea typeface="ＭＳ Ｐゴシック" charset="-128"/>
                <a:cs typeface="ＭＳ Ｐゴシック" charset="-128"/>
              </a:rPr>
              <a:t> presents tricky privacy issues</a:t>
            </a:r>
            <a:endParaRPr lang="en-US" altLang="en-US" sz="1600" dirty="0">
              <a:solidFill>
                <a:schemeClr val="tx1">
                  <a:lumMod val="65000"/>
                  <a:lumOff val="35000"/>
                </a:schemeClr>
              </a:solidFill>
              <a:ea typeface="ＭＳ Ｐゴシック" charset="-128"/>
              <a:cs typeface="ＭＳ Ｐゴシック" charset="-128"/>
            </a:endParaRPr>
          </a:p>
          <a:p>
            <a:pPr lvl="1"/>
            <a:r>
              <a:rPr lang="en-US" altLang="en-US" sz="1600" b="1" u="sng" dirty="0" err="1">
                <a:solidFill>
                  <a:srgbClr val="FFC000"/>
                </a:solidFill>
                <a:ea typeface="ＭＳ Ｐゴシック" charset="-128"/>
              </a:rPr>
              <a:t>eQTLs</a:t>
            </a:r>
            <a:r>
              <a:rPr lang="en-US" altLang="en-US" sz="1600" dirty="0">
                <a:solidFill>
                  <a:schemeClr val="tx1">
                    <a:lumMod val="65000"/>
                    <a:lumOff val="35000"/>
                  </a:schemeClr>
                </a:solidFill>
                <a:ea typeface="ＭＳ Ｐゴシック" charset="-128"/>
              </a:rPr>
              <a:t>: Quantifying &amp; removing </a:t>
            </a:r>
            <a:r>
              <a:rPr lang="en-US" altLang="en-US" sz="1600" dirty="0" smtClean="0">
                <a:solidFill>
                  <a:schemeClr val="tx1">
                    <a:lumMod val="65000"/>
                    <a:lumOff val="35000"/>
                  </a:schemeClr>
                </a:solidFill>
                <a:ea typeface="ＭＳ Ｐゴシック" charset="-128"/>
              </a:rPr>
              <a:t>variant </a:t>
            </a:r>
            <a:r>
              <a:rPr lang="en-US" altLang="en-US" sz="1600" dirty="0">
                <a:solidFill>
                  <a:schemeClr val="tx1">
                    <a:lumMod val="65000"/>
                    <a:lumOff val="35000"/>
                  </a:schemeClr>
                </a:solidFill>
                <a:ea typeface="ＭＳ Ｐゴシック" charset="-128"/>
              </a:rPr>
              <a:t>info from expression levels </a:t>
            </a:r>
            <a:r>
              <a:rPr lang="en-US" altLang="en-US" sz="1600" dirty="0" smtClean="0">
                <a:solidFill>
                  <a:schemeClr val="tx1">
                    <a:lumMod val="65000"/>
                    <a:lumOff val="35000"/>
                  </a:schemeClr>
                </a:solidFill>
                <a:ea typeface="ＭＳ Ｐゴシック" charset="-128"/>
              </a:rPr>
              <a:t>with </a:t>
            </a:r>
            <a:r>
              <a:rPr lang="en-US" altLang="en-US" sz="1600" dirty="0">
                <a:solidFill>
                  <a:schemeClr val="tx1">
                    <a:lumMod val="65000"/>
                    <a:lumOff val="35000"/>
                  </a:schemeClr>
                </a:solidFill>
                <a:ea typeface="ＭＳ Ｐゴシック" charset="-128"/>
              </a:rPr>
              <a:t>ICI &amp; predictability. Instantiating a practical linking attack </a:t>
            </a:r>
            <a:r>
              <a:rPr lang="en-US" altLang="en-US" sz="1600" dirty="0" smtClean="0">
                <a:solidFill>
                  <a:schemeClr val="tx1">
                    <a:lumMod val="65000"/>
                    <a:lumOff val="35000"/>
                  </a:schemeClr>
                </a:solidFill>
                <a:ea typeface="ＭＳ Ｐゴシック" charset="-128"/>
              </a:rPr>
              <a:t>with </a:t>
            </a:r>
            <a:r>
              <a:rPr lang="en-US" altLang="en-US" sz="1600" dirty="0">
                <a:solidFill>
                  <a:schemeClr val="tx1">
                    <a:lumMod val="65000"/>
                    <a:lumOff val="35000"/>
                  </a:schemeClr>
                </a:solidFill>
                <a:ea typeface="ＭＳ Ｐゴシック" charset="-128"/>
              </a:rPr>
              <a:t>noisy quasi-identifiers</a:t>
            </a:r>
          </a:p>
          <a:p>
            <a:pPr lvl="1"/>
            <a:r>
              <a:rPr lang="en-US" altLang="en-US" sz="1600" b="1" u="sng" dirty="0">
                <a:solidFill>
                  <a:srgbClr val="FFC000"/>
                </a:solidFill>
                <a:ea typeface="ＭＳ Ｐゴシック" charset="-128"/>
                <a:cs typeface="ＭＳ Ｐゴシック" charset="-128"/>
              </a:rPr>
              <a:t>Signal Profiles</a:t>
            </a:r>
            <a:r>
              <a:rPr lang="en-US" altLang="en-US" sz="1600" dirty="0">
                <a:solidFill>
                  <a:schemeClr val="tx1">
                    <a:lumMod val="65000"/>
                    <a:lumOff val="35000"/>
                  </a:schemeClr>
                </a:solidFill>
                <a:ea typeface="ＭＳ Ｐゴシック" charset="-128"/>
                <a:cs typeface="ＭＳ Ｐゴシック" charset="-128"/>
              </a:rPr>
              <a:t>: Manifest appreciable leakage from large &amp; small deletions. Linking attacks possible but additional complication of SV discovery in addition to genotyping</a:t>
            </a:r>
            <a:endParaRPr lang="en-US" altLang="en-US" sz="1600" dirty="0">
              <a:solidFill>
                <a:schemeClr val="tx1">
                  <a:lumMod val="65000"/>
                  <a:lumOff val="35000"/>
                </a:schemeClr>
              </a:solidFill>
              <a:ea typeface="ＭＳ Ｐゴシック" charset="-128"/>
            </a:endParaRPr>
          </a:p>
          <a:p>
            <a:endParaRPr lang="en-US" altLang="en-US" sz="1600" dirty="0">
              <a:solidFill>
                <a:schemeClr val="tx1">
                  <a:lumMod val="65000"/>
                  <a:lumOff val="35000"/>
                </a:schemeClr>
              </a:solidFill>
              <a:ea typeface="ＭＳ Ｐゴシック" charset="-128"/>
              <a:cs typeface="ＭＳ Ｐゴシック" charset="-128"/>
            </a:endParaRPr>
          </a:p>
          <a:p>
            <a:endParaRPr lang="en-US" altLang="en-US" sz="1600" dirty="0">
              <a:solidFill>
                <a:schemeClr val="tx1">
                  <a:lumMod val="65000"/>
                  <a:lumOff val="35000"/>
                </a:schemeClr>
              </a:solidFill>
              <a:ea typeface="ＭＳ Ｐゴシック" charset="-128"/>
              <a:cs typeface="ＭＳ Ｐゴシック" charset="-128"/>
            </a:endParaRPr>
          </a:p>
        </p:txBody>
      </p:sp>
    </p:spTree>
    <p:extLst>
      <p:ext uri="{BB962C8B-B14F-4D97-AF65-F5344CB8AC3E}">
        <p14:creationId xmlns:p14="http://schemas.microsoft.com/office/powerpoint/2010/main" val="880280045"/>
      </p:ext>
    </p:extLst>
  </p:cSld>
  <p:clrMapOvr>
    <a:masterClrMapping/>
  </p:clrMapOvr>
  <p:transition advTm="238108"/>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7441" y="444500"/>
            <a:ext cx="5479159" cy="1397000"/>
          </a:xfrm>
        </p:spPr>
        <p:txBody>
          <a:bodyPr/>
          <a:lstStyle/>
          <a:p>
            <a:r>
              <a:rPr lang="en-US" dirty="0" smtClean="0"/>
              <a:t>2-sided nature of functional </a:t>
            </a:r>
            <a:br>
              <a:rPr lang="en-US" dirty="0" smtClean="0"/>
            </a:br>
            <a:r>
              <a:rPr lang="en-US" dirty="0" smtClean="0"/>
              <a:t>genomics data: Analysis can be </a:t>
            </a:r>
            <a:br>
              <a:rPr lang="en-US" dirty="0" smtClean="0"/>
            </a:br>
            <a:r>
              <a:rPr lang="en-US" dirty="0" smtClean="0">
                <a:solidFill>
                  <a:schemeClr val="accent1">
                    <a:lumMod val="50000"/>
                  </a:schemeClr>
                </a:solidFill>
              </a:rPr>
              <a:t>very General/Public</a:t>
            </a:r>
            <a:r>
              <a:rPr lang="en-US" dirty="0" smtClean="0"/>
              <a:t> </a:t>
            </a:r>
            <a:br>
              <a:rPr lang="en-US" dirty="0" smtClean="0"/>
            </a:br>
            <a:r>
              <a:rPr lang="en-US" dirty="0" smtClean="0">
                <a:solidFill>
                  <a:srgbClr val="800000"/>
                </a:solidFill>
              </a:rPr>
              <a:t>or Individual/Private</a:t>
            </a:r>
            <a:endParaRPr lang="en-US" dirty="0">
              <a:solidFill>
                <a:srgbClr val="800000"/>
              </a:solidFill>
            </a:endParaRPr>
          </a:p>
        </p:txBody>
      </p:sp>
      <p:sp>
        <p:nvSpPr>
          <p:cNvPr id="3" name="Content Placeholder 2"/>
          <p:cNvSpPr>
            <a:spLocks noGrp="1"/>
          </p:cNvSpPr>
          <p:nvPr>
            <p:ph idx="1"/>
          </p:nvPr>
        </p:nvSpPr>
        <p:spPr>
          <a:xfrm>
            <a:off x="195168" y="2083547"/>
            <a:ext cx="8599207" cy="4334666"/>
          </a:xfrm>
        </p:spPr>
        <p:txBody>
          <a:bodyPr/>
          <a:lstStyle/>
          <a:p>
            <a:r>
              <a:rPr lang="en-US" sz="2000" b="1" dirty="0" smtClean="0">
                <a:solidFill>
                  <a:schemeClr val="accent1">
                    <a:lumMod val="50000"/>
                  </a:schemeClr>
                </a:solidFill>
              </a:rPr>
              <a:t>General </a:t>
            </a:r>
            <a:r>
              <a:rPr lang="en-US" sz="2000" b="1" dirty="0">
                <a:solidFill>
                  <a:schemeClr val="accent1">
                    <a:lumMod val="50000"/>
                  </a:schemeClr>
                </a:solidFill>
              </a:rPr>
              <a:t>quantifications</a:t>
            </a:r>
            <a:r>
              <a:rPr lang="en-US" sz="2000" dirty="0"/>
              <a:t> related to </a:t>
            </a:r>
            <a:r>
              <a:rPr lang="en-US" sz="2000" dirty="0" smtClean="0"/>
              <a:t>overall aspects </a:t>
            </a:r>
            <a:br>
              <a:rPr lang="en-US" sz="2000" dirty="0" smtClean="0"/>
            </a:br>
            <a:r>
              <a:rPr lang="en-US" sz="2000" dirty="0" smtClean="0"/>
              <a:t>of </a:t>
            </a:r>
            <a:r>
              <a:rPr lang="en-US" sz="2000" dirty="0"/>
              <a:t>a </a:t>
            </a:r>
            <a:r>
              <a:rPr lang="en-US" sz="2000" dirty="0" smtClean="0"/>
              <a:t>condition </a:t>
            </a:r>
            <a:r>
              <a:rPr lang="mr-IN" sz="2000" dirty="0"/>
              <a:t>–</a:t>
            </a:r>
            <a:r>
              <a:rPr lang="en-US" sz="2000" dirty="0"/>
              <a:t> </a:t>
            </a:r>
            <a:r>
              <a:rPr lang="en-US" sz="2000" dirty="0" err="1"/>
              <a:t>ie</a:t>
            </a:r>
            <a:r>
              <a:rPr lang="en-US" sz="2000" dirty="0"/>
              <a:t> </a:t>
            </a:r>
            <a:r>
              <a:rPr lang="en-US" sz="2000" dirty="0" smtClean="0"/>
              <a:t>gene </a:t>
            </a:r>
            <a:r>
              <a:rPr lang="en-US" sz="2000" dirty="0"/>
              <a:t>activity as a function of:</a:t>
            </a:r>
          </a:p>
          <a:p>
            <a:pPr lvl="1"/>
            <a:r>
              <a:rPr lang="en-US" sz="1800" dirty="0"/>
              <a:t>Developmental </a:t>
            </a:r>
            <a:r>
              <a:rPr lang="en-US" sz="1800" dirty="0" smtClean="0"/>
              <a:t>stage, Evolutionary relationships, Cell-type, Disease</a:t>
            </a:r>
            <a:endParaRPr lang="en-US" sz="1800" dirty="0"/>
          </a:p>
          <a:p>
            <a:endParaRPr lang="en-US" sz="2000" b="1" dirty="0" smtClean="0"/>
          </a:p>
          <a:p>
            <a:r>
              <a:rPr lang="en-US" sz="2000" b="1" dirty="0" smtClean="0"/>
              <a:t>Above are </a:t>
            </a:r>
            <a:r>
              <a:rPr lang="en-US" sz="2000" b="1" dirty="0"/>
              <a:t>not tied to an </a:t>
            </a:r>
            <a:r>
              <a:rPr lang="en-US" sz="2000" b="1" dirty="0" smtClean="0"/>
              <a:t>individual’s genotype. </a:t>
            </a:r>
            <a:r>
              <a:rPr lang="en-US" sz="2000" b="1" dirty="0" smtClean="0">
                <a:solidFill>
                  <a:srgbClr val="C00000"/>
                </a:solidFill>
              </a:rPr>
              <a:t>However</a:t>
            </a:r>
            <a:r>
              <a:rPr lang="en-US" sz="2000" b="1" dirty="0">
                <a:solidFill>
                  <a:srgbClr val="C00000"/>
                </a:solidFill>
              </a:rPr>
              <a:t>, data </a:t>
            </a:r>
            <a:r>
              <a:rPr lang="en-US" sz="2000" b="1" dirty="0" smtClean="0">
                <a:solidFill>
                  <a:srgbClr val="C00000"/>
                </a:solidFill>
              </a:rPr>
              <a:t>is derived </a:t>
            </a:r>
            <a:r>
              <a:rPr lang="en-US" sz="2000" b="1" dirty="0">
                <a:solidFill>
                  <a:srgbClr val="C00000"/>
                </a:solidFill>
              </a:rPr>
              <a:t>from </a:t>
            </a:r>
            <a:r>
              <a:rPr lang="en-US" sz="2000" b="1" dirty="0" smtClean="0">
                <a:solidFill>
                  <a:srgbClr val="C00000"/>
                </a:solidFill>
              </a:rPr>
              <a:t>individuals &amp; tagged </a:t>
            </a:r>
            <a:r>
              <a:rPr lang="en-US" sz="2000" b="1" dirty="0">
                <a:solidFill>
                  <a:srgbClr val="C00000"/>
                </a:solidFill>
              </a:rPr>
              <a:t>with </a:t>
            </a:r>
            <a:r>
              <a:rPr lang="en-US" sz="2000" b="1" dirty="0" smtClean="0">
                <a:solidFill>
                  <a:srgbClr val="C00000"/>
                </a:solidFill>
              </a:rPr>
              <a:t>their genotypes</a:t>
            </a:r>
            <a:endParaRPr lang="en-US" sz="2000" b="1" dirty="0">
              <a:solidFill>
                <a:srgbClr val="C00000"/>
              </a:solidFill>
            </a:endParaRPr>
          </a:p>
          <a:p>
            <a:endParaRPr lang="en-US" sz="1800" dirty="0" smtClean="0"/>
          </a:p>
          <a:p>
            <a:endParaRPr lang="en-US" sz="1800" dirty="0"/>
          </a:p>
          <a:p>
            <a:r>
              <a:rPr lang="en-US" sz="1800" dirty="0" smtClean="0"/>
              <a:t>(Note, a few calculations aim </a:t>
            </a:r>
            <a:r>
              <a:rPr lang="en-US" sz="1800" dirty="0"/>
              <a:t>to use </a:t>
            </a:r>
            <a:r>
              <a:rPr lang="en-US" sz="1800" dirty="0" smtClean="0"/>
              <a:t>explicitly genotype to </a:t>
            </a:r>
            <a:r>
              <a:rPr lang="en-US" sz="1800" dirty="0"/>
              <a:t>derive general relations related to sequence variation &amp; gene </a:t>
            </a:r>
            <a:r>
              <a:rPr lang="en-US" sz="1800" dirty="0" smtClean="0"/>
              <a:t>expression - </a:t>
            </a:r>
            <a:r>
              <a:rPr lang="en-US" sz="1800" dirty="0" err="1" smtClean="0"/>
              <a:t>eg</a:t>
            </a:r>
            <a:r>
              <a:rPr lang="en-US" sz="1800" dirty="0" smtClean="0"/>
              <a:t> allelic activity)</a:t>
            </a:r>
            <a:endParaRPr lang="en-US" sz="1800" dirty="0"/>
          </a:p>
        </p:txBody>
      </p:sp>
      <p:pic>
        <p:nvPicPr>
          <p:cNvPr id="4" name="Picture 1" descr="3230050407057.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306671" y="178267"/>
            <a:ext cx="2487704" cy="24877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8614862"/>
      </p:ext>
    </p:extLst>
  </p:cSld>
  <p:clrMapOvr>
    <a:masterClrMapping/>
  </p:clrMapOvr>
  <p:transition advTm="90569"/>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a:extLst>
              <a:ext uri="{FF2B5EF4-FFF2-40B4-BE49-F238E27FC236}">
                <a16:creationId xmlns:a16="http://schemas.microsoft.com/office/drawing/2014/main" xmlns="" id="{CCDDB24C-BB91-B54A-B42F-779418405FAF}"/>
              </a:ext>
            </a:extLst>
          </p:cNvPr>
          <p:cNvSpPr>
            <a:spLocks noGrp="1" noChangeArrowheads="1"/>
          </p:cNvSpPr>
          <p:nvPr>
            <p:ph type="title"/>
          </p:nvPr>
        </p:nvSpPr>
        <p:spPr>
          <a:xfrm>
            <a:off x="287338" y="212726"/>
            <a:ext cx="4343400" cy="1439862"/>
          </a:xfrm>
        </p:spPr>
        <p:txBody>
          <a:bodyPr/>
          <a:lstStyle/>
          <a:p>
            <a:r>
              <a:rPr lang="en-US" altLang="en-US" sz="2000" dirty="0">
                <a:ea typeface="ＭＳ Ｐゴシック" panose="020B0600070205080204" pitchFamily="34" charset="-128"/>
              </a:rPr>
              <a:t>Privacy: Does Genomics has similar "Big Data" Dilemma as in the Rest of Society?</a:t>
            </a:r>
          </a:p>
        </p:txBody>
      </p:sp>
      <p:sp>
        <p:nvSpPr>
          <p:cNvPr id="64514" name="Content Placeholder 2">
            <a:extLst>
              <a:ext uri="{FF2B5EF4-FFF2-40B4-BE49-F238E27FC236}">
                <a16:creationId xmlns:a16="http://schemas.microsoft.com/office/drawing/2014/main" xmlns="" id="{93B824F2-B1C8-1449-B92A-12B58FFA0A94}"/>
              </a:ext>
            </a:extLst>
          </p:cNvPr>
          <p:cNvSpPr>
            <a:spLocks noGrp="1" noChangeArrowheads="1"/>
          </p:cNvSpPr>
          <p:nvPr>
            <p:ph sz="half" idx="1"/>
          </p:nvPr>
        </p:nvSpPr>
        <p:spPr>
          <a:xfrm>
            <a:off x="457200" y="1752600"/>
            <a:ext cx="4173538" cy="4638675"/>
          </a:xfrm>
        </p:spPr>
        <p:txBody>
          <a:bodyPr/>
          <a:lstStyle/>
          <a:p>
            <a:pPr>
              <a:defRPr/>
            </a:pPr>
            <a:r>
              <a:rPr lang="en-US" altLang="en-US" sz="1400" dirty="0">
                <a:ea typeface="ＭＳ Ｐゴシック" panose="020B0600070205080204" pitchFamily="34" charset="-128"/>
              </a:rPr>
              <a:t>We confront privacy risks every day we access the internet (e.g., social media, e-commerce).</a:t>
            </a:r>
          </a:p>
          <a:p>
            <a:pPr>
              <a:defRPr/>
            </a:pPr>
            <a:r>
              <a:rPr lang="en-US" altLang="en-US" sz="1400" dirty="0">
                <a:ea typeface="ＭＳ Ｐゴシック" panose="020B0600070205080204" pitchFamily="34" charset="-128"/>
              </a:rPr>
              <a:t>Sharing &amp; "peer-production" is central to success of many new ventures, with analogous risks to genomics</a:t>
            </a:r>
          </a:p>
          <a:p>
            <a:pPr lvl="1">
              <a:defRPr/>
            </a:pPr>
            <a:r>
              <a:rPr lang="en-US" altLang="en-US" sz="1400" b="1" dirty="0">
                <a:solidFill>
                  <a:srgbClr val="FF0000"/>
                </a:solidFill>
                <a:ea typeface="ＭＳ Ｐゴシック" panose="020B0600070205080204" pitchFamily="34" charset="-128"/>
              </a:rPr>
              <a:t>EG web search</a:t>
            </a:r>
            <a:r>
              <a:rPr lang="en-US" altLang="en-US" sz="1400" dirty="0">
                <a:ea typeface="ＭＳ Ｐゴシック" panose="020B0600070205080204" pitchFamily="34" charset="-128"/>
              </a:rPr>
              <a:t>: Large-scale mining essential</a:t>
            </a:r>
          </a:p>
          <a:p>
            <a:pPr lvl="1">
              <a:defRPr/>
            </a:pPr>
            <a:endParaRPr lang="en-US" altLang="en-US" sz="1400" dirty="0">
              <a:ea typeface="ＭＳ Ｐゴシック" panose="020B0600070205080204" pitchFamily="34" charset="-128"/>
            </a:endParaRPr>
          </a:p>
          <a:p>
            <a:pPr marL="342900" lvl="1" indent="0">
              <a:buFont typeface="Lucida Grande" panose="020B0600040502020204" pitchFamily="34" charset="0"/>
              <a:buNone/>
              <a:defRPr/>
            </a:pPr>
            <a:endParaRPr lang="en-US" altLang="en-US" sz="1400" dirty="0">
              <a:ea typeface="ＭＳ Ｐゴシック" panose="020B0600070205080204" pitchFamily="34" charset="-128"/>
            </a:endParaRPr>
          </a:p>
        </p:txBody>
      </p:sp>
      <p:sp>
        <p:nvSpPr>
          <p:cNvPr id="3" name="TextBox 2">
            <a:extLst>
              <a:ext uri="{FF2B5EF4-FFF2-40B4-BE49-F238E27FC236}">
                <a16:creationId xmlns:a16="http://schemas.microsoft.com/office/drawing/2014/main" xmlns="" id="{DA042567-F475-DC45-A345-386E16538B53}"/>
              </a:ext>
            </a:extLst>
          </p:cNvPr>
          <p:cNvSpPr txBox="1"/>
          <p:nvPr/>
        </p:nvSpPr>
        <p:spPr>
          <a:xfrm>
            <a:off x="152400" y="6211888"/>
            <a:ext cx="8501063" cy="506412"/>
          </a:xfrm>
          <a:prstGeom prst="rect">
            <a:avLst/>
          </a:prstGeom>
          <a:noFill/>
        </p:spPr>
        <p:txBody>
          <a:bodyPr lIns="91435" tIns="45718" rIns="91435" bIns="45718">
            <a:spAutoFit/>
          </a:bodyPr>
          <a:lstStyle/>
          <a:p>
            <a:pPr eaLnBrk="0" hangingPunct="0">
              <a:defRPr/>
            </a:pPr>
            <a:r>
              <a:rPr lang="en-US" sz="900" b="0" dirty="0">
                <a:solidFill>
                  <a:srgbClr val="FFFFFF">
                    <a:lumMod val="50000"/>
                  </a:srgbClr>
                </a:solidFill>
                <a:ea typeface="ＭＳ Ｐゴシック" charset="-128"/>
                <a:cs typeface=""/>
              </a:rPr>
              <a:t>[</a:t>
            </a:r>
            <a:r>
              <a:rPr lang="en-US" sz="900" b="0" dirty="0" err="1">
                <a:solidFill>
                  <a:srgbClr val="FFFFFF">
                    <a:lumMod val="50000"/>
                  </a:srgbClr>
                </a:solidFill>
                <a:ea typeface="ＭＳ Ｐゴシック" charset="-128"/>
                <a:cs typeface=""/>
              </a:rPr>
              <a:t>Seringhaus</a:t>
            </a:r>
            <a:r>
              <a:rPr lang="en-US" sz="900" b="0" dirty="0">
                <a:solidFill>
                  <a:srgbClr val="FFFFFF">
                    <a:lumMod val="50000"/>
                  </a:srgbClr>
                </a:solidFill>
                <a:ea typeface="ＭＳ Ｐゴシック" charset="-128"/>
                <a:cs typeface=""/>
              </a:rPr>
              <a:t> &amp; Gerstein ('09), </a:t>
            </a:r>
            <a:r>
              <a:rPr lang="en-US" sz="900" b="0" i="1" dirty="0">
                <a:solidFill>
                  <a:srgbClr val="FFFFFF">
                    <a:lumMod val="50000"/>
                  </a:srgbClr>
                </a:solidFill>
                <a:ea typeface="ＭＳ Ｐゴシック" charset="-128"/>
                <a:cs typeface=""/>
              </a:rPr>
              <a:t>Hart. Courant </a:t>
            </a:r>
            <a:r>
              <a:rPr lang="en-US" sz="900" b="0" dirty="0">
                <a:solidFill>
                  <a:srgbClr val="FFFFFF">
                    <a:lumMod val="50000"/>
                  </a:srgbClr>
                </a:solidFill>
                <a:ea typeface="ＭＳ Ｐゴシック" charset="-128"/>
                <a:cs typeface=""/>
              </a:rPr>
              <a:t>(Jun 5); Greenbaum &amp; Gerstein ('11), </a:t>
            </a:r>
            <a:r>
              <a:rPr lang="en-US" sz="900" b="0" i="1" dirty="0">
                <a:solidFill>
                  <a:srgbClr val="FFFFFF">
                    <a:lumMod val="50000"/>
                  </a:srgbClr>
                </a:solidFill>
                <a:ea typeface="ＭＳ Ｐゴシック" charset="-128"/>
                <a:cs typeface=""/>
              </a:rPr>
              <a:t> NY Times</a:t>
            </a:r>
            <a:r>
              <a:rPr lang="en-US" sz="900" b="0" dirty="0">
                <a:solidFill>
                  <a:srgbClr val="FFFFFF">
                    <a:lumMod val="50000"/>
                  </a:srgbClr>
                </a:solidFill>
                <a:ea typeface="ＭＳ Ｐゴシック" charset="-128"/>
                <a:cs typeface=""/>
              </a:rPr>
              <a:t> (6 Oct), </a:t>
            </a:r>
            <a:r>
              <a:rPr lang="en-US" altLang="en-US" sz="900" b="0" dirty="0">
                <a:solidFill>
                  <a:srgbClr val="7F7F7F"/>
                </a:solidFill>
                <a:ea typeface="ＭＳ Ｐゴシック" charset="-128"/>
                <a:cs typeface=""/>
              </a:rPr>
              <a:t>D Greenbaum &amp; M Gerstein (</a:t>
            </a:r>
            <a:r>
              <a:rPr lang="fr-FR" altLang="en-US" sz="900" b="0" dirty="0">
                <a:solidFill>
                  <a:srgbClr val="7F7F7F"/>
                </a:solidFill>
                <a:ea typeface="ＭＳ Ｐゴシック" charset="-128"/>
                <a:cs typeface=""/>
              </a:rPr>
              <a:t>’</a:t>
            </a:r>
            <a:r>
              <a:rPr lang="en-US" altLang="ja-JP" sz="900" b="0" dirty="0">
                <a:solidFill>
                  <a:srgbClr val="7F7F7F"/>
                </a:solidFill>
                <a:ea typeface="ＭＳ Ｐゴシック" charset="-128"/>
                <a:cs typeface=""/>
              </a:rPr>
              <a:t>08). Am J. Bioethics; D Greenbaum &amp; M Gerstein, Hartford Courant, 10 Jul. '08 ; SF Chronicle, 2 Nov. '08; Greenbaum et al. </a:t>
            </a:r>
            <a:r>
              <a:rPr lang="en-US" altLang="ja-JP" sz="900" b="0" i="1" dirty="0">
                <a:solidFill>
                  <a:srgbClr val="7F7F7F"/>
                </a:solidFill>
                <a:ea typeface="ＭＳ Ｐゴシック" charset="-128"/>
                <a:cs typeface=""/>
              </a:rPr>
              <a:t>PLOS CB </a:t>
            </a:r>
            <a:r>
              <a:rPr lang="en-US" altLang="ja-JP" sz="900" b="0" dirty="0">
                <a:solidFill>
                  <a:srgbClr val="7F7F7F"/>
                </a:solidFill>
                <a:ea typeface="ＭＳ Ｐゴシック" charset="-128"/>
                <a:cs typeface=""/>
              </a:rPr>
              <a:t>(</a:t>
            </a:r>
            <a:r>
              <a:rPr lang="en-US" altLang="en-US" sz="900" b="0" dirty="0">
                <a:solidFill>
                  <a:srgbClr val="7F7F7F"/>
                </a:solidFill>
                <a:ea typeface="ＭＳ Ｐゴシック" charset="-128"/>
                <a:cs typeface=""/>
              </a:rPr>
              <a:t>‘</a:t>
            </a:r>
            <a:r>
              <a:rPr lang="en-US" altLang="ja-JP" sz="900" b="0" dirty="0">
                <a:solidFill>
                  <a:srgbClr val="7F7F7F"/>
                </a:solidFill>
                <a:ea typeface="ＭＳ Ｐゴシック" charset="-128"/>
                <a:cs typeface=""/>
              </a:rPr>
              <a:t>11) ; Greenbaum &amp; Gerstein ('13), The Scientist; Photos from NY Times, </a:t>
            </a:r>
            <a:r>
              <a:rPr lang="en-US" altLang="ja-JP" sz="900" b="0" dirty="0" err="1">
                <a:solidFill>
                  <a:srgbClr val="7F7F7F"/>
                </a:solidFill>
                <a:ea typeface="ＭＳ Ｐゴシック" charset="-128"/>
                <a:cs typeface=""/>
              </a:rPr>
              <a:t>it.wisc.edu</a:t>
            </a:r>
            <a:r>
              <a:rPr lang="en-US" sz="900" b="0" dirty="0">
                <a:solidFill>
                  <a:srgbClr val="FFFFFF">
                    <a:lumMod val="50000"/>
                  </a:srgbClr>
                </a:solidFill>
                <a:ea typeface="ＭＳ Ｐゴシック" charset="-128"/>
                <a:cs typeface=""/>
              </a:rPr>
              <a:t>]</a:t>
            </a:r>
          </a:p>
        </p:txBody>
      </p:sp>
      <p:sp>
        <p:nvSpPr>
          <p:cNvPr id="5" name="Rectangle 4">
            <a:extLst>
              <a:ext uri="{FF2B5EF4-FFF2-40B4-BE49-F238E27FC236}">
                <a16:creationId xmlns:a16="http://schemas.microsoft.com/office/drawing/2014/main" xmlns="" id="{E80DE165-E254-894E-95A8-CD056FB9D44E}"/>
              </a:ext>
            </a:extLst>
          </p:cNvPr>
          <p:cNvSpPr/>
          <p:nvPr/>
        </p:nvSpPr>
        <p:spPr>
          <a:xfrm>
            <a:off x="3941763" y="3573463"/>
            <a:ext cx="5151437" cy="3324225"/>
          </a:xfrm>
          <a:prstGeom prst="rect">
            <a:avLst/>
          </a:prstGeom>
        </p:spPr>
        <p:txBody>
          <a:bodyPr>
            <a:spAutoFit/>
          </a:bodyPr>
          <a:lstStyle/>
          <a:p>
            <a:pPr marL="225413" indent="-225413" defTabSz="909586">
              <a:defRPr/>
            </a:pPr>
            <a:r>
              <a:rPr lang="en-US" sz="1400" dirty="0">
                <a:solidFill>
                  <a:srgbClr val="C00000"/>
                </a:solidFill>
              </a:rPr>
              <a:t>Genetic Exceptionalism : </a:t>
            </a:r>
            <a:br>
              <a:rPr lang="en-US" sz="1400" dirty="0">
                <a:solidFill>
                  <a:srgbClr val="C00000"/>
                </a:solidFill>
              </a:rPr>
            </a:br>
            <a:r>
              <a:rPr lang="en-US" sz="1400" b="0" dirty="0">
                <a:solidFill>
                  <a:srgbClr val="000000"/>
                </a:solidFill>
              </a:rPr>
              <a:t>The Genome is very fundamental data, potentially very revealing about one’s identity &amp; characteristics</a:t>
            </a:r>
          </a:p>
          <a:p>
            <a:pPr marL="225413" indent="-225413" defTabSz="909586">
              <a:defRPr/>
            </a:pPr>
            <a:r>
              <a:rPr lang="en-US" altLang="en-US" sz="1400" dirty="0">
                <a:solidFill>
                  <a:srgbClr val="C00000"/>
                </a:solidFill>
                <a:ea typeface="ＭＳ Ｐゴシック" charset="-128"/>
                <a:cs typeface=""/>
              </a:rPr>
              <a:t>Personal Genomic info. essentially meaningless currently but will it be in 20 </a:t>
            </a:r>
            <a:r>
              <a:rPr lang="en-US" altLang="en-US" sz="1400" dirty="0" err="1">
                <a:solidFill>
                  <a:srgbClr val="C00000"/>
                </a:solidFill>
                <a:ea typeface="ＭＳ Ｐゴシック" charset="-128"/>
                <a:cs typeface=""/>
              </a:rPr>
              <a:t>yrs</a:t>
            </a:r>
            <a:r>
              <a:rPr lang="en-US" altLang="en-US" sz="1400" dirty="0">
                <a:solidFill>
                  <a:srgbClr val="C00000"/>
                </a:solidFill>
                <a:ea typeface="ＭＳ Ｐゴシック" charset="-128"/>
                <a:cs typeface=""/>
              </a:rPr>
              <a:t>? 50 </a:t>
            </a:r>
            <a:r>
              <a:rPr lang="en-US" altLang="en-US" sz="1400" dirty="0" err="1">
                <a:solidFill>
                  <a:srgbClr val="C00000"/>
                </a:solidFill>
                <a:ea typeface="ＭＳ Ｐゴシック" charset="-128"/>
                <a:cs typeface=""/>
              </a:rPr>
              <a:t>yrs</a:t>
            </a:r>
            <a:r>
              <a:rPr lang="en-US" altLang="en-US" sz="1400" dirty="0">
                <a:solidFill>
                  <a:srgbClr val="C00000"/>
                </a:solidFill>
                <a:ea typeface="ＭＳ Ｐゴシック" charset="-128"/>
                <a:cs typeface=""/>
              </a:rPr>
              <a:t>?</a:t>
            </a:r>
          </a:p>
          <a:p>
            <a:pPr marL="568293" lvl="1" indent="-225413" defTabSz="909586">
              <a:defRPr/>
            </a:pPr>
            <a:r>
              <a:rPr lang="en-US" altLang="en-US" sz="1400" b="0" dirty="0">
                <a:solidFill>
                  <a:srgbClr val="000000"/>
                </a:solidFill>
                <a:ea typeface="ＭＳ Ｐゴシック" charset="-128"/>
                <a:cs typeface=""/>
              </a:rPr>
              <a:t>Genomic sequence very revealing about one’s children. Is true consent possible?</a:t>
            </a:r>
          </a:p>
          <a:p>
            <a:pPr marL="568293" lvl="1" indent="-225413" defTabSz="909586">
              <a:defRPr/>
            </a:pPr>
            <a:r>
              <a:rPr lang="en-US" altLang="en-US" sz="1400" b="0" dirty="0">
                <a:solidFill>
                  <a:srgbClr val="000000"/>
                </a:solidFill>
                <a:ea typeface="ＭＳ Ｐゴシック" charset="-128"/>
                <a:cs typeface=""/>
              </a:rPr>
              <a:t>Once put on the web it can’t be taken back </a:t>
            </a:r>
          </a:p>
          <a:p>
            <a:pPr>
              <a:defRPr/>
            </a:pPr>
            <a:r>
              <a:rPr lang="en-US" sz="1400" dirty="0">
                <a:solidFill>
                  <a:srgbClr val="C00000"/>
                </a:solidFill>
              </a:rPr>
              <a:t>Ethically challenged</a:t>
            </a:r>
            <a:r>
              <a:rPr lang="en-US" sz="1400" b="0" dirty="0">
                <a:solidFill>
                  <a:srgbClr val="000000"/>
                </a:solidFill>
              </a:rPr>
              <a:t> history of genetics </a:t>
            </a:r>
          </a:p>
          <a:p>
            <a:pPr lvl="1">
              <a:defRPr/>
            </a:pPr>
            <a:r>
              <a:rPr lang="en-US" altLang="en-US" sz="1400" b="0" dirty="0">
                <a:solidFill>
                  <a:srgbClr val="000000"/>
                </a:solidFill>
                <a:ea typeface="ＭＳ Ｐゴシック" charset="-128"/>
                <a:cs typeface=""/>
              </a:rPr>
              <a:t>Ownership of the data &amp; what consent means (Hela)</a:t>
            </a:r>
          </a:p>
          <a:p>
            <a:pPr lvl="1">
              <a:defRPr/>
            </a:pPr>
            <a:r>
              <a:rPr lang="en-US" altLang="en-US" sz="1400" b="0" dirty="0">
                <a:solidFill>
                  <a:srgbClr val="000000"/>
                </a:solidFill>
                <a:ea typeface="ＭＳ Ｐゴシック" charset="-128"/>
                <a:cs typeface=""/>
              </a:rPr>
              <a:t>Could your genetic data give rise to a product line? </a:t>
            </a:r>
          </a:p>
          <a:p>
            <a:pPr>
              <a:defRPr/>
            </a:pPr>
            <a:endParaRPr lang="en-US" sz="1400" b="0" dirty="0">
              <a:solidFill>
                <a:srgbClr val="000000"/>
              </a:solidFill>
            </a:endParaRPr>
          </a:p>
          <a:p>
            <a:pPr lvl="1">
              <a:defRPr/>
            </a:pPr>
            <a:endParaRPr lang="en-US" altLang="en-US" sz="1400" b="0" dirty="0">
              <a:solidFill>
                <a:srgbClr val="000000"/>
              </a:solidFill>
              <a:ea typeface="ＭＳ Ｐゴシック" charset="-128"/>
              <a:cs typeface=""/>
            </a:endParaRPr>
          </a:p>
          <a:p>
            <a:pPr lvl="1">
              <a:defRPr/>
            </a:pPr>
            <a:endParaRPr lang="en-US" altLang="en-US" sz="1400" b="0" dirty="0">
              <a:solidFill>
                <a:srgbClr val="000000"/>
              </a:solidFill>
              <a:ea typeface="ＭＳ Ｐゴシック" charset="-128"/>
              <a:cs typeface=""/>
            </a:endParaRPr>
          </a:p>
          <a:p>
            <a:pPr>
              <a:defRPr/>
            </a:pPr>
            <a:endParaRPr lang="en-US" altLang="en-US" sz="1400" b="0" dirty="0">
              <a:solidFill>
                <a:srgbClr val="000000"/>
              </a:solidFill>
              <a:ea typeface="ＭＳ Ｐゴシック" charset="-128"/>
              <a:cs typeface=""/>
            </a:endParaRPr>
          </a:p>
        </p:txBody>
      </p:sp>
      <p:pic>
        <p:nvPicPr>
          <p:cNvPr id="16390" name="Picture 1" descr="24GENOME-superJumbo.jpg">
            <a:extLst>
              <a:ext uri="{FF2B5EF4-FFF2-40B4-BE49-F238E27FC236}">
                <a16:creationId xmlns:a16="http://schemas.microsoft.com/office/drawing/2014/main" xmlns="" id="{57272C8D-E7FE-EC4C-B68C-85B2ED574A9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43001" y="3598863"/>
            <a:ext cx="2413000" cy="2413000"/>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xmlns="" id="{409AB036-BD2E-4344-8283-4E973F524F97}"/>
              </a:ext>
            </a:extLst>
          </p:cNvPr>
          <p:cNvPicPr>
            <a:picLocks noChangeAspect="1"/>
          </p:cNvPicPr>
          <p:nvPr/>
        </p:nvPicPr>
        <p:blipFill>
          <a:blip r:embed="rId3"/>
          <a:stretch>
            <a:fillRect/>
          </a:stretch>
        </p:blipFill>
        <p:spPr>
          <a:xfrm>
            <a:off x="4732734" y="1101726"/>
            <a:ext cx="4207669" cy="1870075"/>
          </a:xfrm>
          <a:prstGeom prst="rect">
            <a:avLst/>
          </a:prstGeom>
          <a:ln w="12700">
            <a:solidFill>
              <a:schemeClr val="tx1"/>
            </a:solidFill>
          </a:ln>
        </p:spPr>
      </p:pic>
    </p:spTree>
    <p:extLst>
      <p:ext uri="{BB962C8B-B14F-4D97-AF65-F5344CB8AC3E}">
        <p14:creationId xmlns:p14="http://schemas.microsoft.com/office/powerpoint/2010/main" val="131887554"/>
      </p:ext>
    </p:extLst>
  </p:cSld>
  <p:clrMapOvr>
    <a:masterClrMapping/>
  </p:clrMapOvr>
  <p:transition advTm="30354"/>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itle 1">
            <a:extLst>
              <a:ext uri="{FF2B5EF4-FFF2-40B4-BE49-F238E27FC236}">
                <a16:creationId xmlns:a16="http://schemas.microsoft.com/office/drawing/2014/main" xmlns="" id="{6612C308-DFA2-B24B-8C8C-3108948D190E}"/>
              </a:ext>
            </a:extLst>
          </p:cNvPr>
          <p:cNvSpPr>
            <a:spLocks noGrp="1" noChangeArrowheads="1"/>
          </p:cNvSpPr>
          <p:nvPr>
            <p:ph type="title"/>
          </p:nvPr>
        </p:nvSpPr>
        <p:spPr>
          <a:xfrm>
            <a:off x="304800" y="3336925"/>
            <a:ext cx="3632200" cy="1143000"/>
          </a:xfrm>
        </p:spPr>
        <p:txBody>
          <a:bodyPr/>
          <a:lstStyle/>
          <a:p>
            <a:r>
              <a:rPr lang="en-US" altLang="en-US">
                <a:ea typeface="ＭＳ Ｐゴシック" panose="020B0600070205080204" pitchFamily="34" charset="-128"/>
              </a:rPr>
              <a:t>The Dilemma</a:t>
            </a:r>
          </a:p>
        </p:txBody>
      </p:sp>
      <p:sp>
        <p:nvSpPr>
          <p:cNvPr id="17410" name="Content Placeholder 2">
            <a:extLst>
              <a:ext uri="{FF2B5EF4-FFF2-40B4-BE49-F238E27FC236}">
                <a16:creationId xmlns:a16="http://schemas.microsoft.com/office/drawing/2014/main" xmlns="" id="{596D9329-6B23-C348-8266-5E1E3DA5A48A}"/>
              </a:ext>
            </a:extLst>
          </p:cNvPr>
          <p:cNvSpPr>
            <a:spLocks noGrp="1" noChangeArrowheads="1"/>
          </p:cNvSpPr>
          <p:nvPr>
            <p:ph idx="1"/>
          </p:nvPr>
        </p:nvSpPr>
        <p:spPr>
          <a:xfrm>
            <a:off x="3900488" y="1327150"/>
            <a:ext cx="5326062" cy="3232150"/>
          </a:xfrm>
        </p:spPr>
        <p:txBody>
          <a:bodyPr/>
          <a:lstStyle/>
          <a:p>
            <a:r>
              <a:rPr lang="en-US" altLang="en-US" sz="1600">
                <a:ea typeface="ＭＳ Ｐゴシック" panose="020B0600070205080204" pitchFamily="34" charset="-128"/>
              </a:rPr>
              <a:t>Sharing helps </a:t>
            </a:r>
            <a:r>
              <a:rPr lang="en-US" altLang="en-US" sz="1600" b="1">
                <a:solidFill>
                  <a:srgbClr val="C00000"/>
                </a:solidFill>
                <a:ea typeface="ＭＳ Ｐゴシック" panose="020B0600070205080204" pitchFamily="34" charset="-128"/>
              </a:rPr>
              <a:t>speed research</a:t>
            </a:r>
          </a:p>
          <a:p>
            <a:pPr lvl="1"/>
            <a:r>
              <a:rPr lang="en-US" altLang="en-US" sz="1600">
                <a:ea typeface="ＭＳ Ｐゴシック" panose="020B0600070205080204" pitchFamily="34" charset="-128"/>
              </a:rPr>
              <a:t>Large-scale mining of this information is important for medical research</a:t>
            </a:r>
          </a:p>
          <a:p>
            <a:pPr lvl="1"/>
            <a:r>
              <a:rPr lang="en-US" altLang="en-US" sz="1600">
                <a:ea typeface="ＭＳ Ｐゴシック" panose="020B0600070205080204" pitchFamily="34" charset="-128"/>
              </a:rPr>
              <a:t>Statistical power</a:t>
            </a:r>
          </a:p>
          <a:p>
            <a:pPr lvl="1"/>
            <a:r>
              <a:rPr lang="en-US" altLang="en-US" sz="1600">
                <a:ea typeface="ＭＳ Ｐゴシック" panose="020B0600070205080204" pitchFamily="34" charset="-128"/>
              </a:rPr>
              <a:t>Privacy is cumbersome, particularly for big data</a:t>
            </a:r>
          </a:p>
          <a:p>
            <a:endParaRPr lang="en-US" altLang="en-US" sz="1600">
              <a:ea typeface="ＭＳ Ｐゴシック" panose="020B0600070205080204" pitchFamily="34" charset="-128"/>
            </a:endParaRPr>
          </a:p>
          <a:p>
            <a:endParaRPr lang="en-US" altLang="en-US" sz="1600">
              <a:ea typeface="ＭＳ Ｐゴシック" panose="020B0600070205080204" pitchFamily="34" charset="-128"/>
            </a:endParaRPr>
          </a:p>
        </p:txBody>
      </p:sp>
      <p:pic>
        <p:nvPicPr>
          <p:cNvPr id="17411" name="Picture 3" descr="Screen Shot 2015-10-02 at 11.32.16 PM.png">
            <a:extLst>
              <a:ext uri="{FF2B5EF4-FFF2-40B4-BE49-F238E27FC236}">
                <a16:creationId xmlns:a16="http://schemas.microsoft.com/office/drawing/2014/main" xmlns="" id="{D90A4DA5-74DA-6E4B-919C-CC2DE8F87715}"/>
              </a:ext>
            </a:extLst>
          </p:cNvPr>
          <p:cNvPicPr>
            <a:picLocks noChangeAspect="1"/>
          </p:cNvPicPr>
          <p:nvPr/>
        </p:nvPicPr>
        <p:blipFill>
          <a:blip r:embed="rId2">
            <a:extLst>
              <a:ext uri="{28A0092B-C50C-407E-A947-70E740481C1C}">
                <a14:useLocalDpi xmlns:a14="http://schemas.microsoft.com/office/drawing/2010/main" val="0"/>
              </a:ext>
            </a:extLst>
          </a:blip>
          <a:srcRect t="15240"/>
          <a:stretch>
            <a:fillRect/>
          </a:stretch>
        </p:blipFill>
        <p:spPr bwMode="auto">
          <a:xfrm>
            <a:off x="4103688" y="3109913"/>
            <a:ext cx="4635500" cy="2613025"/>
          </a:xfrm>
          <a:prstGeom prst="rect">
            <a:avLst/>
          </a:prstGeom>
          <a:noFill/>
          <a:ln w="19050">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xmlns="" id="{B03E0AE8-4D53-AE4D-A53A-FC7A352AC17D}"/>
              </a:ext>
            </a:extLst>
          </p:cNvPr>
          <p:cNvSpPr txBox="1"/>
          <p:nvPr/>
        </p:nvSpPr>
        <p:spPr>
          <a:xfrm>
            <a:off x="7391400" y="5770563"/>
            <a:ext cx="3217863" cy="231775"/>
          </a:xfrm>
          <a:prstGeom prst="rect">
            <a:avLst/>
          </a:prstGeom>
          <a:noFill/>
        </p:spPr>
        <p:txBody>
          <a:bodyPr lIns="91435" tIns="45718" rIns="91435" bIns="45718">
            <a:spAutoFit/>
          </a:bodyPr>
          <a:lstStyle/>
          <a:p>
            <a:pPr eaLnBrk="0" hangingPunct="0">
              <a:defRPr/>
            </a:pPr>
            <a:r>
              <a:rPr lang="en-US" sz="900" b="0" dirty="0">
                <a:solidFill>
                  <a:srgbClr val="FFFFFF">
                    <a:lumMod val="50000"/>
                  </a:srgbClr>
                </a:solidFill>
                <a:ea typeface="ＭＳ Ｐゴシック" charset="-128"/>
                <a:cs typeface=""/>
              </a:rPr>
              <a:t>[Economist, 15 Aug ‘15]</a:t>
            </a:r>
          </a:p>
        </p:txBody>
      </p:sp>
      <p:sp>
        <p:nvSpPr>
          <p:cNvPr id="6" name="Title 4">
            <a:extLst>
              <a:ext uri="{FF2B5EF4-FFF2-40B4-BE49-F238E27FC236}">
                <a16:creationId xmlns:a16="http://schemas.microsoft.com/office/drawing/2014/main" xmlns="" id="{9834F0F8-24FF-AD4E-A1EB-80CF5B23B72B}"/>
              </a:ext>
            </a:extLst>
          </p:cNvPr>
          <p:cNvSpPr txBox="1">
            <a:spLocks noChangeArrowheads="1"/>
          </p:cNvSpPr>
          <p:nvPr/>
        </p:nvSpPr>
        <p:spPr bwMode="auto">
          <a:xfrm>
            <a:off x="2120900" y="184150"/>
            <a:ext cx="8205788"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06" tIns="46004" rIns="92006" bIns="46004" anchor="ctr"/>
          <a:lstStyle>
            <a:lvl1pPr algn="ctr" defTabSz="908050"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910" algn="ctr" defTabSz="912236" rtl="0" eaLnBrk="1" fontAlgn="base" hangingPunct="1">
              <a:spcBef>
                <a:spcPct val="0"/>
              </a:spcBef>
              <a:spcAft>
                <a:spcPct val="0"/>
              </a:spcAft>
              <a:defRPr sz="3600" b="1" u="sng">
                <a:solidFill>
                  <a:srgbClr val="000099"/>
                </a:solidFill>
                <a:latin typeface="Arial" pitchFamily="-65" charset="0"/>
              </a:defRPr>
            </a:lvl6pPr>
            <a:lvl7pPr marL="913822" algn="ctr" defTabSz="912236" rtl="0" eaLnBrk="1" fontAlgn="base" hangingPunct="1">
              <a:spcBef>
                <a:spcPct val="0"/>
              </a:spcBef>
              <a:spcAft>
                <a:spcPct val="0"/>
              </a:spcAft>
              <a:defRPr sz="3600" b="1" u="sng">
                <a:solidFill>
                  <a:srgbClr val="000099"/>
                </a:solidFill>
                <a:latin typeface="Arial" pitchFamily="-65" charset="0"/>
              </a:defRPr>
            </a:lvl7pPr>
            <a:lvl8pPr marL="1370734" algn="ctr" defTabSz="912236" rtl="0" eaLnBrk="1" fontAlgn="base" hangingPunct="1">
              <a:spcBef>
                <a:spcPct val="0"/>
              </a:spcBef>
              <a:spcAft>
                <a:spcPct val="0"/>
              </a:spcAft>
              <a:defRPr sz="3600" b="1" u="sng">
                <a:solidFill>
                  <a:srgbClr val="000099"/>
                </a:solidFill>
                <a:latin typeface="Arial" pitchFamily="-65" charset="0"/>
              </a:defRPr>
            </a:lvl8pPr>
            <a:lvl9pPr marL="1827644" algn="ctr" defTabSz="912236" rtl="0" eaLnBrk="1" fontAlgn="base" hangingPunct="1">
              <a:spcBef>
                <a:spcPct val="0"/>
              </a:spcBef>
              <a:spcAft>
                <a:spcPct val="0"/>
              </a:spcAft>
              <a:defRPr sz="3600" b="1" u="sng">
                <a:solidFill>
                  <a:srgbClr val="000099"/>
                </a:solidFill>
                <a:latin typeface="Arial" pitchFamily="-65" charset="0"/>
              </a:defRPr>
            </a:lvl9pPr>
          </a:lstStyle>
          <a:p>
            <a:pPr>
              <a:defRPr/>
            </a:pPr>
            <a:r>
              <a:rPr lang="en-US" altLang="en-US" sz="2000" kern="0" dirty="0">
                <a:ea typeface="ＭＳ Ｐゴシック" panose="020B0600070205080204" pitchFamily="34" charset="-128"/>
              </a:rPr>
              <a:t>The Other Side of the Coin </a:t>
            </a:r>
            <a:br>
              <a:rPr lang="en-US" altLang="en-US" sz="2000" kern="0" dirty="0">
                <a:ea typeface="ＭＳ Ｐゴシック" panose="020B0600070205080204" pitchFamily="34" charset="-128"/>
              </a:rPr>
            </a:br>
            <a:r>
              <a:rPr lang="en-US" altLang="en-US" sz="2000" kern="0" dirty="0">
                <a:ea typeface="ＭＳ Ｐゴシック" panose="020B0600070205080204" pitchFamily="34" charset="-128"/>
              </a:rPr>
              <a:t>for Genomics: Why we should share</a:t>
            </a:r>
          </a:p>
        </p:txBody>
      </p:sp>
      <p:pic>
        <p:nvPicPr>
          <p:cNvPr id="17414" name="Content Placeholder 3" descr="961878_Enlarged_1.jpeg">
            <a:extLst>
              <a:ext uri="{FF2B5EF4-FFF2-40B4-BE49-F238E27FC236}">
                <a16:creationId xmlns:a16="http://schemas.microsoft.com/office/drawing/2014/main" xmlns="" id="{83240957-62D6-1E46-8C2A-807D25BB516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42963" y="336550"/>
            <a:ext cx="2566987" cy="3224213"/>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sp>
        <p:nvSpPr>
          <p:cNvPr id="9" name="Rectangle 1">
            <a:extLst>
              <a:ext uri="{FF2B5EF4-FFF2-40B4-BE49-F238E27FC236}">
                <a16:creationId xmlns:a16="http://schemas.microsoft.com/office/drawing/2014/main" xmlns="" id="{8EFAA9F6-5B4C-4642-B5D0-05DD308B8A4D}"/>
              </a:ext>
            </a:extLst>
          </p:cNvPr>
          <p:cNvSpPr>
            <a:spLocks noChangeArrowheads="1"/>
          </p:cNvSpPr>
          <p:nvPr/>
        </p:nvSpPr>
        <p:spPr bwMode="auto">
          <a:xfrm>
            <a:off x="104775" y="6096000"/>
            <a:ext cx="7599363" cy="431800"/>
          </a:xfrm>
          <a:prstGeom prst="rect">
            <a:avLst/>
          </a:prstGeom>
          <a:noFill/>
          <a:ln>
            <a:noFill/>
          </a:ln>
          <a:extLst/>
        </p:spPr>
        <p:txBody>
          <a:bodyPr lIns="91435" tIns="45718" rIns="91435" bIns="45718">
            <a:spAutoFit/>
          </a:bodyPr>
          <a:lstStyle/>
          <a:p>
            <a:pPr eaLnBrk="0" hangingPunct="0">
              <a:defRPr/>
            </a:pPr>
            <a:r>
              <a:rPr lang="en-US" sz="1100" b="0" dirty="0">
                <a:solidFill>
                  <a:srgbClr val="000000">
                    <a:lumMod val="50000"/>
                    <a:lumOff val="50000"/>
                  </a:srgbClr>
                </a:solidFill>
                <a:ea typeface="ＭＳ Ｐゴシック" charset="-128"/>
                <a:cs typeface=""/>
              </a:rPr>
              <a:t>[Yale Law Roundtable (‘10). Comp. in Sci. &amp; Eng. 12:8; D </a:t>
            </a:r>
            <a:r>
              <a:rPr lang="en-US" sz="1100" b="0" dirty="0" err="1">
                <a:solidFill>
                  <a:srgbClr val="000000">
                    <a:lumMod val="50000"/>
                    <a:lumOff val="50000"/>
                  </a:srgbClr>
                </a:solidFill>
                <a:ea typeface="ＭＳ Ｐゴシック" charset="-128"/>
                <a:cs typeface=""/>
              </a:rPr>
              <a:t>Greenbaum</a:t>
            </a:r>
            <a:r>
              <a:rPr lang="en-US" sz="1100" b="0" dirty="0">
                <a:solidFill>
                  <a:srgbClr val="000000">
                    <a:lumMod val="50000"/>
                    <a:lumOff val="50000"/>
                  </a:srgbClr>
                </a:solidFill>
                <a:ea typeface="ＭＳ Ｐゴシック" charset="-128"/>
                <a:cs typeface=""/>
              </a:rPr>
              <a:t> &amp; M Gerstein (‘09). Am. J. Bioethics; D </a:t>
            </a:r>
            <a:r>
              <a:rPr lang="en-US" sz="1100" b="0" dirty="0" err="1">
                <a:solidFill>
                  <a:srgbClr val="000000">
                    <a:lumMod val="50000"/>
                    <a:lumOff val="50000"/>
                  </a:srgbClr>
                </a:solidFill>
                <a:ea typeface="ＭＳ Ｐゴシック" charset="-128"/>
                <a:cs typeface=""/>
              </a:rPr>
              <a:t>Greenbaum</a:t>
            </a:r>
            <a:r>
              <a:rPr lang="en-US" sz="1100" b="0" dirty="0">
                <a:solidFill>
                  <a:srgbClr val="000000">
                    <a:lumMod val="50000"/>
                    <a:lumOff val="50000"/>
                  </a:srgbClr>
                </a:solidFill>
                <a:ea typeface="ＭＳ Ｐゴシック" charset="-128"/>
                <a:cs typeface=""/>
              </a:rPr>
              <a:t> &amp; M Gerstein (‘10). SF Chronicle, May 2, Page E-4; Greenbaum et al. </a:t>
            </a:r>
            <a:r>
              <a:rPr lang="en-US" sz="1100" b="0" i="1" dirty="0">
                <a:solidFill>
                  <a:srgbClr val="000000">
                    <a:lumMod val="50000"/>
                    <a:lumOff val="50000"/>
                  </a:srgbClr>
                </a:solidFill>
                <a:ea typeface="ＭＳ Ｐゴシック" charset="-128"/>
                <a:cs typeface=""/>
              </a:rPr>
              <a:t>PLOS CB </a:t>
            </a:r>
            <a:r>
              <a:rPr lang="en-US" sz="1100" b="0" dirty="0">
                <a:solidFill>
                  <a:srgbClr val="000000">
                    <a:lumMod val="50000"/>
                    <a:lumOff val="50000"/>
                  </a:srgbClr>
                </a:solidFill>
                <a:ea typeface="ＭＳ Ｐゴシック" charset="-128"/>
                <a:cs typeface=""/>
              </a:rPr>
              <a:t>(‘11)]</a:t>
            </a:r>
          </a:p>
        </p:txBody>
      </p:sp>
      <p:sp>
        <p:nvSpPr>
          <p:cNvPr id="17416" name="Rectangle 10">
            <a:extLst>
              <a:ext uri="{FF2B5EF4-FFF2-40B4-BE49-F238E27FC236}">
                <a16:creationId xmlns:a16="http://schemas.microsoft.com/office/drawing/2014/main" xmlns="" id="{5B1D5F70-B433-E64E-80C9-D756EE854EAA}"/>
              </a:ext>
            </a:extLst>
          </p:cNvPr>
          <p:cNvSpPr>
            <a:spLocks noChangeArrowheads="1"/>
          </p:cNvSpPr>
          <p:nvPr/>
        </p:nvSpPr>
        <p:spPr bwMode="auto">
          <a:xfrm>
            <a:off x="304800" y="4164013"/>
            <a:ext cx="3429000" cy="15700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285750" indent="-285750">
              <a:defRPr sz="2400">
                <a:solidFill>
                  <a:schemeClr val="tx1"/>
                </a:solidFill>
                <a:latin typeface="Arial" panose="020B0604020202020204" pitchFamily="34" charset="0"/>
                <a:ea typeface="ＭＳ Ｐゴシック" panose="020B0600070205080204" pitchFamily="34" charset="-128"/>
              </a:defRPr>
            </a:lvl1pPr>
            <a:lvl2pPr>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0" hangingPunct="0">
              <a:buFont typeface="Arial" panose="020B0604020202020204" pitchFamily="34" charset="0"/>
              <a:buChar char="•"/>
              <a:defRPr/>
            </a:pPr>
            <a:r>
              <a:rPr lang="en-US" altLang="en-US" sz="1600" b="0">
                <a:solidFill>
                  <a:srgbClr val="000000"/>
                </a:solidFill>
                <a:cs typeface=""/>
              </a:rPr>
              <a:t>The individual (harmed?) v the collective (benefits)</a:t>
            </a:r>
          </a:p>
          <a:p>
            <a:pPr lvl="1" eaLnBrk="0" hangingPunct="0">
              <a:defRPr/>
            </a:pPr>
            <a:r>
              <a:rPr lang="en-US" altLang="en-US" sz="1600" b="0">
                <a:solidFill>
                  <a:srgbClr val="000000"/>
                </a:solidFill>
                <a:cs typeface=""/>
              </a:rPr>
              <a:t>- But do sick patients care about their privacy?</a:t>
            </a:r>
          </a:p>
          <a:p>
            <a:pPr eaLnBrk="0" hangingPunct="0">
              <a:buFont typeface="Arial" panose="020B0604020202020204" pitchFamily="34" charset="0"/>
              <a:buChar char="•"/>
              <a:defRPr/>
            </a:pPr>
            <a:r>
              <a:rPr lang="en-US" altLang="en-US" sz="1600" b="0">
                <a:solidFill>
                  <a:srgbClr val="000000"/>
                </a:solidFill>
                <a:cs typeface=""/>
              </a:rPr>
              <a:t>How to balance risks v rewards – Quantification</a:t>
            </a:r>
          </a:p>
        </p:txBody>
      </p:sp>
    </p:spTree>
    <p:extLst>
      <p:ext uri="{BB962C8B-B14F-4D97-AF65-F5344CB8AC3E}">
        <p14:creationId xmlns:p14="http://schemas.microsoft.com/office/powerpoint/2010/main" val="430996374"/>
      </p:ext>
    </p:extLst>
  </p:cSld>
  <p:clrMapOvr>
    <a:masterClrMapping/>
  </p:clrMapOvr>
  <p:transition advTm="31193"/>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itle 1">
            <a:extLst>
              <a:ext uri="{FF2B5EF4-FFF2-40B4-BE49-F238E27FC236}">
                <a16:creationId xmlns:a16="http://schemas.microsoft.com/office/drawing/2014/main" xmlns="" id="{8B4272E9-421C-864F-B471-8CC85523C27F}"/>
              </a:ext>
            </a:extLst>
          </p:cNvPr>
          <p:cNvSpPr>
            <a:spLocks noGrp="1" noChangeArrowheads="1"/>
          </p:cNvSpPr>
          <p:nvPr>
            <p:ph type="title"/>
          </p:nvPr>
        </p:nvSpPr>
        <p:spPr>
          <a:xfrm>
            <a:off x="685800" y="236538"/>
            <a:ext cx="7772400" cy="1143000"/>
          </a:xfrm>
        </p:spPr>
        <p:txBody>
          <a:bodyPr/>
          <a:lstStyle/>
          <a:p>
            <a:r>
              <a:rPr lang="en-US" altLang="en-US">
                <a:ea typeface="ＭＳ Ｐゴシック" panose="020B0600070205080204" pitchFamily="34" charset="-128"/>
              </a:rPr>
              <a:t>Current Social &amp; Technical Solutions: </a:t>
            </a:r>
            <a:br>
              <a:rPr lang="en-US" altLang="en-US">
                <a:ea typeface="ＭＳ Ｐゴシック" panose="020B0600070205080204" pitchFamily="34" charset="-128"/>
              </a:rPr>
            </a:br>
            <a:r>
              <a:rPr lang="en-US" altLang="en-US">
                <a:ea typeface="ＭＳ Ｐゴシック" panose="020B0600070205080204" pitchFamily="34" charset="-128"/>
              </a:rPr>
              <a:t>The quandary where are now</a:t>
            </a:r>
          </a:p>
        </p:txBody>
      </p:sp>
      <p:sp>
        <p:nvSpPr>
          <p:cNvPr id="68610" name="Content Placeholder 2">
            <a:extLst>
              <a:ext uri="{FF2B5EF4-FFF2-40B4-BE49-F238E27FC236}">
                <a16:creationId xmlns:a16="http://schemas.microsoft.com/office/drawing/2014/main" xmlns="" id="{9C942E03-6792-B34A-B3EC-2AF9A76CFE0E}"/>
              </a:ext>
            </a:extLst>
          </p:cNvPr>
          <p:cNvSpPr>
            <a:spLocks noGrp="1" noChangeArrowheads="1"/>
          </p:cNvSpPr>
          <p:nvPr>
            <p:ph sz="half" idx="1"/>
          </p:nvPr>
        </p:nvSpPr>
        <p:spPr>
          <a:xfrm>
            <a:off x="627063" y="1531938"/>
            <a:ext cx="4427537" cy="4638675"/>
          </a:xfrm>
        </p:spPr>
        <p:txBody>
          <a:bodyPr/>
          <a:lstStyle/>
          <a:p>
            <a:pPr>
              <a:defRPr/>
            </a:pPr>
            <a:r>
              <a:rPr lang="en-US" altLang="en-US" sz="1600" b="1" dirty="0">
                <a:solidFill>
                  <a:srgbClr val="FF0000"/>
                </a:solidFill>
                <a:ea typeface="ＭＳ Ｐゴシック" panose="020B0600070205080204" pitchFamily="34" charset="-128"/>
              </a:rPr>
              <a:t>Closed Data</a:t>
            </a:r>
            <a:r>
              <a:rPr lang="en-US" altLang="en-US" sz="1600" dirty="0">
                <a:ea typeface="ＭＳ Ｐゴシック" panose="020B0600070205080204" pitchFamily="34" charset="-128"/>
              </a:rPr>
              <a:t> Approach</a:t>
            </a:r>
          </a:p>
          <a:p>
            <a:pPr lvl="1">
              <a:defRPr/>
            </a:pPr>
            <a:r>
              <a:rPr lang="en-US" altLang="en-US" sz="1600" dirty="0">
                <a:ea typeface="ＭＳ Ｐゴシック" panose="020B0600070205080204" pitchFamily="34" charset="-128"/>
              </a:rPr>
              <a:t>Consents</a:t>
            </a:r>
          </a:p>
          <a:p>
            <a:pPr lvl="1">
              <a:defRPr/>
            </a:pPr>
            <a:r>
              <a:rPr lang="en-US" altLang="en-US" sz="1600" dirty="0">
                <a:ea typeface="ＭＳ Ｐゴシック" panose="020B0600070205080204" pitchFamily="34" charset="-128"/>
              </a:rPr>
              <a:t>“Protected” distribution via </a:t>
            </a:r>
            <a:r>
              <a:rPr lang="en-US" altLang="en-US" sz="1600" dirty="0" err="1">
                <a:ea typeface="ＭＳ Ｐゴシック" panose="020B0600070205080204" pitchFamily="34" charset="-128"/>
              </a:rPr>
              <a:t>dbGAP</a:t>
            </a:r>
            <a:endParaRPr lang="en-US" altLang="en-US" sz="1600" dirty="0">
              <a:ea typeface="ＭＳ Ｐゴシック" panose="020B0600070205080204" pitchFamily="34" charset="-128"/>
            </a:endParaRPr>
          </a:p>
          <a:p>
            <a:pPr lvl="1">
              <a:defRPr/>
            </a:pPr>
            <a:r>
              <a:rPr lang="en-US" altLang="en-US" sz="1600" dirty="0">
                <a:ea typeface="ＭＳ Ｐゴシック" panose="020B0600070205080204" pitchFamily="34" charset="-128"/>
              </a:rPr>
              <a:t>Local computes on secure computer</a:t>
            </a:r>
          </a:p>
          <a:p>
            <a:pPr>
              <a:defRPr/>
            </a:pPr>
            <a:r>
              <a:rPr lang="en-US" altLang="en-US" sz="1600" dirty="0">
                <a:ea typeface="ＭＳ Ｐゴシック" panose="020B0600070205080204" pitchFamily="34" charset="-128"/>
              </a:rPr>
              <a:t>Issues with Closed Data</a:t>
            </a:r>
          </a:p>
          <a:p>
            <a:pPr lvl="1">
              <a:defRPr/>
            </a:pPr>
            <a:r>
              <a:rPr lang="en-US" altLang="en-US" sz="1600" dirty="0">
                <a:ea typeface="ＭＳ Ｐゴシック" panose="020B0600070205080204" pitchFamily="34" charset="-128"/>
              </a:rPr>
              <a:t>Non-uniformity of consents &amp; paperwork</a:t>
            </a:r>
          </a:p>
          <a:p>
            <a:pPr lvl="2">
              <a:defRPr/>
            </a:pPr>
            <a:r>
              <a:rPr lang="en-US" altLang="en-US" sz="1600" dirty="0">
                <a:ea typeface="ＭＳ Ｐゴシック" panose="020B0600070205080204" pitchFamily="34" charset="-128"/>
              </a:rPr>
              <a:t>Different, confusing int’l norms</a:t>
            </a:r>
          </a:p>
          <a:p>
            <a:pPr lvl="1">
              <a:defRPr/>
            </a:pPr>
            <a:r>
              <a:rPr lang="en-US" altLang="en-US" sz="1600" dirty="0">
                <a:ea typeface="ＭＳ Ｐゴシック" panose="020B0600070205080204" pitchFamily="34" charset="-128"/>
              </a:rPr>
              <a:t>Computer security is burdensome</a:t>
            </a:r>
          </a:p>
          <a:p>
            <a:pPr lvl="1">
              <a:defRPr/>
            </a:pPr>
            <a:r>
              <a:rPr lang="en-US" altLang="en-US" sz="1600" dirty="0">
                <a:ea typeface="ＭＳ Ｐゴシック" panose="020B0600070205080204" pitchFamily="34" charset="-128"/>
              </a:rPr>
              <a:t>Many schemes get “hacked” . </a:t>
            </a:r>
          </a:p>
          <a:p>
            <a:pPr lvl="1">
              <a:defRPr/>
            </a:pPr>
            <a:r>
              <a:rPr lang="en-US" altLang="en-US" sz="1600" b="1" dirty="0">
                <a:solidFill>
                  <a:srgbClr val="002060"/>
                </a:solidFill>
                <a:ea typeface="ＭＳ Ｐゴシック" panose="020B0600070205080204" pitchFamily="34" charset="-128"/>
              </a:rPr>
              <a:t>Tricky aspects of high-dimensional data </a:t>
            </a:r>
            <a:r>
              <a:rPr lang="en-US" altLang="en-US" sz="1600" dirty="0">
                <a:solidFill>
                  <a:srgbClr val="002060"/>
                </a:solidFill>
                <a:ea typeface="ＭＳ Ｐゴシック" panose="020B0600070205080204" pitchFamily="34" charset="-128"/>
              </a:rPr>
              <a:t>(leakage &amp; ease of creating quasi-identifiers)</a:t>
            </a:r>
          </a:p>
        </p:txBody>
      </p:sp>
      <p:sp>
        <p:nvSpPr>
          <p:cNvPr id="18435" name="Content Placeholder 1">
            <a:extLst>
              <a:ext uri="{FF2B5EF4-FFF2-40B4-BE49-F238E27FC236}">
                <a16:creationId xmlns:a16="http://schemas.microsoft.com/office/drawing/2014/main" xmlns="" id="{884408FD-1741-524E-B197-60E4798977F4}"/>
              </a:ext>
            </a:extLst>
          </p:cNvPr>
          <p:cNvSpPr>
            <a:spLocks noGrp="1" noChangeArrowheads="1"/>
          </p:cNvSpPr>
          <p:nvPr>
            <p:ph sz="half" idx="2"/>
          </p:nvPr>
        </p:nvSpPr>
        <p:spPr>
          <a:xfrm>
            <a:off x="627063" y="4962525"/>
            <a:ext cx="7983537" cy="4638675"/>
          </a:xfrm>
        </p:spPr>
        <p:txBody>
          <a:bodyPr/>
          <a:lstStyle/>
          <a:p>
            <a:r>
              <a:rPr lang="en-US" altLang="en-US" sz="1600" b="1" dirty="0">
                <a:solidFill>
                  <a:srgbClr val="00B050"/>
                </a:solidFill>
                <a:ea typeface="ＭＳ Ｐゴシック" panose="020B0600070205080204" pitchFamily="34" charset="-128"/>
              </a:rPr>
              <a:t>Open Data</a:t>
            </a:r>
          </a:p>
          <a:p>
            <a:pPr lvl="1"/>
            <a:r>
              <a:rPr lang="en-US" altLang="en-US" sz="1600" dirty="0">
                <a:ea typeface="ＭＳ Ｐゴシック" panose="020B0600070205080204" pitchFamily="34" charset="-128"/>
              </a:rPr>
              <a:t>Genomic "test pilots” (ala PGP)?</a:t>
            </a:r>
          </a:p>
          <a:p>
            <a:pPr lvl="2"/>
            <a:r>
              <a:rPr lang="en-US" altLang="en-US" sz="1600" dirty="0">
                <a:ea typeface="ＭＳ Ｐゴシック" panose="020B0600070205080204" pitchFamily="34" charset="-128"/>
              </a:rPr>
              <a:t>Sports stars &amp; celebrities?</a:t>
            </a:r>
          </a:p>
          <a:p>
            <a:pPr lvl="1"/>
            <a:r>
              <a:rPr lang="en-US" altLang="en-US" sz="1600" dirty="0">
                <a:ea typeface="ＭＳ Ｐゴシック" panose="020B0600070205080204" pitchFamily="34" charset="-128"/>
              </a:rPr>
              <a:t>Some public data &amp; data donation is helpful but is this a realistic solution for an unbiased sample of ~1M</a:t>
            </a:r>
          </a:p>
          <a:p>
            <a:endParaRPr lang="en-US" altLang="en-US" sz="1600" dirty="0">
              <a:ea typeface="ＭＳ Ｐゴシック" panose="020B0600070205080204" pitchFamily="34" charset="-128"/>
            </a:endParaRPr>
          </a:p>
        </p:txBody>
      </p:sp>
      <p:sp>
        <p:nvSpPr>
          <p:cNvPr id="18436" name="TextBox 1">
            <a:extLst>
              <a:ext uri="{FF2B5EF4-FFF2-40B4-BE49-F238E27FC236}">
                <a16:creationId xmlns:a16="http://schemas.microsoft.com/office/drawing/2014/main" xmlns="" id="{F30F7F4B-B3AC-6D48-9110-DC1EF9C8E302}"/>
              </a:ext>
            </a:extLst>
          </p:cNvPr>
          <p:cNvSpPr txBox="1">
            <a:spLocks noChangeArrowheads="1"/>
          </p:cNvSpPr>
          <p:nvPr/>
        </p:nvSpPr>
        <p:spPr bwMode="auto">
          <a:xfrm>
            <a:off x="157163" y="6500813"/>
            <a:ext cx="8072437"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5" tIns="45718" rIns="91435" bIns="45718">
            <a:spAutoFit/>
          </a:bodyPr>
          <a:lstStyle>
            <a:lvl1pPr>
              <a:spcBef>
                <a:spcPct val="20000"/>
              </a:spcBef>
              <a:buChar char="•"/>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Lucida Grande" panose="020B0600040502020204" pitchFamily="34" charset="0"/>
              <a:buChar char="-"/>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Lucida Grande" panose="020B0600040502020204" pitchFamily="34" charset="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Lucida Grande" panose="020B0600040502020204" pitchFamily="34" charset="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Lucida Grande" panose="020B0600040502020204" pitchFamily="34" charset="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Lucida Grande" panose="020B0600040502020204" pitchFamily="34" charset="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Lucida Grande" panose="020B0600040502020204" pitchFamily="34" charset="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defRPr/>
            </a:pPr>
            <a:r>
              <a:rPr lang="en-US" altLang="en-US" sz="1200" b="0">
                <a:solidFill>
                  <a:srgbClr val="7F7F7F"/>
                </a:solidFill>
                <a:cs typeface=""/>
              </a:rPr>
              <a:t> [Greenbuam et al ('04), Nat. Biotech; Greenbaum &amp; Gerstein ('13), The Scientist; Photo: futurism.com]</a:t>
            </a:r>
          </a:p>
        </p:txBody>
      </p:sp>
      <p:pic>
        <p:nvPicPr>
          <p:cNvPr id="18437" name="Picture 1">
            <a:extLst>
              <a:ext uri="{FF2B5EF4-FFF2-40B4-BE49-F238E27FC236}">
                <a16:creationId xmlns:a16="http://schemas.microsoft.com/office/drawing/2014/main" xmlns="" id="{806E5E89-B383-5840-B2C9-2643FF4DF0C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54600" y="1641475"/>
            <a:ext cx="3556000" cy="2667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3716487"/>
      </p:ext>
    </p:extLst>
  </p:cSld>
  <p:clrMapOvr>
    <a:masterClrMapping/>
  </p:clrMapOvr>
  <p:transition advTm="62012"/>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89" name="Title 1"/>
          <p:cNvSpPr>
            <a:spLocks noGrp="1"/>
          </p:cNvSpPr>
          <p:nvPr>
            <p:ph type="title"/>
          </p:nvPr>
        </p:nvSpPr>
        <p:spPr>
          <a:xfrm>
            <a:off x="651933" y="372537"/>
            <a:ext cx="7772400" cy="1143000"/>
          </a:xfrm>
        </p:spPr>
        <p:txBody>
          <a:bodyPr/>
          <a:lstStyle/>
          <a:p>
            <a:r>
              <a:rPr lang="en-US" dirty="0" err="1">
                <a:latin typeface="Arial" charset="0"/>
                <a:ea typeface="ＭＳ Ｐゴシック" charset="0"/>
                <a:cs typeface="ＭＳ Ｐゴシック" charset="0"/>
              </a:rPr>
              <a:t>Strawman</a:t>
            </a:r>
            <a:r>
              <a:rPr lang="en-US" dirty="0">
                <a:latin typeface="Arial" charset="0"/>
                <a:ea typeface="ＭＳ Ｐゴシック" charset="0"/>
                <a:cs typeface="ＭＳ Ｐゴシック" charset="0"/>
              </a:rPr>
              <a:t> Hybrid </a:t>
            </a:r>
            <a:r>
              <a:rPr lang="en-US" dirty="0">
                <a:solidFill>
                  <a:srgbClr val="00B050"/>
                </a:solidFill>
                <a:latin typeface="Arial" charset="0"/>
                <a:ea typeface="ＭＳ Ｐゴシック" charset="0"/>
                <a:cs typeface="ＭＳ Ｐゴシック" charset="0"/>
              </a:rPr>
              <a:t>Social</a:t>
            </a:r>
            <a:r>
              <a:rPr lang="en-US" dirty="0">
                <a:latin typeface="Arial" charset="0"/>
                <a:ea typeface="ＭＳ Ｐゴシック" charset="0"/>
                <a:cs typeface="ＭＳ Ｐゴシック" charset="0"/>
              </a:rPr>
              <a:t> &amp; </a:t>
            </a:r>
            <a:r>
              <a:rPr lang="en-US" dirty="0">
                <a:solidFill>
                  <a:srgbClr val="C00000"/>
                </a:solidFill>
                <a:latin typeface="Arial" charset="0"/>
                <a:ea typeface="ＭＳ Ｐゴシック" charset="0"/>
                <a:cs typeface="ＭＳ Ｐゴシック" charset="0"/>
              </a:rPr>
              <a:t>Tech</a:t>
            </a:r>
            <a:r>
              <a:rPr lang="en-US" dirty="0">
                <a:latin typeface="Arial" charset="0"/>
                <a:ea typeface="ＭＳ Ｐゴシック" charset="0"/>
                <a:cs typeface="ＭＳ Ｐゴシック" charset="0"/>
              </a:rPr>
              <a:t> </a:t>
            </a:r>
            <a:r>
              <a:rPr lang="en-US" dirty="0" smtClean="0">
                <a:latin typeface="Arial" charset="0"/>
                <a:ea typeface="ＭＳ Ｐゴシック" charset="0"/>
                <a:cs typeface="ＭＳ Ｐゴシック" charset="0"/>
              </a:rPr>
              <a:t>Proposed Solution</a:t>
            </a:r>
            <a:r>
              <a:rPr lang="en-US" dirty="0">
                <a:latin typeface="Arial" charset="0"/>
                <a:ea typeface="ＭＳ Ｐゴシック" charset="0"/>
                <a:cs typeface="ＭＳ Ｐゴシック" charset="0"/>
              </a:rPr>
              <a:t>?</a:t>
            </a:r>
          </a:p>
        </p:txBody>
      </p:sp>
      <p:sp>
        <p:nvSpPr>
          <p:cNvPr id="311298" name="Content Placeholder 2"/>
          <p:cNvSpPr>
            <a:spLocks noGrp="1"/>
          </p:cNvSpPr>
          <p:nvPr>
            <p:ph sz="half" idx="1"/>
          </p:nvPr>
        </p:nvSpPr>
        <p:spPr>
          <a:xfrm>
            <a:off x="651932" y="1416437"/>
            <a:ext cx="3733799" cy="4638675"/>
          </a:xfrm>
        </p:spPr>
        <p:txBody>
          <a:bodyPr/>
          <a:lstStyle/>
          <a:p>
            <a:pPr>
              <a:defRPr/>
            </a:pPr>
            <a:r>
              <a:rPr lang="en-US" sz="2000" dirty="0" smtClean="0">
                <a:latin typeface="Arial" charset="0"/>
                <a:ea typeface="ＭＳ Ｐゴシック" charset="0"/>
                <a:cs typeface="ＭＳ Ｐゴシック" charset="0"/>
              </a:rPr>
              <a:t>Fundamentally, </a:t>
            </a:r>
            <a:r>
              <a:rPr lang="en-US" sz="2000" dirty="0">
                <a:latin typeface="Arial" charset="0"/>
                <a:ea typeface="ＭＳ Ｐゴシック" charset="0"/>
                <a:cs typeface="ＭＳ Ｐゴシック" charset="0"/>
              </a:rPr>
              <a:t>researchers have to keep genetic </a:t>
            </a:r>
            <a:r>
              <a:rPr lang="en-US" sz="2000" dirty="0" smtClean="0">
                <a:latin typeface="Arial" charset="0"/>
                <a:ea typeface="ＭＳ Ｐゴシック" charset="0"/>
                <a:cs typeface="ＭＳ Ｐゴシック" charset="0"/>
              </a:rPr>
              <a:t>secrets.</a:t>
            </a:r>
          </a:p>
          <a:p>
            <a:pPr lvl="1">
              <a:defRPr/>
            </a:pPr>
            <a:r>
              <a:rPr lang="en-US" sz="1800" b="1" dirty="0" smtClean="0">
                <a:solidFill>
                  <a:srgbClr val="00B050"/>
                </a:solidFill>
                <a:latin typeface="Arial" charset="0"/>
                <a:ea typeface="ＭＳ Ｐゴシック" charset="0"/>
                <a:cs typeface="ＭＳ Ｐゴシック" charset="0"/>
              </a:rPr>
              <a:t>Need for an (international) legal framework</a:t>
            </a:r>
            <a:endParaRPr lang="en-US" sz="1800" b="1" dirty="0">
              <a:solidFill>
                <a:srgbClr val="00B050"/>
              </a:solidFill>
              <a:latin typeface="Arial" charset="0"/>
              <a:ea typeface="ＭＳ Ｐゴシック" charset="0"/>
              <a:cs typeface="ＭＳ Ｐゴシック" charset="0"/>
            </a:endParaRPr>
          </a:p>
          <a:p>
            <a:pPr lvl="1">
              <a:defRPr/>
            </a:pPr>
            <a:r>
              <a:rPr lang="en-US" sz="1800" dirty="0">
                <a:latin typeface="Arial" charset="0"/>
                <a:ea typeface="ＭＳ Ｐゴシック" charset="0"/>
                <a:cs typeface="ＭＳ Ｐゴシック" charset="0"/>
              </a:rPr>
              <a:t>Genetic </a:t>
            </a:r>
            <a:r>
              <a:rPr lang="en-US" sz="1800" dirty="0" smtClean="0">
                <a:latin typeface="Arial" charset="0"/>
                <a:ea typeface="ＭＳ Ｐゴシック" charset="0"/>
                <a:cs typeface="ＭＳ Ｐゴシック" charset="0"/>
              </a:rPr>
              <a:t>Licensure &amp; training for individuals </a:t>
            </a:r>
            <a:br>
              <a:rPr lang="en-US" sz="1800" dirty="0" smtClean="0">
                <a:latin typeface="Arial" charset="0"/>
                <a:ea typeface="ＭＳ Ｐゴシック" charset="0"/>
                <a:cs typeface="ＭＳ Ｐゴシック" charset="0"/>
              </a:rPr>
            </a:br>
            <a:r>
              <a:rPr lang="en-US" sz="1800" dirty="0" smtClean="0">
                <a:latin typeface="Arial" charset="0"/>
                <a:ea typeface="ＭＳ Ｐゴシック" charset="0"/>
                <a:cs typeface="ＭＳ Ｐゴシック" charset="0"/>
              </a:rPr>
              <a:t>(similar to medical license, drivers license)</a:t>
            </a:r>
            <a:endParaRPr lang="en-US" sz="1800" dirty="0">
              <a:latin typeface="Arial" charset="0"/>
              <a:ea typeface="ＭＳ Ｐゴシック" charset="0"/>
              <a:cs typeface="ＭＳ Ｐゴシック" charset="0"/>
            </a:endParaRPr>
          </a:p>
          <a:p>
            <a:pPr>
              <a:defRPr/>
            </a:pPr>
            <a:r>
              <a:rPr lang="en-US" sz="2000" dirty="0" smtClean="0">
                <a:latin typeface="Arial" charset="0"/>
                <a:ea typeface="ＭＳ Ｐゴシック" charset="0"/>
                <a:cs typeface="ＭＳ Ｐゴシック" charset="0"/>
              </a:rPr>
              <a:t>Technology </a:t>
            </a:r>
            <a:r>
              <a:rPr lang="en-US" sz="2000" dirty="0">
                <a:latin typeface="Arial" charset="0"/>
                <a:ea typeface="ＭＳ Ｐゴシック" charset="0"/>
                <a:cs typeface="ＭＳ Ｐゴシック" charset="0"/>
              </a:rPr>
              <a:t>to make </a:t>
            </a:r>
            <a:r>
              <a:rPr lang="en-US" sz="2000" dirty="0" smtClean="0">
                <a:latin typeface="Arial" charset="0"/>
                <a:ea typeface="ＭＳ Ｐゴシック" charset="0"/>
                <a:cs typeface="ＭＳ Ｐゴシック" charset="0"/>
              </a:rPr>
              <a:t>things easier</a:t>
            </a:r>
            <a:endParaRPr lang="en-US" sz="2000" dirty="0">
              <a:latin typeface="Arial" charset="0"/>
              <a:ea typeface="ＭＳ Ｐゴシック" charset="0"/>
              <a:cs typeface="ＭＳ Ｐゴシック" charset="0"/>
            </a:endParaRPr>
          </a:p>
          <a:p>
            <a:pPr lvl="1">
              <a:defRPr/>
            </a:pPr>
            <a:r>
              <a:rPr lang="en-US" sz="1800" dirty="0" smtClean="0">
                <a:latin typeface="Arial" charset="0"/>
                <a:ea typeface="ＭＳ Ｐゴシック" charset="0"/>
              </a:rPr>
              <a:t>Cloud </a:t>
            </a:r>
            <a:r>
              <a:rPr lang="en-US" sz="1800" dirty="0">
                <a:latin typeface="Arial" charset="0"/>
                <a:ea typeface="ＭＳ Ｐゴシック" charset="0"/>
              </a:rPr>
              <a:t>computing &amp; </a:t>
            </a:r>
            <a:r>
              <a:rPr lang="en-US" sz="1800" dirty="0" smtClean="0">
                <a:latin typeface="Arial" charset="0"/>
                <a:ea typeface="ＭＳ Ｐゴシック" charset="0"/>
              </a:rPr>
              <a:t>enclaves (</a:t>
            </a:r>
            <a:r>
              <a:rPr lang="en-US" sz="1800" dirty="0" err="1" smtClean="0">
                <a:latin typeface="Arial" charset="0"/>
                <a:ea typeface="ＭＳ Ｐゴシック" charset="0"/>
              </a:rPr>
              <a:t>eg</a:t>
            </a:r>
            <a:r>
              <a:rPr lang="en-US" sz="1800" dirty="0" smtClean="0">
                <a:latin typeface="Arial" charset="0"/>
                <a:ea typeface="ＭＳ Ｐゴシック" charset="0"/>
              </a:rPr>
              <a:t> solution of Genomics England)</a:t>
            </a:r>
            <a:endParaRPr lang="en-US" sz="1800" dirty="0">
              <a:latin typeface="Arial" charset="0"/>
              <a:ea typeface="ＭＳ Ｐゴシック" charset="0"/>
            </a:endParaRPr>
          </a:p>
          <a:p>
            <a:pPr>
              <a:defRPr/>
            </a:pPr>
            <a:r>
              <a:rPr lang="en-US" sz="2000" dirty="0" smtClean="0">
                <a:latin typeface="Arial" charset="0"/>
                <a:ea typeface="ＭＳ Ｐゴシック" charset="0"/>
              </a:rPr>
              <a:t>Technological barriers shouldn't create a social incentive for “hacking”</a:t>
            </a:r>
          </a:p>
          <a:p>
            <a:pPr marL="0" indent="0">
              <a:buNone/>
              <a:defRPr/>
            </a:pPr>
            <a:endParaRPr lang="en-US" sz="2000" dirty="0">
              <a:latin typeface="Arial" charset="0"/>
              <a:ea typeface="ＭＳ Ｐゴシック" charset="0"/>
            </a:endParaRPr>
          </a:p>
          <a:p>
            <a:pPr>
              <a:defRPr/>
            </a:pPr>
            <a:endParaRPr lang="en-US" sz="2000" dirty="0">
              <a:latin typeface="Arial" charset="0"/>
              <a:ea typeface="ＭＳ Ｐゴシック" charset="0"/>
              <a:cs typeface="ＭＳ Ｐゴシック" charset="0"/>
            </a:endParaRPr>
          </a:p>
        </p:txBody>
      </p:sp>
      <p:sp>
        <p:nvSpPr>
          <p:cNvPr id="2" name="Content Placeholder 1"/>
          <p:cNvSpPr>
            <a:spLocks noGrp="1"/>
          </p:cNvSpPr>
          <p:nvPr>
            <p:ph sz="half" idx="2"/>
          </p:nvPr>
        </p:nvSpPr>
        <p:spPr>
          <a:xfrm>
            <a:off x="4385754" y="1416437"/>
            <a:ext cx="4038601" cy="4638675"/>
          </a:xfrm>
        </p:spPr>
        <p:txBody>
          <a:bodyPr/>
          <a:lstStyle/>
          <a:p>
            <a:pPr>
              <a:defRPr/>
            </a:pPr>
            <a:r>
              <a:rPr lang="en-US" sz="2000" b="1" dirty="0" smtClean="0">
                <a:solidFill>
                  <a:srgbClr val="FF0000"/>
                </a:solidFill>
                <a:latin typeface="Arial" charset="0"/>
                <a:ea typeface="ＭＳ Ｐゴシック" charset="0"/>
              </a:rPr>
              <a:t>Quantifying Leakage &amp; allowing a small amounts of it </a:t>
            </a:r>
          </a:p>
          <a:p>
            <a:pPr>
              <a:defRPr/>
            </a:pPr>
            <a:r>
              <a:rPr lang="en-US" sz="2000" b="1" dirty="0" smtClean="0">
                <a:solidFill>
                  <a:srgbClr val="FF0000"/>
                </a:solidFill>
                <a:latin typeface="Arial" charset="0"/>
                <a:ea typeface="ＭＳ Ｐゴシック" charset="0"/>
              </a:rPr>
              <a:t>Careful </a:t>
            </a:r>
            <a:r>
              <a:rPr lang="en-US" sz="2000" b="1" dirty="0">
                <a:solidFill>
                  <a:srgbClr val="FF0000"/>
                </a:solidFill>
                <a:latin typeface="Arial" charset="0"/>
                <a:ea typeface="ＭＳ Ｐゴシック" charset="0"/>
              </a:rPr>
              <a:t>separation &amp; coupling of private &amp; public data </a:t>
            </a:r>
          </a:p>
          <a:p>
            <a:pPr lvl="1">
              <a:defRPr/>
            </a:pPr>
            <a:r>
              <a:rPr lang="en-US" sz="1800" b="1" dirty="0">
                <a:solidFill>
                  <a:srgbClr val="FF0000"/>
                </a:solidFill>
                <a:latin typeface="Arial" charset="0"/>
                <a:ea typeface="ＭＳ Ｐゴシック" charset="0"/>
              </a:rPr>
              <a:t>Lightweight, freely accessible secondary </a:t>
            </a:r>
            <a:r>
              <a:rPr lang="en-US" sz="1800" b="1" dirty="0" smtClean="0">
                <a:solidFill>
                  <a:srgbClr val="FF0000"/>
                </a:solidFill>
                <a:latin typeface="Arial" charset="0"/>
                <a:ea typeface="ＭＳ Ｐゴシック" charset="0"/>
              </a:rPr>
              <a:t>datasets coupled to underlying variants </a:t>
            </a:r>
          </a:p>
          <a:p>
            <a:pPr lvl="1">
              <a:defRPr/>
            </a:pPr>
            <a:r>
              <a:rPr lang="en-US" sz="1800" dirty="0">
                <a:latin typeface="Arial" charset="0"/>
                <a:ea typeface="ＭＳ Ｐゴシック" charset="0"/>
              </a:rPr>
              <a:t>Selection of stub &amp; "test pilot" datasets for benchmarking</a:t>
            </a:r>
          </a:p>
          <a:p>
            <a:pPr lvl="1">
              <a:defRPr/>
            </a:pPr>
            <a:r>
              <a:rPr lang="en-US" sz="1800" dirty="0">
                <a:latin typeface="Arial" charset="0"/>
                <a:ea typeface="ＭＳ Ｐゴシック" charset="0"/>
              </a:rPr>
              <a:t>Develop programs on public stubs on your laptop, then move the program to the cloud for </a:t>
            </a:r>
            <a:r>
              <a:rPr lang="en-US" sz="1800" dirty="0" smtClean="0">
                <a:latin typeface="Arial" charset="0"/>
                <a:ea typeface="ＭＳ Ｐゴシック" charset="0"/>
              </a:rPr>
              <a:t>private production </a:t>
            </a:r>
            <a:r>
              <a:rPr lang="en-US" sz="1800" dirty="0">
                <a:latin typeface="Arial" charset="0"/>
                <a:ea typeface="ＭＳ Ｐゴシック" charset="0"/>
              </a:rPr>
              <a:t>run</a:t>
            </a:r>
          </a:p>
          <a:p>
            <a:pPr lvl="1">
              <a:defRPr/>
            </a:pPr>
            <a:endParaRPr lang="en-US" sz="1800" b="1" dirty="0" smtClean="0">
              <a:solidFill>
                <a:srgbClr val="FF0000"/>
              </a:solidFill>
              <a:latin typeface="Arial" charset="0"/>
              <a:ea typeface="ＭＳ Ｐゴシック" charset="0"/>
            </a:endParaRPr>
          </a:p>
          <a:p>
            <a:endParaRPr lang="en-US" sz="2000" dirty="0"/>
          </a:p>
        </p:txBody>
      </p:sp>
      <p:sp>
        <p:nvSpPr>
          <p:cNvPr id="319491" name="TextBox 1"/>
          <p:cNvSpPr txBox="1">
            <a:spLocks noChangeArrowheads="1"/>
          </p:cNvSpPr>
          <p:nvPr/>
        </p:nvSpPr>
        <p:spPr bwMode="auto">
          <a:xfrm>
            <a:off x="31751" y="6560307"/>
            <a:ext cx="6722954" cy="2769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35" tIns="45718" rIns="91435" bIns="45718">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b="0" dirty="0">
                <a:solidFill>
                  <a:srgbClr val="7F7F7F"/>
                </a:solidFill>
              </a:rPr>
              <a:t>[D </a:t>
            </a:r>
            <a:r>
              <a:rPr lang="en-US" b="0" dirty="0" err="1">
                <a:solidFill>
                  <a:srgbClr val="7F7F7F"/>
                </a:solidFill>
              </a:rPr>
              <a:t>Greenbaum</a:t>
            </a:r>
            <a:r>
              <a:rPr lang="en-US" b="0" dirty="0">
                <a:solidFill>
                  <a:srgbClr val="7F7F7F"/>
                </a:solidFill>
              </a:rPr>
              <a:t>, M Gerstein (‘11). Am J </a:t>
            </a:r>
            <a:r>
              <a:rPr lang="en-US" b="0" dirty="0" err="1">
                <a:solidFill>
                  <a:srgbClr val="7F7F7F"/>
                </a:solidFill>
              </a:rPr>
              <a:t>Bioeth</a:t>
            </a:r>
            <a:r>
              <a:rPr lang="en-US" b="0" dirty="0">
                <a:solidFill>
                  <a:srgbClr val="7F7F7F"/>
                </a:solidFill>
              </a:rPr>
              <a:t> 11:39. </a:t>
            </a:r>
            <a:r>
              <a:rPr lang="en-US" b="0" dirty="0" err="1">
                <a:solidFill>
                  <a:srgbClr val="7F7F7F"/>
                </a:solidFill>
              </a:rPr>
              <a:t>Greenbaum</a:t>
            </a:r>
            <a:r>
              <a:rPr lang="en-US" b="0" dirty="0">
                <a:solidFill>
                  <a:srgbClr val="7F7F7F"/>
                </a:solidFill>
              </a:rPr>
              <a:t> &amp; Gerstein, The Scientist ('13)]</a:t>
            </a:r>
          </a:p>
        </p:txBody>
      </p:sp>
    </p:spTree>
    <p:extLst>
      <p:ext uri="{BB962C8B-B14F-4D97-AF65-F5344CB8AC3E}">
        <p14:creationId xmlns:p14="http://schemas.microsoft.com/office/powerpoint/2010/main" val="1094130178"/>
      </p:ext>
    </p:extLst>
  </p:cSld>
  <p:clrMapOvr>
    <a:masterClrMapping/>
  </p:clrMapOvr>
  <p:transition advTm="55140"/>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dataExhaust.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3897" y="1124858"/>
            <a:ext cx="2323282" cy="5486400"/>
          </a:xfrm>
          <a:prstGeom prst="rect">
            <a:avLst/>
          </a:prstGeom>
        </p:spPr>
      </p:pic>
      <p:pic>
        <p:nvPicPr>
          <p:cNvPr id="14" name="Picture 13" descr="pyramid.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93907" y="1337644"/>
            <a:ext cx="6244474" cy="3657600"/>
          </a:xfrm>
          <a:prstGeom prst="rect">
            <a:avLst/>
          </a:prstGeom>
        </p:spPr>
      </p:pic>
      <p:pic>
        <p:nvPicPr>
          <p:cNvPr id="15" name="Picture 14" descr="table.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85142" y="4959047"/>
            <a:ext cx="6226752" cy="2057400"/>
          </a:xfrm>
          <a:prstGeom prst="rect">
            <a:avLst/>
          </a:prstGeom>
        </p:spPr>
      </p:pic>
      <p:sp>
        <p:nvSpPr>
          <p:cNvPr id="16" name="Rectangle 15"/>
          <p:cNvSpPr/>
          <p:nvPr/>
        </p:nvSpPr>
        <p:spPr>
          <a:xfrm>
            <a:off x="0" y="6471549"/>
            <a:ext cx="1869397" cy="276999"/>
          </a:xfrm>
          <a:prstGeom prst="rect">
            <a:avLst/>
          </a:prstGeom>
        </p:spPr>
        <p:txBody>
          <a:bodyPr wrap="none">
            <a:spAutoFit/>
          </a:bodyPr>
          <a:lstStyle/>
          <a:p>
            <a:pPr>
              <a:defRPr/>
            </a:pPr>
            <a:r>
              <a:rPr lang="en-US" dirty="0" smtClean="0">
                <a:solidFill>
                  <a:schemeClr val="bg1">
                    <a:lumMod val="50000"/>
                  </a:schemeClr>
                </a:solidFill>
              </a:rPr>
              <a:t>[</a:t>
            </a:r>
            <a:r>
              <a:rPr lang="en-US" i="1" dirty="0" err="1" smtClean="0">
                <a:solidFill>
                  <a:schemeClr val="bg1">
                    <a:lumMod val="50000"/>
                  </a:schemeClr>
                </a:solidFill>
              </a:rPr>
              <a:t>Gursoy</a:t>
            </a:r>
            <a:r>
              <a:rPr lang="en-US" i="1" dirty="0" smtClean="0">
                <a:solidFill>
                  <a:schemeClr val="bg1">
                    <a:lumMod val="50000"/>
                  </a:schemeClr>
                </a:solidFill>
              </a:rPr>
              <a:t> et al,</a:t>
            </a:r>
            <a:r>
              <a:rPr lang="en-US" dirty="0" smtClean="0">
                <a:solidFill>
                  <a:schemeClr val="bg1">
                    <a:lumMod val="50000"/>
                  </a:schemeClr>
                </a:solidFill>
              </a:rPr>
              <a:t> </a:t>
            </a:r>
            <a:r>
              <a:rPr lang="en-US" dirty="0" err="1" smtClean="0">
                <a:solidFill>
                  <a:schemeClr val="bg1">
                    <a:lumMod val="50000"/>
                  </a:schemeClr>
                </a:solidFill>
              </a:rPr>
              <a:t>Bioarvix</a:t>
            </a:r>
            <a:r>
              <a:rPr lang="en-US" dirty="0" smtClean="0">
                <a:solidFill>
                  <a:schemeClr val="bg1">
                    <a:lumMod val="50000"/>
                  </a:schemeClr>
                </a:solidFill>
              </a:rPr>
              <a:t>]</a:t>
            </a:r>
            <a:endParaRPr lang="en-US" dirty="0">
              <a:solidFill>
                <a:schemeClr val="bg1">
                  <a:lumMod val="50000"/>
                </a:schemeClr>
              </a:solidFill>
            </a:endParaRPr>
          </a:p>
        </p:txBody>
      </p:sp>
      <p:sp>
        <p:nvSpPr>
          <p:cNvPr id="3" name="Rectangle 2"/>
          <p:cNvSpPr/>
          <p:nvPr/>
        </p:nvSpPr>
        <p:spPr>
          <a:xfrm>
            <a:off x="7730359" y="1779271"/>
            <a:ext cx="1518745" cy="1037501"/>
          </a:xfrm>
          <a:prstGeom prst="rect">
            <a:avLst/>
          </a:prstGeom>
        </p:spPr>
        <p:txBody>
          <a:bodyPr wrap="square">
            <a:spAutoFit/>
          </a:bodyPr>
          <a:lstStyle/>
          <a:p>
            <a:r>
              <a:rPr lang="en-US" b="0"/>
              <a:t>NA12878 as case study - 1000 genomes variants are used as gold standard</a:t>
            </a:r>
          </a:p>
        </p:txBody>
      </p:sp>
      <p:sp>
        <p:nvSpPr>
          <p:cNvPr id="4" name="Title 3"/>
          <p:cNvSpPr>
            <a:spLocks noGrp="1"/>
          </p:cNvSpPr>
          <p:nvPr>
            <p:ph type="title"/>
          </p:nvPr>
        </p:nvSpPr>
        <p:spPr>
          <a:xfrm>
            <a:off x="685800" y="399394"/>
            <a:ext cx="7772400" cy="1143000"/>
          </a:xfrm>
        </p:spPr>
        <p:txBody>
          <a:bodyPr/>
          <a:lstStyle/>
          <a:p>
            <a:r>
              <a:rPr lang="en-US" sz="1800" dirty="0"/>
              <a:t>Functional genomics data comes with a great deal </a:t>
            </a:r>
            <a:r>
              <a:rPr lang="en-US" sz="1800"/>
              <a:t>of </a:t>
            </a:r>
            <a:r>
              <a:rPr lang="en-US" sz="1800" smtClean="0"/>
              <a:t>sequencing; </a:t>
            </a:r>
            <a:br>
              <a:rPr lang="en-US" sz="1800" smtClean="0"/>
            </a:br>
            <a:r>
              <a:rPr lang="en-US" sz="1800" smtClean="0"/>
              <a:t>We </a:t>
            </a:r>
            <a:r>
              <a:rPr lang="en-US" sz="1800" dirty="0"/>
              <a:t>can quantify amount of leakage at every step of the data summarization </a:t>
            </a:r>
            <a:r>
              <a:rPr lang="en-US" sz="1800"/>
              <a:t>process</a:t>
            </a:r>
            <a:r>
              <a:rPr lang="en-US" sz="1800" smtClean="0"/>
              <a:t>. </a:t>
            </a:r>
            <a:r>
              <a:rPr lang="en-US" sz="1800" dirty="0"/>
              <a:t/>
            </a:r>
            <a:br>
              <a:rPr lang="en-US" sz="1800" dirty="0"/>
            </a:br>
            <a:endParaRPr lang="en-US" sz="1800" dirty="0"/>
          </a:p>
        </p:txBody>
      </p:sp>
    </p:spTree>
    <p:extLst>
      <p:ext uri="{BB962C8B-B14F-4D97-AF65-F5344CB8AC3E}">
        <p14:creationId xmlns:p14="http://schemas.microsoft.com/office/powerpoint/2010/main" val="402286680"/>
      </p:ext>
    </p:extLst>
  </p:cSld>
  <p:clrMapOvr>
    <a:masterClrMapping/>
  </p:clrMapOvr>
  <p:transition advTm="38204"/>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41376"/>
            <a:ext cx="7772400" cy="1143000"/>
          </a:xfrm>
        </p:spPr>
        <p:txBody>
          <a:bodyPr/>
          <a:lstStyle/>
          <a:p>
            <a:r>
              <a:rPr lang="en-US" dirty="0"/>
              <a:t>Some Core Science Qs Addressed by RNA-</a:t>
            </a:r>
            <a:r>
              <a:rPr lang="en-US" dirty="0" err="1"/>
              <a:t>seq</a:t>
            </a:r>
            <a:endParaRPr lang="en-US" dirty="0"/>
          </a:p>
        </p:txBody>
      </p:sp>
      <p:sp>
        <p:nvSpPr>
          <p:cNvPr id="3" name="Content Placeholder 2"/>
          <p:cNvSpPr>
            <a:spLocks noGrp="1"/>
          </p:cNvSpPr>
          <p:nvPr>
            <p:ph idx="1"/>
          </p:nvPr>
        </p:nvSpPr>
        <p:spPr>
          <a:xfrm>
            <a:off x="515112" y="1456767"/>
            <a:ext cx="8092440" cy="4638675"/>
          </a:xfrm>
        </p:spPr>
        <p:txBody>
          <a:bodyPr/>
          <a:lstStyle/>
          <a:p>
            <a:r>
              <a:rPr lang="en-US" sz="2000" dirty="0"/>
              <a:t>Gene activity as a function </a:t>
            </a:r>
            <a:r>
              <a:rPr lang="en-US" sz="2000" dirty="0" smtClean="0"/>
              <a:t>of:</a:t>
            </a:r>
          </a:p>
          <a:p>
            <a:pPr lvl="1"/>
            <a:r>
              <a:rPr lang="en-US" sz="2000" b="1" dirty="0" smtClean="0">
                <a:solidFill>
                  <a:srgbClr val="00B400"/>
                </a:solidFill>
              </a:rPr>
              <a:t>Development</a:t>
            </a:r>
            <a:r>
              <a:rPr lang="en-US" sz="2000" dirty="0"/>
              <a:t>al</a:t>
            </a:r>
            <a:r>
              <a:rPr lang="en-US" sz="2000" dirty="0" smtClean="0"/>
              <a:t> </a:t>
            </a:r>
            <a:r>
              <a:rPr lang="en-US" sz="2000" dirty="0"/>
              <a:t>stage: basic patterns </a:t>
            </a:r>
            <a:r>
              <a:rPr lang="en-US" sz="2000" dirty="0" smtClean="0"/>
              <a:t>of </a:t>
            </a:r>
            <a:r>
              <a:rPr lang="en-US" sz="2000" dirty="0"/>
              <a:t>co-active genes across </a:t>
            </a:r>
            <a:r>
              <a:rPr lang="en-US" sz="2000" dirty="0" smtClean="0"/>
              <a:t>development</a:t>
            </a:r>
          </a:p>
          <a:p>
            <a:pPr lvl="1"/>
            <a:r>
              <a:rPr lang="en-US" sz="2000" b="1" dirty="0" smtClean="0">
                <a:solidFill>
                  <a:srgbClr val="00B400"/>
                </a:solidFill>
              </a:rPr>
              <a:t>Cell-type </a:t>
            </a:r>
            <a:r>
              <a:rPr lang="en-US" sz="2000" dirty="0"/>
              <a:t>&amp; </a:t>
            </a:r>
            <a:r>
              <a:rPr lang="en-US" sz="2000" dirty="0" smtClean="0"/>
              <a:t>Tissue: </a:t>
            </a:r>
            <a:r>
              <a:rPr lang="en-US" sz="2000" dirty="0"/>
              <a:t>relationship </a:t>
            </a:r>
            <a:r>
              <a:rPr lang="en-US" sz="2000" dirty="0" smtClean="0"/>
              <a:t>to specialized functions</a:t>
            </a:r>
          </a:p>
          <a:p>
            <a:pPr lvl="1"/>
            <a:r>
              <a:rPr lang="en-US" sz="2000" b="1" dirty="0">
                <a:solidFill>
                  <a:srgbClr val="00B400"/>
                </a:solidFill>
              </a:rPr>
              <a:t>Evolution</a:t>
            </a:r>
            <a:r>
              <a:rPr lang="en-US" sz="2000" dirty="0" smtClean="0"/>
              <a:t>ary relationships: behavior preserved across a wide range of organisms; patterns in model organisms in relation to those in humans </a:t>
            </a:r>
          </a:p>
          <a:p>
            <a:pPr lvl="1"/>
            <a:r>
              <a:rPr lang="en-US" sz="2000" b="1" dirty="0">
                <a:solidFill>
                  <a:srgbClr val="00B400"/>
                </a:solidFill>
              </a:rPr>
              <a:t>Individual</a:t>
            </a:r>
            <a:r>
              <a:rPr lang="en-US" sz="2000" dirty="0" smtClean="0"/>
              <a:t>, across the human population </a:t>
            </a:r>
          </a:p>
          <a:p>
            <a:pPr lvl="1"/>
            <a:r>
              <a:rPr lang="en-US" sz="2000" b="1" dirty="0">
                <a:solidFill>
                  <a:srgbClr val="00B400"/>
                </a:solidFill>
              </a:rPr>
              <a:t>Disease</a:t>
            </a:r>
            <a:r>
              <a:rPr lang="en-US" sz="2000" dirty="0" smtClean="0"/>
              <a:t> </a:t>
            </a:r>
            <a:r>
              <a:rPr lang="en-US" sz="2000" dirty="0"/>
              <a:t>phenotypes: disruption of patterns in </a:t>
            </a:r>
            <a:r>
              <a:rPr lang="en-US" sz="2000" dirty="0" smtClean="0"/>
              <a:t>disease</a:t>
            </a:r>
          </a:p>
          <a:p>
            <a:pPr lvl="2"/>
            <a:endParaRPr lang="en-US" sz="1600" dirty="0" smtClean="0"/>
          </a:p>
          <a:p>
            <a:r>
              <a:rPr lang="en-US" dirty="0" smtClean="0"/>
              <a:t>Some overarching Qs: </a:t>
            </a:r>
            <a:r>
              <a:rPr lang="en-US" b="1" dirty="0" smtClean="0">
                <a:solidFill>
                  <a:srgbClr val="C00000"/>
                </a:solidFill>
              </a:rPr>
              <a:t/>
            </a:r>
            <a:br>
              <a:rPr lang="en-US" b="1" dirty="0" smtClean="0">
                <a:solidFill>
                  <a:srgbClr val="C00000"/>
                </a:solidFill>
              </a:rPr>
            </a:br>
            <a:r>
              <a:rPr lang="en-US" b="1" dirty="0" smtClean="0">
                <a:solidFill>
                  <a:srgbClr val="C00000"/>
                </a:solidFill>
              </a:rPr>
              <a:t>Are </a:t>
            </a:r>
            <a:r>
              <a:rPr lang="en-US" b="1" dirty="0">
                <a:solidFill>
                  <a:srgbClr val="C00000"/>
                </a:solidFill>
              </a:rPr>
              <a:t>there </a:t>
            </a:r>
            <a:r>
              <a:rPr lang="en-US" b="1" dirty="0" smtClean="0">
                <a:solidFill>
                  <a:srgbClr val="C00000"/>
                </a:solidFill>
              </a:rPr>
              <a:t>core patterns </a:t>
            </a:r>
            <a:r>
              <a:rPr lang="en-US" b="1" dirty="0">
                <a:solidFill>
                  <a:srgbClr val="C00000"/>
                </a:solidFill>
              </a:rPr>
              <a:t>of </a:t>
            </a:r>
            <a:r>
              <a:rPr lang="en-US" b="1" dirty="0" smtClean="0">
                <a:solidFill>
                  <a:srgbClr val="C00000"/>
                </a:solidFill>
              </a:rPr>
              <a:t>gene activity ?</a:t>
            </a:r>
            <a:br>
              <a:rPr lang="en-US" b="1" dirty="0" smtClean="0">
                <a:solidFill>
                  <a:srgbClr val="C00000"/>
                </a:solidFill>
              </a:rPr>
            </a:br>
            <a:r>
              <a:rPr lang="en-US" b="1" dirty="0" smtClean="0">
                <a:solidFill>
                  <a:srgbClr val="C00000"/>
                </a:solidFill>
              </a:rPr>
              <a:t>How do they vary across individual ? </a:t>
            </a:r>
            <a:br>
              <a:rPr lang="en-US" b="1" dirty="0" smtClean="0">
                <a:solidFill>
                  <a:srgbClr val="C00000"/>
                </a:solidFill>
              </a:rPr>
            </a:br>
            <a:r>
              <a:rPr lang="en-US" b="1" dirty="0" smtClean="0">
                <a:solidFill>
                  <a:srgbClr val="C00000"/>
                </a:solidFill>
              </a:rPr>
              <a:t>Are </a:t>
            </a:r>
            <a:r>
              <a:rPr lang="en-US" b="1" dirty="0">
                <a:solidFill>
                  <a:srgbClr val="C00000"/>
                </a:solidFill>
              </a:rPr>
              <a:t>they disrupted by disease? </a:t>
            </a:r>
            <a:r>
              <a:rPr lang="en-US" b="1" dirty="0" smtClean="0">
                <a:solidFill>
                  <a:srgbClr val="C00000"/>
                </a:solidFill>
              </a:rPr>
              <a:t/>
            </a:r>
            <a:br>
              <a:rPr lang="en-US" b="1" dirty="0" smtClean="0">
                <a:solidFill>
                  <a:srgbClr val="C00000"/>
                </a:solidFill>
              </a:rPr>
            </a:br>
            <a:endParaRPr lang="en-US" b="1" dirty="0" smtClean="0">
              <a:solidFill>
                <a:srgbClr val="C00000"/>
              </a:solidFill>
            </a:endParaRPr>
          </a:p>
          <a:p>
            <a:pPr lvl="1"/>
            <a:endParaRPr lang="en-US" sz="2000" dirty="0"/>
          </a:p>
        </p:txBody>
      </p:sp>
    </p:spTree>
    <p:extLst>
      <p:ext uri="{BB962C8B-B14F-4D97-AF65-F5344CB8AC3E}">
        <p14:creationId xmlns:p14="http://schemas.microsoft.com/office/powerpoint/2010/main" val="1101788454"/>
      </p:ext>
    </p:extLst>
  </p:cSld>
  <p:clrMapOvr>
    <a:masterClrMapping/>
  </p:clrMapOvr>
  <p:transition advTm="55458"/>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Figure2v3-eps-converted-to.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40189"/>
            <a:ext cx="5016566" cy="5696857"/>
          </a:xfrm>
          <a:prstGeom prst="rect">
            <a:avLst/>
          </a:prstGeom>
        </p:spPr>
      </p:pic>
      <p:sp>
        <p:nvSpPr>
          <p:cNvPr id="5" name="Rectangle 4"/>
          <p:cNvSpPr/>
          <p:nvPr/>
        </p:nvSpPr>
        <p:spPr>
          <a:xfrm>
            <a:off x="0" y="181429"/>
            <a:ext cx="3822095" cy="830997"/>
          </a:xfrm>
          <a:prstGeom prst="rect">
            <a:avLst/>
          </a:prstGeom>
        </p:spPr>
        <p:txBody>
          <a:bodyPr wrap="square">
            <a:spAutoFit/>
          </a:bodyPr>
          <a:lstStyle/>
          <a:p>
            <a:pPr marL="285750" indent="-285750">
              <a:buFont typeface="Arial"/>
              <a:buChar char="•"/>
            </a:pPr>
            <a:r>
              <a:rPr lang="en-US" dirty="0"/>
              <a:t>How much information, for example, do RNA-</a:t>
            </a:r>
            <a:r>
              <a:rPr lang="en-US" dirty="0" err="1"/>
              <a:t>Seq</a:t>
            </a:r>
            <a:r>
              <a:rPr lang="en-US" dirty="0"/>
              <a:t> reads (or </a:t>
            </a:r>
            <a:r>
              <a:rPr lang="en-US" dirty="0" err="1"/>
              <a:t>ChIP-Seq</a:t>
            </a:r>
            <a:r>
              <a:rPr lang="en-US" dirty="0"/>
              <a:t>) reads contain? Does that information enough to identify individuals?</a:t>
            </a:r>
          </a:p>
        </p:txBody>
      </p:sp>
      <p:sp>
        <p:nvSpPr>
          <p:cNvPr id="7" name="Rectangle 6"/>
          <p:cNvSpPr/>
          <p:nvPr/>
        </p:nvSpPr>
        <p:spPr>
          <a:xfrm>
            <a:off x="0" y="6471549"/>
            <a:ext cx="1869397" cy="276999"/>
          </a:xfrm>
          <a:prstGeom prst="rect">
            <a:avLst/>
          </a:prstGeom>
        </p:spPr>
        <p:txBody>
          <a:bodyPr wrap="none">
            <a:spAutoFit/>
          </a:bodyPr>
          <a:lstStyle/>
          <a:p>
            <a:pPr>
              <a:defRPr/>
            </a:pPr>
            <a:r>
              <a:rPr lang="en-US" dirty="0" smtClean="0">
                <a:solidFill>
                  <a:schemeClr val="bg1">
                    <a:lumMod val="50000"/>
                  </a:schemeClr>
                </a:solidFill>
              </a:rPr>
              <a:t>[</a:t>
            </a:r>
            <a:r>
              <a:rPr lang="en-US" i="1" dirty="0" err="1" smtClean="0">
                <a:solidFill>
                  <a:schemeClr val="bg1">
                    <a:lumMod val="50000"/>
                  </a:schemeClr>
                </a:solidFill>
              </a:rPr>
              <a:t>Gursoy</a:t>
            </a:r>
            <a:r>
              <a:rPr lang="en-US" i="1" dirty="0" smtClean="0">
                <a:solidFill>
                  <a:schemeClr val="bg1">
                    <a:lumMod val="50000"/>
                  </a:schemeClr>
                </a:solidFill>
              </a:rPr>
              <a:t> et al,</a:t>
            </a:r>
            <a:r>
              <a:rPr lang="en-US" dirty="0" smtClean="0">
                <a:solidFill>
                  <a:schemeClr val="bg1">
                    <a:lumMod val="50000"/>
                  </a:schemeClr>
                </a:solidFill>
              </a:rPr>
              <a:t> </a:t>
            </a:r>
            <a:r>
              <a:rPr lang="en-US" dirty="0" err="1" smtClean="0">
                <a:solidFill>
                  <a:schemeClr val="bg1">
                    <a:lumMod val="50000"/>
                  </a:schemeClr>
                </a:solidFill>
              </a:rPr>
              <a:t>Bioarvix</a:t>
            </a:r>
            <a:r>
              <a:rPr lang="en-US" dirty="0" smtClean="0">
                <a:solidFill>
                  <a:schemeClr val="bg1">
                    <a:lumMod val="50000"/>
                  </a:schemeClr>
                </a:solidFill>
              </a:rPr>
              <a:t>]</a:t>
            </a:r>
            <a:endParaRPr lang="en-US" dirty="0">
              <a:solidFill>
                <a:schemeClr val="bg1">
                  <a:lumMod val="50000"/>
                </a:schemeClr>
              </a:solidFill>
            </a:endParaRPr>
          </a:p>
        </p:txBody>
      </p:sp>
      <p:sp>
        <p:nvSpPr>
          <p:cNvPr id="8" name="Rectangle 7"/>
          <p:cNvSpPr/>
          <p:nvPr/>
        </p:nvSpPr>
        <p:spPr>
          <a:xfrm>
            <a:off x="5200953" y="1090135"/>
            <a:ext cx="3773714" cy="2123658"/>
          </a:xfrm>
          <a:prstGeom prst="rect">
            <a:avLst/>
          </a:prstGeom>
        </p:spPr>
        <p:txBody>
          <a:bodyPr wrap="square">
            <a:spAutoFit/>
          </a:bodyPr>
          <a:lstStyle/>
          <a:p>
            <a:pPr marL="285750" indent="-285750">
              <a:buFont typeface="Arial"/>
              <a:buChar char="•"/>
            </a:pPr>
            <a:r>
              <a:rPr lang="en-US" dirty="0"/>
              <a:t> It might seem like we don’t infer much information from single </a:t>
            </a:r>
            <a:r>
              <a:rPr lang="en-US" dirty="0" err="1"/>
              <a:t>ChIP-Seq</a:t>
            </a:r>
            <a:r>
              <a:rPr lang="en-US" dirty="0"/>
              <a:t> and RNA-</a:t>
            </a:r>
            <a:r>
              <a:rPr lang="en-US" dirty="0" err="1"/>
              <a:t>Seq</a:t>
            </a:r>
            <a:r>
              <a:rPr lang="en-US" dirty="0"/>
              <a:t> experiments compared to WGS</a:t>
            </a:r>
          </a:p>
          <a:p>
            <a:pPr marL="742950" lvl="1" indent="-285750">
              <a:buFont typeface="Arial"/>
              <a:buChar char="•"/>
            </a:pPr>
            <a:r>
              <a:rPr lang="en-US" sz="1600" dirty="0"/>
              <a:t>However putting 10 different </a:t>
            </a:r>
            <a:r>
              <a:rPr lang="en-US" sz="1600" dirty="0" err="1"/>
              <a:t>ChIP-Seq</a:t>
            </a:r>
            <a:r>
              <a:rPr lang="en-US" sz="1600" dirty="0"/>
              <a:t> experiments and RNA-</a:t>
            </a:r>
            <a:r>
              <a:rPr lang="en-US" sz="1600" dirty="0" err="1"/>
              <a:t>Seq</a:t>
            </a:r>
            <a:r>
              <a:rPr lang="en-US" sz="1600" dirty="0"/>
              <a:t> together with imputation provides a great deal of information about the individual</a:t>
            </a:r>
          </a:p>
        </p:txBody>
      </p:sp>
      <p:pic>
        <p:nvPicPr>
          <p:cNvPr id="9" name="Picture 8" descr="figureForMG_numberSNVs.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6508" y="3255104"/>
            <a:ext cx="3591763" cy="2743200"/>
          </a:xfrm>
          <a:prstGeom prst="rect">
            <a:avLst/>
          </a:prstGeom>
        </p:spPr>
      </p:pic>
    </p:spTree>
    <p:extLst>
      <p:ext uri="{BB962C8B-B14F-4D97-AF65-F5344CB8AC3E}">
        <p14:creationId xmlns:p14="http://schemas.microsoft.com/office/powerpoint/2010/main" val="1322985065"/>
      </p:ext>
    </p:extLst>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5" name="Rectangle 2"/>
          <p:cNvSpPr>
            <a:spLocks noGrp="1" noChangeArrowheads="1"/>
          </p:cNvSpPr>
          <p:nvPr>
            <p:ph type="title"/>
          </p:nvPr>
        </p:nvSpPr>
        <p:spPr>
          <a:xfrm>
            <a:off x="685800" y="210858"/>
            <a:ext cx="7772400" cy="800100"/>
          </a:xfrm>
        </p:spPr>
        <p:txBody>
          <a:bodyPr/>
          <a:lstStyle/>
          <a:p>
            <a:pPr eaLnBrk="1" hangingPunct="1"/>
            <a:r>
              <a:rPr lang="en-US" sz="3600" dirty="0">
                <a:latin typeface="Arial" charset="0"/>
                <a:ea typeface="ＭＳ Ｐゴシック" charset="0"/>
                <a:cs typeface="ＭＳ Ｐゴシック" charset="0"/>
              </a:rPr>
              <a:t>Light-weight </a:t>
            </a:r>
            <a:r>
              <a:rPr lang="en-US" sz="3600" dirty="0" smtClean="0">
                <a:latin typeface="Arial" charset="0"/>
                <a:ea typeface="ＭＳ Ｐゴシック" charset="0"/>
                <a:cs typeface="ＭＳ Ｐゴシック" charset="0"/>
              </a:rPr>
              <a:t>formats to Hide Most of the Read Data (Signal Tracks)</a:t>
            </a:r>
            <a:endParaRPr lang="en-US" sz="3600" dirty="0">
              <a:latin typeface="Arial" charset="0"/>
              <a:ea typeface="ＭＳ Ｐゴシック" charset="0"/>
              <a:cs typeface="ＭＳ Ｐゴシック" charset="0"/>
            </a:endParaRPr>
          </a:p>
        </p:txBody>
      </p:sp>
      <p:sp>
        <p:nvSpPr>
          <p:cNvPr id="323590" name="Content Placeholder 25"/>
          <p:cNvSpPr>
            <a:spLocks noGrp="1"/>
          </p:cNvSpPr>
          <p:nvPr>
            <p:ph idx="1"/>
          </p:nvPr>
        </p:nvSpPr>
        <p:spPr>
          <a:xfrm>
            <a:off x="608013" y="1285641"/>
            <a:ext cx="7796212" cy="2198098"/>
          </a:xfrm>
        </p:spPr>
        <p:txBody>
          <a:bodyPr>
            <a:spAutoFit/>
          </a:bodyPr>
          <a:lstStyle/>
          <a:p>
            <a:r>
              <a:rPr lang="en-US" sz="2000" dirty="0">
                <a:latin typeface="Arial" charset="0"/>
                <a:ea typeface="ＭＳ Ｐゴシック" charset="0"/>
                <a:cs typeface="ＭＳ Ｐゴシック" charset="0"/>
              </a:rPr>
              <a:t>Some lightweight format clearly separate public &amp; private info., aiding exchange</a:t>
            </a:r>
          </a:p>
          <a:p>
            <a:r>
              <a:rPr lang="en-US" sz="2000" dirty="0">
                <a:latin typeface="Arial" charset="0"/>
                <a:ea typeface="ＭＳ Ｐゴシック" charset="0"/>
                <a:cs typeface="ＭＳ Ｐゴシック" charset="0"/>
              </a:rPr>
              <a:t>Files become much </a:t>
            </a:r>
            <a:r>
              <a:rPr lang="en-US" sz="2000" dirty="0" smtClean="0">
                <a:latin typeface="Arial" charset="0"/>
                <a:ea typeface="ＭＳ Ｐゴシック" charset="0"/>
                <a:cs typeface="ＭＳ Ｐゴシック" charset="0"/>
              </a:rPr>
              <a:t>smaller. Similar to CRAM</a:t>
            </a:r>
            <a:endParaRPr lang="en-US" sz="2000" dirty="0">
              <a:latin typeface="Arial" charset="0"/>
              <a:ea typeface="ＭＳ Ｐゴシック" charset="0"/>
              <a:cs typeface="ＭＳ Ｐゴシック" charset="0"/>
            </a:endParaRPr>
          </a:p>
          <a:p>
            <a:r>
              <a:rPr lang="en-US" sz="2000" dirty="0">
                <a:latin typeface="Arial" charset="0"/>
                <a:ea typeface="ＭＳ Ｐゴシック" charset="0"/>
                <a:cs typeface="ＭＳ Ｐゴシック" charset="0"/>
              </a:rPr>
              <a:t>Distinction between formats to compute on and those to archive with – become sharper with big data</a:t>
            </a:r>
          </a:p>
          <a:p>
            <a:endParaRPr lang="en-US" sz="2000" dirty="0">
              <a:latin typeface="Arial" charset="0"/>
              <a:ea typeface="ＭＳ Ｐゴシック" charset="0"/>
              <a:cs typeface="ＭＳ Ｐゴシック" charset="0"/>
            </a:endParaRPr>
          </a:p>
        </p:txBody>
      </p:sp>
      <p:pic>
        <p:nvPicPr>
          <p:cNvPr id="323586" name="Picture 4" descr="Screen shot 2010-06-23 at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8013" y="3254427"/>
            <a:ext cx="7796212" cy="2030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323587" name="Group 14"/>
          <p:cNvGrpSpPr>
            <a:grpSpLocks/>
          </p:cNvGrpSpPr>
          <p:nvPr/>
        </p:nvGrpSpPr>
        <p:grpSpPr bwMode="auto">
          <a:xfrm>
            <a:off x="3102002" y="5480102"/>
            <a:ext cx="2117725" cy="619125"/>
            <a:chOff x="1028700" y="4082858"/>
            <a:chExt cx="3657600" cy="1069975"/>
          </a:xfrm>
        </p:grpSpPr>
        <p:sp>
          <p:nvSpPr>
            <p:cNvPr id="323592" name="Line 6"/>
            <p:cNvSpPr>
              <a:spLocks noChangeShapeType="1"/>
            </p:cNvSpPr>
            <p:nvPr/>
          </p:nvSpPr>
          <p:spPr bwMode="auto">
            <a:xfrm>
              <a:off x="1028700" y="4235258"/>
              <a:ext cx="3657600" cy="0"/>
            </a:xfrm>
            <a:prstGeom prst="line">
              <a:avLst/>
            </a:prstGeom>
            <a:noFill/>
            <a:ln w="9525">
              <a:solidFill>
                <a:schemeClr val="tx1"/>
              </a:solidFill>
              <a:prstDash val="dash"/>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23593" name="Rectangle 7"/>
            <p:cNvSpPr>
              <a:spLocks noChangeArrowheads="1"/>
            </p:cNvSpPr>
            <p:nvPr/>
          </p:nvSpPr>
          <p:spPr bwMode="auto">
            <a:xfrm>
              <a:off x="1333500" y="4159058"/>
              <a:ext cx="990600" cy="1524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323594" name="Rectangle 8"/>
            <p:cNvSpPr>
              <a:spLocks noChangeArrowheads="1"/>
            </p:cNvSpPr>
            <p:nvPr/>
          </p:nvSpPr>
          <p:spPr bwMode="auto">
            <a:xfrm>
              <a:off x="2705100" y="4997258"/>
              <a:ext cx="533400" cy="152400"/>
            </a:xfrm>
            <a:prstGeom prst="rect">
              <a:avLst/>
            </a:prstGeom>
            <a:solidFill>
              <a:srgbClr val="FF9900"/>
            </a:solidFill>
            <a:ln w="9525">
              <a:solidFill>
                <a:schemeClr val="tx1"/>
              </a:solidFill>
              <a:miter lim="800000"/>
              <a:headEnd/>
              <a:tailEnd/>
            </a:ln>
          </p:spPr>
          <p:txBody>
            <a:bodyPr wrap="none" anchor="ctr"/>
            <a:lstStyle/>
            <a:p>
              <a:endParaRPr lang="en-US"/>
            </a:p>
          </p:txBody>
        </p:sp>
        <p:sp>
          <p:nvSpPr>
            <p:cNvPr id="323595" name="Line 9"/>
            <p:cNvSpPr>
              <a:spLocks noChangeShapeType="1"/>
            </p:cNvSpPr>
            <p:nvPr/>
          </p:nvSpPr>
          <p:spPr bwMode="auto">
            <a:xfrm flipH="1" flipV="1">
              <a:off x="2019300" y="4311458"/>
              <a:ext cx="685800" cy="685800"/>
            </a:xfrm>
            <a:prstGeom prst="line">
              <a:avLst/>
            </a:prstGeom>
            <a:noFill/>
            <a:ln w="9525" cap="rnd">
              <a:solidFill>
                <a:schemeClr val="tx1"/>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23596" name="Line 10"/>
            <p:cNvSpPr>
              <a:spLocks noChangeShapeType="1"/>
            </p:cNvSpPr>
            <p:nvPr/>
          </p:nvSpPr>
          <p:spPr bwMode="auto">
            <a:xfrm flipH="1" flipV="1">
              <a:off x="2324100" y="4311458"/>
              <a:ext cx="685800" cy="685800"/>
            </a:xfrm>
            <a:prstGeom prst="line">
              <a:avLst/>
            </a:prstGeom>
            <a:noFill/>
            <a:ln w="9525" cap="rnd">
              <a:solidFill>
                <a:schemeClr val="tx1"/>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23597" name="Line 11"/>
            <p:cNvSpPr>
              <a:spLocks noChangeShapeType="1"/>
            </p:cNvSpPr>
            <p:nvPr/>
          </p:nvSpPr>
          <p:spPr bwMode="auto">
            <a:xfrm flipH="1">
              <a:off x="3009900" y="4311458"/>
              <a:ext cx="304800" cy="685800"/>
            </a:xfrm>
            <a:prstGeom prst="line">
              <a:avLst/>
            </a:prstGeom>
            <a:noFill/>
            <a:ln w="9525" cap="rnd">
              <a:solidFill>
                <a:schemeClr val="tx1"/>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23598" name="Line 12"/>
            <p:cNvSpPr>
              <a:spLocks noChangeShapeType="1"/>
            </p:cNvSpPr>
            <p:nvPr/>
          </p:nvSpPr>
          <p:spPr bwMode="auto">
            <a:xfrm flipH="1">
              <a:off x="3238500" y="4311458"/>
              <a:ext cx="304800" cy="685800"/>
            </a:xfrm>
            <a:prstGeom prst="line">
              <a:avLst/>
            </a:prstGeom>
            <a:noFill/>
            <a:ln w="9525" cap="rnd">
              <a:solidFill>
                <a:schemeClr val="tx1"/>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23599" name="Rectangle 15"/>
            <p:cNvSpPr>
              <a:spLocks noChangeArrowheads="1"/>
            </p:cNvSpPr>
            <p:nvPr/>
          </p:nvSpPr>
          <p:spPr bwMode="auto">
            <a:xfrm>
              <a:off x="4305300" y="4159058"/>
              <a:ext cx="152400" cy="1524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323600" name="Rectangle 16"/>
            <p:cNvSpPr>
              <a:spLocks noChangeArrowheads="1"/>
            </p:cNvSpPr>
            <p:nvPr/>
          </p:nvSpPr>
          <p:spPr bwMode="auto">
            <a:xfrm>
              <a:off x="3314700" y="4159058"/>
              <a:ext cx="685800" cy="1524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323601" name="Line 22"/>
            <p:cNvSpPr>
              <a:spLocks noChangeShapeType="1"/>
            </p:cNvSpPr>
            <p:nvPr/>
          </p:nvSpPr>
          <p:spPr bwMode="auto">
            <a:xfrm flipV="1">
              <a:off x="2019300" y="4082858"/>
              <a:ext cx="0" cy="228600"/>
            </a:xfrm>
            <a:prstGeom prst="line">
              <a:avLst/>
            </a:prstGeom>
            <a:noFill/>
            <a:ln w="6350" cap="rnd">
              <a:solidFill>
                <a:schemeClr val="bg2"/>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23602" name="Line 23"/>
            <p:cNvSpPr>
              <a:spLocks noChangeShapeType="1"/>
            </p:cNvSpPr>
            <p:nvPr/>
          </p:nvSpPr>
          <p:spPr bwMode="auto">
            <a:xfrm flipV="1">
              <a:off x="2324100" y="4082858"/>
              <a:ext cx="0" cy="228600"/>
            </a:xfrm>
            <a:prstGeom prst="line">
              <a:avLst/>
            </a:prstGeom>
            <a:noFill/>
            <a:ln w="6350" cap="rnd">
              <a:solidFill>
                <a:schemeClr val="bg2"/>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23603" name="Line 24"/>
            <p:cNvSpPr>
              <a:spLocks noChangeShapeType="1"/>
            </p:cNvSpPr>
            <p:nvPr/>
          </p:nvSpPr>
          <p:spPr bwMode="auto">
            <a:xfrm flipV="1">
              <a:off x="3314700" y="4082858"/>
              <a:ext cx="0" cy="228600"/>
            </a:xfrm>
            <a:prstGeom prst="line">
              <a:avLst/>
            </a:prstGeom>
            <a:noFill/>
            <a:ln w="6350" cap="rnd">
              <a:solidFill>
                <a:schemeClr val="bg2"/>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23604" name="Line 25"/>
            <p:cNvSpPr>
              <a:spLocks noChangeShapeType="1"/>
            </p:cNvSpPr>
            <p:nvPr/>
          </p:nvSpPr>
          <p:spPr bwMode="auto">
            <a:xfrm flipV="1">
              <a:off x="3543300" y="4082858"/>
              <a:ext cx="0" cy="228600"/>
            </a:xfrm>
            <a:prstGeom prst="line">
              <a:avLst/>
            </a:prstGeom>
            <a:noFill/>
            <a:ln w="6350" cap="rnd">
              <a:solidFill>
                <a:schemeClr val="bg2"/>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23605" name="Line 33"/>
            <p:cNvSpPr>
              <a:spLocks noChangeShapeType="1"/>
            </p:cNvSpPr>
            <p:nvPr/>
          </p:nvSpPr>
          <p:spPr bwMode="auto">
            <a:xfrm>
              <a:off x="3009900" y="5013133"/>
              <a:ext cx="0" cy="139700"/>
            </a:xfrm>
            <a:prstGeom prst="line">
              <a:avLst/>
            </a:prstGeom>
            <a:noFill/>
            <a:ln w="9525" cap="rnd">
              <a:solidFill>
                <a:schemeClr val="tx1"/>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sp>
        <p:nvSpPr>
          <p:cNvPr id="323588" name="TextBox 2"/>
          <p:cNvSpPr txBox="1">
            <a:spLocks noChangeArrowheads="1"/>
          </p:cNvSpPr>
          <p:nvPr/>
        </p:nvSpPr>
        <p:spPr bwMode="auto">
          <a:xfrm>
            <a:off x="2879750" y="6192838"/>
            <a:ext cx="2663825" cy="64627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4" tIns="45690" rIns="91374" bIns="45690">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800"/>
              <a:t>Mapping coordinates without variants (MRF)</a:t>
            </a:r>
          </a:p>
        </p:txBody>
      </p:sp>
      <p:sp>
        <p:nvSpPr>
          <p:cNvPr id="323589" name="TextBox 31"/>
          <p:cNvSpPr txBox="1">
            <a:spLocks noChangeArrowheads="1"/>
          </p:cNvSpPr>
          <p:nvPr/>
        </p:nvSpPr>
        <p:spPr bwMode="auto">
          <a:xfrm>
            <a:off x="6242076" y="5494339"/>
            <a:ext cx="1992645" cy="1200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74" tIns="45690" rIns="91374" bIns="45690">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800"/>
              <a:t>Reads </a:t>
            </a:r>
            <a:br>
              <a:rPr lang="en-US" sz="1800"/>
            </a:br>
            <a:r>
              <a:rPr lang="en-US" sz="1800"/>
              <a:t>(linked via ID, </a:t>
            </a:r>
            <a:br>
              <a:rPr lang="en-US" sz="1800"/>
            </a:br>
            <a:r>
              <a:rPr lang="en-US" sz="1800"/>
              <a:t>10X larger than </a:t>
            </a:r>
            <a:br>
              <a:rPr lang="en-US" sz="1800"/>
            </a:br>
            <a:r>
              <a:rPr lang="en-US" sz="1800"/>
              <a:t>mapping coord.)</a:t>
            </a:r>
          </a:p>
        </p:txBody>
      </p:sp>
      <p:sp>
        <p:nvSpPr>
          <p:cNvPr id="2" name="TextBox 1"/>
          <p:cNvSpPr txBox="1"/>
          <p:nvPr/>
        </p:nvSpPr>
        <p:spPr>
          <a:xfrm>
            <a:off x="238162" y="6477052"/>
            <a:ext cx="1638319" cy="246161"/>
          </a:xfrm>
          <a:prstGeom prst="rect">
            <a:avLst/>
          </a:prstGeom>
          <a:noFill/>
        </p:spPr>
        <p:txBody>
          <a:bodyPr wrap="none" lIns="91374" tIns="45690" rIns="91374" bIns="45690">
            <a:spAutoFit/>
          </a:bodyPr>
          <a:lstStyle/>
          <a:p>
            <a:pPr>
              <a:defRPr/>
            </a:pPr>
            <a:r>
              <a:rPr lang="en-US" sz="1000" dirty="0">
                <a:solidFill>
                  <a:schemeClr val="bg1">
                    <a:lumMod val="50000"/>
                  </a:schemeClr>
                </a:solidFill>
              </a:rPr>
              <a:t>[</a:t>
            </a:r>
            <a:r>
              <a:rPr lang="en-US" sz="1000" i="1" dirty="0">
                <a:solidFill>
                  <a:schemeClr val="bg1">
                    <a:lumMod val="50000"/>
                  </a:schemeClr>
                </a:solidFill>
              </a:rPr>
              <a:t>Bioinformatics</a:t>
            </a:r>
            <a:r>
              <a:rPr lang="en-US" sz="1000" dirty="0">
                <a:solidFill>
                  <a:schemeClr val="bg1">
                    <a:lumMod val="50000"/>
                  </a:schemeClr>
                </a:solidFill>
              </a:rPr>
              <a:t> 27: 281]</a:t>
            </a:r>
          </a:p>
        </p:txBody>
      </p:sp>
    </p:spTree>
    <p:extLst>
      <p:ext uri="{BB962C8B-B14F-4D97-AF65-F5344CB8AC3E}">
        <p14:creationId xmlns:p14="http://schemas.microsoft.com/office/powerpoint/2010/main" val="714799155"/>
      </p:ext>
    </p:extLst>
  </p:cSld>
  <p:clrMapOvr>
    <a:masterClrMapping/>
  </p:clrMapOvr>
  <p:transition spd="slow" advTm="59394"/>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Title 1"/>
          <p:cNvSpPr>
            <a:spLocks noGrp="1"/>
          </p:cNvSpPr>
          <p:nvPr>
            <p:ph type="title"/>
          </p:nvPr>
        </p:nvSpPr>
        <p:spPr>
          <a:xfrm>
            <a:off x="15876" y="7938"/>
            <a:ext cx="9112248" cy="684212"/>
          </a:xfrm>
        </p:spPr>
        <p:txBody>
          <a:bodyPr/>
          <a:lstStyle/>
          <a:p>
            <a:pPr>
              <a:defRPr/>
            </a:pPr>
            <a:r>
              <a:rPr lang="en-US" sz="1400" dirty="0">
                <a:solidFill>
                  <a:schemeClr val="tx1">
                    <a:lumMod val="65000"/>
                    <a:lumOff val="35000"/>
                  </a:schemeClr>
                </a:solidFill>
                <a:ea typeface="ＭＳ Ｐゴシック" charset="0"/>
                <a:cs typeface="ＭＳ Ｐゴシック" charset="0"/>
              </a:rPr>
              <a:t>Using population-scale </a:t>
            </a:r>
            <a:r>
              <a:rPr lang="en-US" sz="1400" dirty="0" smtClean="0">
                <a:solidFill>
                  <a:schemeClr val="tx1">
                    <a:lumMod val="65000"/>
                    <a:lumOff val="35000"/>
                  </a:schemeClr>
                </a:solidFill>
                <a:ea typeface="ＭＳ Ｐゴシック" charset="0"/>
                <a:cs typeface="ＭＳ Ｐゴシック" charset="0"/>
              </a:rPr>
              <a:t>functional </a:t>
            </a:r>
            <a:r>
              <a:rPr lang="en-US" sz="1400" dirty="0">
                <a:solidFill>
                  <a:schemeClr val="tx1">
                    <a:lumMod val="65000"/>
                    <a:lumOff val="35000"/>
                  </a:schemeClr>
                </a:solidFill>
                <a:ea typeface="ＭＳ Ｐゴシック" charset="0"/>
                <a:cs typeface="ＭＳ Ｐゴシック" charset="0"/>
              </a:rPr>
              <a:t>genomics </a:t>
            </a:r>
            <a:r>
              <a:rPr lang="en-US" sz="1400" dirty="0" smtClean="0">
                <a:solidFill>
                  <a:schemeClr val="tx1">
                    <a:lumMod val="65000"/>
                    <a:lumOff val="35000"/>
                  </a:schemeClr>
                </a:solidFill>
                <a:ea typeface="ＭＳ Ｐゴシック" charset="0"/>
                <a:cs typeface="ＭＳ Ｐゴシック" charset="0"/>
              </a:rPr>
              <a:t>to </a:t>
            </a:r>
            <a:r>
              <a:rPr lang="en-US" sz="1400" dirty="0">
                <a:solidFill>
                  <a:schemeClr val="tx1">
                    <a:lumMod val="65000"/>
                    <a:lumOff val="35000"/>
                  </a:schemeClr>
                </a:solidFill>
                <a:ea typeface="ＭＳ Ｐゴシック" charset="0"/>
                <a:cs typeface="ＭＳ Ｐゴシック" charset="0"/>
              </a:rPr>
              <a:t>understand </a:t>
            </a:r>
            <a:r>
              <a:rPr lang="en-US" sz="1400" dirty="0" err="1" smtClean="0">
                <a:solidFill>
                  <a:schemeClr val="tx1">
                    <a:lumMod val="65000"/>
                    <a:lumOff val="35000"/>
                  </a:schemeClr>
                </a:solidFill>
                <a:ea typeface="ＭＳ Ｐゴシック" charset="0"/>
                <a:cs typeface="ＭＳ Ｐゴシック" charset="0"/>
              </a:rPr>
              <a:t>neuropsychiatic</a:t>
            </a:r>
            <a:r>
              <a:rPr lang="en-US" sz="1400" dirty="0" smtClean="0">
                <a:solidFill>
                  <a:schemeClr val="tx1">
                    <a:lumMod val="65000"/>
                    <a:lumOff val="35000"/>
                  </a:schemeClr>
                </a:solidFill>
                <a:ea typeface="ＭＳ Ｐゴシック" charset="0"/>
                <a:cs typeface="ＭＳ Ｐゴシック" charset="0"/>
              </a:rPr>
              <a:t> </a:t>
            </a:r>
            <a:r>
              <a:rPr lang="en-US" sz="1400" dirty="0">
                <a:solidFill>
                  <a:schemeClr val="tx1">
                    <a:lumMod val="65000"/>
                    <a:lumOff val="35000"/>
                  </a:schemeClr>
                </a:solidFill>
                <a:ea typeface="ＭＳ Ｐゴシック" charset="0"/>
                <a:cs typeface="ＭＳ Ｐゴシック" charset="0"/>
              </a:rPr>
              <a:t>disease </a:t>
            </a:r>
            <a:r>
              <a:rPr lang="en-US" sz="1400" dirty="0" smtClean="0">
                <a:solidFill>
                  <a:schemeClr val="tx1">
                    <a:lumMod val="65000"/>
                    <a:lumOff val="35000"/>
                  </a:schemeClr>
                </a:solidFill>
                <a:ea typeface="ＭＳ Ｐゴシック" charset="0"/>
                <a:cs typeface="ＭＳ Ｐゴシック" charset="0"/>
              </a:rPr>
              <a:t/>
            </a:r>
            <a:br>
              <a:rPr lang="en-US" sz="1400" dirty="0" smtClean="0">
                <a:solidFill>
                  <a:schemeClr val="tx1">
                    <a:lumMod val="65000"/>
                    <a:lumOff val="35000"/>
                  </a:schemeClr>
                </a:solidFill>
                <a:ea typeface="ＭＳ Ｐゴシック" charset="0"/>
                <a:cs typeface="ＭＳ Ｐゴシック" charset="0"/>
              </a:rPr>
            </a:br>
            <a:r>
              <a:rPr lang="en-US" sz="1400" dirty="0" smtClean="0">
                <a:solidFill>
                  <a:schemeClr val="tx1">
                    <a:lumMod val="65000"/>
                    <a:lumOff val="35000"/>
                  </a:schemeClr>
                </a:solidFill>
                <a:ea typeface="ＭＳ Ｐゴシック" charset="0"/>
                <a:cs typeface="ＭＳ Ｐゴシック" charset="0"/>
              </a:rPr>
              <a:t>&amp; </a:t>
            </a:r>
            <a:r>
              <a:rPr lang="en-US" sz="1400" dirty="0">
                <a:solidFill>
                  <a:schemeClr val="tx1">
                    <a:lumMod val="65000"/>
                    <a:lumOff val="35000"/>
                  </a:schemeClr>
                </a:solidFill>
                <a:ea typeface="ＭＳ Ｐゴシック" charset="0"/>
                <a:cs typeface="ＭＳ Ｐゴシック" charset="0"/>
              </a:rPr>
              <a:t>interpreting </a:t>
            </a:r>
            <a:r>
              <a:rPr lang="en-US" sz="1400" dirty="0" smtClean="0">
                <a:solidFill>
                  <a:schemeClr val="tx1">
                    <a:lumMod val="65000"/>
                    <a:lumOff val="35000"/>
                  </a:schemeClr>
                </a:solidFill>
                <a:ea typeface="ＭＳ Ｐゴシック" charset="0"/>
                <a:cs typeface="ＭＳ Ｐゴシック" charset="0"/>
              </a:rPr>
              <a:t>the data </a:t>
            </a:r>
            <a:r>
              <a:rPr lang="en-US" sz="1400" dirty="0">
                <a:solidFill>
                  <a:schemeClr val="tx1">
                    <a:lumMod val="65000"/>
                    <a:lumOff val="35000"/>
                  </a:schemeClr>
                </a:solidFill>
                <a:ea typeface="ＭＳ Ｐゴシック" charset="0"/>
                <a:cs typeface="ＭＳ Ｐゴシック" charset="0"/>
              </a:rPr>
              <a:t>exhaust </a:t>
            </a:r>
            <a:r>
              <a:rPr lang="en-US" sz="1400" dirty="0" smtClean="0">
                <a:solidFill>
                  <a:schemeClr val="tx1">
                    <a:lumMod val="65000"/>
                    <a:lumOff val="35000"/>
                  </a:schemeClr>
                </a:solidFill>
                <a:ea typeface="ＭＳ Ｐゴシック" charset="0"/>
                <a:cs typeface="ＭＳ Ｐゴシック" charset="0"/>
              </a:rPr>
              <a:t>from </a:t>
            </a:r>
            <a:r>
              <a:rPr lang="en-US" sz="1400" dirty="0">
                <a:solidFill>
                  <a:schemeClr val="tx1">
                    <a:lumMod val="65000"/>
                    <a:lumOff val="35000"/>
                  </a:schemeClr>
                </a:solidFill>
                <a:ea typeface="ＭＳ Ｐゴシック" charset="0"/>
                <a:cs typeface="ＭＳ Ｐゴシック" charset="0"/>
              </a:rPr>
              <a:t>this activity </a:t>
            </a:r>
          </a:p>
        </p:txBody>
      </p:sp>
      <p:sp>
        <p:nvSpPr>
          <p:cNvPr id="54274" name="Content Placeholder 2"/>
          <p:cNvSpPr>
            <a:spLocks noGrp="1"/>
          </p:cNvSpPr>
          <p:nvPr>
            <p:ph sz="half" idx="1"/>
          </p:nvPr>
        </p:nvSpPr>
        <p:spPr>
          <a:xfrm>
            <a:off x="-10310" y="711200"/>
            <a:ext cx="4859397" cy="6116638"/>
          </a:xfrm>
        </p:spPr>
        <p:txBody>
          <a:bodyPr/>
          <a:lstStyle/>
          <a:p>
            <a:r>
              <a:rPr lang="en-US" altLang="en-US" sz="1400" i="1" dirty="0" smtClean="0">
                <a:solidFill>
                  <a:schemeClr val="tx1">
                    <a:lumMod val="65000"/>
                    <a:lumOff val="35000"/>
                  </a:schemeClr>
                </a:solidFill>
                <a:ea typeface="ＭＳ Ｐゴシック" charset="-128"/>
                <a:cs typeface="ＭＳ Ｐゴシック" charset="-128"/>
              </a:rPr>
              <a:t>[Core] </a:t>
            </a:r>
            <a:r>
              <a:rPr lang="en-US" altLang="en-US" sz="1800" b="1" u="sng" dirty="0" err="1" smtClean="0">
                <a:solidFill>
                  <a:srgbClr val="FFC000"/>
                </a:solidFill>
                <a:ea typeface="ＭＳ Ｐゴシック" charset="-128"/>
                <a:cs typeface="ＭＳ Ｐゴシック" charset="-128"/>
              </a:rPr>
              <a:t>PsychENCODE</a:t>
            </a:r>
            <a:r>
              <a:rPr lang="en-US" altLang="en-US" sz="1800" b="1" dirty="0">
                <a:solidFill>
                  <a:schemeClr val="tx1">
                    <a:lumMod val="65000"/>
                    <a:lumOff val="35000"/>
                  </a:schemeClr>
                </a:solidFill>
                <a:ea typeface="ＭＳ Ｐゴシック" charset="-128"/>
                <a:cs typeface="ＭＳ Ｐゴシック" charset="-128"/>
              </a:rPr>
              <a:t>: </a:t>
            </a:r>
            <a:r>
              <a:rPr lang="en-US" altLang="en-US" sz="1800" dirty="0">
                <a:solidFill>
                  <a:schemeClr val="tx1">
                    <a:lumMod val="65000"/>
                    <a:lumOff val="35000"/>
                  </a:schemeClr>
                </a:solidFill>
                <a:ea typeface="ＭＳ Ｐゴシック" charset="-128"/>
                <a:cs typeface="ＭＳ Ｐゴシック" charset="-128"/>
              </a:rPr>
              <a:t>Population-level analysis of </a:t>
            </a:r>
            <a:r>
              <a:rPr lang="en-US" altLang="en-US" sz="1800" dirty="0" smtClean="0">
                <a:solidFill>
                  <a:schemeClr val="tx1">
                    <a:lumMod val="65000"/>
                    <a:lumOff val="35000"/>
                  </a:schemeClr>
                </a:solidFill>
                <a:ea typeface="ＭＳ Ｐゴシック" charset="-128"/>
                <a:cs typeface="ＭＳ Ｐゴシック" charset="-128"/>
              </a:rPr>
              <a:t>functional </a:t>
            </a:r>
            <a:r>
              <a:rPr lang="en-US" altLang="en-US" sz="1800" dirty="0">
                <a:solidFill>
                  <a:schemeClr val="tx1">
                    <a:lumMod val="65000"/>
                    <a:lumOff val="35000"/>
                  </a:schemeClr>
                </a:solidFill>
                <a:ea typeface="ＭＳ Ｐゴシック" charset="-128"/>
                <a:cs typeface="ＭＳ Ｐゴシック" charset="-128"/>
              </a:rPr>
              <a:t>genomics data related to </a:t>
            </a:r>
            <a:r>
              <a:rPr lang="en-US" altLang="en-US" sz="1800" dirty="0" smtClean="0">
                <a:solidFill>
                  <a:schemeClr val="tx1">
                    <a:lumMod val="65000"/>
                    <a:lumOff val="35000"/>
                  </a:schemeClr>
                </a:solidFill>
                <a:ea typeface="ＭＳ Ｐゴシック" charset="-128"/>
                <a:cs typeface="ＭＳ Ｐゴシック" charset="-128"/>
              </a:rPr>
              <a:t>neuropsychiatric </a:t>
            </a:r>
            <a:r>
              <a:rPr lang="en-US" altLang="en-US" sz="1800" dirty="0">
                <a:solidFill>
                  <a:schemeClr val="tx1">
                    <a:lumMod val="65000"/>
                    <a:lumOff val="35000"/>
                  </a:schemeClr>
                </a:solidFill>
                <a:ea typeface="ＭＳ Ｐゴシック" charset="-128"/>
                <a:cs typeface="ＭＳ Ｐゴシック" charset="-128"/>
              </a:rPr>
              <a:t>disease</a:t>
            </a:r>
          </a:p>
          <a:p>
            <a:pPr lvl="1"/>
            <a:r>
              <a:rPr lang="en-US" altLang="en-US" sz="1600" dirty="0" smtClean="0">
                <a:solidFill>
                  <a:schemeClr val="tx1">
                    <a:lumMod val="65000"/>
                    <a:lumOff val="35000"/>
                  </a:schemeClr>
                </a:solidFill>
                <a:ea typeface="ＭＳ Ｐゴシック" charset="-128"/>
              </a:rPr>
              <a:t>Construction of an adult brain resource with 1866 individuals + dev. time-course</a:t>
            </a:r>
          </a:p>
          <a:p>
            <a:pPr lvl="1"/>
            <a:r>
              <a:rPr lang="en-US" altLang="en-US" sz="1600" dirty="0" smtClean="0">
                <a:solidFill>
                  <a:schemeClr val="tx1">
                    <a:lumMod val="65000"/>
                    <a:lumOff val="35000"/>
                  </a:schemeClr>
                </a:solidFill>
                <a:ea typeface="ＭＳ Ｐゴシック" charset="-128"/>
              </a:rPr>
              <a:t>Using the changing proportions of cell types (via </a:t>
            </a:r>
            <a:r>
              <a:rPr lang="en-US" altLang="en-US" sz="1600" b="1" u="sng" dirty="0" smtClean="0">
                <a:solidFill>
                  <a:srgbClr val="FFC000"/>
                </a:solidFill>
                <a:ea typeface="ＭＳ Ｐゴシック" charset="-128"/>
              </a:rPr>
              <a:t>single-cell deconvolution</a:t>
            </a:r>
            <a:r>
              <a:rPr lang="en-US" altLang="en-US" sz="1600" dirty="0" smtClean="0">
                <a:solidFill>
                  <a:schemeClr val="tx1">
                    <a:lumMod val="65000"/>
                    <a:lumOff val="35000"/>
                  </a:schemeClr>
                </a:solidFill>
                <a:ea typeface="ＭＳ Ｐゴシック" charset="-128"/>
              </a:rPr>
              <a:t>) to account for expression variation across a population, </a:t>
            </a:r>
            <a:br>
              <a:rPr lang="en-US" altLang="en-US" sz="1600" dirty="0" smtClean="0">
                <a:solidFill>
                  <a:schemeClr val="tx1">
                    <a:lumMod val="65000"/>
                    <a:lumOff val="35000"/>
                  </a:schemeClr>
                </a:solidFill>
                <a:ea typeface="ＭＳ Ｐゴシック" charset="-128"/>
              </a:rPr>
            </a:br>
            <a:r>
              <a:rPr lang="en-US" altLang="en-US" sz="1600" dirty="0" smtClean="0">
                <a:solidFill>
                  <a:schemeClr val="tx1">
                    <a:lumMod val="65000"/>
                    <a:lumOff val="35000"/>
                  </a:schemeClr>
                </a:solidFill>
                <a:ea typeface="ＭＳ Ｐゴシック" charset="-128"/>
              </a:rPr>
              <a:t>disorders &amp; development</a:t>
            </a:r>
          </a:p>
          <a:p>
            <a:pPr lvl="1"/>
            <a:r>
              <a:rPr lang="en-US" altLang="en-US" sz="1600" dirty="0" smtClean="0">
                <a:solidFill>
                  <a:schemeClr val="tx1">
                    <a:lumMod val="65000"/>
                    <a:lumOff val="35000"/>
                  </a:schemeClr>
                </a:solidFill>
                <a:ea typeface="ＭＳ Ｐゴシック" charset="-128"/>
              </a:rPr>
              <a:t>Large-scale processing defines ~79K PFC </a:t>
            </a:r>
            <a:br>
              <a:rPr lang="en-US" altLang="en-US" sz="1600" dirty="0" smtClean="0">
                <a:solidFill>
                  <a:schemeClr val="tx1">
                    <a:lumMod val="65000"/>
                    <a:lumOff val="35000"/>
                  </a:schemeClr>
                </a:solidFill>
                <a:ea typeface="ＭＳ Ｐゴシック" charset="-128"/>
              </a:rPr>
            </a:br>
            <a:r>
              <a:rPr lang="en-US" altLang="en-US" sz="1600" b="1" u="sng" dirty="0" smtClean="0">
                <a:solidFill>
                  <a:srgbClr val="FFC000"/>
                </a:solidFill>
                <a:ea typeface="ＭＳ Ｐゴシック" charset="-128"/>
              </a:rPr>
              <a:t>enhancers &amp; creates a comprehensive QTL </a:t>
            </a:r>
            <a:r>
              <a:rPr lang="en-US" altLang="en-US" sz="1600" dirty="0" smtClean="0">
                <a:solidFill>
                  <a:schemeClr val="tx1">
                    <a:lumMod val="65000"/>
                    <a:lumOff val="35000"/>
                  </a:schemeClr>
                </a:solidFill>
                <a:ea typeface="ＭＳ Ｐゴシック" charset="-128"/>
              </a:rPr>
              <a:t>resource (~2.5M </a:t>
            </a:r>
            <a:r>
              <a:rPr lang="en-US" altLang="en-US" sz="1600" dirty="0" err="1" smtClean="0">
                <a:solidFill>
                  <a:schemeClr val="tx1">
                    <a:lumMod val="65000"/>
                    <a:lumOff val="35000"/>
                  </a:schemeClr>
                </a:solidFill>
                <a:ea typeface="ＭＳ Ｐゴシック" charset="-128"/>
              </a:rPr>
              <a:t>eQTLs</a:t>
            </a:r>
            <a:r>
              <a:rPr lang="en-US" altLang="en-US" sz="1600" dirty="0" smtClean="0">
                <a:solidFill>
                  <a:schemeClr val="tx1">
                    <a:lumMod val="65000"/>
                    <a:lumOff val="35000"/>
                  </a:schemeClr>
                </a:solidFill>
                <a:ea typeface="ＭＳ Ｐゴシック" charset="-128"/>
              </a:rPr>
              <a:t> + </a:t>
            </a:r>
            <a:r>
              <a:rPr lang="en-US" altLang="en-US" sz="1600" dirty="0" err="1" smtClean="0">
                <a:solidFill>
                  <a:schemeClr val="tx1">
                    <a:lumMod val="65000"/>
                    <a:lumOff val="35000"/>
                  </a:schemeClr>
                </a:solidFill>
                <a:ea typeface="ＭＳ Ｐゴシック" charset="-128"/>
              </a:rPr>
              <a:t>cQTLs</a:t>
            </a:r>
            <a:r>
              <a:rPr lang="en-US" altLang="en-US" sz="1600" dirty="0" smtClean="0">
                <a:solidFill>
                  <a:schemeClr val="tx1">
                    <a:lumMod val="65000"/>
                    <a:lumOff val="35000"/>
                  </a:schemeClr>
                </a:solidFill>
                <a:ea typeface="ＭＳ Ｐゴシック" charset="-128"/>
              </a:rPr>
              <a:t> &amp; </a:t>
            </a:r>
            <a:r>
              <a:rPr lang="en-US" altLang="en-US" sz="1600" dirty="0" err="1" smtClean="0">
                <a:solidFill>
                  <a:schemeClr val="tx1">
                    <a:lumMod val="65000"/>
                    <a:lumOff val="35000"/>
                  </a:schemeClr>
                </a:solidFill>
                <a:ea typeface="ＭＳ Ｐゴシック" charset="-128"/>
              </a:rPr>
              <a:t>fQTLs</a:t>
            </a:r>
            <a:r>
              <a:rPr lang="en-US" altLang="en-US" sz="1600" dirty="0" smtClean="0">
                <a:solidFill>
                  <a:schemeClr val="tx1">
                    <a:lumMod val="65000"/>
                    <a:lumOff val="35000"/>
                  </a:schemeClr>
                </a:solidFill>
                <a:ea typeface="ＭＳ Ｐゴシック" charset="-128"/>
              </a:rPr>
              <a:t>)</a:t>
            </a:r>
          </a:p>
          <a:p>
            <a:pPr lvl="1"/>
            <a:r>
              <a:rPr lang="en-US" altLang="en-US" sz="1600" dirty="0" smtClean="0">
                <a:solidFill>
                  <a:schemeClr val="tx1">
                    <a:lumMod val="65000"/>
                    <a:lumOff val="35000"/>
                  </a:schemeClr>
                </a:solidFill>
                <a:ea typeface="ＭＳ Ｐゴシック" charset="-128"/>
              </a:rPr>
              <a:t>Connecting QTLs, enhancer activity relationships &amp; Hi-C into a</a:t>
            </a:r>
            <a:r>
              <a:rPr lang="en-US" altLang="en-US" sz="1600" b="1" dirty="0" smtClean="0">
                <a:solidFill>
                  <a:schemeClr val="tx1">
                    <a:lumMod val="65000"/>
                    <a:lumOff val="35000"/>
                  </a:schemeClr>
                </a:solidFill>
                <a:ea typeface="ＭＳ Ｐゴシック" charset="-128"/>
              </a:rPr>
              <a:t> </a:t>
            </a:r>
            <a:br>
              <a:rPr lang="en-US" altLang="en-US" sz="1600" b="1" dirty="0" smtClean="0">
                <a:solidFill>
                  <a:schemeClr val="tx1">
                    <a:lumMod val="65000"/>
                    <a:lumOff val="35000"/>
                  </a:schemeClr>
                </a:solidFill>
                <a:ea typeface="ＭＳ Ｐゴシック" charset="-128"/>
              </a:rPr>
            </a:br>
            <a:r>
              <a:rPr lang="en-US" altLang="en-US" sz="1600" b="1" u="sng" dirty="0" smtClean="0">
                <a:solidFill>
                  <a:srgbClr val="FFC000"/>
                </a:solidFill>
                <a:ea typeface="ＭＳ Ｐゴシック" charset="-128"/>
              </a:rPr>
              <a:t>brain regulatory network</a:t>
            </a:r>
            <a:r>
              <a:rPr lang="en-US" altLang="en-US" sz="1600" b="1" dirty="0" smtClean="0">
                <a:solidFill>
                  <a:schemeClr val="tx1">
                    <a:lumMod val="65000"/>
                    <a:lumOff val="35000"/>
                  </a:schemeClr>
                </a:solidFill>
                <a:ea typeface="ＭＳ Ｐゴシック" charset="-128"/>
              </a:rPr>
              <a:t> </a:t>
            </a:r>
            <a:r>
              <a:rPr lang="en-US" altLang="en-US" sz="1600" dirty="0" smtClean="0">
                <a:solidFill>
                  <a:schemeClr val="tx1">
                    <a:lumMod val="65000"/>
                    <a:lumOff val="35000"/>
                  </a:schemeClr>
                </a:solidFill>
                <a:ea typeface="ＭＳ Ｐゴシック" charset="-128"/>
              </a:rPr>
              <a:t>&amp; using this to link SCZ GWAS SNPs to genes</a:t>
            </a:r>
          </a:p>
          <a:p>
            <a:pPr lvl="1"/>
            <a:r>
              <a:rPr lang="en-US" altLang="en-US" sz="1600" dirty="0" smtClean="0">
                <a:solidFill>
                  <a:schemeClr val="tx1">
                    <a:lumMod val="65000"/>
                    <a:lumOff val="35000"/>
                  </a:schemeClr>
                </a:solidFill>
                <a:ea typeface="ＭＳ Ｐゴシック" charset="-128"/>
              </a:rPr>
              <a:t>Embedding the reg. network in a </a:t>
            </a:r>
            <a:br>
              <a:rPr lang="en-US" altLang="en-US" sz="1600" dirty="0" smtClean="0">
                <a:solidFill>
                  <a:schemeClr val="tx1">
                    <a:lumMod val="65000"/>
                    <a:lumOff val="35000"/>
                  </a:schemeClr>
                </a:solidFill>
                <a:ea typeface="ＭＳ Ｐゴシック" charset="-128"/>
              </a:rPr>
            </a:br>
            <a:r>
              <a:rPr lang="en-US" altLang="en-US" sz="1600" b="1" u="sng" dirty="0" smtClean="0">
                <a:solidFill>
                  <a:srgbClr val="FFC000"/>
                </a:solidFill>
                <a:ea typeface="ＭＳ Ｐゴシック" charset="-128"/>
              </a:rPr>
              <a:t>deep-learning model</a:t>
            </a:r>
            <a:r>
              <a:rPr lang="en-US" altLang="en-US" sz="1600" dirty="0" smtClean="0">
                <a:solidFill>
                  <a:srgbClr val="FFC000"/>
                </a:solidFill>
                <a:ea typeface="ＭＳ Ｐゴシック" charset="-128"/>
              </a:rPr>
              <a:t> </a:t>
            </a:r>
            <a:r>
              <a:rPr lang="en-US" altLang="en-US" sz="1600" dirty="0" smtClean="0">
                <a:solidFill>
                  <a:schemeClr val="tx1">
                    <a:lumMod val="65000"/>
                    <a:lumOff val="35000"/>
                  </a:schemeClr>
                </a:solidFill>
                <a:ea typeface="ＭＳ Ｐゴシック" charset="-128"/>
              </a:rPr>
              <a:t>to predict disease from genotype &amp; transcriptome. Using this to suggest specific pathways &amp; genes, as targets.</a:t>
            </a:r>
          </a:p>
          <a:p>
            <a:endParaRPr lang="en-US" altLang="en-US" sz="1600" dirty="0" smtClean="0">
              <a:solidFill>
                <a:schemeClr val="tx1">
                  <a:lumMod val="65000"/>
                  <a:lumOff val="35000"/>
                </a:schemeClr>
              </a:solidFill>
              <a:ea typeface="ＭＳ Ｐゴシック" charset="-128"/>
              <a:cs typeface="ＭＳ Ｐゴシック" charset="-128"/>
            </a:endParaRPr>
          </a:p>
          <a:p>
            <a:endParaRPr lang="en-US" altLang="en-US" sz="1600" dirty="0">
              <a:solidFill>
                <a:schemeClr val="tx1">
                  <a:lumMod val="65000"/>
                  <a:lumOff val="35000"/>
                </a:schemeClr>
              </a:solidFill>
              <a:ea typeface="ＭＳ Ｐゴシック" charset="-128"/>
              <a:cs typeface="ＭＳ Ｐゴシック" charset="-128"/>
            </a:endParaRPr>
          </a:p>
        </p:txBody>
      </p:sp>
      <p:sp>
        <p:nvSpPr>
          <p:cNvPr id="54275" name="Content Placeholder 3"/>
          <p:cNvSpPr>
            <a:spLocks noGrp="1"/>
          </p:cNvSpPr>
          <p:nvPr>
            <p:ph sz="half" idx="2"/>
          </p:nvPr>
        </p:nvSpPr>
        <p:spPr>
          <a:xfrm>
            <a:off x="4849087" y="711200"/>
            <a:ext cx="4265181" cy="6132512"/>
          </a:xfrm>
        </p:spPr>
        <p:txBody>
          <a:bodyPr/>
          <a:lstStyle/>
          <a:p>
            <a:pPr marL="228600" lvl="1">
              <a:buFontTx/>
              <a:buChar char="•"/>
            </a:pPr>
            <a:r>
              <a:rPr lang="en-US" altLang="en-US" sz="1400" i="1" dirty="0">
                <a:solidFill>
                  <a:schemeClr val="tx1">
                    <a:lumMod val="65000"/>
                    <a:lumOff val="35000"/>
                  </a:schemeClr>
                </a:solidFill>
                <a:ea typeface="ＭＳ Ｐゴシック" charset="-128"/>
                <a:cs typeface="ＭＳ Ｐゴシック" charset="-128"/>
              </a:rPr>
              <a:t>[Exhaust]</a:t>
            </a:r>
            <a:r>
              <a:rPr lang="en-US" altLang="en-US" sz="1800" i="1" dirty="0">
                <a:solidFill>
                  <a:schemeClr val="tx1">
                    <a:lumMod val="65000"/>
                    <a:lumOff val="35000"/>
                  </a:schemeClr>
                </a:solidFill>
                <a:ea typeface="ＭＳ Ｐゴシック" charset="-128"/>
                <a:cs typeface="ＭＳ Ｐゴシック" charset="-128"/>
              </a:rPr>
              <a:t> </a:t>
            </a:r>
            <a:r>
              <a:rPr lang="en-US" altLang="en-US" sz="1800" b="1" u="sng" dirty="0" smtClean="0">
                <a:solidFill>
                  <a:srgbClr val="FFC000"/>
                </a:solidFill>
                <a:ea typeface="ＭＳ Ｐゴシック" charset="-128"/>
              </a:rPr>
              <a:t>Other uses</a:t>
            </a:r>
            <a:r>
              <a:rPr lang="en-US" altLang="en-US" sz="1800" dirty="0" smtClean="0">
                <a:solidFill>
                  <a:schemeClr val="tx1">
                    <a:lumMod val="65000"/>
                    <a:lumOff val="35000"/>
                  </a:schemeClr>
                </a:solidFill>
                <a:ea typeface="ＭＳ Ｐゴシック" charset="-128"/>
              </a:rPr>
              <a:t> for the resource</a:t>
            </a:r>
          </a:p>
          <a:p>
            <a:pPr marL="569913" lvl="2"/>
            <a:r>
              <a:rPr lang="en-US" altLang="en-US" sz="1600" dirty="0">
                <a:solidFill>
                  <a:schemeClr val="tx1">
                    <a:lumMod val="65000"/>
                    <a:lumOff val="35000"/>
                  </a:schemeClr>
                </a:solidFill>
                <a:ea typeface="ＭＳ Ｐゴシック" charset="-128"/>
              </a:rPr>
              <a:t>H</a:t>
            </a:r>
            <a:r>
              <a:rPr lang="en-US" altLang="en-US" sz="1600" dirty="0" smtClean="0">
                <a:solidFill>
                  <a:schemeClr val="tx1">
                    <a:lumMod val="65000"/>
                    <a:lumOff val="35000"/>
                  </a:schemeClr>
                </a:solidFill>
                <a:ea typeface="ＭＳ Ｐゴシック" charset="-128"/>
              </a:rPr>
              <a:t>ighlighting </a:t>
            </a:r>
            <a:r>
              <a:rPr lang="en-US" altLang="en-US" sz="1600" dirty="0">
                <a:solidFill>
                  <a:schemeClr val="tx1">
                    <a:lumMod val="65000"/>
                    <a:lumOff val="35000"/>
                  </a:schemeClr>
                </a:solidFill>
                <a:ea typeface="ＭＳ Ｐゴシック" charset="-128"/>
              </a:rPr>
              <a:t>aging related genes + consistently comparing the brain to other </a:t>
            </a:r>
            <a:r>
              <a:rPr lang="en-US" altLang="en-US" sz="1600" dirty="0" smtClean="0">
                <a:solidFill>
                  <a:schemeClr val="tx1">
                    <a:lumMod val="65000"/>
                    <a:lumOff val="35000"/>
                  </a:schemeClr>
                </a:solidFill>
                <a:ea typeface="ＭＳ Ｐゴシック" charset="-128"/>
              </a:rPr>
              <a:t>organs</a:t>
            </a:r>
            <a:endParaRPr lang="en-US" altLang="en-US" sz="1600" i="1" dirty="0">
              <a:solidFill>
                <a:schemeClr val="tx1">
                  <a:lumMod val="65000"/>
                  <a:lumOff val="35000"/>
                </a:schemeClr>
              </a:solidFill>
              <a:ea typeface="ＭＳ Ｐゴシック" charset="-128"/>
              <a:cs typeface="ＭＳ Ｐゴシック" charset="-128"/>
            </a:endParaRPr>
          </a:p>
          <a:p>
            <a:r>
              <a:rPr lang="en-US" altLang="en-US" sz="1400" i="1" dirty="0" smtClean="0">
                <a:solidFill>
                  <a:schemeClr val="tx1">
                    <a:lumMod val="65000"/>
                    <a:lumOff val="35000"/>
                  </a:schemeClr>
                </a:solidFill>
                <a:ea typeface="ＭＳ Ｐゴシック" charset="-128"/>
                <a:cs typeface="ＭＳ Ｐゴシック" charset="-128"/>
              </a:rPr>
              <a:t>[</a:t>
            </a:r>
            <a:r>
              <a:rPr lang="en-US" altLang="en-US" sz="1400" i="1" dirty="0">
                <a:solidFill>
                  <a:schemeClr val="tx1">
                    <a:lumMod val="65000"/>
                    <a:lumOff val="35000"/>
                  </a:schemeClr>
                </a:solidFill>
                <a:ea typeface="ＭＳ Ｐゴシック" charset="-128"/>
                <a:cs typeface="ＭＳ Ｐゴシック" charset="-128"/>
              </a:rPr>
              <a:t>Exhaust] </a:t>
            </a:r>
            <a:r>
              <a:rPr lang="en-US" altLang="en-US" sz="1800" b="1" u="sng" dirty="0">
                <a:solidFill>
                  <a:srgbClr val="FFC000"/>
                </a:solidFill>
                <a:ea typeface="ＭＳ Ｐゴシック" charset="-128"/>
                <a:cs typeface="ＭＳ Ｐゴシック" charset="-128"/>
              </a:rPr>
              <a:t>Genomic </a:t>
            </a:r>
            <a:r>
              <a:rPr lang="en-US" altLang="en-US" sz="1800" b="1" u="sng" dirty="0" smtClean="0">
                <a:solidFill>
                  <a:srgbClr val="FFC000"/>
                </a:solidFill>
                <a:ea typeface="ＭＳ Ｐゴシック" charset="-128"/>
                <a:cs typeface="ＭＳ Ｐゴシック" charset="-128"/>
              </a:rPr>
              <a:t>Privacy</a:t>
            </a:r>
          </a:p>
          <a:p>
            <a:pPr lvl="1"/>
            <a:r>
              <a:rPr lang="en-US" altLang="en-US" sz="1600" dirty="0" smtClean="0">
                <a:solidFill>
                  <a:schemeClr val="tx1">
                    <a:lumMod val="65000"/>
                    <a:lumOff val="35000"/>
                  </a:schemeClr>
                </a:solidFill>
                <a:ea typeface="ＭＳ Ｐゴシック" charset="-128"/>
                <a:cs typeface="ＭＳ Ｐゴシック" charset="-128"/>
              </a:rPr>
              <a:t>The </a:t>
            </a:r>
            <a:r>
              <a:rPr lang="en-US" altLang="en-US" sz="1600" b="1" u="sng" dirty="0" smtClean="0">
                <a:solidFill>
                  <a:srgbClr val="FFC000"/>
                </a:solidFill>
                <a:ea typeface="ＭＳ Ｐゴシック" charset="-128"/>
                <a:cs typeface="ＭＳ Ｐゴシック" charset="-128"/>
              </a:rPr>
              <a:t>Dilemma</a:t>
            </a:r>
            <a:endParaRPr lang="en-US" altLang="en-US" sz="1600" dirty="0">
              <a:solidFill>
                <a:srgbClr val="FFC000"/>
              </a:solidFill>
              <a:ea typeface="ＭＳ Ｐゴシック" charset="-128"/>
              <a:cs typeface="ＭＳ Ｐゴシック" charset="-128"/>
            </a:endParaRPr>
          </a:p>
          <a:p>
            <a:pPr lvl="2"/>
            <a:r>
              <a:rPr lang="en-US" altLang="en-US" sz="1600" dirty="0">
                <a:solidFill>
                  <a:schemeClr val="tx1">
                    <a:lumMod val="65000"/>
                    <a:lumOff val="35000"/>
                  </a:schemeClr>
                </a:solidFill>
                <a:ea typeface="ＭＳ Ｐゴシック" charset="-128"/>
                <a:cs typeface="ＭＳ Ｐゴシック" charset="-128"/>
              </a:rPr>
              <a:t>The genome as fundamental, inherited info that’s very private v. need for large-scale mining for med. research</a:t>
            </a:r>
          </a:p>
          <a:p>
            <a:pPr lvl="2"/>
            <a:r>
              <a:rPr lang="en-US" altLang="en-US" sz="1600" dirty="0" smtClean="0">
                <a:solidFill>
                  <a:schemeClr val="tx1">
                    <a:lumMod val="65000"/>
                    <a:lumOff val="35000"/>
                  </a:schemeClr>
                </a:solidFill>
                <a:ea typeface="ＭＳ Ｐゴシック" charset="-128"/>
                <a:cs typeface="ＭＳ Ｐゴシック" charset="-128"/>
              </a:rPr>
              <a:t>2-sided </a:t>
            </a:r>
            <a:r>
              <a:rPr lang="en-US" altLang="en-US" sz="1600" dirty="0">
                <a:solidFill>
                  <a:schemeClr val="tx1">
                    <a:lumMod val="65000"/>
                    <a:lumOff val="35000"/>
                  </a:schemeClr>
                </a:solidFill>
                <a:ea typeface="ＭＳ Ｐゴシック" charset="-128"/>
                <a:cs typeface="ＭＳ Ｐゴシック" charset="-128"/>
              </a:rPr>
              <a:t>nature of </a:t>
            </a:r>
            <a:r>
              <a:rPr lang="en-US" altLang="en-US" sz="1600" dirty="0" smtClean="0">
                <a:solidFill>
                  <a:schemeClr val="tx1">
                    <a:lumMod val="65000"/>
                    <a:lumOff val="35000"/>
                  </a:schemeClr>
                </a:solidFill>
                <a:ea typeface="ＭＳ Ｐゴシック" charset="-128"/>
                <a:cs typeface="ＭＳ Ｐゴシック" charset="-128"/>
              </a:rPr>
              <a:t>RNA-</a:t>
            </a:r>
            <a:r>
              <a:rPr lang="en-US" altLang="en-US" sz="1600" dirty="0" err="1" smtClean="0">
                <a:solidFill>
                  <a:schemeClr val="tx1">
                    <a:lumMod val="65000"/>
                    <a:lumOff val="35000"/>
                  </a:schemeClr>
                </a:solidFill>
                <a:ea typeface="ＭＳ Ｐゴシック" charset="-128"/>
                <a:cs typeface="ＭＳ Ｐゴシック" charset="-128"/>
              </a:rPr>
              <a:t>seq</a:t>
            </a:r>
            <a:r>
              <a:rPr lang="en-US" altLang="en-US" sz="1600" dirty="0" smtClean="0">
                <a:solidFill>
                  <a:schemeClr val="tx1">
                    <a:lumMod val="65000"/>
                    <a:lumOff val="35000"/>
                  </a:schemeClr>
                </a:solidFill>
                <a:ea typeface="ＭＳ Ｐゴシック" charset="-128"/>
                <a:cs typeface="ＭＳ Ｐゴシック" charset="-128"/>
              </a:rPr>
              <a:t> presents tricky privacy issues</a:t>
            </a:r>
            <a:endParaRPr lang="en-US" altLang="en-US" sz="1600" dirty="0">
              <a:solidFill>
                <a:schemeClr val="tx1">
                  <a:lumMod val="65000"/>
                  <a:lumOff val="35000"/>
                </a:schemeClr>
              </a:solidFill>
              <a:ea typeface="ＭＳ Ｐゴシック" charset="-128"/>
              <a:cs typeface="ＭＳ Ｐゴシック" charset="-128"/>
            </a:endParaRPr>
          </a:p>
          <a:p>
            <a:pPr lvl="1"/>
            <a:r>
              <a:rPr lang="en-US" altLang="en-US" sz="1600" b="1" u="sng" dirty="0" err="1">
                <a:solidFill>
                  <a:srgbClr val="FFC000"/>
                </a:solidFill>
                <a:ea typeface="ＭＳ Ｐゴシック" charset="-128"/>
              </a:rPr>
              <a:t>eQTLs</a:t>
            </a:r>
            <a:r>
              <a:rPr lang="en-US" altLang="en-US" sz="1600" dirty="0">
                <a:solidFill>
                  <a:schemeClr val="tx1">
                    <a:lumMod val="65000"/>
                    <a:lumOff val="35000"/>
                  </a:schemeClr>
                </a:solidFill>
                <a:ea typeface="ＭＳ Ｐゴシック" charset="-128"/>
              </a:rPr>
              <a:t>: Quantifying &amp; removing </a:t>
            </a:r>
            <a:r>
              <a:rPr lang="en-US" altLang="en-US" sz="1600" dirty="0" smtClean="0">
                <a:solidFill>
                  <a:schemeClr val="tx1">
                    <a:lumMod val="65000"/>
                    <a:lumOff val="35000"/>
                  </a:schemeClr>
                </a:solidFill>
                <a:ea typeface="ＭＳ Ｐゴシック" charset="-128"/>
              </a:rPr>
              <a:t>variant </a:t>
            </a:r>
            <a:r>
              <a:rPr lang="en-US" altLang="en-US" sz="1600" dirty="0">
                <a:solidFill>
                  <a:schemeClr val="tx1">
                    <a:lumMod val="65000"/>
                    <a:lumOff val="35000"/>
                  </a:schemeClr>
                </a:solidFill>
                <a:ea typeface="ＭＳ Ｐゴシック" charset="-128"/>
              </a:rPr>
              <a:t>info from expression levels </a:t>
            </a:r>
            <a:r>
              <a:rPr lang="en-US" altLang="en-US" sz="1600" dirty="0" smtClean="0">
                <a:solidFill>
                  <a:schemeClr val="tx1">
                    <a:lumMod val="65000"/>
                    <a:lumOff val="35000"/>
                  </a:schemeClr>
                </a:solidFill>
                <a:ea typeface="ＭＳ Ｐゴシック" charset="-128"/>
              </a:rPr>
              <a:t>with </a:t>
            </a:r>
            <a:r>
              <a:rPr lang="en-US" altLang="en-US" sz="1600" dirty="0">
                <a:solidFill>
                  <a:schemeClr val="tx1">
                    <a:lumMod val="65000"/>
                    <a:lumOff val="35000"/>
                  </a:schemeClr>
                </a:solidFill>
                <a:ea typeface="ＭＳ Ｐゴシック" charset="-128"/>
              </a:rPr>
              <a:t>ICI &amp; predictability. Instantiating a practical linking attack </a:t>
            </a:r>
            <a:r>
              <a:rPr lang="en-US" altLang="en-US" sz="1600" dirty="0" smtClean="0">
                <a:solidFill>
                  <a:schemeClr val="tx1">
                    <a:lumMod val="65000"/>
                    <a:lumOff val="35000"/>
                  </a:schemeClr>
                </a:solidFill>
                <a:ea typeface="ＭＳ Ｐゴシック" charset="-128"/>
              </a:rPr>
              <a:t>with </a:t>
            </a:r>
            <a:r>
              <a:rPr lang="en-US" altLang="en-US" sz="1600" dirty="0">
                <a:solidFill>
                  <a:schemeClr val="tx1">
                    <a:lumMod val="65000"/>
                    <a:lumOff val="35000"/>
                  </a:schemeClr>
                </a:solidFill>
                <a:ea typeface="ＭＳ Ｐゴシック" charset="-128"/>
              </a:rPr>
              <a:t>noisy quasi-identifiers</a:t>
            </a:r>
          </a:p>
          <a:p>
            <a:pPr lvl="1"/>
            <a:r>
              <a:rPr lang="en-US" altLang="en-US" sz="1600" b="1" u="sng" dirty="0">
                <a:solidFill>
                  <a:srgbClr val="FFC000"/>
                </a:solidFill>
                <a:ea typeface="ＭＳ Ｐゴシック" charset="-128"/>
                <a:cs typeface="ＭＳ Ｐゴシック" charset="-128"/>
              </a:rPr>
              <a:t>Signal Profiles</a:t>
            </a:r>
            <a:r>
              <a:rPr lang="en-US" altLang="en-US" sz="1600" dirty="0">
                <a:solidFill>
                  <a:schemeClr val="tx1">
                    <a:lumMod val="65000"/>
                    <a:lumOff val="35000"/>
                  </a:schemeClr>
                </a:solidFill>
                <a:ea typeface="ＭＳ Ｐゴシック" charset="-128"/>
                <a:cs typeface="ＭＳ Ｐゴシック" charset="-128"/>
              </a:rPr>
              <a:t>: Manifest appreciable leakage from large &amp; small deletions. Linking attacks possible but additional complication of SV discovery in addition to genotyping</a:t>
            </a:r>
            <a:endParaRPr lang="en-US" altLang="en-US" sz="1600" dirty="0">
              <a:solidFill>
                <a:schemeClr val="tx1">
                  <a:lumMod val="65000"/>
                  <a:lumOff val="35000"/>
                </a:schemeClr>
              </a:solidFill>
              <a:ea typeface="ＭＳ Ｐゴシック" charset="-128"/>
            </a:endParaRPr>
          </a:p>
          <a:p>
            <a:endParaRPr lang="en-US" altLang="en-US" sz="1600" dirty="0">
              <a:solidFill>
                <a:schemeClr val="tx1">
                  <a:lumMod val="65000"/>
                  <a:lumOff val="35000"/>
                </a:schemeClr>
              </a:solidFill>
              <a:ea typeface="ＭＳ Ｐゴシック" charset="-128"/>
              <a:cs typeface="ＭＳ Ｐゴシック" charset="-128"/>
            </a:endParaRPr>
          </a:p>
          <a:p>
            <a:endParaRPr lang="en-US" altLang="en-US" sz="1600" dirty="0">
              <a:solidFill>
                <a:schemeClr val="tx1">
                  <a:lumMod val="65000"/>
                  <a:lumOff val="35000"/>
                </a:schemeClr>
              </a:solidFill>
              <a:ea typeface="ＭＳ Ｐゴシック" charset="-128"/>
              <a:cs typeface="ＭＳ Ｐゴシック" charset="-128"/>
            </a:endParaRPr>
          </a:p>
        </p:txBody>
      </p:sp>
    </p:spTree>
    <p:extLst>
      <p:ext uri="{BB962C8B-B14F-4D97-AF65-F5344CB8AC3E}">
        <p14:creationId xmlns:p14="http://schemas.microsoft.com/office/powerpoint/2010/main" val="51718596"/>
      </p:ext>
    </p:extLst>
  </p:cSld>
  <p:clrMapOvr>
    <a:masterClrMapping/>
  </p:clrMapOvr>
  <p:transition advTm="238108"/>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Geuvadis RNA sequencing project of 1000 Genomes sampl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96665" y="5550268"/>
            <a:ext cx="3287906" cy="1106928"/>
          </a:xfrm>
          <a:prstGeom prst="rect">
            <a:avLst/>
          </a:prstGeom>
          <a:noFill/>
          <a:extLst>
            <a:ext uri="{909E8E84-426E-40dd-AFC4-6F175D3DCCD1}">
              <a14:hiddenFill xmlns="" xmlns:a14="http://schemas.microsoft.com/office/drawing/2010/main">
                <a:solidFill>
                  <a:srgbClr val="FFFFFF"/>
                </a:solidFill>
              </a14:hiddenFill>
            </a:ext>
          </a:extLst>
        </p:spPr>
      </p:pic>
      <p:pic>
        <p:nvPicPr>
          <p:cNvPr id="6" name="Picture 5"/>
          <p:cNvPicPr>
            <a:picLocks noChangeAspect="1"/>
          </p:cNvPicPr>
          <p:nvPr/>
        </p:nvPicPr>
        <p:blipFill>
          <a:blip r:embed="rId3"/>
          <a:stretch>
            <a:fillRect/>
          </a:stretch>
        </p:blipFill>
        <p:spPr>
          <a:xfrm>
            <a:off x="6821715" y="5454347"/>
            <a:ext cx="2160149" cy="1306890"/>
          </a:xfrm>
          <a:prstGeom prst="rect">
            <a:avLst/>
          </a:prstGeom>
        </p:spPr>
      </p:pic>
      <p:sp>
        <p:nvSpPr>
          <p:cNvPr id="2" name="Title 1"/>
          <p:cNvSpPr>
            <a:spLocks noGrp="1"/>
          </p:cNvSpPr>
          <p:nvPr>
            <p:ph type="title"/>
          </p:nvPr>
        </p:nvSpPr>
        <p:spPr>
          <a:xfrm>
            <a:off x="628650" y="504194"/>
            <a:ext cx="7948820" cy="1117634"/>
          </a:xfrm>
        </p:spPr>
        <p:txBody>
          <a:bodyPr>
            <a:normAutofit/>
          </a:bodyPr>
          <a:lstStyle/>
          <a:p>
            <a:pPr algn="ctr"/>
            <a:r>
              <a:rPr lang="en-US" dirty="0" smtClean="0"/>
              <a:t>Representative Functional Genomics, Genotype, </a:t>
            </a:r>
            <a:r>
              <a:rPr lang="en-US" dirty="0" err="1" smtClean="0"/>
              <a:t>eQTL</a:t>
            </a:r>
            <a:r>
              <a:rPr lang="en-US" dirty="0" smtClean="0"/>
              <a:t> Datasets</a:t>
            </a:r>
            <a:endParaRPr lang="en-US" dirty="0"/>
          </a:p>
        </p:txBody>
      </p:sp>
      <p:sp>
        <p:nvSpPr>
          <p:cNvPr id="3" name="Content Placeholder 2"/>
          <p:cNvSpPr>
            <a:spLocks noGrp="1"/>
          </p:cNvSpPr>
          <p:nvPr>
            <p:ph idx="1"/>
          </p:nvPr>
        </p:nvSpPr>
        <p:spPr>
          <a:xfrm>
            <a:off x="652841" y="1534689"/>
            <a:ext cx="7886700" cy="3263504"/>
          </a:xfrm>
        </p:spPr>
        <p:txBody>
          <a:bodyPr/>
          <a:lstStyle/>
          <a:p>
            <a:r>
              <a:rPr lang="en-US" dirty="0"/>
              <a:t>Genotypes are available from the 1000 Genomes </a:t>
            </a:r>
            <a:r>
              <a:rPr lang="en-US" dirty="0" smtClean="0"/>
              <a:t>Project</a:t>
            </a:r>
          </a:p>
          <a:p>
            <a:r>
              <a:rPr lang="en-US" dirty="0" smtClean="0"/>
              <a:t>mRNA </a:t>
            </a:r>
            <a:r>
              <a:rPr lang="en-US" dirty="0"/>
              <a:t>sequencing </a:t>
            </a:r>
            <a:r>
              <a:rPr lang="en-US" dirty="0" smtClean="0"/>
              <a:t>for </a:t>
            </a:r>
            <a:r>
              <a:rPr lang="en-US" dirty="0"/>
              <a:t>462 </a:t>
            </a:r>
            <a:r>
              <a:rPr lang="en-US" dirty="0" smtClean="0"/>
              <a:t>individuals from </a:t>
            </a:r>
            <a:r>
              <a:rPr lang="en-US" dirty="0" err="1" smtClean="0"/>
              <a:t>gEUVADIS</a:t>
            </a:r>
            <a:r>
              <a:rPr lang="en-US" dirty="0" smtClean="0"/>
              <a:t> and ENCODE</a:t>
            </a:r>
          </a:p>
          <a:p>
            <a:pPr lvl="1"/>
            <a:r>
              <a:rPr lang="en-US" dirty="0" smtClean="0"/>
              <a:t>Publicly available quantification for protein coding genes</a:t>
            </a:r>
          </a:p>
          <a:p>
            <a:r>
              <a:rPr lang="en-US" dirty="0" smtClean="0"/>
              <a:t>Functional genomics data (</a:t>
            </a:r>
            <a:r>
              <a:rPr lang="en-US" dirty="0" err="1" smtClean="0"/>
              <a:t>ChIP-Seq</a:t>
            </a:r>
            <a:r>
              <a:rPr lang="en-US" dirty="0" smtClean="0"/>
              <a:t>, RNA-</a:t>
            </a:r>
            <a:r>
              <a:rPr lang="en-US" dirty="0" err="1" smtClean="0"/>
              <a:t>Seq</a:t>
            </a:r>
            <a:r>
              <a:rPr lang="en-US" dirty="0" smtClean="0"/>
              <a:t>, Hi-C) available from ENCODE</a:t>
            </a:r>
          </a:p>
          <a:p>
            <a:r>
              <a:rPr lang="en-US" dirty="0" smtClean="0"/>
              <a:t>Approximately 3,000 </a:t>
            </a:r>
            <a:r>
              <a:rPr lang="en-US" dirty="0" err="1" smtClean="0"/>
              <a:t>cis-eQTL</a:t>
            </a:r>
            <a:r>
              <a:rPr lang="en-US" dirty="0" smtClean="0"/>
              <a:t> (FDR&lt;0.05)</a:t>
            </a:r>
          </a:p>
          <a:p>
            <a:endParaRPr lang="en-US" dirty="0"/>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652657"/>
            <a:ext cx="4032228" cy="1023914"/>
          </a:xfrm>
          <a:prstGeom prst="rect">
            <a:avLst/>
          </a:prstGeom>
        </p:spPr>
      </p:pic>
    </p:spTree>
    <p:extLst>
      <p:ext uri="{BB962C8B-B14F-4D97-AF65-F5344CB8AC3E}">
        <p14:creationId xmlns:p14="http://schemas.microsoft.com/office/powerpoint/2010/main" val="1326331394"/>
      </p:ext>
    </p:extLst>
  </p:cSld>
  <p:clrMapOvr>
    <a:masterClrMapping/>
  </p:clrMapOvr>
  <mc:AlternateContent xmlns:mc="http://schemas.openxmlformats.org/markup-compatibility/2006" xmlns:p14="http://schemas.microsoft.com/office/powerpoint/2010/main">
    <mc:Choice Requires="p14">
      <p:transition spd="slow" p14:dur="2000" advTm="21576"/>
    </mc:Choice>
    <mc:Fallback xmlns="">
      <p:transition spd="slow" advTm="21576"/>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22875" y="452105"/>
            <a:ext cx="6529589" cy="6393016"/>
          </a:xfrm>
          <a:prstGeom prst="rect">
            <a:avLst/>
          </a:prstGeom>
        </p:spPr>
      </p:pic>
      <p:sp>
        <p:nvSpPr>
          <p:cNvPr id="5" name="Title 1"/>
          <p:cNvSpPr>
            <a:spLocks noGrp="1"/>
          </p:cNvSpPr>
          <p:nvPr>
            <p:ph type="title"/>
          </p:nvPr>
        </p:nvSpPr>
        <p:spPr>
          <a:xfrm>
            <a:off x="144888" y="0"/>
            <a:ext cx="9137561" cy="452176"/>
          </a:xfrm>
        </p:spPr>
        <p:txBody>
          <a:bodyPr>
            <a:normAutofit fontScale="90000"/>
          </a:bodyPr>
          <a:lstStyle/>
          <a:p>
            <a:pPr algn="ctr"/>
            <a:r>
              <a:rPr lang="en-US" dirty="0" smtClean="0"/>
              <a:t>Information Content and Predictability</a:t>
            </a:r>
            <a:endParaRPr lang="en-US" dirty="0"/>
          </a:p>
        </p:txBody>
      </p:sp>
      <p:sp>
        <p:nvSpPr>
          <p:cNvPr id="6" name="Rectangle 5"/>
          <p:cNvSpPr/>
          <p:nvPr/>
        </p:nvSpPr>
        <p:spPr>
          <a:xfrm>
            <a:off x="6535768" y="6583511"/>
            <a:ext cx="2379177" cy="261610"/>
          </a:xfrm>
          <a:prstGeom prst="rect">
            <a:avLst/>
          </a:prstGeom>
        </p:spPr>
        <p:txBody>
          <a:bodyPr wrap="none">
            <a:spAutoFit/>
          </a:bodyPr>
          <a:lstStyle/>
          <a:p>
            <a:pPr defTabSz="912813"/>
            <a:r>
              <a:rPr lang="en-US" sz="1100" dirty="0">
                <a:solidFill>
                  <a:srgbClr val="A6A6A6"/>
                </a:solidFill>
              </a:rPr>
              <a:t>[</a:t>
            </a:r>
            <a:r>
              <a:rPr lang="en-US" sz="1100" dirty="0" err="1" smtClean="0">
                <a:solidFill>
                  <a:srgbClr val="A6A6A6"/>
                </a:solidFill>
              </a:rPr>
              <a:t>Harmanci</a:t>
            </a:r>
            <a:r>
              <a:rPr lang="en-US" sz="1100" dirty="0" smtClean="0">
                <a:solidFill>
                  <a:srgbClr val="A6A6A6"/>
                </a:solidFill>
              </a:rPr>
              <a:t> et al. Nat. Meth.  2016</a:t>
            </a:r>
            <a:r>
              <a:rPr lang="en-US" altLang="ja-JP" sz="1100" dirty="0" smtClean="0">
                <a:solidFill>
                  <a:srgbClr val="A6A6A6"/>
                </a:solidFill>
              </a:rPr>
              <a:t>]</a:t>
            </a:r>
            <a:endParaRPr lang="en-US" sz="1100" dirty="0">
              <a:solidFill>
                <a:srgbClr val="A6A6A6"/>
              </a:solidFill>
            </a:endParaRPr>
          </a:p>
        </p:txBody>
      </p:sp>
      <p:sp>
        <p:nvSpPr>
          <p:cNvPr id="2" name="TextBox 1"/>
          <p:cNvSpPr txBox="1"/>
          <p:nvPr/>
        </p:nvSpPr>
        <p:spPr>
          <a:xfrm>
            <a:off x="6097516" y="1187355"/>
            <a:ext cx="3046483" cy="1246495"/>
          </a:xfrm>
          <a:prstGeom prst="rect">
            <a:avLst/>
          </a:prstGeom>
          <a:noFill/>
        </p:spPr>
        <p:txBody>
          <a:bodyPr wrap="square" rtlCol="0">
            <a:spAutoFit/>
          </a:bodyPr>
          <a:lstStyle/>
          <a:p>
            <a:pPr marL="171450" indent="-171450">
              <a:buFont typeface="Arial" panose="020B0604020202020204" pitchFamily="34" charset="0"/>
              <a:buChar char="•"/>
            </a:pPr>
            <a:r>
              <a:rPr lang="en-US" sz="1500" dirty="0" smtClean="0"/>
              <a:t>Naive measure of information (no LD, distant correlations, pop. </a:t>
            </a:r>
            <a:r>
              <a:rPr lang="en-US" sz="1500" dirty="0" err="1" smtClean="0"/>
              <a:t>struc</a:t>
            </a:r>
            <a:r>
              <a:rPr lang="en-US" sz="1500" dirty="0" smtClean="0"/>
              <a:t>., &amp;c)</a:t>
            </a:r>
          </a:p>
          <a:p>
            <a:pPr marL="171450" indent="-171450">
              <a:buFont typeface="Arial" panose="020B0604020202020204" pitchFamily="34" charset="0"/>
              <a:buChar char="•"/>
            </a:pPr>
            <a:r>
              <a:rPr lang="en-US" sz="1500" dirty="0" smtClean="0"/>
              <a:t>Higher frequency: Lower ICI</a:t>
            </a:r>
          </a:p>
          <a:p>
            <a:pPr marL="171450" indent="-171450">
              <a:buFont typeface="Arial" panose="020B0604020202020204" pitchFamily="34" charset="0"/>
              <a:buChar char="•"/>
            </a:pPr>
            <a:r>
              <a:rPr lang="en-US" sz="1500" dirty="0" smtClean="0"/>
              <a:t>Additive for multiple variants</a:t>
            </a:r>
            <a:endParaRPr lang="en-US" sz="1500" dirty="0"/>
          </a:p>
        </p:txBody>
      </p:sp>
      <p:sp>
        <p:nvSpPr>
          <p:cNvPr id="7" name="TextBox 6"/>
          <p:cNvSpPr txBox="1"/>
          <p:nvPr/>
        </p:nvSpPr>
        <p:spPr>
          <a:xfrm>
            <a:off x="6097517" y="4260376"/>
            <a:ext cx="3046483" cy="1015663"/>
          </a:xfrm>
          <a:prstGeom prst="rect">
            <a:avLst/>
          </a:prstGeom>
          <a:noFill/>
        </p:spPr>
        <p:txBody>
          <a:bodyPr wrap="square" rtlCol="0">
            <a:spAutoFit/>
          </a:bodyPr>
          <a:lstStyle/>
          <a:p>
            <a:pPr marL="171450" indent="-171450">
              <a:buFont typeface="Arial" panose="020B0604020202020204" pitchFamily="34" charset="0"/>
              <a:buChar char="•"/>
            </a:pPr>
            <a:r>
              <a:rPr lang="en-US" sz="1500" dirty="0" smtClean="0"/>
              <a:t>Condition specific entropy</a:t>
            </a:r>
          </a:p>
          <a:p>
            <a:pPr marL="171450" indent="-171450">
              <a:buFont typeface="Arial" panose="020B0604020202020204" pitchFamily="34" charset="0"/>
              <a:buChar char="•"/>
            </a:pPr>
            <a:r>
              <a:rPr lang="en-US" sz="1500" dirty="0" smtClean="0"/>
              <a:t>Higher cond. entropy: Lower predictability</a:t>
            </a:r>
          </a:p>
          <a:p>
            <a:pPr marL="171450" indent="-171450">
              <a:buFont typeface="Arial" panose="020B0604020202020204" pitchFamily="34" charset="0"/>
              <a:buChar char="•"/>
            </a:pPr>
            <a:r>
              <a:rPr lang="en-US" sz="1500" dirty="0" smtClean="0"/>
              <a:t>Additive for multiple </a:t>
            </a:r>
            <a:r>
              <a:rPr lang="en-US" sz="1500" dirty="0" err="1" smtClean="0"/>
              <a:t>eQTLs</a:t>
            </a:r>
            <a:endParaRPr lang="en-US" sz="1500" dirty="0"/>
          </a:p>
        </p:txBody>
      </p:sp>
    </p:spTree>
    <p:extLst>
      <p:ext uri="{BB962C8B-B14F-4D97-AF65-F5344CB8AC3E}">
        <p14:creationId xmlns:p14="http://schemas.microsoft.com/office/powerpoint/2010/main" val="632045008"/>
      </p:ext>
    </p:extLst>
  </p:cSld>
  <p:clrMapOvr>
    <a:masterClrMapping/>
  </p:clrMapOvr>
  <mc:AlternateContent xmlns:mc="http://schemas.openxmlformats.org/markup-compatibility/2006" xmlns:p14="http://schemas.microsoft.com/office/powerpoint/2010/main">
    <mc:Choice Requires="p14">
      <p:transition spd="slow" p14:dur="2000" advTm="151062"/>
    </mc:Choice>
    <mc:Fallback xmlns="">
      <p:transition spd="slow" advTm="151062"/>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5459504" y="4222359"/>
            <a:ext cx="2992847" cy="2145323"/>
          </a:xfrm>
        </p:spPr>
        <p:txBody>
          <a:bodyPr>
            <a:noAutofit/>
          </a:bodyPr>
          <a:lstStyle/>
          <a:p>
            <a:r>
              <a:rPr lang="en-US" dirty="0" smtClean="0"/>
              <a:t>ICI Leakage </a:t>
            </a:r>
            <a:r>
              <a:rPr lang="en-US" dirty="0"/>
              <a:t>versus Genotype Predictability</a:t>
            </a: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073" y="1613647"/>
            <a:ext cx="4975756" cy="5217425"/>
          </a:xfrm>
          <a:prstGeom prst="rect">
            <a:avLst/>
          </a:prstGeom>
        </p:spPr>
      </p:pic>
      <p:sp>
        <p:nvSpPr>
          <p:cNvPr id="9" name="Rectangle 8"/>
          <p:cNvSpPr/>
          <p:nvPr/>
        </p:nvSpPr>
        <p:spPr>
          <a:xfrm>
            <a:off x="0" y="116396"/>
            <a:ext cx="2276585" cy="261610"/>
          </a:xfrm>
          <a:prstGeom prst="rect">
            <a:avLst/>
          </a:prstGeom>
        </p:spPr>
        <p:txBody>
          <a:bodyPr wrap="none">
            <a:spAutoFit/>
          </a:bodyPr>
          <a:lstStyle/>
          <a:p>
            <a:pPr defTabSz="912813"/>
            <a:r>
              <a:rPr lang="en-US" sz="1100" dirty="0">
                <a:solidFill>
                  <a:srgbClr val="A6A6A6"/>
                </a:solidFill>
              </a:rPr>
              <a:t>[</a:t>
            </a:r>
            <a:r>
              <a:rPr lang="en-US" sz="1100" dirty="0" err="1">
                <a:solidFill>
                  <a:srgbClr val="A6A6A6"/>
                </a:solidFill>
              </a:rPr>
              <a:t>Harmanciet</a:t>
            </a:r>
            <a:r>
              <a:rPr lang="en-US" sz="1100" dirty="0">
                <a:solidFill>
                  <a:srgbClr val="A6A6A6"/>
                </a:solidFill>
              </a:rPr>
              <a:t> </a:t>
            </a:r>
            <a:r>
              <a:rPr lang="en-US" sz="1100" dirty="0" smtClean="0">
                <a:solidFill>
                  <a:srgbClr val="A6A6A6"/>
                </a:solidFill>
              </a:rPr>
              <a:t>al. Nat. Meth. (‘16</a:t>
            </a:r>
            <a:r>
              <a:rPr lang="en-US" altLang="ja-JP" sz="1100" dirty="0" smtClean="0">
                <a:solidFill>
                  <a:srgbClr val="A6A6A6"/>
                </a:solidFill>
              </a:rPr>
              <a:t>]</a:t>
            </a:r>
            <a:endParaRPr lang="en-US" sz="1100" dirty="0">
              <a:solidFill>
                <a:srgbClr val="A6A6A6"/>
              </a:solidFill>
            </a:endParaRPr>
          </a:p>
        </p:txBody>
      </p:sp>
      <p:pic>
        <p:nvPicPr>
          <p:cNvPr id="10" name="Picture 9" descr="MG_GI_slides_Nov.2015_Large-AH_Page_07.jpg"/>
          <p:cNvPicPr>
            <a:picLocks noChangeAspect="1"/>
          </p:cNvPicPr>
          <p:nvPr/>
        </p:nvPicPr>
        <p:blipFill rotWithShape="1">
          <a:blip r:embed="rId3">
            <a:extLst>
              <a:ext uri="{28A0092B-C50C-407E-A947-70E740481C1C}">
                <a14:useLocalDpi xmlns:a14="http://schemas.microsoft.com/office/drawing/2010/main" val="0"/>
              </a:ext>
            </a:extLst>
          </a:blip>
          <a:srcRect l="12141" t="9172" r="16859"/>
          <a:stretch/>
        </p:blipFill>
        <p:spPr>
          <a:xfrm>
            <a:off x="4101353" y="116396"/>
            <a:ext cx="5042647" cy="3841512"/>
          </a:xfrm>
          <a:prstGeom prst="rect">
            <a:avLst/>
          </a:prstGeom>
        </p:spPr>
      </p:pic>
    </p:spTree>
    <p:extLst>
      <p:ext uri="{BB962C8B-B14F-4D97-AF65-F5344CB8AC3E}">
        <p14:creationId xmlns:p14="http://schemas.microsoft.com/office/powerpoint/2010/main" val="1758426080"/>
      </p:ext>
    </p:extLst>
  </p:cSld>
  <p:clrMapOvr>
    <a:masterClrMapping/>
  </p:clrMapOvr>
  <mc:AlternateContent xmlns:mc="http://schemas.openxmlformats.org/markup-compatibility/2006" xmlns:p14="http://schemas.microsoft.com/office/powerpoint/2010/main">
    <mc:Choice Requires="p14">
      <p:transition spd="slow" p14:dur="2000" advTm="74546"/>
    </mc:Choice>
    <mc:Fallback xmlns="">
      <p:transition spd="slow" advTm="74546"/>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 name="Title 1"/>
          <p:cNvSpPr>
            <a:spLocks noGrp="1"/>
          </p:cNvSpPr>
          <p:nvPr>
            <p:ph type="title"/>
          </p:nvPr>
        </p:nvSpPr>
        <p:spPr>
          <a:xfrm>
            <a:off x="628651" y="-521467"/>
            <a:ext cx="7948820" cy="1490179"/>
          </a:xfrm>
        </p:spPr>
        <p:txBody>
          <a:bodyPr>
            <a:normAutofit/>
          </a:bodyPr>
          <a:lstStyle/>
          <a:p>
            <a:pPr algn="ctr"/>
            <a:r>
              <a:rPr lang="en-US" sz="3600" dirty="0" smtClean="0"/>
              <a:t>Linking Attack Scenario</a:t>
            </a:r>
            <a:endParaRPr lang="en-US" sz="3600" dirty="0"/>
          </a:p>
        </p:txBody>
      </p:sp>
      <p:pic>
        <p:nvPicPr>
          <p:cNvPr id="2" name="Picture 1" descr="MG_GI_slides_Nov.2015_Large-AH_Page_02.jpg"/>
          <p:cNvPicPr>
            <a:picLocks noChangeAspect="1"/>
          </p:cNvPicPr>
          <p:nvPr/>
        </p:nvPicPr>
        <p:blipFill rotWithShape="1">
          <a:blip r:embed="rId2">
            <a:extLst>
              <a:ext uri="{28A0092B-C50C-407E-A947-70E740481C1C}">
                <a14:useLocalDpi xmlns:a14="http://schemas.microsoft.com/office/drawing/2010/main" val="0"/>
              </a:ext>
            </a:extLst>
          </a:blip>
          <a:srcRect t="6338" b="-1"/>
          <a:stretch/>
        </p:blipFill>
        <p:spPr>
          <a:xfrm>
            <a:off x="-677333" y="1473200"/>
            <a:ext cx="9482666" cy="4995334"/>
          </a:xfrm>
          <a:prstGeom prst="rect">
            <a:avLst/>
          </a:prstGeom>
        </p:spPr>
      </p:pic>
      <p:sp>
        <p:nvSpPr>
          <p:cNvPr id="4" name="Rectangle 3"/>
          <p:cNvSpPr/>
          <p:nvPr/>
        </p:nvSpPr>
        <p:spPr>
          <a:xfrm>
            <a:off x="0" y="6581001"/>
            <a:ext cx="2794837" cy="261610"/>
          </a:xfrm>
          <a:prstGeom prst="rect">
            <a:avLst/>
          </a:prstGeom>
        </p:spPr>
        <p:txBody>
          <a:bodyPr wrap="none">
            <a:spAutoFit/>
          </a:bodyPr>
          <a:lstStyle/>
          <a:p>
            <a:pPr defTabSz="912813"/>
            <a:r>
              <a:rPr lang="en-US" sz="1100" dirty="0">
                <a:solidFill>
                  <a:srgbClr val="A6A6A6"/>
                </a:solidFill>
              </a:rPr>
              <a:t>[</a:t>
            </a:r>
            <a:r>
              <a:rPr lang="en-US" sz="1100" dirty="0" err="1">
                <a:solidFill>
                  <a:srgbClr val="A6A6A6"/>
                </a:solidFill>
              </a:rPr>
              <a:t>Harmanciet</a:t>
            </a:r>
            <a:r>
              <a:rPr lang="en-US" sz="1100" dirty="0">
                <a:solidFill>
                  <a:srgbClr val="A6A6A6"/>
                </a:solidFill>
              </a:rPr>
              <a:t> </a:t>
            </a:r>
            <a:r>
              <a:rPr lang="en-US" sz="1100" dirty="0" smtClean="0">
                <a:solidFill>
                  <a:srgbClr val="A6A6A6"/>
                </a:solidFill>
              </a:rPr>
              <a:t>al. Nat. Meth. (in revision)</a:t>
            </a:r>
            <a:r>
              <a:rPr lang="en-US" altLang="ja-JP" sz="1100" dirty="0" smtClean="0">
                <a:solidFill>
                  <a:srgbClr val="A6A6A6"/>
                </a:solidFill>
              </a:rPr>
              <a:t>]</a:t>
            </a:r>
            <a:endParaRPr lang="en-US" sz="1100" dirty="0">
              <a:solidFill>
                <a:srgbClr val="A6A6A6"/>
              </a:solidFill>
            </a:endParaRPr>
          </a:p>
        </p:txBody>
      </p:sp>
    </p:spTree>
    <p:extLst>
      <p:ext uri="{BB962C8B-B14F-4D97-AF65-F5344CB8AC3E}">
        <p14:creationId xmlns:p14="http://schemas.microsoft.com/office/powerpoint/2010/main" val="1546593051"/>
      </p:ext>
    </p:extLst>
  </p:cSld>
  <p:clrMapOvr>
    <a:masterClrMapping/>
  </p:clrMapOvr>
  <mc:AlternateContent xmlns:mc="http://schemas.openxmlformats.org/markup-compatibility/2006" xmlns:p14="http://schemas.microsoft.com/office/powerpoint/2010/main">
    <mc:Choice Requires="p14">
      <p:transition spd="slow" p14:dur="2000" advTm="90838"/>
    </mc:Choice>
    <mc:Fallback xmlns="">
      <p:transition spd="slow" advTm="90838"/>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8650" y="654844"/>
            <a:ext cx="7886700" cy="994172"/>
          </a:xfrm>
        </p:spPr>
        <p:txBody>
          <a:bodyPr/>
          <a:lstStyle/>
          <a:p>
            <a:pPr algn="ctr"/>
            <a:r>
              <a:rPr lang="en-US" dirty="0" smtClean="0"/>
              <a:t>Linking Attacks: Case of Netflix Prize</a:t>
            </a:r>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94848" y="1709428"/>
            <a:ext cx="1813301" cy="1019982"/>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16136" y="1525150"/>
            <a:ext cx="2172844" cy="1046071"/>
          </a:xfrm>
          <a:prstGeom prst="rect">
            <a:avLst/>
          </a:prstGeom>
        </p:spPr>
      </p:pic>
      <p:graphicFrame>
        <p:nvGraphicFramePr>
          <p:cNvPr id="7" name="Table 6"/>
          <p:cNvGraphicFramePr>
            <a:graphicFrameLocks noGrp="1"/>
          </p:cNvGraphicFramePr>
          <p:nvPr>
            <p:extLst/>
          </p:nvPr>
        </p:nvGraphicFramePr>
        <p:xfrm>
          <a:off x="0" y="2787554"/>
          <a:ext cx="4602996" cy="2468886"/>
        </p:xfrm>
        <a:graphic>
          <a:graphicData uri="http://schemas.openxmlformats.org/drawingml/2006/table">
            <a:tbl>
              <a:tblPr firstRow="1" bandRow="1">
                <a:tableStyleId>{5C22544A-7EE6-4342-B048-85BDC9FD1C3A}</a:tableStyleId>
              </a:tblPr>
              <a:tblGrid>
                <a:gridCol w="1150749"/>
                <a:gridCol w="1150749"/>
                <a:gridCol w="1150749"/>
                <a:gridCol w="1150749"/>
              </a:tblGrid>
              <a:tr h="448212">
                <a:tc>
                  <a:txBody>
                    <a:bodyPr/>
                    <a:lstStyle/>
                    <a:p>
                      <a:pPr algn="ctr"/>
                      <a:r>
                        <a:rPr lang="en-US" sz="1000" dirty="0" smtClean="0"/>
                        <a:t>User (ID)</a:t>
                      </a:r>
                      <a:endParaRPr lang="en-US" sz="1000" dirty="0"/>
                    </a:p>
                  </a:txBody>
                  <a:tcPr marL="68580" marR="68580" marT="34290" marB="34290" anchor="ctr"/>
                </a:tc>
                <a:tc>
                  <a:txBody>
                    <a:bodyPr/>
                    <a:lstStyle/>
                    <a:p>
                      <a:pPr algn="ctr"/>
                      <a:r>
                        <a:rPr lang="en-US" sz="1000" dirty="0" smtClean="0"/>
                        <a:t>Movie (ID)</a:t>
                      </a:r>
                      <a:endParaRPr lang="en-US" sz="1000" dirty="0"/>
                    </a:p>
                  </a:txBody>
                  <a:tcPr marL="68580" marR="68580" marT="34290" marB="34290" anchor="ctr"/>
                </a:tc>
                <a:tc>
                  <a:txBody>
                    <a:bodyPr/>
                    <a:lstStyle/>
                    <a:p>
                      <a:pPr algn="ctr"/>
                      <a:r>
                        <a:rPr lang="en-US" sz="1000" dirty="0" smtClean="0"/>
                        <a:t>Date of Grade</a:t>
                      </a:r>
                      <a:endParaRPr lang="en-US" sz="1000" dirty="0"/>
                    </a:p>
                  </a:txBody>
                  <a:tcPr marL="68580" marR="68580" marT="34290" marB="34290" anchor="ctr"/>
                </a:tc>
                <a:tc>
                  <a:txBody>
                    <a:bodyPr/>
                    <a:lstStyle/>
                    <a:p>
                      <a:pPr algn="ctr"/>
                      <a:r>
                        <a:rPr lang="en-US" sz="1000" dirty="0" smtClean="0"/>
                        <a:t>Grade [1,2,3,4,5]</a:t>
                      </a:r>
                      <a:endParaRPr lang="en-US" sz="1000" dirty="0"/>
                    </a:p>
                  </a:txBody>
                  <a:tcPr marL="68580" marR="68580" marT="34290" marB="34290" anchor="ctr"/>
                </a:tc>
              </a:tr>
              <a:tr h="336779">
                <a:tc>
                  <a:txBody>
                    <a:bodyPr/>
                    <a:lstStyle/>
                    <a:p>
                      <a:pPr algn="ctr"/>
                      <a:r>
                        <a:rPr lang="en-US" sz="1000" dirty="0" smtClean="0"/>
                        <a:t>NTFLX-0</a:t>
                      </a:r>
                      <a:endParaRPr lang="en-US" sz="1000" dirty="0"/>
                    </a:p>
                  </a:txBody>
                  <a:tcPr marL="68580" marR="68580" marT="34290" marB="34290" anchor="ctr"/>
                </a:tc>
                <a:tc>
                  <a:txBody>
                    <a:bodyPr/>
                    <a:lstStyle/>
                    <a:p>
                      <a:pPr algn="ctr"/>
                      <a:r>
                        <a:rPr lang="en-US" sz="1000" dirty="0" smtClean="0"/>
                        <a:t>NTFLX-19</a:t>
                      </a:r>
                      <a:endParaRPr lang="en-US" sz="1000" dirty="0"/>
                    </a:p>
                  </a:txBody>
                  <a:tcPr marL="68580" marR="68580" marT="34290" marB="34290" anchor="ctr"/>
                </a:tc>
                <a:tc>
                  <a:txBody>
                    <a:bodyPr/>
                    <a:lstStyle/>
                    <a:p>
                      <a:pPr algn="ctr"/>
                      <a:r>
                        <a:rPr lang="en-US" sz="1000" dirty="0" smtClean="0"/>
                        <a:t>10/12/2008</a:t>
                      </a:r>
                      <a:endParaRPr lang="en-US" sz="1000" dirty="0"/>
                    </a:p>
                  </a:txBody>
                  <a:tcPr marL="68580" marR="68580" marT="34290" marB="34290" anchor="ctr"/>
                </a:tc>
                <a:tc>
                  <a:txBody>
                    <a:bodyPr/>
                    <a:lstStyle/>
                    <a:p>
                      <a:pPr algn="ctr"/>
                      <a:r>
                        <a:rPr lang="en-US" sz="1000" dirty="0" smtClean="0"/>
                        <a:t>1</a:t>
                      </a:r>
                      <a:endParaRPr lang="en-US" sz="1000" dirty="0"/>
                    </a:p>
                  </a:txBody>
                  <a:tcPr marL="68580" marR="68580" marT="34290" marB="34290" anchor="ctr"/>
                </a:tc>
              </a:tr>
              <a:tr h="336779">
                <a:tc>
                  <a:txBody>
                    <a:bodyPr/>
                    <a:lstStyle/>
                    <a:p>
                      <a:pPr algn="ctr"/>
                      <a:r>
                        <a:rPr lang="en-US" sz="1000" dirty="0" smtClean="0"/>
                        <a:t>NTFLX-1</a:t>
                      </a:r>
                      <a:endParaRPr lang="en-US" sz="1000" dirty="0"/>
                    </a:p>
                  </a:txBody>
                  <a:tcPr marL="68580" marR="68580" marT="34290" marB="34290" anchor="ctr"/>
                </a:tc>
                <a:tc>
                  <a:txBody>
                    <a:bodyPr/>
                    <a:lstStyle/>
                    <a:p>
                      <a:pPr algn="ctr"/>
                      <a:r>
                        <a:rPr lang="en-US" sz="1000" dirty="0" smtClean="0"/>
                        <a:t>NTFLX-116</a:t>
                      </a:r>
                      <a:endParaRPr lang="en-US" sz="1000" dirty="0"/>
                    </a:p>
                  </a:txBody>
                  <a:tcPr marL="68580" marR="68580" marT="34290" marB="34290" anchor="ctr"/>
                </a:tc>
                <a:tc>
                  <a:txBody>
                    <a:bodyPr/>
                    <a:lstStyle/>
                    <a:p>
                      <a:pPr algn="ctr"/>
                      <a:r>
                        <a:rPr lang="en-US" sz="1000" dirty="0" smtClean="0"/>
                        <a:t>4/23/2009</a:t>
                      </a:r>
                      <a:endParaRPr lang="en-US" sz="1000" dirty="0"/>
                    </a:p>
                  </a:txBody>
                  <a:tcPr marL="68580" marR="68580" marT="34290" marB="34290" anchor="ctr"/>
                </a:tc>
                <a:tc>
                  <a:txBody>
                    <a:bodyPr/>
                    <a:lstStyle/>
                    <a:p>
                      <a:pPr algn="ctr"/>
                      <a:r>
                        <a:rPr lang="en-US" sz="1000" dirty="0" smtClean="0"/>
                        <a:t>3</a:t>
                      </a:r>
                      <a:endParaRPr lang="en-US" sz="1000" dirty="0"/>
                    </a:p>
                  </a:txBody>
                  <a:tcPr marL="68580" marR="68580" marT="34290" marB="34290" anchor="ctr"/>
                </a:tc>
              </a:tr>
              <a:tr h="336779">
                <a:tc>
                  <a:txBody>
                    <a:bodyPr/>
                    <a:lstStyle/>
                    <a:p>
                      <a:pPr algn="ctr"/>
                      <a:r>
                        <a:rPr lang="en-US" sz="1000" dirty="0" smtClean="0"/>
                        <a:t>NTFLX-2</a:t>
                      </a:r>
                      <a:endParaRPr lang="en-US" sz="1000" dirty="0"/>
                    </a:p>
                  </a:txBody>
                  <a:tcPr marL="68580" marR="68580" marT="34290" marB="34290" anchor="ctr"/>
                </a:tc>
                <a:tc>
                  <a:txBody>
                    <a:bodyPr/>
                    <a:lstStyle/>
                    <a:p>
                      <a:pPr algn="ctr"/>
                      <a:r>
                        <a:rPr lang="en-US" sz="1000" dirty="0" smtClean="0"/>
                        <a:t>NTFLX-92</a:t>
                      </a:r>
                      <a:endParaRPr lang="en-US" sz="1000" dirty="0"/>
                    </a:p>
                  </a:txBody>
                  <a:tcPr marL="68580" marR="68580" marT="34290" marB="34290" anchor="ctr"/>
                </a:tc>
                <a:tc>
                  <a:txBody>
                    <a:bodyPr/>
                    <a:lstStyle/>
                    <a:p>
                      <a:pPr algn="ctr"/>
                      <a:r>
                        <a:rPr lang="en-US" sz="1000" dirty="0" smtClean="0"/>
                        <a:t>5/27/2010</a:t>
                      </a:r>
                      <a:endParaRPr lang="en-US" sz="1000" dirty="0"/>
                    </a:p>
                  </a:txBody>
                  <a:tcPr marL="68580" marR="68580" marT="34290" marB="34290" anchor="ctr"/>
                </a:tc>
                <a:tc>
                  <a:txBody>
                    <a:bodyPr/>
                    <a:lstStyle/>
                    <a:p>
                      <a:pPr algn="ctr"/>
                      <a:r>
                        <a:rPr lang="en-US" sz="1000" dirty="0" smtClean="0"/>
                        <a:t>2</a:t>
                      </a:r>
                      <a:endParaRPr lang="en-US" sz="1000" dirty="0"/>
                    </a:p>
                  </a:txBody>
                  <a:tcPr marL="68580" marR="68580" marT="34290" marB="34290" anchor="ctr"/>
                </a:tc>
              </a:tr>
              <a:tr h="336779">
                <a:tc>
                  <a:txBody>
                    <a:bodyPr/>
                    <a:lstStyle/>
                    <a:p>
                      <a:pPr algn="ctr"/>
                      <a:r>
                        <a:rPr lang="en-US" sz="1000" dirty="0" smtClean="0"/>
                        <a:t>NTFLX-1</a:t>
                      </a:r>
                      <a:endParaRPr lang="en-US" sz="1000" dirty="0"/>
                    </a:p>
                  </a:txBody>
                  <a:tcPr marL="68580" marR="68580" marT="34290" marB="34290" anchor="ctr"/>
                </a:tc>
                <a:tc>
                  <a:txBody>
                    <a:bodyPr/>
                    <a:lstStyle/>
                    <a:p>
                      <a:pPr algn="ctr"/>
                      <a:r>
                        <a:rPr lang="en-US" sz="1000" dirty="0" smtClean="0"/>
                        <a:t>NTFLX-666</a:t>
                      </a:r>
                      <a:endParaRPr lang="en-US" sz="1000" dirty="0"/>
                    </a:p>
                  </a:txBody>
                  <a:tcPr marL="68580" marR="68580" marT="34290" marB="34290" anchor="ctr"/>
                </a:tc>
                <a:tc>
                  <a:txBody>
                    <a:bodyPr/>
                    <a:lstStyle/>
                    <a:p>
                      <a:pPr algn="ctr"/>
                      <a:r>
                        <a:rPr lang="en-US" sz="1000" dirty="0" smtClean="0"/>
                        <a:t>6/6/2016</a:t>
                      </a:r>
                      <a:endParaRPr lang="en-US" sz="1000" dirty="0"/>
                    </a:p>
                  </a:txBody>
                  <a:tcPr marL="68580" marR="68580" marT="34290" marB="34290" anchor="ctr"/>
                </a:tc>
                <a:tc>
                  <a:txBody>
                    <a:bodyPr/>
                    <a:lstStyle/>
                    <a:p>
                      <a:pPr algn="ctr"/>
                      <a:r>
                        <a:rPr lang="en-US" sz="1000" dirty="0" smtClean="0"/>
                        <a:t>5</a:t>
                      </a:r>
                      <a:endParaRPr lang="en-US" sz="1000" dirty="0"/>
                    </a:p>
                  </a:txBody>
                  <a:tcPr marL="68580" marR="68580" marT="34290" marB="34290" anchor="ctr"/>
                </a:tc>
              </a:tr>
              <a:tr h="336779">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r>
              <a:tr h="336779">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r>
            </a:tbl>
          </a:graphicData>
        </a:graphic>
      </p:graphicFrame>
      <p:graphicFrame>
        <p:nvGraphicFramePr>
          <p:cNvPr id="8" name="Table 7"/>
          <p:cNvGraphicFramePr>
            <a:graphicFrameLocks noGrp="1"/>
          </p:cNvGraphicFramePr>
          <p:nvPr>
            <p:extLst/>
          </p:nvPr>
        </p:nvGraphicFramePr>
        <p:xfrm>
          <a:off x="4777353" y="2804610"/>
          <a:ext cx="4250408" cy="2481286"/>
        </p:xfrm>
        <a:graphic>
          <a:graphicData uri="http://schemas.openxmlformats.org/drawingml/2006/table">
            <a:tbl>
              <a:tblPr firstRow="1" bandRow="1">
                <a:tableStyleId>{5C22544A-7EE6-4342-B048-85BDC9FD1C3A}</a:tableStyleId>
              </a:tblPr>
              <a:tblGrid>
                <a:gridCol w="1062602"/>
                <a:gridCol w="1062602"/>
                <a:gridCol w="1062602"/>
                <a:gridCol w="1062602"/>
              </a:tblGrid>
              <a:tr h="543070">
                <a:tc>
                  <a:txBody>
                    <a:bodyPr/>
                    <a:lstStyle/>
                    <a:p>
                      <a:pPr algn="ctr"/>
                      <a:r>
                        <a:rPr lang="en-US" sz="1000" dirty="0" smtClean="0"/>
                        <a:t>User (ID)</a:t>
                      </a:r>
                      <a:endParaRPr lang="en-US" sz="1000" dirty="0"/>
                    </a:p>
                  </a:txBody>
                  <a:tcPr marL="68580" marR="68580" marT="34290" marB="34290" anchor="ctr"/>
                </a:tc>
                <a:tc>
                  <a:txBody>
                    <a:bodyPr/>
                    <a:lstStyle/>
                    <a:p>
                      <a:pPr algn="ctr"/>
                      <a:r>
                        <a:rPr lang="en-US" sz="1000" dirty="0" smtClean="0"/>
                        <a:t>Movie (ID)</a:t>
                      </a:r>
                      <a:endParaRPr lang="en-US" sz="1000" dirty="0"/>
                    </a:p>
                  </a:txBody>
                  <a:tcPr marL="68580" marR="68580" marT="34290" marB="34290" anchor="ctr"/>
                </a:tc>
                <a:tc>
                  <a:txBody>
                    <a:bodyPr/>
                    <a:lstStyle/>
                    <a:p>
                      <a:pPr algn="ctr"/>
                      <a:r>
                        <a:rPr lang="en-US" sz="1000" dirty="0" smtClean="0"/>
                        <a:t>Date of Grade</a:t>
                      </a:r>
                      <a:endParaRPr lang="en-US" sz="1000" dirty="0"/>
                    </a:p>
                  </a:txBody>
                  <a:tcPr marL="68580" marR="68580" marT="34290" marB="34290" anchor="ctr"/>
                </a:tc>
                <a:tc>
                  <a:txBody>
                    <a:bodyPr/>
                    <a:lstStyle/>
                    <a:p>
                      <a:pPr algn="ctr"/>
                      <a:r>
                        <a:rPr lang="en-US" sz="1000" dirty="0" smtClean="0"/>
                        <a:t>Grade [0-10]</a:t>
                      </a:r>
                      <a:endParaRPr lang="en-US" sz="1000" dirty="0"/>
                    </a:p>
                  </a:txBody>
                  <a:tcPr marL="68580" marR="68580" marT="34290" marB="34290" anchor="ctr"/>
                </a:tc>
              </a:tr>
              <a:tr h="323036">
                <a:tc>
                  <a:txBody>
                    <a:bodyPr/>
                    <a:lstStyle/>
                    <a:p>
                      <a:pPr algn="ctr"/>
                      <a:r>
                        <a:rPr lang="en-US" sz="1000" dirty="0" smtClean="0"/>
                        <a:t>IMDB-0</a:t>
                      </a:r>
                      <a:endParaRPr lang="en-US" sz="1000" dirty="0"/>
                    </a:p>
                  </a:txBody>
                  <a:tcPr marL="68580" marR="68580" marT="34290" marB="34290" anchor="ctr"/>
                </a:tc>
                <a:tc>
                  <a:txBody>
                    <a:bodyPr/>
                    <a:lstStyle/>
                    <a:p>
                      <a:pPr algn="ctr"/>
                      <a:r>
                        <a:rPr lang="en-US" sz="1000" dirty="0" smtClean="0"/>
                        <a:t>IMDB-173</a:t>
                      </a:r>
                      <a:endParaRPr lang="en-US" sz="1000" dirty="0"/>
                    </a:p>
                  </a:txBody>
                  <a:tcPr marL="68580" marR="68580" marT="34290" marB="3429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dirty="0" smtClean="0"/>
                        <a:t>4/20/2009</a:t>
                      </a:r>
                    </a:p>
                  </a:txBody>
                  <a:tcPr marL="68580" marR="68580" marT="34290" marB="34290" anchor="ctr"/>
                </a:tc>
                <a:tc>
                  <a:txBody>
                    <a:bodyPr/>
                    <a:lstStyle/>
                    <a:p>
                      <a:pPr algn="ctr"/>
                      <a:r>
                        <a:rPr lang="en-US" sz="1000" dirty="0" smtClean="0"/>
                        <a:t>5</a:t>
                      </a:r>
                      <a:endParaRPr lang="en-US" sz="1000" dirty="0"/>
                    </a:p>
                  </a:txBody>
                  <a:tcPr marL="68580" marR="68580" marT="34290" marB="34290" anchor="ctr"/>
                </a:tc>
              </a:tr>
              <a:tr h="323036">
                <a:tc>
                  <a:txBody>
                    <a:bodyPr/>
                    <a:lstStyle/>
                    <a:p>
                      <a:pPr algn="ctr"/>
                      <a:r>
                        <a:rPr lang="en-US" sz="1000" dirty="0" smtClean="0"/>
                        <a:t>IMDB-1</a:t>
                      </a:r>
                      <a:endParaRPr lang="en-US" sz="1000" dirty="0"/>
                    </a:p>
                  </a:txBody>
                  <a:tcPr marL="68580" marR="68580" marT="34290" marB="34290" anchor="ctr"/>
                </a:tc>
                <a:tc>
                  <a:txBody>
                    <a:bodyPr/>
                    <a:lstStyle/>
                    <a:p>
                      <a:pPr algn="ctr"/>
                      <a:r>
                        <a:rPr lang="en-US" sz="1000" dirty="0" smtClean="0"/>
                        <a:t>IMDB-18</a:t>
                      </a:r>
                      <a:endParaRPr lang="en-US" sz="1000" dirty="0"/>
                    </a:p>
                  </a:txBody>
                  <a:tcPr marL="68580" marR="68580" marT="34290" marB="3429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dirty="0" smtClean="0"/>
                        <a:t>10/18/2008</a:t>
                      </a:r>
                    </a:p>
                  </a:txBody>
                  <a:tcPr marL="68580" marR="68580" marT="34290" marB="34290" anchor="ctr"/>
                </a:tc>
                <a:tc>
                  <a:txBody>
                    <a:bodyPr/>
                    <a:lstStyle/>
                    <a:p>
                      <a:pPr algn="ctr"/>
                      <a:r>
                        <a:rPr lang="en-US" sz="1000" dirty="0" smtClean="0"/>
                        <a:t>0</a:t>
                      </a:r>
                      <a:endParaRPr lang="en-US" sz="1000" dirty="0"/>
                    </a:p>
                  </a:txBody>
                  <a:tcPr marL="68580" marR="68580" marT="34290" marB="34290" anchor="ctr"/>
                </a:tc>
              </a:tr>
              <a:tr h="323036">
                <a:tc>
                  <a:txBody>
                    <a:bodyPr/>
                    <a:lstStyle/>
                    <a:p>
                      <a:pPr algn="ctr"/>
                      <a:r>
                        <a:rPr lang="en-US" sz="1000" dirty="0" smtClean="0"/>
                        <a:t>IMDB-2</a:t>
                      </a:r>
                      <a:endParaRPr lang="en-US" sz="1000" dirty="0"/>
                    </a:p>
                  </a:txBody>
                  <a:tcPr marL="68580" marR="68580" marT="34290" marB="34290" anchor="ctr"/>
                </a:tc>
                <a:tc>
                  <a:txBody>
                    <a:bodyPr/>
                    <a:lstStyle/>
                    <a:p>
                      <a:pPr algn="ctr"/>
                      <a:r>
                        <a:rPr lang="en-US" sz="1000" dirty="0" smtClean="0"/>
                        <a:t>IMDB-341</a:t>
                      </a:r>
                      <a:endParaRPr lang="en-US" sz="1000" dirty="0"/>
                    </a:p>
                  </a:txBody>
                  <a:tcPr marL="68580" marR="68580" marT="34290" marB="34290" anchor="ctr"/>
                </a:tc>
                <a:tc>
                  <a:txBody>
                    <a:bodyPr/>
                    <a:lstStyle/>
                    <a:p>
                      <a:pPr algn="ctr"/>
                      <a:r>
                        <a:rPr lang="en-US" sz="1000" dirty="0" smtClean="0"/>
                        <a:t>5/27/2010</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r>
              <a:tr h="323036">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r>
              <a:tr h="323036">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r>
              <a:tr h="323036">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r>
            </a:tbl>
          </a:graphicData>
        </a:graphic>
      </p:graphicFrame>
      <p:sp>
        <p:nvSpPr>
          <p:cNvPr id="3" name="TextBox 2"/>
          <p:cNvSpPr txBox="1"/>
          <p:nvPr/>
        </p:nvSpPr>
        <p:spPr>
          <a:xfrm>
            <a:off x="5573348" y="2528807"/>
            <a:ext cx="1980029" cy="230832"/>
          </a:xfrm>
          <a:prstGeom prst="rect">
            <a:avLst/>
          </a:prstGeom>
          <a:noFill/>
        </p:spPr>
        <p:txBody>
          <a:bodyPr wrap="none" rtlCol="0">
            <a:spAutoFit/>
          </a:bodyPr>
          <a:lstStyle/>
          <a:p>
            <a:r>
              <a:rPr lang="en-US" sz="900" dirty="0">
                <a:latin typeface="Arial" panose="020B0604020202020204" pitchFamily="34" charset="0"/>
                <a:cs typeface="Arial" panose="020B0604020202020204" pitchFamily="34" charset="0"/>
              </a:rPr>
              <a:t>Names available for many users!</a:t>
            </a:r>
          </a:p>
        </p:txBody>
      </p:sp>
      <p:sp>
        <p:nvSpPr>
          <p:cNvPr id="4" name="TextBox 3"/>
          <p:cNvSpPr txBox="1"/>
          <p:nvPr/>
        </p:nvSpPr>
        <p:spPr>
          <a:xfrm>
            <a:off x="2429359" y="5308253"/>
            <a:ext cx="3960058" cy="507831"/>
          </a:xfrm>
          <a:prstGeom prst="rect">
            <a:avLst/>
          </a:prstGeom>
          <a:noFill/>
        </p:spPr>
        <p:txBody>
          <a:bodyPr wrap="none" rtlCol="0">
            <a:spAutoFit/>
          </a:bodyPr>
          <a:lstStyle/>
          <a:p>
            <a:pPr marL="214313" indent="-214313">
              <a:buFont typeface="Arial" panose="020B0604020202020204" pitchFamily="34" charset="0"/>
              <a:buChar char="•"/>
            </a:pPr>
            <a:r>
              <a:rPr lang="en-US" sz="900" dirty="0"/>
              <a:t>Many users are shared</a:t>
            </a:r>
          </a:p>
          <a:p>
            <a:pPr marL="214313" indent="-214313">
              <a:buFont typeface="Arial" panose="020B0604020202020204" pitchFamily="34" charset="0"/>
              <a:buChar char="•"/>
            </a:pPr>
            <a:r>
              <a:rPr lang="en-US" sz="900" dirty="0"/>
              <a:t>The grades of same users are correlated</a:t>
            </a:r>
          </a:p>
          <a:p>
            <a:pPr marL="214313" indent="-214313">
              <a:buFont typeface="Arial" panose="020B0604020202020204" pitchFamily="34" charset="0"/>
              <a:buChar char="•"/>
            </a:pPr>
            <a:r>
              <a:rPr lang="en-US" sz="900" dirty="0"/>
              <a:t>A user grades one movie around the same date in two databases</a:t>
            </a:r>
          </a:p>
        </p:txBody>
      </p:sp>
      <p:sp>
        <p:nvSpPr>
          <p:cNvPr id="11" name="Rectangle 10"/>
          <p:cNvSpPr/>
          <p:nvPr/>
        </p:nvSpPr>
        <p:spPr>
          <a:xfrm>
            <a:off x="4320709" y="6071812"/>
            <a:ext cx="4137415" cy="646331"/>
          </a:xfrm>
          <a:prstGeom prst="rect">
            <a:avLst/>
          </a:prstGeom>
        </p:spPr>
        <p:txBody>
          <a:bodyPr wrap="none">
            <a:spAutoFit/>
          </a:bodyPr>
          <a:lstStyle/>
          <a:p>
            <a:pPr fontAlgn="auto">
              <a:spcBef>
                <a:spcPts val="0"/>
              </a:spcBef>
              <a:spcAft>
                <a:spcPts val="0"/>
              </a:spcAft>
            </a:pPr>
            <a:r>
              <a:rPr lang="en-US" sz="1800" b="0" dirty="0">
                <a:solidFill>
                  <a:prstClr val="black"/>
                </a:solidFill>
                <a:latin typeface="Calibri" panose="020F0502020204030204"/>
                <a:ea typeface=""/>
                <a:cs typeface=""/>
              </a:rPr>
              <a:t>Anonymized Netflix Prize Training Dataset </a:t>
            </a:r>
          </a:p>
          <a:p>
            <a:pPr algn="ctr" fontAlgn="auto">
              <a:spcBef>
                <a:spcPts val="0"/>
              </a:spcBef>
              <a:spcAft>
                <a:spcPts val="0"/>
              </a:spcAft>
            </a:pPr>
            <a:r>
              <a:rPr lang="en-US" sz="1800" b="0" dirty="0">
                <a:solidFill>
                  <a:prstClr val="black"/>
                </a:solidFill>
                <a:latin typeface="Calibri" panose="020F0502020204030204"/>
                <a:ea typeface=""/>
                <a:cs typeface=""/>
              </a:rPr>
              <a:t>made available to contestants</a:t>
            </a:r>
          </a:p>
        </p:txBody>
      </p:sp>
    </p:spTree>
    <p:extLst>
      <p:ext uri="{BB962C8B-B14F-4D97-AF65-F5344CB8AC3E}">
        <p14:creationId xmlns:p14="http://schemas.microsoft.com/office/powerpoint/2010/main" val="1084593953"/>
      </p:ext>
    </p:extLst>
  </p:cSld>
  <p:clrMapOvr>
    <a:masterClrMapping/>
  </p:clrMapOvr>
  <p:transition advTm="95256"/>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654844"/>
            <a:ext cx="7886700" cy="994172"/>
          </a:xfrm>
        </p:spPr>
        <p:txBody>
          <a:bodyPr/>
          <a:lstStyle/>
          <a:p>
            <a:pPr algn="ctr"/>
            <a:r>
              <a:rPr lang="en-US" dirty="0" smtClean="0"/>
              <a:t>Linking Attacks: Case of Netflix Prize</a:t>
            </a:r>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94848" y="1709428"/>
            <a:ext cx="1813301" cy="1019982"/>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16136" y="1525150"/>
            <a:ext cx="2172844" cy="1046071"/>
          </a:xfrm>
          <a:prstGeom prst="rect">
            <a:avLst/>
          </a:prstGeom>
        </p:spPr>
      </p:pic>
      <p:graphicFrame>
        <p:nvGraphicFramePr>
          <p:cNvPr id="7" name="Table 6"/>
          <p:cNvGraphicFramePr>
            <a:graphicFrameLocks noGrp="1"/>
          </p:cNvGraphicFramePr>
          <p:nvPr>
            <p:extLst/>
          </p:nvPr>
        </p:nvGraphicFramePr>
        <p:xfrm>
          <a:off x="0" y="2787554"/>
          <a:ext cx="4602996" cy="2468886"/>
        </p:xfrm>
        <a:graphic>
          <a:graphicData uri="http://schemas.openxmlformats.org/drawingml/2006/table">
            <a:tbl>
              <a:tblPr firstRow="1" bandRow="1">
                <a:tableStyleId>{5C22544A-7EE6-4342-B048-85BDC9FD1C3A}</a:tableStyleId>
              </a:tblPr>
              <a:tblGrid>
                <a:gridCol w="1150749"/>
                <a:gridCol w="1150749"/>
                <a:gridCol w="1150749"/>
                <a:gridCol w="1150749"/>
              </a:tblGrid>
              <a:tr h="448212">
                <a:tc>
                  <a:txBody>
                    <a:bodyPr/>
                    <a:lstStyle/>
                    <a:p>
                      <a:pPr algn="ctr"/>
                      <a:r>
                        <a:rPr lang="en-US" sz="1000" dirty="0" smtClean="0"/>
                        <a:t>User (ID)</a:t>
                      </a:r>
                      <a:endParaRPr lang="en-US" sz="1000" dirty="0"/>
                    </a:p>
                  </a:txBody>
                  <a:tcPr marL="68580" marR="68580" marT="34290" marB="34290" anchor="ctr"/>
                </a:tc>
                <a:tc>
                  <a:txBody>
                    <a:bodyPr/>
                    <a:lstStyle/>
                    <a:p>
                      <a:pPr algn="ctr"/>
                      <a:r>
                        <a:rPr lang="en-US" sz="1000" dirty="0" smtClean="0"/>
                        <a:t>Movie (ID)</a:t>
                      </a:r>
                      <a:endParaRPr lang="en-US" sz="1000" dirty="0"/>
                    </a:p>
                  </a:txBody>
                  <a:tcPr marL="68580" marR="68580" marT="34290" marB="34290" anchor="ctr"/>
                </a:tc>
                <a:tc>
                  <a:txBody>
                    <a:bodyPr/>
                    <a:lstStyle/>
                    <a:p>
                      <a:pPr algn="ctr"/>
                      <a:r>
                        <a:rPr lang="en-US" sz="1000" dirty="0" smtClean="0"/>
                        <a:t>Date of Grade</a:t>
                      </a:r>
                      <a:endParaRPr lang="en-US" sz="1000" dirty="0"/>
                    </a:p>
                  </a:txBody>
                  <a:tcPr marL="68580" marR="68580" marT="34290" marB="34290" anchor="ctr"/>
                </a:tc>
                <a:tc>
                  <a:txBody>
                    <a:bodyPr/>
                    <a:lstStyle/>
                    <a:p>
                      <a:pPr algn="ctr"/>
                      <a:r>
                        <a:rPr lang="en-US" sz="1000" dirty="0" smtClean="0"/>
                        <a:t>Grade [1,2,3,4,5]</a:t>
                      </a:r>
                      <a:endParaRPr lang="en-US" sz="1000" dirty="0"/>
                    </a:p>
                  </a:txBody>
                  <a:tcPr marL="68580" marR="68580" marT="34290" marB="34290" anchor="ctr"/>
                </a:tc>
              </a:tr>
              <a:tr h="336779">
                <a:tc>
                  <a:txBody>
                    <a:bodyPr/>
                    <a:lstStyle/>
                    <a:p>
                      <a:pPr algn="ctr"/>
                      <a:r>
                        <a:rPr lang="en-US" sz="1000" dirty="0" smtClean="0"/>
                        <a:t>NTFLX-0</a:t>
                      </a:r>
                      <a:endParaRPr lang="en-US" sz="1000" dirty="0"/>
                    </a:p>
                  </a:txBody>
                  <a:tcPr marL="68580" marR="68580" marT="34290" marB="34290" anchor="ctr"/>
                </a:tc>
                <a:tc>
                  <a:txBody>
                    <a:bodyPr/>
                    <a:lstStyle/>
                    <a:p>
                      <a:pPr algn="ctr"/>
                      <a:r>
                        <a:rPr lang="en-US" sz="1000" dirty="0" smtClean="0"/>
                        <a:t>NTFLX-19</a:t>
                      </a:r>
                      <a:endParaRPr lang="en-US" sz="1000" dirty="0"/>
                    </a:p>
                  </a:txBody>
                  <a:tcPr marL="68580" marR="68580" marT="34290" marB="34290" anchor="ctr"/>
                </a:tc>
                <a:tc>
                  <a:txBody>
                    <a:bodyPr/>
                    <a:lstStyle/>
                    <a:p>
                      <a:pPr algn="ctr"/>
                      <a:r>
                        <a:rPr lang="en-US" sz="1000" dirty="0" smtClean="0"/>
                        <a:t>10/12/2008</a:t>
                      </a:r>
                      <a:endParaRPr lang="en-US" sz="1000" dirty="0"/>
                    </a:p>
                  </a:txBody>
                  <a:tcPr marL="68580" marR="68580" marT="34290" marB="34290" anchor="ctr"/>
                </a:tc>
                <a:tc>
                  <a:txBody>
                    <a:bodyPr/>
                    <a:lstStyle/>
                    <a:p>
                      <a:pPr algn="ctr"/>
                      <a:r>
                        <a:rPr lang="en-US" sz="1000" dirty="0" smtClean="0"/>
                        <a:t>1</a:t>
                      </a:r>
                      <a:endParaRPr lang="en-US" sz="1000" dirty="0"/>
                    </a:p>
                  </a:txBody>
                  <a:tcPr marL="68580" marR="68580" marT="34290" marB="34290" anchor="ctr"/>
                </a:tc>
              </a:tr>
              <a:tr h="336779">
                <a:tc>
                  <a:txBody>
                    <a:bodyPr/>
                    <a:lstStyle/>
                    <a:p>
                      <a:pPr algn="ctr"/>
                      <a:r>
                        <a:rPr lang="en-US" sz="1000" dirty="0" smtClean="0"/>
                        <a:t>NTFLX-1</a:t>
                      </a:r>
                      <a:endParaRPr lang="en-US" sz="1000" dirty="0"/>
                    </a:p>
                  </a:txBody>
                  <a:tcPr marL="68580" marR="68580" marT="34290" marB="34290" anchor="ctr">
                    <a:solidFill>
                      <a:srgbClr val="FF0000"/>
                    </a:solidFill>
                  </a:tcPr>
                </a:tc>
                <a:tc>
                  <a:txBody>
                    <a:bodyPr/>
                    <a:lstStyle/>
                    <a:p>
                      <a:pPr algn="ctr"/>
                      <a:r>
                        <a:rPr lang="en-US" sz="1000" dirty="0" smtClean="0"/>
                        <a:t>NTFLX-116</a:t>
                      </a:r>
                      <a:endParaRPr lang="en-US" sz="1000" dirty="0"/>
                    </a:p>
                  </a:txBody>
                  <a:tcPr marL="68580" marR="68580" marT="34290" marB="34290" anchor="ctr">
                    <a:solidFill>
                      <a:srgbClr val="FF0000"/>
                    </a:solidFill>
                  </a:tcPr>
                </a:tc>
                <a:tc>
                  <a:txBody>
                    <a:bodyPr/>
                    <a:lstStyle/>
                    <a:p>
                      <a:pPr algn="ctr"/>
                      <a:r>
                        <a:rPr lang="en-US" sz="1000" dirty="0" smtClean="0"/>
                        <a:t>4/23/2009</a:t>
                      </a:r>
                      <a:endParaRPr lang="en-US" sz="1000" dirty="0"/>
                    </a:p>
                  </a:txBody>
                  <a:tcPr marL="68580" marR="68580" marT="34290" marB="34290" anchor="ctr">
                    <a:solidFill>
                      <a:srgbClr val="FF0000"/>
                    </a:solidFill>
                  </a:tcPr>
                </a:tc>
                <a:tc>
                  <a:txBody>
                    <a:bodyPr/>
                    <a:lstStyle/>
                    <a:p>
                      <a:pPr algn="ctr"/>
                      <a:r>
                        <a:rPr lang="en-US" sz="1000" dirty="0" smtClean="0"/>
                        <a:t>3</a:t>
                      </a:r>
                      <a:endParaRPr lang="en-US" sz="1000" dirty="0"/>
                    </a:p>
                  </a:txBody>
                  <a:tcPr marL="68580" marR="68580" marT="34290" marB="34290" anchor="ctr">
                    <a:solidFill>
                      <a:srgbClr val="FF0000"/>
                    </a:solidFill>
                  </a:tcPr>
                </a:tc>
              </a:tr>
              <a:tr h="336779">
                <a:tc>
                  <a:txBody>
                    <a:bodyPr/>
                    <a:lstStyle/>
                    <a:p>
                      <a:pPr algn="ctr"/>
                      <a:r>
                        <a:rPr lang="en-US" sz="1000" dirty="0" smtClean="0"/>
                        <a:t>NTFLX-2</a:t>
                      </a:r>
                      <a:endParaRPr lang="en-US" sz="1000" dirty="0"/>
                    </a:p>
                  </a:txBody>
                  <a:tcPr marL="68580" marR="68580" marT="34290" marB="34290" anchor="ctr"/>
                </a:tc>
                <a:tc>
                  <a:txBody>
                    <a:bodyPr/>
                    <a:lstStyle/>
                    <a:p>
                      <a:pPr algn="ctr"/>
                      <a:r>
                        <a:rPr lang="en-US" sz="1000" dirty="0" smtClean="0"/>
                        <a:t>NTFLX-92</a:t>
                      </a:r>
                      <a:endParaRPr lang="en-US" sz="1000" dirty="0"/>
                    </a:p>
                  </a:txBody>
                  <a:tcPr marL="68580" marR="68580" marT="34290" marB="34290" anchor="ctr"/>
                </a:tc>
                <a:tc>
                  <a:txBody>
                    <a:bodyPr/>
                    <a:lstStyle/>
                    <a:p>
                      <a:pPr algn="ctr"/>
                      <a:r>
                        <a:rPr lang="en-US" sz="1000" dirty="0" smtClean="0"/>
                        <a:t>5/27/2010</a:t>
                      </a:r>
                      <a:endParaRPr lang="en-US" sz="1000" dirty="0"/>
                    </a:p>
                  </a:txBody>
                  <a:tcPr marL="68580" marR="68580" marT="34290" marB="34290" anchor="ctr"/>
                </a:tc>
                <a:tc>
                  <a:txBody>
                    <a:bodyPr/>
                    <a:lstStyle/>
                    <a:p>
                      <a:pPr algn="ctr"/>
                      <a:r>
                        <a:rPr lang="en-US" sz="1000" dirty="0" smtClean="0"/>
                        <a:t>2</a:t>
                      </a:r>
                      <a:endParaRPr lang="en-US" sz="1000" dirty="0"/>
                    </a:p>
                  </a:txBody>
                  <a:tcPr marL="68580" marR="68580" marT="34290" marB="34290" anchor="ctr"/>
                </a:tc>
              </a:tr>
              <a:tr h="336779">
                <a:tc>
                  <a:txBody>
                    <a:bodyPr/>
                    <a:lstStyle/>
                    <a:p>
                      <a:pPr algn="ctr"/>
                      <a:r>
                        <a:rPr lang="en-US" sz="1000" dirty="0" smtClean="0"/>
                        <a:t>NTFLX-1</a:t>
                      </a:r>
                      <a:endParaRPr lang="en-US" sz="1000" dirty="0"/>
                    </a:p>
                  </a:txBody>
                  <a:tcPr marL="68580" marR="68580" marT="34290" marB="34290" anchor="ctr">
                    <a:solidFill>
                      <a:srgbClr val="EAEFF7"/>
                    </a:solidFill>
                  </a:tcPr>
                </a:tc>
                <a:tc>
                  <a:txBody>
                    <a:bodyPr/>
                    <a:lstStyle/>
                    <a:p>
                      <a:pPr algn="ctr"/>
                      <a:r>
                        <a:rPr lang="en-US" sz="1000" dirty="0" smtClean="0"/>
                        <a:t>NTFLX-666</a:t>
                      </a:r>
                      <a:endParaRPr lang="en-US" sz="1000" dirty="0"/>
                    </a:p>
                  </a:txBody>
                  <a:tcPr marL="68580" marR="68580" marT="34290" marB="34290" anchor="ctr">
                    <a:solidFill>
                      <a:srgbClr val="EAEFF7"/>
                    </a:solidFill>
                  </a:tcPr>
                </a:tc>
                <a:tc>
                  <a:txBody>
                    <a:bodyPr/>
                    <a:lstStyle/>
                    <a:p>
                      <a:pPr algn="ctr"/>
                      <a:r>
                        <a:rPr lang="en-US" sz="1000" dirty="0" smtClean="0"/>
                        <a:t>6/6/2016</a:t>
                      </a:r>
                      <a:endParaRPr lang="en-US" sz="1000" dirty="0"/>
                    </a:p>
                  </a:txBody>
                  <a:tcPr marL="68580" marR="68580" marT="34290" marB="34290" anchor="ctr">
                    <a:solidFill>
                      <a:srgbClr val="EAEFF7"/>
                    </a:solidFill>
                  </a:tcPr>
                </a:tc>
                <a:tc>
                  <a:txBody>
                    <a:bodyPr/>
                    <a:lstStyle/>
                    <a:p>
                      <a:pPr algn="ctr"/>
                      <a:r>
                        <a:rPr lang="en-US" sz="1000" dirty="0" smtClean="0"/>
                        <a:t>5</a:t>
                      </a:r>
                      <a:endParaRPr lang="en-US" sz="1000" dirty="0"/>
                    </a:p>
                  </a:txBody>
                  <a:tcPr marL="68580" marR="68580" marT="34290" marB="34290" anchor="ctr">
                    <a:solidFill>
                      <a:srgbClr val="EAEFF7"/>
                    </a:solidFill>
                  </a:tcPr>
                </a:tc>
              </a:tr>
              <a:tr h="336779">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r>
              <a:tr h="336779">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r>
            </a:tbl>
          </a:graphicData>
        </a:graphic>
      </p:graphicFrame>
      <p:graphicFrame>
        <p:nvGraphicFramePr>
          <p:cNvPr id="8" name="Table 7"/>
          <p:cNvGraphicFramePr>
            <a:graphicFrameLocks noGrp="1"/>
          </p:cNvGraphicFramePr>
          <p:nvPr/>
        </p:nvGraphicFramePr>
        <p:xfrm>
          <a:off x="4777353" y="2804610"/>
          <a:ext cx="4250408" cy="2481286"/>
        </p:xfrm>
        <a:graphic>
          <a:graphicData uri="http://schemas.openxmlformats.org/drawingml/2006/table">
            <a:tbl>
              <a:tblPr firstRow="1" bandRow="1">
                <a:tableStyleId>{5C22544A-7EE6-4342-B048-85BDC9FD1C3A}</a:tableStyleId>
              </a:tblPr>
              <a:tblGrid>
                <a:gridCol w="1062602"/>
                <a:gridCol w="1062602"/>
                <a:gridCol w="1062602"/>
                <a:gridCol w="1062602"/>
              </a:tblGrid>
              <a:tr h="543070">
                <a:tc>
                  <a:txBody>
                    <a:bodyPr/>
                    <a:lstStyle/>
                    <a:p>
                      <a:pPr algn="ctr"/>
                      <a:r>
                        <a:rPr lang="en-US" sz="1000" dirty="0" smtClean="0"/>
                        <a:t>User (ID)</a:t>
                      </a:r>
                      <a:endParaRPr lang="en-US" sz="1000" dirty="0"/>
                    </a:p>
                  </a:txBody>
                  <a:tcPr marL="68580" marR="68580" marT="34290" marB="34290" anchor="ctr"/>
                </a:tc>
                <a:tc>
                  <a:txBody>
                    <a:bodyPr/>
                    <a:lstStyle/>
                    <a:p>
                      <a:pPr algn="ctr"/>
                      <a:r>
                        <a:rPr lang="en-US" sz="1000" dirty="0" smtClean="0"/>
                        <a:t>Movie (ID)</a:t>
                      </a:r>
                      <a:endParaRPr lang="en-US" sz="1000" dirty="0"/>
                    </a:p>
                  </a:txBody>
                  <a:tcPr marL="68580" marR="68580" marT="34290" marB="34290" anchor="ctr"/>
                </a:tc>
                <a:tc>
                  <a:txBody>
                    <a:bodyPr/>
                    <a:lstStyle/>
                    <a:p>
                      <a:pPr algn="ctr"/>
                      <a:r>
                        <a:rPr lang="en-US" sz="1000" dirty="0" smtClean="0"/>
                        <a:t>Date of Grade</a:t>
                      </a:r>
                      <a:endParaRPr lang="en-US" sz="1000" dirty="0"/>
                    </a:p>
                  </a:txBody>
                  <a:tcPr marL="68580" marR="68580" marT="34290" marB="34290" anchor="ctr"/>
                </a:tc>
                <a:tc>
                  <a:txBody>
                    <a:bodyPr/>
                    <a:lstStyle/>
                    <a:p>
                      <a:pPr algn="ctr"/>
                      <a:r>
                        <a:rPr lang="en-US" sz="1000" dirty="0" smtClean="0"/>
                        <a:t>Grade [0-10]</a:t>
                      </a:r>
                      <a:endParaRPr lang="en-US" sz="1000" dirty="0"/>
                    </a:p>
                  </a:txBody>
                  <a:tcPr marL="68580" marR="68580" marT="34290" marB="34290" anchor="ctr"/>
                </a:tc>
              </a:tr>
              <a:tr h="323036">
                <a:tc>
                  <a:txBody>
                    <a:bodyPr/>
                    <a:lstStyle/>
                    <a:p>
                      <a:pPr algn="ctr"/>
                      <a:r>
                        <a:rPr lang="en-US" sz="1000" dirty="0" smtClean="0"/>
                        <a:t>IMDB-0</a:t>
                      </a:r>
                      <a:endParaRPr lang="en-US" sz="1000" dirty="0"/>
                    </a:p>
                  </a:txBody>
                  <a:tcPr marL="68580" marR="68580" marT="34290" marB="34290" anchor="ctr">
                    <a:solidFill>
                      <a:srgbClr val="FF0000"/>
                    </a:solidFill>
                  </a:tcPr>
                </a:tc>
                <a:tc>
                  <a:txBody>
                    <a:bodyPr/>
                    <a:lstStyle/>
                    <a:p>
                      <a:pPr algn="ctr"/>
                      <a:r>
                        <a:rPr lang="en-US" sz="1000" dirty="0" smtClean="0"/>
                        <a:t>IMDB-173</a:t>
                      </a:r>
                      <a:endParaRPr lang="en-US" sz="1000" dirty="0"/>
                    </a:p>
                  </a:txBody>
                  <a:tcPr marL="68580" marR="68580" marT="34290" marB="34290" anchor="ctr">
                    <a:solidFill>
                      <a:srgbClr val="FF000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dirty="0" smtClean="0"/>
                        <a:t>4/20/2009</a:t>
                      </a:r>
                    </a:p>
                  </a:txBody>
                  <a:tcPr marL="68580" marR="68580" marT="34290" marB="34290" anchor="ctr">
                    <a:solidFill>
                      <a:srgbClr val="FF0000"/>
                    </a:solidFill>
                  </a:tcPr>
                </a:tc>
                <a:tc>
                  <a:txBody>
                    <a:bodyPr/>
                    <a:lstStyle/>
                    <a:p>
                      <a:pPr algn="ctr"/>
                      <a:r>
                        <a:rPr lang="en-US" sz="1000" dirty="0" smtClean="0"/>
                        <a:t>5</a:t>
                      </a:r>
                      <a:endParaRPr lang="en-US" sz="1000" dirty="0"/>
                    </a:p>
                  </a:txBody>
                  <a:tcPr marL="68580" marR="68580" marT="34290" marB="34290" anchor="ctr">
                    <a:solidFill>
                      <a:srgbClr val="FF0000"/>
                    </a:solidFill>
                  </a:tcPr>
                </a:tc>
              </a:tr>
              <a:tr h="323036">
                <a:tc>
                  <a:txBody>
                    <a:bodyPr/>
                    <a:lstStyle/>
                    <a:p>
                      <a:pPr algn="ctr"/>
                      <a:r>
                        <a:rPr lang="en-US" sz="1000" dirty="0" smtClean="0"/>
                        <a:t>IMDB-1</a:t>
                      </a:r>
                      <a:endParaRPr lang="en-US" sz="1000" dirty="0"/>
                    </a:p>
                  </a:txBody>
                  <a:tcPr marL="68580" marR="68580" marT="34290" marB="34290" anchor="ctr"/>
                </a:tc>
                <a:tc>
                  <a:txBody>
                    <a:bodyPr/>
                    <a:lstStyle/>
                    <a:p>
                      <a:pPr algn="ctr"/>
                      <a:r>
                        <a:rPr lang="en-US" sz="1000" dirty="0" smtClean="0"/>
                        <a:t>IMDB-18</a:t>
                      </a:r>
                      <a:endParaRPr lang="en-US" sz="1000" dirty="0"/>
                    </a:p>
                  </a:txBody>
                  <a:tcPr marL="68580" marR="68580" marT="34290" marB="3429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dirty="0" smtClean="0"/>
                        <a:t>10/18/2008</a:t>
                      </a:r>
                    </a:p>
                  </a:txBody>
                  <a:tcPr marL="68580" marR="68580" marT="34290" marB="34290" anchor="ctr"/>
                </a:tc>
                <a:tc>
                  <a:txBody>
                    <a:bodyPr/>
                    <a:lstStyle/>
                    <a:p>
                      <a:pPr algn="ctr"/>
                      <a:r>
                        <a:rPr lang="en-US" sz="1000" dirty="0" smtClean="0"/>
                        <a:t>0</a:t>
                      </a:r>
                      <a:endParaRPr lang="en-US" sz="1000" dirty="0"/>
                    </a:p>
                  </a:txBody>
                  <a:tcPr marL="68580" marR="68580" marT="34290" marB="34290" anchor="ctr"/>
                </a:tc>
              </a:tr>
              <a:tr h="323036">
                <a:tc>
                  <a:txBody>
                    <a:bodyPr/>
                    <a:lstStyle/>
                    <a:p>
                      <a:pPr algn="ctr"/>
                      <a:r>
                        <a:rPr lang="en-US" sz="1000" dirty="0" smtClean="0"/>
                        <a:t>IMDB-2</a:t>
                      </a:r>
                      <a:endParaRPr lang="en-US" sz="1000" dirty="0"/>
                    </a:p>
                  </a:txBody>
                  <a:tcPr marL="68580" marR="68580" marT="34290" marB="34290" anchor="ctr"/>
                </a:tc>
                <a:tc>
                  <a:txBody>
                    <a:bodyPr/>
                    <a:lstStyle/>
                    <a:p>
                      <a:pPr algn="ctr"/>
                      <a:r>
                        <a:rPr lang="en-US" sz="1000" dirty="0" smtClean="0"/>
                        <a:t>IMDB-341</a:t>
                      </a:r>
                      <a:endParaRPr lang="en-US" sz="1000" dirty="0"/>
                    </a:p>
                  </a:txBody>
                  <a:tcPr marL="68580" marR="68580" marT="34290" marB="34290" anchor="ctr"/>
                </a:tc>
                <a:tc>
                  <a:txBody>
                    <a:bodyPr/>
                    <a:lstStyle/>
                    <a:p>
                      <a:pPr algn="ctr"/>
                      <a:r>
                        <a:rPr lang="en-US" sz="1000" dirty="0" smtClean="0"/>
                        <a:t>5/27/2010</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r>
              <a:tr h="323036">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r>
              <a:tr h="323036">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r>
              <a:tr h="323036">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r>
            </a:tbl>
          </a:graphicData>
        </a:graphic>
      </p:graphicFrame>
      <p:sp>
        <p:nvSpPr>
          <p:cNvPr id="3" name="TextBox 2"/>
          <p:cNvSpPr txBox="1"/>
          <p:nvPr/>
        </p:nvSpPr>
        <p:spPr>
          <a:xfrm>
            <a:off x="5573348" y="2528807"/>
            <a:ext cx="1980029" cy="230832"/>
          </a:xfrm>
          <a:prstGeom prst="rect">
            <a:avLst/>
          </a:prstGeom>
          <a:noFill/>
        </p:spPr>
        <p:txBody>
          <a:bodyPr wrap="none" rtlCol="0">
            <a:spAutoFit/>
          </a:bodyPr>
          <a:lstStyle/>
          <a:p>
            <a:r>
              <a:rPr lang="en-US" sz="900" dirty="0">
                <a:latin typeface="Arial" panose="020B0604020202020204" pitchFamily="34" charset="0"/>
                <a:cs typeface="Arial" panose="020B0604020202020204" pitchFamily="34" charset="0"/>
              </a:rPr>
              <a:t>Names available for many users!</a:t>
            </a:r>
          </a:p>
        </p:txBody>
      </p:sp>
      <p:sp>
        <p:nvSpPr>
          <p:cNvPr id="4" name="TextBox 3"/>
          <p:cNvSpPr txBox="1"/>
          <p:nvPr/>
        </p:nvSpPr>
        <p:spPr>
          <a:xfrm>
            <a:off x="2293890" y="5308253"/>
            <a:ext cx="4747133" cy="1446550"/>
          </a:xfrm>
          <a:prstGeom prst="rect">
            <a:avLst/>
          </a:prstGeom>
          <a:noFill/>
        </p:spPr>
        <p:txBody>
          <a:bodyPr wrap="none" rtlCol="0">
            <a:spAutoFit/>
          </a:bodyPr>
          <a:lstStyle/>
          <a:p>
            <a:pPr marL="214313" indent="-214313">
              <a:buFont typeface="Arial" panose="020B0604020202020204" pitchFamily="34" charset="0"/>
              <a:buChar char="•"/>
            </a:pPr>
            <a:r>
              <a:rPr lang="en-US" sz="1100" dirty="0"/>
              <a:t>Many users are shared</a:t>
            </a:r>
          </a:p>
          <a:p>
            <a:pPr marL="214313" indent="-214313">
              <a:buFont typeface="Arial" panose="020B0604020202020204" pitchFamily="34" charset="0"/>
              <a:buChar char="•"/>
            </a:pPr>
            <a:r>
              <a:rPr lang="en-US" sz="1100" dirty="0"/>
              <a:t>The grades of same users are correlated</a:t>
            </a:r>
          </a:p>
          <a:p>
            <a:pPr marL="214313" indent="-214313">
              <a:buFont typeface="Arial" panose="020B0604020202020204" pitchFamily="34" charset="0"/>
              <a:buChar char="•"/>
            </a:pPr>
            <a:r>
              <a:rPr lang="en-US" sz="1100" dirty="0"/>
              <a:t>A user grades one movie around the same date in two </a:t>
            </a:r>
            <a:r>
              <a:rPr lang="en-US" sz="1100" dirty="0" smtClean="0"/>
              <a:t>databases</a:t>
            </a:r>
          </a:p>
          <a:p>
            <a:pPr marL="214313" indent="-214313">
              <a:buFont typeface="Arial" panose="020B0604020202020204" pitchFamily="34" charset="0"/>
              <a:buChar char="•"/>
            </a:pPr>
            <a:endParaRPr lang="en-US" sz="1100" dirty="0"/>
          </a:p>
          <a:p>
            <a:pPr marL="214313" indent="-214313">
              <a:buFont typeface="Arial" panose="020B0604020202020204" pitchFamily="34" charset="0"/>
              <a:buChar char="•"/>
            </a:pPr>
            <a:r>
              <a:rPr lang="en-US" sz="1100" dirty="0" smtClean="0"/>
              <a:t>IMDB users are public</a:t>
            </a:r>
          </a:p>
          <a:p>
            <a:pPr marL="214313" indent="-214313">
              <a:buFont typeface="Arial" panose="020B0604020202020204" pitchFamily="34" charset="0"/>
              <a:buChar char="•"/>
            </a:pPr>
            <a:endParaRPr lang="en-US" sz="1100" dirty="0"/>
          </a:p>
          <a:p>
            <a:pPr marL="214313" indent="-214313">
              <a:buFont typeface="Arial" panose="020B0604020202020204" pitchFamily="34" charset="0"/>
              <a:buChar char="•"/>
            </a:pPr>
            <a:r>
              <a:rPr lang="en-US" sz="1100" dirty="0" err="1" smtClean="0"/>
              <a:t>NetFLIX</a:t>
            </a:r>
            <a:r>
              <a:rPr lang="en-US" sz="1100" dirty="0" smtClean="0"/>
              <a:t> and </a:t>
            </a:r>
            <a:r>
              <a:rPr lang="en-US" sz="1100" dirty="0" err="1" smtClean="0"/>
              <a:t>IMdB</a:t>
            </a:r>
            <a:r>
              <a:rPr lang="en-US" sz="1100" dirty="0" smtClean="0"/>
              <a:t> moves are public</a:t>
            </a:r>
          </a:p>
          <a:p>
            <a:pPr marL="214313" indent="-214313">
              <a:buFont typeface="Arial" panose="020B0604020202020204" pitchFamily="34" charset="0"/>
              <a:buChar char="•"/>
            </a:pPr>
            <a:endParaRPr lang="en-US" sz="1100" dirty="0"/>
          </a:p>
        </p:txBody>
      </p:sp>
      <p:cxnSp>
        <p:nvCxnSpPr>
          <p:cNvPr id="10" name="Straight Arrow Connector 9"/>
          <p:cNvCxnSpPr/>
          <p:nvPr/>
        </p:nvCxnSpPr>
        <p:spPr>
          <a:xfrm flipV="1">
            <a:off x="4591374" y="3507460"/>
            <a:ext cx="197603" cy="337088"/>
          </a:xfrm>
          <a:prstGeom prst="straightConnector1">
            <a:avLst/>
          </a:prstGeom>
          <a:ln w="317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3192375" y="2134014"/>
            <a:ext cx="2626963" cy="0"/>
          </a:xfrm>
          <a:prstGeom prst="straightConnector1">
            <a:avLst/>
          </a:prstGeom>
          <a:ln w="117475">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12269714"/>
      </p:ext>
    </p:extLst>
  </p:cSld>
  <p:clrMapOvr>
    <a:masterClrMapping/>
  </p:clrMapOvr>
  <p:transition advTm="32621"/>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654844"/>
            <a:ext cx="7886700" cy="994172"/>
          </a:xfrm>
        </p:spPr>
        <p:txBody>
          <a:bodyPr/>
          <a:lstStyle/>
          <a:p>
            <a:pPr algn="ctr"/>
            <a:r>
              <a:rPr lang="en-US" dirty="0" smtClean="0"/>
              <a:t>Linking Attacks: Case of Netflix Prize</a:t>
            </a:r>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94848" y="1709428"/>
            <a:ext cx="1813301" cy="1019982"/>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16136" y="1525150"/>
            <a:ext cx="2172844" cy="1046071"/>
          </a:xfrm>
          <a:prstGeom prst="rect">
            <a:avLst/>
          </a:prstGeom>
        </p:spPr>
      </p:pic>
      <p:graphicFrame>
        <p:nvGraphicFramePr>
          <p:cNvPr id="7" name="Table 6"/>
          <p:cNvGraphicFramePr>
            <a:graphicFrameLocks noGrp="1"/>
          </p:cNvGraphicFramePr>
          <p:nvPr>
            <p:extLst/>
          </p:nvPr>
        </p:nvGraphicFramePr>
        <p:xfrm>
          <a:off x="0" y="2787554"/>
          <a:ext cx="4602996" cy="2468886"/>
        </p:xfrm>
        <a:graphic>
          <a:graphicData uri="http://schemas.openxmlformats.org/drawingml/2006/table">
            <a:tbl>
              <a:tblPr firstRow="1" bandRow="1">
                <a:tableStyleId>{5C22544A-7EE6-4342-B048-85BDC9FD1C3A}</a:tableStyleId>
              </a:tblPr>
              <a:tblGrid>
                <a:gridCol w="1150749"/>
                <a:gridCol w="1150749"/>
                <a:gridCol w="1150749"/>
                <a:gridCol w="1150749"/>
              </a:tblGrid>
              <a:tr h="448212">
                <a:tc>
                  <a:txBody>
                    <a:bodyPr/>
                    <a:lstStyle/>
                    <a:p>
                      <a:pPr algn="ctr"/>
                      <a:r>
                        <a:rPr lang="en-US" sz="1000" dirty="0" smtClean="0"/>
                        <a:t>User (ID)</a:t>
                      </a:r>
                      <a:endParaRPr lang="en-US" sz="1000" dirty="0"/>
                    </a:p>
                  </a:txBody>
                  <a:tcPr marL="68580" marR="68580" marT="34290" marB="34290" anchor="ctr"/>
                </a:tc>
                <a:tc>
                  <a:txBody>
                    <a:bodyPr/>
                    <a:lstStyle/>
                    <a:p>
                      <a:pPr algn="ctr"/>
                      <a:r>
                        <a:rPr lang="en-US" sz="1000" dirty="0" smtClean="0"/>
                        <a:t>Movie (ID)</a:t>
                      </a:r>
                      <a:endParaRPr lang="en-US" sz="1000" dirty="0"/>
                    </a:p>
                  </a:txBody>
                  <a:tcPr marL="68580" marR="68580" marT="34290" marB="34290" anchor="ctr"/>
                </a:tc>
                <a:tc>
                  <a:txBody>
                    <a:bodyPr/>
                    <a:lstStyle/>
                    <a:p>
                      <a:pPr algn="ctr"/>
                      <a:r>
                        <a:rPr lang="en-US" sz="1000" dirty="0" smtClean="0"/>
                        <a:t>Date of Grade</a:t>
                      </a:r>
                      <a:endParaRPr lang="en-US" sz="1000" dirty="0"/>
                    </a:p>
                  </a:txBody>
                  <a:tcPr marL="68580" marR="68580" marT="34290" marB="34290" anchor="ctr"/>
                </a:tc>
                <a:tc>
                  <a:txBody>
                    <a:bodyPr/>
                    <a:lstStyle/>
                    <a:p>
                      <a:pPr algn="ctr"/>
                      <a:r>
                        <a:rPr lang="en-US" sz="1000" dirty="0" smtClean="0"/>
                        <a:t>Grade [1,2,3,4,5]</a:t>
                      </a:r>
                      <a:endParaRPr lang="en-US" sz="1000" dirty="0"/>
                    </a:p>
                  </a:txBody>
                  <a:tcPr marL="68580" marR="68580" marT="34290" marB="34290" anchor="ctr"/>
                </a:tc>
              </a:tr>
              <a:tr h="336779">
                <a:tc>
                  <a:txBody>
                    <a:bodyPr/>
                    <a:lstStyle/>
                    <a:p>
                      <a:pPr algn="ctr"/>
                      <a:r>
                        <a:rPr lang="en-US" sz="1000" dirty="0" smtClean="0"/>
                        <a:t>NTFLX-0</a:t>
                      </a:r>
                      <a:endParaRPr lang="en-US" sz="1000" dirty="0"/>
                    </a:p>
                  </a:txBody>
                  <a:tcPr marL="68580" marR="68580" marT="34290" marB="34290" anchor="ctr"/>
                </a:tc>
                <a:tc>
                  <a:txBody>
                    <a:bodyPr/>
                    <a:lstStyle/>
                    <a:p>
                      <a:pPr algn="ctr"/>
                      <a:r>
                        <a:rPr lang="en-US" sz="1000" dirty="0" smtClean="0"/>
                        <a:t>NTFLX-19</a:t>
                      </a:r>
                      <a:endParaRPr lang="en-US" sz="1000" dirty="0"/>
                    </a:p>
                  </a:txBody>
                  <a:tcPr marL="68580" marR="68580" marT="34290" marB="34290" anchor="ctr"/>
                </a:tc>
                <a:tc>
                  <a:txBody>
                    <a:bodyPr/>
                    <a:lstStyle/>
                    <a:p>
                      <a:pPr algn="ctr"/>
                      <a:r>
                        <a:rPr lang="en-US" sz="1000" dirty="0" smtClean="0"/>
                        <a:t>10/12/2008</a:t>
                      </a:r>
                      <a:endParaRPr lang="en-US" sz="1000" dirty="0"/>
                    </a:p>
                  </a:txBody>
                  <a:tcPr marL="68580" marR="68580" marT="34290" marB="34290" anchor="ctr"/>
                </a:tc>
                <a:tc>
                  <a:txBody>
                    <a:bodyPr/>
                    <a:lstStyle/>
                    <a:p>
                      <a:pPr algn="ctr"/>
                      <a:r>
                        <a:rPr lang="en-US" sz="1000" dirty="0" smtClean="0"/>
                        <a:t>1</a:t>
                      </a:r>
                      <a:endParaRPr lang="en-US" sz="1000" dirty="0"/>
                    </a:p>
                  </a:txBody>
                  <a:tcPr marL="68580" marR="68580" marT="34290" marB="34290" anchor="ctr"/>
                </a:tc>
              </a:tr>
              <a:tr h="336779">
                <a:tc>
                  <a:txBody>
                    <a:bodyPr/>
                    <a:lstStyle/>
                    <a:p>
                      <a:pPr algn="ctr"/>
                      <a:r>
                        <a:rPr lang="en-US" sz="1000" dirty="0" smtClean="0"/>
                        <a:t>NTFLX-1</a:t>
                      </a:r>
                      <a:endParaRPr lang="en-US" sz="1000" dirty="0"/>
                    </a:p>
                  </a:txBody>
                  <a:tcPr marL="68580" marR="68580" marT="34290" marB="34290" anchor="ctr">
                    <a:solidFill>
                      <a:srgbClr val="FF0000"/>
                    </a:solidFill>
                  </a:tcPr>
                </a:tc>
                <a:tc>
                  <a:txBody>
                    <a:bodyPr/>
                    <a:lstStyle/>
                    <a:p>
                      <a:pPr algn="ctr"/>
                      <a:r>
                        <a:rPr lang="en-US" sz="1000" dirty="0" smtClean="0"/>
                        <a:t>NTFLX-116</a:t>
                      </a:r>
                      <a:endParaRPr lang="en-US" sz="1000" dirty="0"/>
                    </a:p>
                  </a:txBody>
                  <a:tcPr marL="68580" marR="68580" marT="34290" marB="34290" anchor="ctr">
                    <a:solidFill>
                      <a:srgbClr val="FF0000"/>
                    </a:solidFill>
                  </a:tcPr>
                </a:tc>
                <a:tc>
                  <a:txBody>
                    <a:bodyPr/>
                    <a:lstStyle/>
                    <a:p>
                      <a:pPr algn="ctr"/>
                      <a:r>
                        <a:rPr lang="en-US" sz="1000" dirty="0" smtClean="0"/>
                        <a:t>4/23/2009</a:t>
                      </a:r>
                      <a:endParaRPr lang="en-US" sz="1000" dirty="0"/>
                    </a:p>
                  </a:txBody>
                  <a:tcPr marL="68580" marR="68580" marT="34290" marB="34290" anchor="ctr">
                    <a:solidFill>
                      <a:srgbClr val="FF0000"/>
                    </a:solidFill>
                  </a:tcPr>
                </a:tc>
                <a:tc>
                  <a:txBody>
                    <a:bodyPr/>
                    <a:lstStyle/>
                    <a:p>
                      <a:pPr algn="ctr"/>
                      <a:r>
                        <a:rPr lang="en-US" sz="1000" dirty="0" smtClean="0"/>
                        <a:t>3</a:t>
                      </a:r>
                      <a:endParaRPr lang="en-US" sz="1000" dirty="0"/>
                    </a:p>
                  </a:txBody>
                  <a:tcPr marL="68580" marR="68580" marT="34290" marB="34290" anchor="ctr">
                    <a:solidFill>
                      <a:srgbClr val="FF0000"/>
                    </a:solidFill>
                  </a:tcPr>
                </a:tc>
              </a:tr>
              <a:tr h="336779">
                <a:tc>
                  <a:txBody>
                    <a:bodyPr/>
                    <a:lstStyle/>
                    <a:p>
                      <a:pPr algn="ctr"/>
                      <a:r>
                        <a:rPr lang="en-US" sz="1000" dirty="0" smtClean="0"/>
                        <a:t>NTFLX-2</a:t>
                      </a:r>
                      <a:endParaRPr lang="en-US" sz="1000" dirty="0"/>
                    </a:p>
                  </a:txBody>
                  <a:tcPr marL="68580" marR="68580" marT="34290" marB="34290" anchor="ctr"/>
                </a:tc>
                <a:tc>
                  <a:txBody>
                    <a:bodyPr/>
                    <a:lstStyle/>
                    <a:p>
                      <a:pPr algn="ctr"/>
                      <a:r>
                        <a:rPr lang="en-US" sz="1000" dirty="0" smtClean="0"/>
                        <a:t>NTFLX-92</a:t>
                      </a:r>
                      <a:endParaRPr lang="en-US" sz="1000" dirty="0"/>
                    </a:p>
                  </a:txBody>
                  <a:tcPr marL="68580" marR="68580" marT="34290" marB="34290" anchor="ctr"/>
                </a:tc>
                <a:tc>
                  <a:txBody>
                    <a:bodyPr/>
                    <a:lstStyle/>
                    <a:p>
                      <a:pPr algn="ctr"/>
                      <a:r>
                        <a:rPr lang="en-US" sz="1000" dirty="0" smtClean="0"/>
                        <a:t>5/27/2010</a:t>
                      </a:r>
                      <a:endParaRPr lang="en-US" sz="1000" dirty="0"/>
                    </a:p>
                  </a:txBody>
                  <a:tcPr marL="68580" marR="68580" marT="34290" marB="34290" anchor="ctr"/>
                </a:tc>
                <a:tc>
                  <a:txBody>
                    <a:bodyPr/>
                    <a:lstStyle/>
                    <a:p>
                      <a:pPr algn="ctr"/>
                      <a:r>
                        <a:rPr lang="en-US" sz="1000" dirty="0" smtClean="0"/>
                        <a:t>2</a:t>
                      </a:r>
                      <a:endParaRPr lang="en-US" sz="1000" dirty="0"/>
                    </a:p>
                  </a:txBody>
                  <a:tcPr marL="68580" marR="68580" marT="34290" marB="34290" anchor="ctr"/>
                </a:tc>
              </a:tr>
              <a:tr h="336779">
                <a:tc>
                  <a:txBody>
                    <a:bodyPr/>
                    <a:lstStyle/>
                    <a:p>
                      <a:pPr algn="ctr"/>
                      <a:r>
                        <a:rPr lang="en-US" sz="1000" dirty="0" smtClean="0"/>
                        <a:t>NTFLX-1</a:t>
                      </a:r>
                      <a:endParaRPr lang="en-US" sz="1000" dirty="0"/>
                    </a:p>
                  </a:txBody>
                  <a:tcPr marL="68580" marR="68580" marT="34290" marB="34290" anchor="ctr">
                    <a:solidFill>
                      <a:srgbClr val="FF0000"/>
                    </a:solidFill>
                  </a:tcPr>
                </a:tc>
                <a:tc>
                  <a:txBody>
                    <a:bodyPr/>
                    <a:lstStyle/>
                    <a:p>
                      <a:pPr algn="ctr"/>
                      <a:r>
                        <a:rPr lang="en-US" sz="1400" b="1" dirty="0" smtClean="0">
                          <a:solidFill>
                            <a:srgbClr val="00B050"/>
                          </a:solidFill>
                        </a:rPr>
                        <a:t>NTFLX-666</a:t>
                      </a:r>
                      <a:endParaRPr lang="en-US" sz="1000" b="1" dirty="0">
                        <a:solidFill>
                          <a:srgbClr val="00B050"/>
                        </a:solidFill>
                      </a:endParaRPr>
                    </a:p>
                  </a:txBody>
                  <a:tcPr marL="68580" marR="68580" marT="34290" marB="34290" anchor="ctr">
                    <a:solidFill>
                      <a:srgbClr val="FF0000"/>
                    </a:solidFill>
                  </a:tcPr>
                </a:tc>
                <a:tc>
                  <a:txBody>
                    <a:bodyPr/>
                    <a:lstStyle/>
                    <a:p>
                      <a:pPr algn="ctr"/>
                      <a:r>
                        <a:rPr lang="en-US" sz="1000" dirty="0" smtClean="0"/>
                        <a:t>6/6/2016</a:t>
                      </a:r>
                      <a:endParaRPr lang="en-US" sz="1000" dirty="0"/>
                    </a:p>
                  </a:txBody>
                  <a:tcPr marL="68580" marR="68580" marT="34290" marB="34290" anchor="ctr">
                    <a:solidFill>
                      <a:srgbClr val="FF0000"/>
                    </a:solidFill>
                  </a:tcPr>
                </a:tc>
                <a:tc>
                  <a:txBody>
                    <a:bodyPr/>
                    <a:lstStyle/>
                    <a:p>
                      <a:pPr algn="ctr"/>
                      <a:r>
                        <a:rPr lang="en-US" sz="1000" dirty="0" smtClean="0"/>
                        <a:t>5</a:t>
                      </a:r>
                      <a:endParaRPr lang="en-US" sz="1000" dirty="0"/>
                    </a:p>
                  </a:txBody>
                  <a:tcPr marL="68580" marR="68580" marT="34290" marB="34290" anchor="ctr">
                    <a:solidFill>
                      <a:srgbClr val="FF0000"/>
                    </a:solidFill>
                  </a:tcPr>
                </a:tc>
              </a:tr>
              <a:tr h="336779">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r>
              <a:tr h="336779">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r>
            </a:tbl>
          </a:graphicData>
        </a:graphic>
      </p:graphicFrame>
      <p:graphicFrame>
        <p:nvGraphicFramePr>
          <p:cNvPr id="8" name="Table 7"/>
          <p:cNvGraphicFramePr>
            <a:graphicFrameLocks noGrp="1"/>
          </p:cNvGraphicFramePr>
          <p:nvPr>
            <p:extLst/>
          </p:nvPr>
        </p:nvGraphicFramePr>
        <p:xfrm>
          <a:off x="4777353" y="2804610"/>
          <a:ext cx="4250408" cy="2481286"/>
        </p:xfrm>
        <a:graphic>
          <a:graphicData uri="http://schemas.openxmlformats.org/drawingml/2006/table">
            <a:tbl>
              <a:tblPr firstRow="1" bandRow="1">
                <a:tableStyleId>{5C22544A-7EE6-4342-B048-85BDC9FD1C3A}</a:tableStyleId>
              </a:tblPr>
              <a:tblGrid>
                <a:gridCol w="1062602"/>
                <a:gridCol w="1062602"/>
                <a:gridCol w="1062602"/>
                <a:gridCol w="1062602"/>
              </a:tblGrid>
              <a:tr h="543070">
                <a:tc>
                  <a:txBody>
                    <a:bodyPr/>
                    <a:lstStyle/>
                    <a:p>
                      <a:pPr algn="ctr"/>
                      <a:r>
                        <a:rPr lang="en-US" sz="1000" dirty="0" smtClean="0"/>
                        <a:t>User (ID)</a:t>
                      </a:r>
                      <a:endParaRPr lang="en-US" sz="1000" dirty="0"/>
                    </a:p>
                  </a:txBody>
                  <a:tcPr marL="68580" marR="68580" marT="34290" marB="34290" anchor="ctr"/>
                </a:tc>
                <a:tc>
                  <a:txBody>
                    <a:bodyPr/>
                    <a:lstStyle/>
                    <a:p>
                      <a:pPr algn="ctr"/>
                      <a:r>
                        <a:rPr lang="en-US" sz="1000" dirty="0" smtClean="0"/>
                        <a:t>Movie (ID)</a:t>
                      </a:r>
                      <a:endParaRPr lang="en-US" sz="1000" dirty="0"/>
                    </a:p>
                  </a:txBody>
                  <a:tcPr marL="68580" marR="68580" marT="34290" marB="34290" anchor="ctr"/>
                </a:tc>
                <a:tc>
                  <a:txBody>
                    <a:bodyPr/>
                    <a:lstStyle/>
                    <a:p>
                      <a:pPr algn="ctr"/>
                      <a:r>
                        <a:rPr lang="en-US" sz="1000" dirty="0" smtClean="0"/>
                        <a:t>Date of Grade</a:t>
                      </a:r>
                      <a:endParaRPr lang="en-US" sz="1000" dirty="0"/>
                    </a:p>
                  </a:txBody>
                  <a:tcPr marL="68580" marR="68580" marT="34290" marB="34290" anchor="ctr"/>
                </a:tc>
                <a:tc>
                  <a:txBody>
                    <a:bodyPr/>
                    <a:lstStyle/>
                    <a:p>
                      <a:pPr algn="ctr"/>
                      <a:r>
                        <a:rPr lang="en-US" sz="1000" dirty="0" smtClean="0"/>
                        <a:t>Grade [0-10]</a:t>
                      </a:r>
                      <a:endParaRPr lang="en-US" sz="1000" dirty="0"/>
                    </a:p>
                  </a:txBody>
                  <a:tcPr marL="68580" marR="68580" marT="34290" marB="34290" anchor="ctr"/>
                </a:tc>
              </a:tr>
              <a:tr h="323036">
                <a:tc>
                  <a:txBody>
                    <a:bodyPr/>
                    <a:lstStyle/>
                    <a:p>
                      <a:pPr algn="ctr"/>
                      <a:r>
                        <a:rPr lang="en-US" sz="1000" dirty="0" smtClean="0"/>
                        <a:t>IMDB-0</a:t>
                      </a:r>
                      <a:endParaRPr lang="en-US" sz="1000" dirty="0"/>
                    </a:p>
                  </a:txBody>
                  <a:tcPr marL="68580" marR="68580" marT="34290" marB="34290" anchor="ctr">
                    <a:solidFill>
                      <a:srgbClr val="FF0000"/>
                    </a:solidFill>
                  </a:tcPr>
                </a:tc>
                <a:tc>
                  <a:txBody>
                    <a:bodyPr/>
                    <a:lstStyle/>
                    <a:p>
                      <a:pPr algn="ctr"/>
                      <a:r>
                        <a:rPr lang="en-US" sz="1000" dirty="0" smtClean="0"/>
                        <a:t>IMDB-173</a:t>
                      </a:r>
                      <a:endParaRPr lang="en-US" sz="1000" dirty="0"/>
                    </a:p>
                  </a:txBody>
                  <a:tcPr marL="68580" marR="68580" marT="34290" marB="34290" anchor="ctr">
                    <a:solidFill>
                      <a:srgbClr val="FF000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dirty="0" smtClean="0"/>
                        <a:t>4/20/2009</a:t>
                      </a:r>
                    </a:p>
                  </a:txBody>
                  <a:tcPr marL="68580" marR="68580" marT="34290" marB="34290" anchor="ctr">
                    <a:solidFill>
                      <a:srgbClr val="FF0000"/>
                    </a:solidFill>
                  </a:tcPr>
                </a:tc>
                <a:tc>
                  <a:txBody>
                    <a:bodyPr/>
                    <a:lstStyle/>
                    <a:p>
                      <a:pPr algn="ctr"/>
                      <a:r>
                        <a:rPr lang="en-US" sz="1000" dirty="0" smtClean="0"/>
                        <a:t>5</a:t>
                      </a:r>
                      <a:endParaRPr lang="en-US" sz="1000" dirty="0"/>
                    </a:p>
                  </a:txBody>
                  <a:tcPr marL="68580" marR="68580" marT="34290" marB="34290" anchor="ctr">
                    <a:solidFill>
                      <a:srgbClr val="FF0000"/>
                    </a:solidFill>
                  </a:tcPr>
                </a:tc>
              </a:tr>
              <a:tr h="323036">
                <a:tc>
                  <a:txBody>
                    <a:bodyPr/>
                    <a:lstStyle/>
                    <a:p>
                      <a:pPr algn="ctr"/>
                      <a:r>
                        <a:rPr lang="en-US" sz="1000" dirty="0" smtClean="0"/>
                        <a:t>IMDB-1</a:t>
                      </a:r>
                      <a:endParaRPr lang="en-US" sz="1000" dirty="0"/>
                    </a:p>
                  </a:txBody>
                  <a:tcPr marL="68580" marR="68580" marT="34290" marB="34290" anchor="ctr"/>
                </a:tc>
                <a:tc>
                  <a:txBody>
                    <a:bodyPr/>
                    <a:lstStyle/>
                    <a:p>
                      <a:pPr algn="ctr"/>
                      <a:r>
                        <a:rPr lang="en-US" sz="1000" dirty="0" smtClean="0"/>
                        <a:t>IMDB-18</a:t>
                      </a:r>
                      <a:endParaRPr lang="en-US" sz="1000" dirty="0"/>
                    </a:p>
                  </a:txBody>
                  <a:tcPr marL="68580" marR="68580" marT="34290" marB="3429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dirty="0" smtClean="0"/>
                        <a:t>10/18/2008</a:t>
                      </a:r>
                    </a:p>
                  </a:txBody>
                  <a:tcPr marL="68580" marR="68580" marT="34290" marB="34290" anchor="ctr"/>
                </a:tc>
                <a:tc>
                  <a:txBody>
                    <a:bodyPr/>
                    <a:lstStyle/>
                    <a:p>
                      <a:pPr algn="ctr"/>
                      <a:r>
                        <a:rPr lang="en-US" sz="1000" dirty="0" smtClean="0"/>
                        <a:t>0</a:t>
                      </a:r>
                      <a:endParaRPr lang="en-US" sz="1000" dirty="0"/>
                    </a:p>
                  </a:txBody>
                  <a:tcPr marL="68580" marR="68580" marT="34290" marB="34290" anchor="ctr"/>
                </a:tc>
              </a:tr>
              <a:tr h="323036">
                <a:tc>
                  <a:txBody>
                    <a:bodyPr/>
                    <a:lstStyle/>
                    <a:p>
                      <a:pPr algn="ctr"/>
                      <a:r>
                        <a:rPr lang="en-US" sz="1000" dirty="0" smtClean="0"/>
                        <a:t>IMDB-2</a:t>
                      </a:r>
                      <a:endParaRPr lang="en-US" sz="1000" dirty="0"/>
                    </a:p>
                  </a:txBody>
                  <a:tcPr marL="68580" marR="68580" marT="34290" marB="34290" anchor="ctr"/>
                </a:tc>
                <a:tc>
                  <a:txBody>
                    <a:bodyPr/>
                    <a:lstStyle/>
                    <a:p>
                      <a:pPr algn="ctr"/>
                      <a:r>
                        <a:rPr lang="en-US" sz="1000" dirty="0" smtClean="0"/>
                        <a:t>IMDB-341</a:t>
                      </a:r>
                      <a:endParaRPr lang="en-US" sz="1000" dirty="0"/>
                    </a:p>
                  </a:txBody>
                  <a:tcPr marL="68580" marR="68580" marT="34290" marB="34290" anchor="ctr"/>
                </a:tc>
                <a:tc>
                  <a:txBody>
                    <a:bodyPr/>
                    <a:lstStyle/>
                    <a:p>
                      <a:pPr algn="ctr"/>
                      <a:r>
                        <a:rPr lang="en-US" sz="1000" dirty="0" smtClean="0"/>
                        <a:t>5/27/2010</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r>
              <a:tr h="323036">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r>
              <a:tr h="323036">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r>
              <a:tr h="323036">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r>
            </a:tbl>
          </a:graphicData>
        </a:graphic>
      </p:graphicFrame>
      <p:sp>
        <p:nvSpPr>
          <p:cNvPr id="3" name="TextBox 2"/>
          <p:cNvSpPr txBox="1"/>
          <p:nvPr/>
        </p:nvSpPr>
        <p:spPr>
          <a:xfrm>
            <a:off x="5573348" y="2528807"/>
            <a:ext cx="1980029" cy="230832"/>
          </a:xfrm>
          <a:prstGeom prst="rect">
            <a:avLst/>
          </a:prstGeom>
          <a:noFill/>
        </p:spPr>
        <p:txBody>
          <a:bodyPr wrap="none" rtlCol="0">
            <a:spAutoFit/>
          </a:bodyPr>
          <a:lstStyle/>
          <a:p>
            <a:r>
              <a:rPr lang="en-US" sz="900" dirty="0">
                <a:latin typeface="Arial" panose="020B0604020202020204" pitchFamily="34" charset="0"/>
                <a:cs typeface="Arial" panose="020B0604020202020204" pitchFamily="34" charset="0"/>
              </a:rPr>
              <a:t>Names available for many users!</a:t>
            </a:r>
          </a:p>
        </p:txBody>
      </p:sp>
      <p:sp>
        <p:nvSpPr>
          <p:cNvPr id="4" name="TextBox 3"/>
          <p:cNvSpPr txBox="1"/>
          <p:nvPr/>
        </p:nvSpPr>
        <p:spPr>
          <a:xfrm>
            <a:off x="2429359" y="5308253"/>
            <a:ext cx="3960058" cy="507831"/>
          </a:xfrm>
          <a:prstGeom prst="rect">
            <a:avLst/>
          </a:prstGeom>
          <a:noFill/>
        </p:spPr>
        <p:txBody>
          <a:bodyPr wrap="none" rtlCol="0">
            <a:spAutoFit/>
          </a:bodyPr>
          <a:lstStyle/>
          <a:p>
            <a:pPr marL="214313" indent="-214313">
              <a:buFont typeface="Arial" panose="020B0604020202020204" pitchFamily="34" charset="0"/>
              <a:buChar char="•"/>
            </a:pPr>
            <a:r>
              <a:rPr lang="en-US" sz="900" dirty="0"/>
              <a:t>Many users are shared</a:t>
            </a:r>
          </a:p>
          <a:p>
            <a:pPr marL="214313" indent="-214313">
              <a:buFont typeface="Arial" panose="020B0604020202020204" pitchFamily="34" charset="0"/>
              <a:buChar char="•"/>
            </a:pPr>
            <a:r>
              <a:rPr lang="en-US" sz="900" dirty="0"/>
              <a:t>The grades of same users are correlated</a:t>
            </a:r>
          </a:p>
          <a:p>
            <a:pPr marL="214313" indent="-214313">
              <a:buFont typeface="Arial" panose="020B0604020202020204" pitchFamily="34" charset="0"/>
              <a:buChar char="•"/>
            </a:pPr>
            <a:r>
              <a:rPr lang="en-US" sz="900" dirty="0"/>
              <a:t>A user grades one movie around the same date in two databases</a:t>
            </a:r>
          </a:p>
        </p:txBody>
      </p:sp>
      <p:cxnSp>
        <p:nvCxnSpPr>
          <p:cNvPr id="10" name="Straight Arrow Connector 9"/>
          <p:cNvCxnSpPr/>
          <p:nvPr/>
        </p:nvCxnSpPr>
        <p:spPr>
          <a:xfrm flipV="1">
            <a:off x="4591374" y="3507460"/>
            <a:ext cx="197603" cy="337088"/>
          </a:xfrm>
          <a:prstGeom prst="straightConnector1">
            <a:avLst/>
          </a:prstGeom>
          <a:ln w="317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4" name="Freeform 13"/>
          <p:cNvSpPr/>
          <p:nvPr/>
        </p:nvSpPr>
        <p:spPr>
          <a:xfrm>
            <a:off x="4591424" y="3832038"/>
            <a:ext cx="126334" cy="652182"/>
          </a:xfrm>
          <a:custGeom>
            <a:avLst/>
            <a:gdLst>
              <a:gd name="connsiteX0" fmla="*/ 16933 w 140343"/>
              <a:gd name="connsiteY0" fmla="*/ 0 h 863600"/>
              <a:gd name="connsiteX1" fmla="*/ 101600 w 140343"/>
              <a:gd name="connsiteY1" fmla="*/ 372533 h 863600"/>
              <a:gd name="connsiteX2" fmla="*/ 135467 w 140343"/>
              <a:gd name="connsiteY2" fmla="*/ 728133 h 863600"/>
              <a:gd name="connsiteX3" fmla="*/ 0 w 140343"/>
              <a:gd name="connsiteY3" fmla="*/ 863600 h 863600"/>
              <a:gd name="connsiteX0" fmla="*/ 16933 w 156122"/>
              <a:gd name="connsiteY0" fmla="*/ 0 h 863600"/>
              <a:gd name="connsiteX1" fmla="*/ 143436 w 156122"/>
              <a:gd name="connsiteY1" fmla="*/ 187263 h 863600"/>
              <a:gd name="connsiteX2" fmla="*/ 135467 w 156122"/>
              <a:gd name="connsiteY2" fmla="*/ 728133 h 863600"/>
              <a:gd name="connsiteX3" fmla="*/ 0 w 156122"/>
              <a:gd name="connsiteY3" fmla="*/ 863600 h 863600"/>
              <a:gd name="connsiteX0" fmla="*/ 16933 w 169032"/>
              <a:gd name="connsiteY0" fmla="*/ 0 h 863600"/>
              <a:gd name="connsiteX1" fmla="*/ 143436 w 169032"/>
              <a:gd name="connsiteY1" fmla="*/ 187263 h 863600"/>
              <a:gd name="connsiteX2" fmla="*/ 135467 w 169032"/>
              <a:gd name="connsiteY2" fmla="*/ 728133 h 863600"/>
              <a:gd name="connsiteX3" fmla="*/ 0 w 169032"/>
              <a:gd name="connsiteY3" fmla="*/ 863600 h 863600"/>
              <a:gd name="connsiteX0" fmla="*/ 0 w 171171"/>
              <a:gd name="connsiteY0" fmla="*/ 0 h 875553"/>
              <a:gd name="connsiteX1" fmla="*/ 156385 w 171171"/>
              <a:gd name="connsiteY1" fmla="*/ 199216 h 875553"/>
              <a:gd name="connsiteX2" fmla="*/ 148416 w 171171"/>
              <a:gd name="connsiteY2" fmla="*/ 740086 h 875553"/>
              <a:gd name="connsiteX3" fmla="*/ 12949 w 171171"/>
              <a:gd name="connsiteY3" fmla="*/ 875553 h 875553"/>
              <a:gd name="connsiteX0" fmla="*/ 0 w 171171"/>
              <a:gd name="connsiteY0" fmla="*/ 0 h 875553"/>
              <a:gd name="connsiteX1" fmla="*/ 156385 w 171171"/>
              <a:gd name="connsiteY1" fmla="*/ 199216 h 875553"/>
              <a:gd name="connsiteX2" fmla="*/ 148416 w 171171"/>
              <a:gd name="connsiteY2" fmla="*/ 740086 h 875553"/>
              <a:gd name="connsiteX3" fmla="*/ 12949 w 171171"/>
              <a:gd name="connsiteY3" fmla="*/ 875553 h 875553"/>
              <a:gd name="connsiteX0" fmla="*/ 0 w 171477"/>
              <a:gd name="connsiteY0" fmla="*/ 0 h 869576"/>
              <a:gd name="connsiteX1" fmla="*/ 156385 w 171477"/>
              <a:gd name="connsiteY1" fmla="*/ 199216 h 869576"/>
              <a:gd name="connsiteX2" fmla="*/ 148416 w 171477"/>
              <a:gd name="connsiteY2" fmla="*/ 740086 h 869576"/>
              <a:gd name="connsiteX3" fmla="*/ 6972 w 171477"/>
              <a:gd name="connsiteY3" fmla="*/ 869576 h 869576"/>
              <a:gd name="connsiteX0" fmla="*/ 0 w 171477"/>
              <a:gd name="connsiteY0" fmla="*/ 0 h 869576"/>
              <a:gd name="connsiteX1" fmla="*/ 156385 w 171477"/>
              <a:gd name="connsiteY1" fmla="*/ 199216 h 869576"/>
              <a:gd name="connsiteX2" fmla="*/ 148416 w 171477"/>
              <a:gd name="connsiteY2" fmla="*/ 692708 h 869576"/>
              <a:gd name="connsiteX3" fmla="*/ 6972 w 171477"/>
              <a:gd name="connsiteY3" fmla="*/ 869576 h 869576"/>
              <a:gd name="connsiteX0" fmla="*/ 0 w 168445"/>
              <a:gd name="connsiteY0" fmla="*/ 0 h 869576"/>
              <a:gd name="connsiteX1" fmla="*/ 151647 w 168445"/>
              <a:gd name="connsiteY1" fmla="*/ 213430 h 869576"/>
              <a:gd name="connsiteX2" fmla="*/ 148416 w 168445"/>
              <a:gd name="connsiteY2" fmla="*/ 692708 h 869576"/>
              <a:gd name="connsiteX3" fmla="*/ 6972 w 168445"/>
              <a:gd name="connsiteY3" fmla="*/ 869576 h 869576"/>
              <a:gd name="connsiteX0" fmla="*/ 0 w 168445"/>
              <a:gd name="connsiteY0" fmla="*/ 0 h 869576"/>
              <a:gd name="connsiteX1" fmla="*/ 151647 w 168445"/>
              <a:gd name="connsiteY1" fmla="*/ 213430 h 869576"/>
              <a:gd name="connsiteX2" fmla="*/ 148416 w 168445"/>
              <a:gd name="connsiteY2" fmla="*/ 692708 h 869576"/>
              <a:gd name="connsiteX3" fmla="*/ 6972 w 168445"/>
              <a:gd name="connsiteY3" fmla="*/ 869576 h 869576"/>
              <a:gd name="connsiteX0" fmla="*/ 0 w 168445"/>
              <a:gd name="connsiteY0" fmla="*/ 0 h 869576"/>
              <a:gd name="connsiteX1" fmla="*/ 151647 w 168445"/>
              <a:gd name="connsiteY1" fmla="*/ 241857 h 869576"/>
              <a:gd name="connsiteX2" fmla="*/ 148416 w 168445"/>
              <a:gd name="connsiteY2" fmla="*/ 692708 h 869576"/>
              <a:gd name="connsiteX3" fmla="*/ 6972 w 168445"/>
              <a:gd name="connsiteY3" fmla="*/ 869576 h 869576"/>
            </a:gdLst>
            <a:ahLst/>
            <a:cxnLst>
              <a:cxn ang="0">
                <a:pos x="connsiteX0" y="connsiteY0"/>
              </a:cxn>
              <a:cxn ang="0">
                <a:pos x="connsiteX1" y="connsiteY1"/>
              </a:cxn>
              <a:cxn ang="0">
                <a:pos x="connsiteX2" y="connsiteY2"/>
              </a:cxn>
              <a:cxn ang="0">
                <a:pos x="connsiteX3" y="connsiteY3"/>
              </a:cxn>
            </a:cxnLst>
            <a:rect l="l" t="t" r="r" b="b"/>
            <a:pathLst>
              <a:path w="168445" h="869576">
                <a:moveTo>
                  <a:pt x="0" y="0"/>
                </a:moveTo>
                <a:cubicBezTo>
                  <a:pt x="104173" y="101683"/>
                  <a:pt x="126911" y="126406"/>
                  <a:pt x="151647" y="241857"/>
                </a:cubicBezTo>
                <a:cubicBezTo>
                  <a:pt x="176383" y="357308"/>
                  <a:pt x="172529" y="588088"/>
                  <a:pt x="148416" y="692708"/>
                </a:cubicBezTo>
                <a:cubicBezTo>
                  <a:pt x="124304" y="797328"/>
                  <a:pt x="66239" y="842765"/>
                  <a:pt x="6972" y="869576"/>
                </a:cubicBezTo>
              </a:path>
            </a:pathLst>
          </a:custGeom>
          <a:noFill/>
          <a:ln w="31750">
            <a:solidFill>
              <a:srgbClr val="FF0000"/>
            </a:solidFill>
            <a:headEnd type="triangl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cxnSp>
        <p:nvCxnSpPr>
          <p:cNvPr id="15" name="Straight Arrow Connector 14"/>
          <p:cNvCxnSpPr/>
          <p:nvPr/>
        </p:nvCxnSpPr>
        <p:spPr>
          <a:xfrm>
            <a:off x="3192375" y="2134014"/>
            <a:ext cx="2626963" cy="0"/>
          </a:xfrm>
          <a:prstGeom prst="straightConnector1">
            <a:avLst/>
          </a:prstGeom>
          <a:ln w="117475">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46097201"/>
      </p:ext>
    </p:extLst>
  </p:cSld>
  <p:clrMapOvr>
    <a:masterClrMapping/>
  </p:clrMapOvr>
  <p:transition advTm="23638"/>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ounded Rectangle 36"/>
          <p:cNvSpPr>
            <a:spLocks noChangeArrowheads="1"/>
          </p:cNvSpPr>
          <p:nvPr/>
        </p:nvSpPr>
        <p:spPr bwMode="auto">
          <a:xfrm>
            <a:off x="368300" y="4087813"/>
            <a:ext cx="3567113" cy="2236787"/>
          </a:xfrm>
          <a:prstGeom prst="roundRect">
            <a:avLst>
              <a:gd name="adj" fmla="val 16667"/>
            </a:avLst>
          </a:prstGeom>
          <a:solidFill>
            <a:srgbClr val="941100">
              <a:alpha val="30980"/>
            </a:srgbClr>
          </a:solidFill>
          <a:ln w="28575">
            <a:solidFill>
              <a:schemeClr val="tx1"/>
            </a:solidFill>
            <a:round/>
            <a:headEnd type="none" w="sm" len="sm"/>
            <a:tailEnd type="none" w="sm" len="sm"/>
          </a:ln>
        </p:spPr>
        <p:txBody>
          <a:bodyPr wrap="none" anchor="ctr"/>
          <a:lstStyle>
            <a:lvl1pPr defTabSz="912813">
              <a:defRPr sz="2400">
                <a:solidFill>
                  <a:schemeClr val="tx1"/>
                </a:solidFill>
                <a:latin typeface="Arial" charset="0"/>
                <a:ea typeface="ＭＳ Ｐゴシック" charset="-128"/>
              </a:defRPr>
            </a:lvl1pPr>
            <a:lvl2pPr marL="742950" indent="-285750" defTabSz="912813">
              <a:defRPr sz="2400">
                <a:solidFill>
                  <a:schemeClr val="tx1"/>
                </a:solidFill>
                <a:latin typeface="Arial" charset="0"/>
                <a:ea typeface="ＭＳ Ｐゴシック" charset="-128"/>
              </a:defRPr>
            </a:lvl2pPr>
            <a:lvl3pPr marL="1143000" indent="-228600" defTabSz="912813">
              <a:defRPr sz="2400">
                <a:solidFill>
                  <a:schemeClr val="tx1"/>
                </a:solidFill>
                <a:latin typeface="Arial" charset="0"/>
                <a:ea typeface="ＭＳ Ｐゴシック" charset="-128"/>
              </a:defRPr>
            </a:lvl3pPr>
            <a:lvl4pPr marL="1600200" indent="-228600" defTabSz="912813">
              <a:defRPr sz="2400">
                <a:solidFill>
                  <a:schemeClr val="tx1"/>
                </a:solidFill>
                <a:latin typeface="Arial" charset="0"/>
                <a:ea typeface="ＭＳ Ｐゴシック" charset="-128"/>
              </a:defRPr>
            </a:lvl4pPr>
            <a:lvl5pPr marL="2057400" indent="-228600" defTabSz="912813">
              <a:defRPr sz="2400">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128"/>
              </a:defRPr>
            </a:lvl9pPr>
          </a:lstStyle>
          <a:p>
            <a:pPr algn="ctr" eaLnBrk="1" hangingPunct="1"/>
            <a:endParaRPr lang="en-US" altLang="en-US" sz="1200" b="1"/>
          </a:p>
        </p:txBody>
      </p:sp>
      <p:sp>
        <p:nvSpPr>
          <p:cNvPr id="70658" name="Rounded Rectangle 5"/>
          <p:cNvSpPr>
            <a:spLocks noChangeArrowheads="1"/>
          </p:cNvSpPr>
          <p:nvPr/>
        </p:nvSpPr>
        <p:spPr bwMode="auto">
          <a:xfrm>
            <a:off x="3254375" y="2009775"/>
            <a:ext cx="2667000" cy="1673225"/>
          </a:xfrm>
          <a:prstGeom prst="roundRect">
            <a:avLst>
              <a:gd name="adj" fmla="val 16667"/>
            </a:avLst>
          </a:prstGeom>
          <a:solidFill>
            <a:srgbClr val="521B93">
              <a:alpha val="34117"/>
            </a:srgbClr>
          </a:solidFill>
          <a:ln w="28575">
            <a:solidFill>
              <a:schemeClr val="tx1"/>
            </a:solidFill>
            <a:round/>
            <a:headEnd type="none" w="sm" len="sm"/>
            <a:tailEnd type="none" w="sm" len="sm"/>
          </a:ln>
        </p:spPr>
        <p:txBody>
          <a:bodyPr wrap="none" anchor="ctr"/>
          <a:lstStyle>
            <a:lvl1pPr defTabSz="912813">
              <a:defRPr sz="2400">
                <a:solidFill>
                  <a:schemeClr val="tx1"/>
                </a:solidFill>
                <a:latin typeface="Arial" charset="0"/>
                <a:ea typeface="ＭＳ Ｐゴシック" charset="-128"/>
              </a:defRPr>
            </a:lvl1pPr>
            <a:lvl2pPr marL="742950" indent="-285750" defTabSz="912813">
              <a:defRPr sz="2400">
                <a:solidFill>
                  <a:schemeClr val="tx1"/>
                </a:solidFill>
                <a:latin typeface="Arial" charset="0"/>
                <a:ea typeface="ＭＳ Ｐゴシック" charset="-128"/>
              </a:defRPr>
            </a:lvl2pPr>
            <a:lvl3pPr marL="1143000" indent="-228600" defTabSz="912813">
              <a:defRPr sz="2400">
                <a:solidFill>
                  <a:schemeClr val="tx1"/>
                </a:solidFill>
                <a:latin typeface="Arial" charset="0"/>
                <a:ea typeface="ＭＳ Ｐゴシック" charset="-128"/>
              </a:defRPr>
            </a:lvl3pPr>
            <a:lvl4pPr marL="1600200" indent="-228600" defTabSz="912813">
              <a:defRPr sz="2400">
                <a:solidFill>
                  <a:schemeClr val="tx1"/>
                </a:solidFill>
                <a:latin typeface="Arial" charset="0"/>
                <a:ea typeface="ＭＳ Ｐゴシック" charset="-128"/>
              </a:defRPr>
            </a:lvl4pPr>
            <a:lvl5pPr marL="2057400" indent="-228600" defTabSz="912813">
              <a:defRPr sz="2400">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128"/>
              </a:defRPr>
            </a:lvl9pPr>
          </a:lstStyle>
          <a:p>
            <a:pPr algn="ctr" eaLnBrk="1" hangingPunct="1"/>
            <a:endParaRPr lang="en-US" altLang="en-US" sz="1200" b="1"/>
          </a:p>
        </p:txBody>
      </p:sp>
      <p:sp>
        <p:nvSpPr>
          <p:cNvPr id="70659" name="Title 1"/>
          <p:cNvSpPr>
            <a:spLocks noGrp="1" noChangeArrowheads="1"/>
          </p:cNvSpPr>
          <p:nvPr>
            <p:ph type="title"/>
          </p:nvPr>
        </p:nvSpPr>
        <p:spPr>
          <a:xfrm>
            <a:off x="-609600" y="-63500"/>
            <a:ext cx="4994275" cy="1143000"/>
          </a:xfrm>
        </p:spPr>
        <p:txBody>
          <a:bodyPr/>
          <a:lstStyle/>
          <a:p>
            <a:r>
              <a:rPr lang="en-US" altLang="en-US" sz="3200">
                <a:solidFill>
                  <a:srgbClr val="C00000"/>
                </a:solidFill>
                <a:latin typeface="Helvetica" charset="0"/>
                <a:ea typeface="ＭＳ Ｐゴシック" charset="-128"/>
              </a:rPr>
              <a:t>Data Exhaust</a:t>
            </a:r>
            <a:r>
              <a:rPr lang="en-US" altLang="en-US" sz="1900">
                <a:solidFill>
                  <a:srgbClr val="C00000"/>
                </a:solidFill>
                <a:latin typeface="Helvetica" charset="0"/>
                <a:ea typeface="ＭＳ Ｐゴシック" charset="-128"/>
              </a:rPr>
              <a:t> </a:t>
            </a:r>
          </a:p>
        </p:txBody>
      </p:sp>
      <p:sp>
        <p:nvSpPr>
          <p:cNvPr id="70660" name="Content Placeholder 2"/>
          <p:cNvSpPr>
            <a:spLocks noGrp="1" noChangeArrowheads="1"/>
          </p:cNvSpPr>
          <p:nvPr>
            <p:ph idx="1"/>
          </p:nvPr>
        </p:nvSpPr>
        <p:spPr>
          <a:xfrm>
            <a:off x="366713" y="909638"/>
            <a:ext cx="5132387" cy="1214437"/>
          </a:xfrm>
        </p:spPr>
        <p:txBody>
          <a:bodyPr/>
          <a:lstStyle/>
          <a:p>
            <a:r>
              <a:rPr lang="en-US" altLang="en-US" sz="1800">
                <a:ea typeface="ＭＳ Ｐゴシック" charset="-128"/>
              </a:rPr>
              <a:t>Creative use of data is key to data science!</a:t>
            </a:r>
          </a:p>
          <a:p>
            <a:r>
              <a:rPr lang="en-US" altLang="en-US" sz="1800">
                <a:ea typeface="ＭＳ Ｐゴシック" charset="-128"/>
              </a:rPr>
              <a:t>Data exhaust = exploitable byproducts of big data collection and analysis</a:t>
            </a:r>
          </a:p>
        </p:txBody>
      </p:sp>
      <p:pic>
        <p:nvPicPr>
          <p:cNvPr id="70661" name="Picture 18" descr="https://upload.wikimedia.org/wikipedia/commons/4/47/Contrail.fourengined.arp.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43625" y="280988"/>
            <a:ext cx="2633663" cy="17859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0662" name="Picture 22" descr="https://upload.wikimedia.org/wikipedia/commons/thumb/5/58/Document_text.svg/480px-Document_text.svg.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97863">
            <a:off x="2343150" y="4268788"/>
            <a:ext cx="666750" cy="666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0663" name="Picture 9" descr="https://upload.wikimedia.org/wikipedia/commons/thumb/0/05/Octicons-database.svg/360px-Octicons-database.svg.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049467">
            <a:off x="2335213" y="5049838"/>
            <a:ext cx="450850" cy="6016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0664" name="Picture 24" descr="https://upload.wikimedia.org/wikipedia/commons/thumb/f/fe/Oxygen480-actions-office-chart-line-stacked.svg/480px-Oxygen480-actions-office-chart-line-stacked.svg.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65238" y="4371975"/>
            <a:ext cx="1063625" cy="1063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70665" name="Group 29"/>
          <p:cNvGrpSpPr>
            <a:grpSpLocks/>
          </p:cNvGrpSpPr>
          <p:nvPr/>
        </p:nvGrpSpPr>
        <p:grpSpPr bwMode="auto">
          <a:xfrm>
            <a:off x="3409950" y="2743200"/>
            <a:ext cx="2346325" cy="901700"/>
            <a:chOff x="2247028" y="2999609"/>
            <a:chExt cx="3147656" cy="1209481"/>
          </a:xfrm>
        </p:grpSpPr>
        <p:pic>
          <p:nvPicPr>
            <p:cNvPr id="70683" name="Picture 20" descr="https://upload.wikimedia.org/wikipedia/commons/thumb/a/a7/Octicons-gear.svg/672px-Octicons-gear.svg.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47028" y="3007623"/>
              <a:ext cx="1051284" cy="12014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0684" name="Picture 20" descr="https://upload.wikimedia.org/wikipedia/commons/thumb/a/a7/Octicons-gear.svg/672px-Octicons-gear.svg.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380000">
              <a:off x="3295214" y="3001558"/>
              <a:ext cx="1051284" cy="12014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0685" name="Picture 20" descr="https://upload.wikimedia.org/wikipedia/commons/thumb/a/a7/Octicons-gear.svg/672px-Octicons-gear.svg.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43400" y="2999609"/>
              <a:ext cx="1051284" cy="12014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43" name="Rectangle 42">
            <a:extLst/>
          </p:cNvPr>
          <p:cNvSpPr/>
          <p:nvPr/>
        </p:nvSpPr>
        <p:spPr bwMode="auto">
          <a:xfrm>
            <a:off x="3708400" y="2081213"/>
            <a:ext cx="1749425" cy="608012"/>
          </a:xfrm>
          <a:prstGeom prst="rect">
            <a:avLst/>
          </a:prstGeom>
          <a:solidFill>
            <a:schemeClr val="bg1">
              <a:lumMod val="85000"/>
            </a:schemeClr>
          </a:solidFill>
          <a:ln w="28575" cap="flat" cmpd="sng" algn="ctr">
            <a:solidFill>
              <a:schemeClr val="tx1"/>
            </a:solidFill>
            <a:prstDash val="solid"/>
            <a:round/>
            <a:headEnd type="none" w="sm" len="sm"/>
            <a:tailEnd type="none" w="sm" len="sm"/>
          </a:ln>
          <a:effectLst/>
        </p:spPr>
        <p:txBody>
          <a:bodyPr wrap="none" anchor="ctr"/>
          <a:lstStyle/>
          <a:p>
            <a:pPr algn="ctr" defTabSz="912813" eaLnBrk="1" hangingPunct="1">
              <a:defRPr/>
            </a:pPr>
            <a:endParaRPr lang="en-US" sz="1200" b="1" dirty="0">
              <a:latin typeface="Arial" pitchFamily="-65" charset="0"/>
              <a:ea typeface="ＭＳ Ｐゴシック" panose="020B0600070205080204" pitchFamily="34" charset="-128"/>
            </a:endParaRPr>
          </a:p>
        </p:txBody>
      </p:sp>
      <p:sp>
        <p:nvSpPr>
          <p:cNvPr id="69" name="Right Arrow 68">
            <a:extLst/>
          </p:cNvPr>
          <p:cNvSpPr/>
          <p:nvPr/>
        </p:nvSpPr>
        <p:spPr bwMode="auto">
          <a:xfrm rot="3600000">
            <a:off x="5922962" y="3681413"/>
            <a:ext cx="403225" cy="234950"/>
          </a:xfrm>
          <a:prstGeom prst="rightArrow">
            <a:avLst/>
          </a:prstGeom>
          <a:solidFill>
            <a:schemeClr val="bg1">
              <a:lumMod val="85000"/>
            </a:schemeClr>
          </a:solidFill>
          <a:ln w="12700" cap="flat" cmpd="sng" algn="ctr">
            <a:solidFill>
              <a:schemeClr val="tx1"/>
            </a:solidFill>
            <a:prstDash val="solid"/>
            <a:round/>
            <a:headEnd type="none" w="sm" len="sm"/>
            <a:tailEnd type="none" w="sm" len="sm"/>
          </a:ln>
          <a:effectLst/>
        </p:spPr>
        <p:txBody>
          <a:bodyPr wrap="none" anchor="ctr"/>
          <a:lstStyle/>
          <a:p>
            <a:pPr algn="ctr" defTabSz="912813" eaLnBrk="1" hangingPunct="1">
              <a:defRPr/>
            </a:pPr>
            <a:endParaRPr lang="en-US" sz="1200" b="1">
              <a:latin typeface="Arial" pitchFamily="-65" charset="0"/>
              <a:ea typeface="ＭＳ Ｐゴシック" panose="020B0600070205080204" pitchFamily="34" charset="-128"/>
            </a:endParaRPr>
          </a:p>
        </p:txBody>
      </p:sp>
      <p:sp>
        <p:nvSpPr>
          <p:cNvPr id="72" name="Right Arrow 71">
            <a:extLst/>
          </p:cNvPr>
          <p:cNvSpPr/>
          <p:nvPr/>
        </p:nvSpPr>
        <p:spPr bwMode="auto">
          <a:xfrm rot="7200000">
            <a:off x="2847975" y="3724276"/>
            <a:ext cx="403225" cy="234950"/>
          </a:xfrm>
          <a:prstGeom prst="rightArrow">
            <a:avLst/>
          </a:prstGeom>
          <a:solidFill>
            <a:schemeClr val="bg1">
              <a:lumMod val="85000"/>
            </a:schemeClr>
          </a:solidFill>
          <a:ln w="12700" cap="flat" cmpd="sng" algn="ctr">
            <a:solidFill>
              <a:schemeClr val="tx1"/>
            </a:solidFill>
            <a:prstDash val="solid"/>
            <a:round/>
            <a:headEnd type="none" w="sm" len="sm"/>
            <a:tailEnd type="none" w="sm" len="sm"/>
          </a:ln>
          <a:effectLst/>
        </p:spPr>
        <p:txBody>
          <a:bodyPr wrap="none" anchor="ctr"/>
          <a:lstStyle/>
          <a:p>
            <a:pPr algn="ctr" defTabSz="912813" eaLnBrk="1" hangingPunct="1">
              <a:defRPr/>
            </a:pPr>
            <a:endParaRPr lang="en-US" sz="1200" b="1">
              <a:latin typeface="Arial" pitchFamily="-65" charset="0"/>
              <a:ea typeface="ＭＳ Ｐゴシック" panose="020B0600070205080204" pitchFamily="34" charset="-128"/>
            </a:endParaRPr>
          </a:p>
        </p:txBody>
      </p:sp>
      <p:sp>
        <p:nvSpPr>
          <p:cNvPr id="38" name="Rounded Rectangle 37">
            <a:extLst/>
          </p:cNvPr>
          <p:cNvSpPr/>
          <p:nvPr/>
        </p:nvSpPr>
        <p:spPr bwMode="auto">
          <a:xfrm>
            <a:off x="5119688" y="4075113"/>
            <a:ext cx="3567112" cy="2236787"/>
          </a:xfrm>
          <a:prstGeom prst="roundRect">
            <a:avLst/>
          </a:prstGeom>
          <a:solidFill>
            <a:schemeClr val="accent6">
              <a:lumMod val="60000"/>
              <a:lumOff val="40000"/>
              <a:alpha val="34118"/>
            </a:schemeClr>
          </a:solidFill>
          <a:ln w="28575" cap="flat" cmpd="sng" algn="ctr">
            <a:solidFill>
              <a:schemeClr val="tx1"/>
            </a:solidFill>
            <a:prstDash val="solid"/>
            <a:round/>
            <a:headEnd type="none" w="sm" len="sm"/>
            <a:tailEnd type="none" w="sm" len="sm"/>
          </a:ln>
          <a:effectLst/>
        </p:spPr>
        <p:txBody>
          <a:bodyPr wrap="none" anchor="ctr"/>
          <a:lstStyle/>
          <a:p>
            <a:pPr algn="ctr" defTabSz="912813" eaLnBrk="1" hangingPunct="1">
              <a:defRPr/>
            </a:pPr>
            <a:endParaRPr lang="en-US" sz="1200" b="1">
              <a:latin typeface="Arial" pitchFamily="-65" charset="0"/>
              <a:ea typeface="ＭＳ Ｐゴシック" panose="020B0600070205080204" pitchFamily="34" charset="-128"/>
            </a:endParaRPr>
          </a:p>
        </p:txBody>
      </p:sp>
      <p:sp>
        <p:nvSpPr>
          <p:cNvPr id="11" name="Left-Right Arrow 10">
            <a:extLst/>
          </p:cNvPr>
          <p:cNvSpPr/>
          <p:nvPr/>
        </p:nvSpPr>
        <p:spPr bwMode="auto">
          <a:xfrm>
            <a:off x="4281488" y="5091113"/>
            <a:ext cx="488950" cy="230187"/>
          </a:xfrm>
          <a:prstGeom prst="leftRightArrow">
            <a:avLst/>
          </a:prstGeom>
          <a:solidFill>
            <a:schemeClr val="bg1">
              <a:lumMod val="85000"/>
            </a:schemeClr>
          </a:solidFill>
          <a:ln w="12700" cap="flat" cmpd="sng" algn="ctr">
            <a:solidFill>
              <a:schemeClr val="tx1"/>
            </a:solidFill>
            <a:prstDash val="solid"/>
            <a:round/>
            <a:headEnd type="none" w="sm" len="sm"/>
            <a:tailEnd type="none" w="sm" len="sm"/>
          </a:ln>
          <a:effectLst/>
        </p:spPr>
        <p:txBody>
          <a:bodyPr wrap="none" anchor="ctr"/>
          <a:lstStyle/>
          <a:p>
            <a:pPr algn="ctr" defTabSz="912813" eaLnBrk="1" hangingPunct="1">
              <a:defRPr/>
            </a:pPr>
            <a:endParaRPr lang="en-US" sz="1200" b="1">
              <a:latin typeface="Arial" pitchFamily="-65" charset="0"/>
              <a:ea typeface="ＭＳ Ｐゴシック" panose="020B0600070205080204" pitchFamily="34" charset="-128"/>
            </a:endParaRPr>
          </a:p>
        </p:txBody>
      </p:sp>
      <p:grpSp>
        <p:nvGrpSpPr>
          <p:cNvPr id="70671" name="Group 11"/>
          <p:cNvGrpSpPr>
            <a:grpSpLocks/>
          </p:cNvGrpSpPr>
          <p:nvPr/>
        </p:nvGrpSpPr>
        <p:grpSpPr bwMode="auto">
          <a:xfrm>
            <a:off x="5565775" y="4021138"/>
            <a:ext cx="2773363" cy="2303462"/>
            <a:chOff x="5641043" y="4131752"/>
            <a:chExt cx="2772688" cy="2302802"/>
          </a:xfrm>
        </p:grpSpPr>
        <p:pic>
          <p:nvPicPr>
            <p:cNvPr id="70678" name="Picture 28" descr="https://upload.wikimedia.org/wikipedia/commons/thumb/4/44/Recycle001.svg/509px-Recycle001.svg.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201442" y="4531559"/>
              <a:ext cx="1706365" cy="16091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0679" name="Rectangle 6"/>
            <p:cNvSpPr>
              <a:spLocks noChangeArrowheads="1"/>
            </p:cNvSpPr>
            <p:nvPr/>
          </p:nvSpPr>
          <p:spPr bwMode="auto">
            <a:xfrm>
              <a:off x="6508856" y="4131752"/>
              <a:ext cx="1085554"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en-US" sz="1600" b="1"/>
                <a:t>metadata</a:t>
              </a:r>
              <a:endParaRPr lang="en-US" altLang="en-US" sz="1600"/>
            </a:p>
          </p:txBody>
        </p:sp>
        <p:sp>
          <p:nvSpPr>
            <p:cNvPr id="70680" name="Rectangle 7"/>
            <p:cNvSpPr>
              <a:spLocks noChangeArrowheads="1"/>
            </p:cNvSpPr>
            <p:nvPr/>
          </p:nvSpPr>
          <p:spPr bwMode="auto">
            <a:xfrm rot="-3600000">
              <a:off x="5196691" y="4823046"/>
              <a:ext cx="1473480"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ctr"/>
              <a:r>
                <a:rPr lang="en-US" altLang="en-US" sz="1600" b="1"/>
                <a:t>data on </a:t>
              </a:r>
            </a:p>
            <a:p>
              <a:pPr algn="ctr"/>
              <a:r>
                <a:rPr lang="en-US" altLang="en-US" sz="1600" b="1"/>
                <a:t>collaboration</a:t>
              </a:r>
            </a:p>
          </p:txBody>
        </p:sp>
        <p:sp>
          <p:nvSpPr>
            <p:cNvPr id="70681" name="Rectangle 8"/>
            <p:cNvSpPr>
              <a:spLocks noChangeArrowheads="1"/>
            </p:cNvSpPr>
            <p:nvPr/>
          </p:nvSpPr>
          <p:spPr bwMode="auto">
            <a:xfrm rot="3600000">
              <a:off x="7481586" y="4835373"/>
              <a:ext cx="1279516"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ctr"/>
              <a:r>
                <a:rPr lang="en-US" altLang="en-US" sz="1600" b="1"/>
                <a:t>data on</a:t>
              </a:r>
            </a:p>
            <a:p>
              <a:pPr algn="ctr"/>
              <a:r>
                <a:rPr lang="en-US" altLang="en-US" sz="1600" b="1"/>
                <a:t>publication</a:t>
              </a:r>
              <a:endParaRPr lang="en-US" altLang="en-US" sz="1600"/>
            </a:p>
          </p:txBody>
        </p:sp>
        <p:sp>
          <p:nvSpPr>
            <p:cNvPr id="70682" name="Rectangle 9"/>
            <p:cNvSpPr>
              <a:spLocks noChangeArrowheads="1"/>
            </p:cNvSpPr>
            <p:nvPr/>
          </p:nvSpPr>
          <p:spPr bwMode="auto">
            <a:xfrm>
              <a:off x="6291649" y="6096000"/>
              <a:ext cx="1519968"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en-US" sz="1600" b="1"/>
                <a:t>infrastructure</a:t>
              </a:r>
              <a:endParaRPr lang="en-US" altLang="en-US" sz="1600"/>
            </a:p>
          </p:txBody>
        </p:sp>
      </p:grpSp>
      <p:sp>
        <p:nvSpPr>
          <p:cNvPr id="5" name="Rectangle 4">
            <a:extLst/>
          </p:cNvPr>
          <p:cNvSpPr/>
          <p:nvPr/>
        </p:nvSpPr>
        <p:spPr>
          <a:xfrm>
            <a:off x="6180138" y="5222875"/>
            <a:ext cx="1600200" cy="363538"/>
          </a:xfrm>
          <a:prstGeom prst="rect">
            <a:avLst/>
          </a:prstGeom>
          <a:solidFill>
            <a:schemeClr val="bg1">
              <a:lumMod val="85000"/>
            </a:schemeClr>
          </a:solidFill>
          <a:ln w="28575">
            <a:solidFill>
              <a:schemeClr val="tx1"/>
            </a:solidFill>
          </a:ln>
        </p:spPr>
        <p:txBody>
          <a:bodyPr wrap="none">
            <a:spAutoFit/>
          </a:bodyPr>
          <a:lstStyle/>
          <a:p>
            <a:pPr algn="ctr" eaLnBrk="1" hangingPunct="1">
              <a:defRPr/>
            </a:pPr>
            <a:r>
              <a:rPr lang="en-US" sz="1800" b="1" dirty="0">
                <a:latin typeface="Arial" panose="020B0604020202020204" pitchFamily="34" charset="0"/>
                <a:ea typeface="ＭＳ Ｐゴシック" panose="020B0600070205080204" pitchFamily="34" charset="-128"/>
              </a:rPr>
              <a:t>Data exhaust</a:t>
            </a:r>
          </a:p>
        </p:txBody>
      </p:sp>
      <p:sp>
        <p:nvSpPr>
          <p:cNvPr id="70673" name="Rectangle 22"/>
          <p:cNvSpPr>
            <a:spLocks noChangeArrowheads="1"/>
          </p:cNvSpPr>
          <p:nvPr/>
        </p:nvSpPr>
        <p:spPr bwMode="auto">
          <a:xfrm>
            <a:off x="3665538" y="2066925"/>
            <a:ext cx="1835150" cy="482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ctr" eaLnBrk="1" hangingPunct="1"/>
            <a:r>
              <a:rPr lang="en-US" altLang="en-US" sz="1800" b="1"/>
              <a:t>Data collection and analysis</a:t>
            </a:r>
          </a:p>
        </p:txBody>
      </p:sp>
      <p:grpSp>
        <p:nvGrpSpPr>
          <p:cNvPr id="70674" name="Group 14"/>
          <p:cNvGrpSpPr>
            <a:grpSpLocks/>
          </p:cNvGrpSpPr>
          <p:nvPr/>
        </p:nvGrpSpPr>
        <p:grpSpPr bwMode="auto">
          <a:xfrm>
            <a:off x="628650" y="5757863"/>
            <a:ext cx="3028950" cy="371475"/>
            <a:chOff x="609600" y="5757815"/>
            <a:chExt cx="3028591" cy="372208"/>
          </a:xfrm>
        </p:grpSpPr>
        <p:sp>
          <p:nvSpPr>
            <p:cNvPr id="45" name="Rectangle 44">
              <a:extLst/>
            </p:cNvPr>
            <p:cNvSpPr/>
            <p:nvPr/>
          </p:nvSpPr>
          <p:spPr bwMode="auto">
            <a:xfrm>
              <a:off x="700077" y="5791218"/>
              <a:ext cx="2847637" cy="338805"/>
            </a:xfrm>
            <a:prstGeom prst="rect">
              <a:avLst/>
            </a:prstGeom>
            <a:solidFill>
              <a:schemeClr val="bg1">
                <a:lumMod val="85000"/>
              </a:schemeClr>
            </a:solidFill>
            <a:ln w="28575" cap="flat" cmpd="sng" algn="ctr">
              <a:solidFill>
                <a:schemeClr val="tx1"/>
              </a:solidFill>
              <a:prstDash val="solid"/>
              <a:round/>
              <a:headEnd type="none" w="sm" len="sm"/>
              <a:tailEnd type="none" w="sm" len="sm"/>
            </a:ln>
            <a:effectLst/>
          </p:spPr>
          <p:txBody>
            <a:bodyPr wrap="none" anchor="ctr"/>
            <a:lstStyle/>
            <a:p>
              <a:pPr algn="ctr" defTabSz="912813" eaLnBrk="1" hangingPunct="1">
                <a:defRPr/>
              </a:pPr>
              <a:endParaRPr lang="en-US" sz="1200" b="1" dirty="0">
                <a:latin typeface="Arial" pitchFamily="-65" charset="0"/>
                <a:ea typeface="ＭＳ Ｐゴシック" panose="020B0600070205080204" pitchFamily="34" charset="-128"/>
              </a:endParaRPr>
            </a:p>
          </p:txBody>
        </p:sp>
        <p:sp>
          <p:nvSpPr>
            <p:cNvPr id="70677" name="Rectangle 3"/>
            <p:cNvSpPr>
              <a:spLocks noChangeArrowheads="1"/>
            </p:cNvSpPr>
            <p:nvPr/>
          </p:nvSpPr>
          <p:spPr bwMode="auto">
            <a:xfrm>
              <a:off x="609600" y="5757815"/>
              <a:ext cx="3028591"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ctr" eaLnBrk="1" hangingPunct="1"/>
              <a:r>
                <a:rPr lang="en-US" altLang="en-US" sz="1800" b="1"/>
                <a:t>Core scientific purposes</a:t>
              </a:r>
            </a:p>
          </p:txBody>
        </p:sp>
      </p:grpSp>
      <p:sp>
        <p:nvSpPr>
          <p:cNvPr id="16" name="Rectangle 15">
            <a:extLst/>
          </p:cNvPr>
          <p:cNvSpPr/>
          <p:nvPr/>
        </p:nvSpPr>
        <p:spPr>
          <a:xfrm>
            <a:off x="-769938" y="6473825"/>
            <a:ext cx="4572001" cy="277813"/>
          </a:xfrm>
          <a:prstGeom prst="rect">
            <a:avLst/>
          </a:prstGeom>
        </p:spPr>
        <p:txBody>
          <a:bodyPr>
            <a:spAutoFit/>
          </a:bodyPr>
          <a:lstStyle/>
          <a:p>
            <a:pPr algn="ctr">
              <a:defRPr/>
            </a:pPr>
            <a:r>
              <a:rPr lang="en-US" altLang="en-US" sz="1200" dirty="0">
                <a:solidFill>
                  <a:schemeClr val="bg1">
                    <a:lumMod val="50000"/>
                  </a:schemeClr>
                </a:solidFill>
                <a:latin typeface="Arial" panose="020B0604020202020204" pitchFamily="34" charset="0"/>
                <a:ea typeface="ＭＳ Ｐゴシック" panose="020B0600070205080204" pitchFamily="34" charset="-128"/>
              </a:rPr>
              <a:t>[photos: </a:t>
            </a:r>
            <a:r>
              <a:rPr lang="en-US" altLang="en-US" sz="1200" dirty="0" err="1">
                <a:solidFill>
                  <a:schemeClr val="bg1">
                    <a:lumMod val="50000"/>
                  </a:schemeClr>
                </a:solidFill>
                <a:latin typeface="Arial" panose="020B0604020202020204" pitchFamily="34" charset="0"/>
                <a:ea typeface="ＭＳ Ｐゴシック" panose="020B0600070205080204" pitchFamily="34" charset="-128"/>
              </a:rPr>
              <a:t>wikipedia</a:t>
            </a:r>
            <a:r>
              <a:rPr lang="en-US" altLang="en-US" sz="1200" dirty="0">
                <a:solidFill>
                  <a:schemeClr val="bg1">
                    <a:lumMod val="50000"/>
                  </a:schemeClr>
                </a:solidFill>
                <a:latin typeface="Arial" panose="020B0604020202020204" pitchFamily="34" charset="0"/>
                <a:ea typeface="ＭＳ Ｐゴシック" panose="020B0600070205080204" pitchFamily="34" charset="-128"/>
              </a:rPr>
              <a:t>/</a:t>
            </a:r>
            <a:r>
              <a:rPr lang="en-US" altLang="en-US" sz="1200" dirty="0" err="1">
                <a:solidFill>
                  <a:schemeClr val="bg1">
                    <a:lumMod val="50000"/>
                  </a:schemeClr>
                </a:solidFill>
                <a:latin typeface="Arial" panose="020B0604020202020204" pitchFamily="34" charset="0"/>
                <a:ea typeface="ＭＳ Ｐゴシック" panose="020B0600070205080204" pitchFamily="34" charset="-128"/>
              </a:rPr>
              <a:t>wikimedia</a:t>
            </a:r>
            <a:r>
              <a:rPr lang="en-US" altLang="en-US" sz="1200" dirty="0">
                <a:solidFill>
                  <a:schemeClr val="bg1">
                    <a:lumMod val="50000"/>
                  </a:schemeClr>
                </a:solidFill>
                <a:latin typeface="Arial" panose="020B0604020202020204" pitchFamily="34" charset="0"/>
                <a:ea typeface="ＭＳ Ｐゴシック" panose="020B0600070205080204" pitchFamily="34" charset="-128"/>
              </a:rPr>
              <a:t>]</a:t>
            </a:r>
          </a:p>
        </p:txBody>
      </p:sp>
    </p:spTree>
    <p:extLst>
      <p:ext uri="{BB962C8B-B14F-4D97-AF65-F5344CB8AC3E}">
        <p14:creationId xmlns:p14="http://schemas.microsoft.com/office/powerpoint/2010/main" val="1742982952"/>
      </p:ext>
    </p:extLst>
  </p:cSld>
  <p:clrMapOvr>
    <a:masterClrMapping/>
  </p:clrMapOvr>
  <p:transition spd="slow" advTm="54139"/>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Title 1"/>
          <p:cNvSpPr>
            <a:spLocks noGrp="1" noChangeArrowheads="1"/>
          </p:cNvSpPr>
          <p:nvPr>
            <p:ph type="title"/>
          </p:nvPr>
        </p:nvSpPr>
        <p:spPr>
          <a:xfrm>
            <a:off x="628650" y="-520700"/>
            <a:ext cx="7948613" cy="1489075"/>
          </a:xfrm>
        </p:spPr>
        <p:txBody>
          <a:bodyPr/>
          <a:lstStyle/>
          <a:p>
            <a:r>
              <a:rPr lang="en-US" altLang="en-US" sz="3600">
                <a:ea typeface="ＭＳ Ｐゴシック" charset="-128"/>
              </a:rPr>
              <a:t>Linking Attack Scenario</a:t>
            </a:r>
          </a:p>
        </p:txBody>
      </p:sp>
      <p:pic>
        <p:nvPicPr>
          <p:cNvPr id="77826" name="Picture 1" descr="MG_GI_slides_Nov.2015_Large-AH_Page_02.jpg"/>
          <p:cNvPicPr>
            <a:picLocks noChangeAspect="1"/>
          </p:cNvPicPr>
          <p:nvPr/>
        </p:nvPicPr>
        <p:blipFill>
          <a:blip r:embed="rId2">
            <a:extLst>
              <a:ext uri="{28A0092B-C50C-407E-A947-70E740481C1C}">
                <a14:useLocalDpi xmlns:a14="http://schemas.microsoft.com/office/drawing/2010/main" val="0"/>
              </a:ext>
            </a:extLst>
          </a:blip>
          <a:srcRect t="6339" b="-2"/>
          <a:stretch>
            <a:fillRect/>
          </a:stretch>
        </p:blipFill>
        <p:spPr bwMode="auto">
          <a:xfrm>
            <a:off x="-677863" y="1473200"/>
            <a:ext cx="9483726" cy="4995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7827" name="Rectangle 3"/>
          <p:cNvSpPr>
            <a:spLocks noChangeArrowheads="1"/>
          </p:cNvSpPr>
          <p:nvPr/>
        </p:nvSpPr>
        <p:spPr bwMode="auto">
          <a:xfrm>
            <a:off x="0" y="6581775"/>
            <a:ext cx="2795588" cy="260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912813">
              <a:defRPr sz="2400">
                <a:solidFill>
                  <a:schemeClr val="tx1"/>
                </a:solidFill>
                <a:latin typeface="Arial" charset="0"/>
                <a:ea typeface="ＭＳ Ｐゴシック" charset="-128"/>
              </a:defRPr>
            </a:lvl1pPr>
            <a:lvl2pPr marL="742950" indent="-285750" defTabSz="912813">
              <a:defRPr sz="2400">
                <a:solidFill>
                  <a:schemeClr val="tx1"/>
                </a:solidFill>
                <a:latin typeface="Arial" charset="0"/>
                <a:ea typeface="ＭＳ Ｐゴシック" charset="-128"/>
              </a:defRPr>
            </a:lvl2pPr>
            <a:lvl3pPr marL="1143000" indent="-228600" defTabSz="912813">
              <a:defRPr sz="2400">
                <a:solidFill>
                  <a:schemeClr val="tx1"/>
                </a:solidFill>
                <a:latin typeface="Arial" charset="0"/>
                <a:ea typeface="ＭＳ Ｐゴシック" charset="-128"/>
              </a:defRPr>
            </a:lvl3pPr>
            <a:lvl4pPr marL="1600200" indent="-228600" defTabSz="912813">
              <a:defRPr sz="2400">
                <a:solidFill>
                  <a:schemeClr val="tx1"/>
                </a:solidFill>
                <a:latin typeface="Arial" charset="0"/>
                <a:ea typeface="ＭＳ Ｐゴシック" charset="-128"/>
              </a:defRPr>
            </a:lvl4pPr>
            <a:lvl5pPr marL="2057400" indent="-228600" defTabSz="912813">
              <a:defRPr sz="2400">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en-US" sz="1100">
                <a:solidFill>
                  <a:srgbClr val="A6A6A6"/>
                </a:solidFill>
              </a:rPr>
              <a:t>[Harmanciet al. Nat. Meth. (in revision)</a:t>
            </a:r>
            <a:r>
              <a:rPr lang="en-US" altLang="ja-JP" sz="1100">
                <a:solidFill>
                  <a:srgbClr val="A6A6A6"/>
                </a:solidFill>
              </a:rPr>
              <a:t>]</a:t>
            </a:r>
            <a:endParaRPr lang="en-US" altLang="en-US" sz="1100">
              <a:solidFill>
                <a:srgbClr val="A6A6A6"/>
              </a:solidFill>
            </a:endParaRPr>
          </a:p>
        </p:txBody>
      </p:sp>
      <p:pic>
        <p:nvPicPr>
          <p:cNvPr id="77828" name="Picture 1" descr="MG_GI_slides_Nov.2015_Large-AH_Page_02.jpg"/>
          <p:cNvPicPr>
            <a:picLocks noChangeAspect="1"/>
          </p:cNvPicPr>
          <p:nvPr/>
        </p:nvPicPr>
        <p:blipFill>
          <a:blip r:embed="rId2">
            <a:extLst>
              <a:ext uri="{28A0092B-C50C-407E-A947-70E740481C1C}">
                <a14:useLocalDpi xmlns:a14="http://schemas.microsoft.com/office/drawing/2010/main" val="0"/>
              </a:ext>
            </a:extLst>
          </a:blip>
          <a:srcRect l="71426" t="60150" r="13309" b="-2"/>
          <a:stretch>
            <a:fillRect/>
          </a:stretch>
        </p:blipFill>
        <p:spPr bwMode="auto">
          <a:xfrm>
            <a:off x="6096000" y="4343400"/>
            <a:ext cx="1447800" cy="21256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7829" name="Picture 1" descr="MG_GI_slides_Nov.2015_Large-AH_Page_02.jpg"/>
          <p:cNvPicPr>
            <a:picLocks noChangeAspect="1"/>
          </p:cNvPicPr>
          <p:nvPr/>
        </p:nvPicPr>
        <p:blipFill>
          <a:blip r:embed="rId2">
            <a:extLst>
              <a:ext uri="{28A0092B-C50C-407E-A947-70E740481C1C}">
                <a14:useLocalDpi xmlns:a14="http://schemas.microsoft.com/office/drawing/2010/main" val="0"/>
              </a:ext>
            </a:extLst>
          </a:blip>
          <a:srcRect l="64195" t="14435" r="30180" b="56993"/>
          <a:stretch>
            <a:fillRect/>
          </a:stretch>
        </p:blipFill>
        <p:spPr bwMode="auto">
          <a:xfrm>
            <a:off x="5410200" y="1905000"/>
            <a:ext cx="533400" cy="1524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7830" name="Picture 1" descr="MG_GI_slides_Nov.2015_Large-AH_Page_02.jpg"/>
          <p:cNvPicPr>
            <a:picLocks noChangeAspect="1"/>
          </p:cNvPicPr>
          <p:nvPr/>
        </p:nvPicPr>
        <p:blipFill>
          <a:blip r:embed="rId2">
            <a:extLst>
              <a:ext uri="{28A0092B-C50C-407E-A947-70E740481C1C}">
                <a14:useLocalDpi xmlns:a14="http://schemas.microsoft.com/office/drawing/2010/main" val="0"/>
              </a:ext>
            </a:extLst>
          </a:blip>
          <a:srcRect l="16789" t="14435" r="73569" b="56993"/>
          <a:stretch>
            <a:fillRect/>
          </a:stretch>
        </p:blipFill>
        <p:spPr bwMode="auto">
          <a:xfrm>
            <a:off x="914400" y="1905000"/>
            <a:ext cx="914400" cy="1524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7831" name="Freeform 2"/>
          <p:cNvSpPr>
            <a:spLocks/>
          </p:cNvSpPr>
          <p:nvPr/>
        </p:nvSpPr>
        <p:spPr bwMode="auto">
          <a:xfrm>
            <a:off x="946150" y="1924050"/>
            <a:ext cx="862013" cy="1460500"/>
          </a:xfrm>
          <a:custGeom>
            <a:avLst/>
            <a:gdLst>
              <a:gd name="T0" fmla="*/ 0 w 861848"/>
              <a:gd name="T1" fmla="*/ 0 h 1460938"/>
              <a:gd name="T2" fmla="*/ 0 w 861848"/>
              <a:gd name="T3" fmla="*/ 1459624 h 1460938"/>
              <a:gd name="T4" fmla="*/ 862343 w 861848"/>
              <a:gd name="T5" fmla="*/ 1459624 h 1460938"/>
              <a:gd name="T6" fmla="*/ 862343 w 861848"/>
              <a:gd name="T7" fmla="*/ 0 h 1460938"/>
              <a:gd name="T8" fmla="*/ 0 w 861848"/>
              <a:gd name="T9" fmla="*/ 0 h 14609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61848" h="1460938">
                <a:moveTo>
                  <a:pt x="0" y="0"/>
                </a:moveTo>
                <a:lnTo>
                  <a:pt x="0" y="1460938"/>
                </a:lnTo>
                <a:lnTo>
                  <a:pt x="861848" y="1460938"/>
                </a:lnTo>
                <a:lnTo>
                  <a:pt x="861848" y="0"/>
                </a:lnTo>
                <a:lnTo>
                  <a:pt x="0" y="0"/>
                </a:lnTo>
                <a:close/>
              </a:path>
            </a:pathLst>
          </a:custGeom>
          <a:noFill/>
          <a:ln w="57150" cap="flat" cmpd="sng">
            <a:solidFill>
              <a:srgbClr val="C00000"/>
            </a:solidFill>
            <a:prstDash val="solid"/>
            <a:round/>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77832" name="Freeform 3"/>
          <p:cNvSpPr>
            <a:spLocks/>
          </p:cNvSpPr>
          <p:nvPr/>
        </p:nvSpPr>
        <p:spPr bwMode="auto">
          <a:xfrm>
            <a:off x="5434013" y="1954213"/>
            <a:ext cx="536575" cy="1419225"/>
          </a:xfrm>
          <a:custGeom>
            <a:avLst/>
            <a:gdLst>
              <a:gd name="T0" fmla="*/ 0 w 536028"/>
              <a:gd name="T1" fmla="*/ 0 h 1418897"/>
              <a:gd name="T2" fmla="*/ 0 w 536028"/>
              <a:gd name="T3" fmla="*/ 1419881 h 1418897"/>
              <a:gd name="T4" fmla="*/ 537671 w 536028"/>
              <a:gd name="T5" fmla="*/ 1419881 h 1418897"/>
              <a:gd name="T6" fmla="*/ 537671 w 536028"/>
              <a:gd name="T7" fmla="*/ 0 h 1418897"/>
              <a:gd name="T8" fmla="*/ 0 w 536028"/>
              <a:gd name="T9" fmla="*/ 0 h 141889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6028" h="1418897">
                <a:moveTo>
                  <a:pt x="0" y="0"/>
                </a:moveTo>
                <a:lnTo>
                  <a:pt x="0" y="1418897"/>
                </a:lnTo>
                <a:lnTo>
                  <a:pt x="536028" y="1418897"/>
                </a:lnTo>
                <a:lnTo>
                  <a:pt x="536028" y="0"/>
                </a:lnTo>
                <a:lnTo>
                  <a:pt x="0" y="0"/>
                </a:lnTo>
                <a:close/>
              </a:path>
            </a:pathLst>
          </a:custGeom>
          <a:noFill/>
          <a:ln w="57150" cap="flat" cmpd="sng">
            <a:solidFill>
              <a:srgbClr val="C00000"/>
            </a:solidFill>
            <a:prstDash val="solid"/>
            <a:round/>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77833" name="Freeform 4"/>
          <p:cNvSpPr>
            <a:spLocks/>
          </p:cNvSpPr>
          <p:nvPr/>
        </p:nvSpPr>
        <p:spPr bwMode="auto">
          <a:xfrm>
            <a:off x="6084888" y="4362450"/>
            <a:ext cx="1482725" cy="2070100"/>
          </a:xfrm>
          <a:custGeom>
            <a:avLst/>
            <a:gdLst>
              <a:gd name="T0" fmla="*/ 0 w 1481958"/>
              <a:gd name="T1" fmla="*/ 0 h 2070538"/>
              <a:gd name="T2" fmla="*/ 0 w 1481958"/>
              <a:gd name="T3" fmla="*/ 2069224 h 2070538"/>
              <a:gd name="T4" fmla="*/ 1484260 w 1481958"/>
              <a:gd name="T5" fmla="*/ 2069224 h 2070538"/>
              <a:gd name="T6" fmla="*/ 1484260 w 1481958"/>
              <a:gd name="T7" fmla="*/ 10504 h 2070538"/>
              <a:gd name="T8" fmla="*/ 0 w 1481958"/>
              <a:gd name="T9" fmla="*/ 0 h 20705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81958" h="2070538">
                <a:moveTo>
                  <a:pt x="0" y="0"/>
                </a:moveTo>
                <a:lnTo>
                  <a:pt x="0" y="2070538"/>
                </a:lnTo>
                <a:lnTo>
                  <a:pt x="1481958" y="2070538"/>
                </a:lnTo>
                <a:lnTo>
                  <a:pt x="1481958" y="10510"/>
                </a:lnTo>
                <a:lnTo>
                  <a:pt x="0" y="0"/>
                </a:lnTo>
                <a:close/>
              </a:path>
            </a:pathLst>
          </a:custGeom>
          <a:noFill/>
          <a:ln w="57150" cap="flat" cmpd="sng">
            <a:solidFill>
              <a:srgbClr val="C00000"/>
            </a:solidFill>
            <a:prstDash val="solid"/>
            <a:round/>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cxnSp>
        <p:nvCxnSpPr>
          <p:cNvPr id="11" name="Elbow Connector 10">
            <a:extLst/>
          </p:cNvPr>
          <p:cNvCxnSpPr>
            <a:cxnSpLocks/>
          </p:cNvCxnSpPr>
          <p:nvPr/>
        </p:nvCxnSpPr>
        <p:spPr bwMode="auto">
          <a:xfrm>
            <a:off x="1828800" y="2743200"/>
            <a:ext cx="4256088" cy="2743200"/>
          </a:xfrm>
          <a:prstGeom prst="bentConnector3">
            <a:avLst/>
          </a:prstGeom>
          <a:noFill/>
          <a:ln w="127000" cap="flat" cmpd="sng" algn="ctr">
            <a:solidFill>
              <a:schemeClr val="accent6"/>
            </a:solidFill>
            <a:prstDash val="sysDot"/>
            <a:round/>
            <a:headEnd type="triangle"/>
            <a:tailEnd type="triangle"/>
          </a:ln>
          <a:effectLst/>
        </p:spPr>
      </p:cxnSp>
      <p:cxnSp>
        <p:nvCxnSpPr>
          <p:cNvPr id="13" name="Straight Arrow Connector 12">
            <a:extLst/>
          </p:cNvPr>
          <p:cNvCxnSpPr>
            <a:cxnSpLocks/>
          </p:cNvCxnSpPr>
          <p:nvPr/>
        </p:nvCxnSpPr>
        <p:spPr bwMode="auto">
          <a:xfrm>
            <a:off x="3962400" y="2743200"/>
            <a:ext cx="1447800" cy="0"/>
          </a:xfrm>
          <a:prstGeom prst="straightConnector1">
            <a:avLst/>
          </a:prstGeom>
          <a:noFill/>
          <a:ln w="127000" cap="flat" cmpd="sng" algn="ctr">
            <a:solidFill>
              <a:schemeClr val="accent6"/>
            </a:solidFill>
            <a:prstDash val="sysDot"/>
            <a:round/>
            <a:headEnd type="none" w="sm" len="sm"/>
            <a:tailEnd type="triangle"/>
          </a:ln>
          <a:effectLst/>
        </p:spPr>
      </p:cxnSp>
    </p:spTree>
    <p:extLst>
      <p:ext uri="{BB962C8B-B14F-4D97-AF65-F5344CB8AC3E}">
        <p14:creationId xmlns:p14="http://schemas.microsoft.com/office/powerpoint/2010/main" val="402750500"/>
      </p:ext>
    </p:extLst>
  </p:cSld>
  <p:clrMapOvr>
    <a:masterClrMapping/>
  </p:clrMapOvr>
  <p:transition spd="slow" advTm="90838"/>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559594"/>
            <a:ext cx="7886700" cy="994172"/>
          </a:xfrm>
        </p:spPr>
        <p:txBody>
          <a:bodyPr>
            <a:normAutofit/>
          </a:bodyPr>
          <a:lstStyle/>
          <a:p>
            <a:r>
              <a:rPr lang="en-US" dirty="0" smtClean="0"/>
              <a:t>Success in Linking </a:t>
            </a:r>
            <a:r>
              <a:rPr lang="en-US" dirty="0"/>
              <a:t>Attack </a:t>
            </a:r>
            <a:r>
              <a:rPr lang="en-US" dirty="0" smtClean="0"/>
              <a:t/>
            </a:r>
            <a:br>
              <a:rPr lang="en-US" dirty="0" smtClean="0"/>
            </a:br>
            <a:r>
              <a:rPr lang="en-US" dirty="0" smtClean="0"/>
              <a:t>with </a:t>
            </a:r>
            <a:r>
              <a:rPr lang="en-US" dirty="0"/>
              <a:t>Extremity based Genotype Prediction</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7428" y="2770934"/>
            <a:ext cx="4196974" cy="3286966"/>
          </a:xfrm>
          <a:prstGeom prst="rect">
            <a:avLst/>
          </a:prstGeom>
        </p:spPr>
      </p:pic>
      <p:sp>
        <p:nvSpPr>
          <p:cNvPr id="14" name="TextBox 13"/>
          <p:cNvSpPr txBox="1"/>
          <p:nvPr/>
        </p:nvSpPr>
        <p:spPr>
          <a:xfrm>
            <a:off x="1020374" y="1946696"/>
            <a:ext cx="2947987" cy="523220"/>
          </a:xfrm>
          <a:prstGeom prst="rect">
            <a:avLst/>
          </a:prstGeom>
          <a:noFill/>
        </p:spPr>
        <p:txBody>
          <a:bodyPr wrap="none" rtlCol="0">
            <a:spAutoFit/>
          </a:bodyPr>
          <a:lstStyle/>
          <a:p>
            <a:r>
              <a:rPr lang="en-US" sz="1400" dirty="0"/>
              <a:t>200 individuals </a:t>
            </a:r>
            <a:r>
              <a:rPr lang="en-US" sz="1400" dirty="0" err="1"/>
              <a:t>eQTL</a:t>
            </a:r>
            <a:r>
              <a:rPr lang="en-US" sz="1400" dirty="0"/>
              <a:t> Discovery </a:t>
            </a:r>
          </a:p>
          <a:p>
            <a:r>
              <a:rPr lang="en-US" sz="1400" dirty="0"/>
              <a:t>200 individuals in Linking Attack</a:t>
            </a:r>
          </a:p>
        </p:txBody>
      </p:sp>
      <p:cxnSp>
        <p:nvCxnSpPr>
          <p:cNvPr id="8" name="Straight Arrow Connector 7"/>
          <p:cNvCxnSpPr/>
          <p:nvPr/>
        </p:nvCxnSpPr>
        <p:spPr>
          <a:xfrm>
            <a:off x="1078173" y="6103962"/>
            <a:ext cx="3697406" cy="0"/>
          </a:xfrm>
          <a:prstGeom prst="straightConnector1">
            <a:avLst/>
          </a:prstGeom>
          <a:ln w="47625">
            <a:headEnd type="triangl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V="1">
            <a:off x="291530" y="2838734"/>
            <a:ext cx="0" cy="2825088"/>
          </a:xfrm>
          <a:prstGeom prst="straightConnector1">
            <a:avLst/>
          </a:prstGeom>
          <a:ln w="47625">
            <a:headEnd type="triangle" w="lg" len="lg"/>
            <a:tailEnd type="triangle" w="lg" len="lg"/>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80750" y="2212129"/>
            <a:ext cx="1079142" cy="523220"/>
          </a:xfrm>
          <a:prstGeom prst="rect">
            <a:avLst/>
          </a:prstGeom>
          <a:noFill/>
        </p:spPr>
        <p:txBody>
          <a:bodyPr wrap="none" rtlCol="0">
            <a:spAutoFit/>
          </a:bodyPr>
          <a:lstStyle/>
          <a:p>
            <a:pPr algn="ctr"/>
            <a:r>
              <a:rPr lang="en-US" sz="1400" dirty="0" smtClean="0"/>
              <a:t>High</a:t>
            </a:r>
          </a:p>
          <a:p>
            <a:r>
              <a:rPr lang="en-US" sz="1400" dirty="0" smtClean="0"/>
              <a:t>Sensitivity</a:t>
            </a:r>
            <a:endParaRPr lang="en-US" sz="1400" dirty="0"/>
          </a:p>
        </p:txBody>
      </p:sp>
      <p:sp>
        <p:nvSpPr>
          <p:cNvPr id="11" name="TextBox 10"/>
          <p:cNvSpPr txBox="1"/>
          <p:nvPr/>
        </p:nvSpPr>
        <p:spPr>
          <a:xfrm>
            <a:off x="-78380" y="5626345"/>
            <a:ext cx="1079142" cy="523220"/>
          </a:xfrm>
          <a:prstGeom prst="rect">
            <a:avLst/>
          </a:prstGeom>
          <a:noFill/>
        </p:spPr>
        <p:txBody>
          <a:bodyPr wrap="none" rtlCol="0">
            <a:spAutoFit/>
          </a:bodyPr>
          <a:lstStyle/>
          <a:p>
            <a:pPr algn="ctr"/>
            <a:r>
              <a:rPr lang="en-US" sz="1400" dirty="0" smtClean="0"/>
              <a:t>Low</a:t>
            </a:r>
          </a:p>
          <a:p>
            <a:r>
              <a:rPr lang="en-US" sz="1400" dirty="0" smtClean="0"/>
              <a:t>Sensitivity</a:t>
            </a:r>
            <a:endParaRPr lang="en-US" sz="1400" dirty="0"/>
          </a:p>
        </p:txBody>
      </p:sp>
      <p:sp>
        <p:nvSpPr>
          <p:cNvPr id="12" name="TextBox 11"/>
          <p:cNvSpPr txBox="1"/>
          <p:nvPr/>
        </p:nvSpPr>
        <p:spPr>
          <a:xfrm>
            <a:off x="791571" y="6175667"/>
            <a:ext cx="1309974" cy="523220"/>
          </a:xfrm>
          <a:prstGeom prst="rect">
            <a:avLst/>
          </a:prstGeom>
          <a:noFill/>
        </p:spPr>
        <p:txBody>
          <a:bodyPr wrap="none" rtlCol="0">
            <a:spAutoFit/>
          </a:bodyPr>
          <a:lstStyle/>
          <a:p>
            <a:pPr algn="ctr"/>
            <a:r>
              <a:rPr lang="en-US" sz="1400" dirty="0" smtClean="0"/>
              <a:t>High Number</a:t>
            </a:r>
          </a:p>
          <a:p>
            <a:pPr algn="ctr"/>
            <a:r>
              <a:rPr lang="en-US" sz="1400" dirty="0" smtClean="0"/>
              <a:t>Of </a:t>
            </a:r>
            <a:r>
              <a:rPr lang="en-US" sz="1400" dirty="0" err="1" smtClean="0"/>
              <a:t>eQTLs</a:t>
            </a:r>
            <a:endParaRPr lang="en-US" sz="1400" dirty="0" smtClean="0"/>
          </a:p>
        </p:txBody>
      </p:sp>
      <p:sp>
        <p:nvSpPr>
          <p:cNvPr id="13" name="TextBox 12"/>
          <p:cNvSpPr txBox="1"/>
          <p:nvPr/>
        </p:nvSpPr>
        <p:spPr>
          <a:xfrm>
            <a:off x="3823234" y="6170928"/>
            <a:ext cx="1269899" cy="523220"/>
          </a:xfrm>
          <a:prstGeom prst="rect">
            <a:avLst/>
          </a:prstGeom>
          <a:noFill/>
        </p:spPr>
        <p:txBody>
          <a:bodyPr wrap="none" rtlCol="0">
            <a:spAutoFit/>
          </a:bodyPr>
          <a:lstStyle/>
          <a:p>
            <a:pPr algn="ctr"/>
            <a:r>
              <a:rPr lang="en-US" sz="1400" dirty="0" smtClean="0"/>
              <a:t>Low Number</a:t>
            </a:r>
          </a:p>
          <a:p>
            <a:pPr algn="ctr"/>
            <a:r>
              <a:rPr lang="en-US" sz="1400" dirty="0" smtClean="0"/>
              <a:t>Of </a:t>
            </a:r>
            <a:r>
              <a:rPr lang="en-US" sz="1400" dirty="0" err="1" smtClean="0"/>
              <a:t>eQTLs</a:t>
            </a:r>
            <a:endParaRPr lang="en-US" sz="1400" dirty="0" smtClean="0"/>
          </a:p>
        </p:txBody>
      </p:sp>
      <p:sp>
        <p:nvSpPr>
          <p:cNvPr id="15" name="Rectangle 14"/>
          <p:cNvSpPr/>
          <p:nvPr/>
        </p:nvSpPr>
        <p:spPr>
          <a:xfrm>
            <a:off x="5899023" y="6596390"/>
            <a:ext cx="2276585" cy="261610"/>
          </a:xfrm>
          <a:prstGeom prst="rect">
            <a:avLst/>
          </a:prstGeom>
        </p:spPr>
        <p:txBody>
          <a:bodyPr wrap="none">
            <a:spAutoFit/>
          </a:bodyPr>
          <a:lstStyle/>
          <a:p>
            <a:pPr defTabSz="912813"/>
            <a:r>
              <a:rPr lang="en-US" sz="1100" dirty="0">
                <a:solidFill>
                  <a:srgbClr val="A6A6A6"/>
                </a:solidFill>
              </a:rPr>
              <a:t>[</a:t>
            </a:r>
            <a:r>
              <a:rPr lang="en-US" sz="1100" dirty="0" err="1" smtClean="0">
                <a:solidFill>
                  <a:srgbClr val="A6A6A6"/>
                </a:solidFill>
              </a:rPr>
              <a:t>Harmanci</a:t>
            </a:r>
            <a:r>
              <a:rPr lang="en-US" sz="1100" smtClean="0">
                <a:solidFill>
                  <a:srgbClr val="A6A6A6"/>
                </a:solidFill>
              </a:rPr>
              <a:t> et </a:t>
            </a:r>
            <a:r>
              <a:rPr lang="en-US" sz="1100" dirty="0" smtClean="0">
                <a:solidFill>
                  <a:srgbClr val="A6A6A6"/>
                </a:solidFill>
              </a:rPr>
              <a:t>al. </a:t>
            </a:r>
            <a:r>
              <a:rPr lang="en-US" sz="1100" i="1" dirty="0" smtClean="0">
                <a:solidFill>
                  <a:srgbClr val="A6A6A6"/>
                </a:solidFill>
              </a:rPr>
              <a:t>Nat. Meth. </a:t>
            </a:r>
            <a:r>
              <a:rPr lang="en-US" sz="1100" dirty="0" smtClean="0">
                <a:solidFill>
                  <a:srgbClr val="A6A6A6"/>
                </a:solidFill>
              </a:rPr>
              <a:t>(16)</a:t>
            </a:r>
            <a:r>
              <a:rPr lang="en-US" altLang="ja-JP" sz="1100" dirty="0" smtClean="0">
                <a:solidFill>
                  <a:srgbClr val="A6A6A6"/>
                </a:solidFill>
              </a:rPr>
              <a:t>]</a:t>
            </a:r>
            <a:endParaRPr lang="en-US" sz="1100" dirty="0">
              <a:solidFill>
                <a:srgbClr val="A6A6A6"/>
              </a:solidFill>
            </a:endParaRPr>
          </a:p>
        </p:txBody>
      </p:sp>
    </p:spTree>
    <p:extLst>
      <p:ext uri="{BB962C8B-B14F-4D97-AF65-F5344CB8AC3E}">
        <p14:creationId xmlns:p14="http://schemas.microsoft.com/office/powerpoint/2010/main" val="561293790"/>
      </p:ext>
    </p:extLst>
  </p:cSld>
  <p:clrMapOvr>
    <a:masterClrMapping/>
  </p:clrMapOvr>
  <p:transition advTm="16975"/>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559594"/>
            <a:ext cx="7886700" cy="994172"/>
          </a:xfrm>
        </p:spPr>
        <p:txBody>
          <a:bodyPr>
            <a:normAutofit/>
          </a:bodyPr>
          <a:lstStyle/>
          <a:p>
            <a:r>
              <a:rPr lang="en-US" dirty="0"/>
              <a:t>Success in Linking Attack </a:t>
            </a:r>
            <a:br>
              <a:rPr lang="en-US" dirty="0"/>
            </a:br>
            <a:r>
              <a:rPr lang="en-US" dirty="0"/>
              <a:t>with Extremity based Genotype Prediction</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7428" y="2770934"/>
            <a:ext cx="4196974" cy="3286966"/>
          </a:xfrm>
          <a:prstGeom prst="rect">
            <a:avLst/>
          </a:prstGeom>
        </p:spPr>
      </p:pic>
      <p:sp>
        <p:nvSpPr>
          <p:cNvPr id="14" name="TextBox 13"/>
          <p:cNvSpPr txBox="1"/>
          <p:nvPr/>
        </p:nvSpPr>
        <p:spPr>
          <a:xfrm>
            <a:off x="1020374" y="1946696"/>
            <a:ext cx="2947987" cy="523220"/>
          </a:xfrm>
          <a:prstGeom prst="rect">
            <a:avLst/>
          </a:prstGeom>
          <a:noFill/>
        </p:spPr>
        <p:txBody>
          <a:bodyPr wrap="none" rtlCol="0">
            <a:spAutoFit/>
          </a:bodyPr>
          <a:lstStyle/>
          <a:p>
            <a:r>
              <a:rPr lang="en-US" sz="1400" dirty="0">
                <a:solidFill>
                  <a:srgbClr val="FF0000"/>
                </a:solidFill>
              </a:rPr>
              <a:t>200 individuals </a:t>
            </a:r>
            <a:r>
              <a:rPr lang="en-US" sz="1400" dirty="0" err="1">
                <a:solidFill>
                  <a:srgbClr val="FF0000"/>
                </a:solidFill>
              </a:rPr>
              <a:t>eQTL</a:t>
            </a:r>
            <a:r>
              <a:rPr lang="en-US" sz="1400" dirty="0">
                <a:solidFill>
                  <a:srgbClr val="FF0000"/>
                </a:solidFill>
              </a:rPr>
              <a:t> Discovery </a:t>
            </a:r>
          </a:p>
          <a:p>
            <a:r>
              <a:rPr lang="en-US" sz="1400" dirty="0">
                <a:solidFill>
                  <a:srgbClr val="FF0000"/>
                </a:solidFill>
              </a:rPr>
              <a:t>200 individuals in Linking Attack</a:t>
            </a:r>
          </a:p>
        </p:txBody>
      </p:sp>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22800" y="2728945"/>
            <a:ext cx="4241800" cy="3318789"/>
          </a:xfrm>
          <a:prstGeom prst="rect">
            <a:avLst/>
          </a:prstGeom>
        </p:spPr>
      </p:pic>
      <p:sp>
        <p:nvSpPr>
          <p:cNvPr id="16" name="TextBox 15"/>
          <p:cNvSpPr txBox="1"/>
          <p:nvPr/>
        </p:nvSpPr>
        <p:spPr>
          <a:xfrm>
            <a:off x="5103424" y="1946696"/>
            <a:ext cx="3295839" cy="523220"/>
          </a:xfrm>
          <a:prstGeom prst="rect">
            <a:avLst/>
          </a:prstGeom>
          <a:noFill/>
        </p:spPr>
        <p:txBody>
          <a:bodyPr wrap="none" rtlCol="0">
            <a:spAutoFit/>
          </a:bodyPr>
          <a:lstStyle/>
          <a:p>
            <a:r>
              <a:rPr lang="en-US" sz="1400" dirty="0">
                <a:solidFill>
                  <a:srgbClr val="FF0000"/>
                </a:solidFill>
              </a:rPr>
              <a:t>200 individuals </a:t>
            </a:r>
            <a:r>
              <a:rPr lang="en-US" sz="1400" dirty="0" err="1">
                <a:solidFill>
                  <a:srgbClr val="FF0000"/>
                </a:solidFill>
              </a:rPr>
              <a:t>eQTL</a:t>
            </a:r>
            <a:r>
              <a:rPr lang="en-US" sz="1400" dirty="0">
                <a:solidFill>
                  <a:srgbClr val="FF0000"/>
                </a:solidFill>
              </a:rPr>
              <a:t> Discovery </a:t>
            </a:r>
          </a:p>
          <a:p>
            <a:r>
              <a:rPr lang="en-US" sz="1400" dirty="0"/>
              <a:t>100,200 individuals</a:t>
            </a:r>
            <a:r>
              <a:rPr lang="en-US" sz="1400" dirty="0">
                <a:solidFill>
                  <a:srgbClr val="7030A0"/>
                </a:solidFill>
              </a:rPr>
              <a:t> </a:t>
            </a:r>
            <a:r>
              <a:rPr lang="en-US" sz="1400" dirty="0">
                <a:solidFill>
                  <a:srgbClr val="FF0000"/>
                </a:solidFill>
              </a:rPr>
              <a:t>in Linking Attack</a:t>
            </a:r>
          </a:p>
        </p:txBody>
      </p:sp>
      <p:sp>
        <p:nvSpPr>
          <p:cNvPr id="8" name="Rectangle 7"/>
          <p:cNvSpPr/>
          <p:nvPr/>
        </p:nvSpPr>
        <p:spPr>
          <a:xfrm>
            <a:off x="0" y="6581001"/>
            <a:ext cx="2276585" cy="261610"/>
          </a:xfrm>
          <a:prstGeom prst="rect">
            <a:avLst/>
          </a:prstGeom>
        </p:spPr>
        <p:txBody>
          <a:bodyPr wrap="none">
            <a:spAutoFit/>
          </a:bodyPr>
          <a:lstStyle/>
          <a:p>
            <a:pPr defTabSz="912813"/>
            <a:r>
              <a:rPr lang="en-US" sz="1100" dirty="0">
                <a:solidFill>
                  <a:srgbClr val="A6A6A6"/>
                </a:solidFill>
              </a:rPr>
              <a:t>[</a:t>
            </a:r>
            <a:r>
              <a:rPr lang="en-US" sz="1100" dirty="0" err="1" smtClean="0">
                <a:solidFill>
                  <a:srgbClr val="A6A6A6"/>
                </a:solidFill>
              </a:rPr>
              <a:t>Harmanci</a:t>
            </a:r>
            <a:r>
              <a:rPr lang="en-US" sz="1100" smtClean="0">
                <a:solidFill>
                  <a:srgbClr val="A6A6A6"/>
                </a:solidFill>
              </a:rPr>
              <a:t> et </a:t>
            </a:r>
            <a:r>
              <a:rPr lang="en-US" sz="1100" dirty="0" smtClean="0">
                <a:solidFill>
                  <a:srgbClr val="A6A6A6"/>
                </a:solidFill>
              </a:rPr>
              <a:t>al. </a:t>
            </a:r>
            <a:r>
              <a:rPr lang="en-US" sz="1100" i="1" dirty="0" smtClean="0">
                <a:solidFill>
                  <a:srgbClr val="A6A6A6"/>
                </a:solidFill>
              </a:rPr>
              <a:t>Nat. Meth. </a:t>
            </a:r>
            <a:r>
              <a:rPr lang="en-US" sz="1100" dirty="0" smtClean="0">
                <a:solidFill>
                  <a:srgbClr val="A6A6A6"/>
                </a:solidFill>
              </a:rPr>
              <a:t>(16)</a:t>
            </a:r>
            <a:r>
              <a:rPr lang="en-US" altLang="ja-JP" sz="1100" dirty="0" smtClean="0">
                <a:solidFill>
                  <a:srgbClr val="A6A6A6"/>
                </a:solidFill>
              </a:rPr>
              <a:t>]</a:t>
            </a:r>
            <a:endParaRPr lang="en-US" sz="1100" dirty="0">
              <a:solidFill>
                <a:srgbClr val="A6A6A6"/>
              </a:solidFill>
            </a:endParaRPr>
          </a:p>
        </p:txBody>
      </p:sp>
    </p:spTree>
    <p:extLst>
      <p:ext uri="{BB962C8B-B14F-4D97-AF65-F5344CB8AC3E}">
        <p14:creationId xmlns:p14="http://schemas.microsoft.com/office/powerpoint/2010/main" val="1916550906"/>
      </p:ext>
    </p:extLst>
  </p:cSld>
  <p:clrMapOvr>
    <a:masterClrMapping/>
  </p:clrMapOvr>
  <p:transition advTm="1969"/>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Title 1"/>
          <p:cNvSpPr>
            <a:spLocks noGrp="1"/>
          </p:cNvSpPr>
          <p:nvPr>
            <p:ph type="title"/>
          </p:nvPr>
        </p:nvSpPr>
        <p:spPr>
          <a:xfrm>
            <a:off x="15876" y="7938"/>
            <a:ext cx="9112248" cy="684212"/>
          </a:xfrm>
        </p:spPr>
        <p:txBody>
          <a:bodyPr/>
          <a:lstStyle/>
          <a:p>
            <a:pPr>
              <a:defRPr/>
            </a:pPr>
            <a:r>
              <a:rPr lang="en-US" sz="1400" dirty="0">
                <a:solidFill>
                  <a:schemeClr val="tx1">
                    <a:lumMod val="65000"/>
                    <a:lumOff val="35000"/>
                  </a:schemeClr>
                </a:solidFill>
                <a:ea typeface="ＭＳ Ｐゴシック" charset="0"/>
                <a:cs typeface="ＭＳ Ｐゴシック" charset="0"/>
              </a:rPr>
              <a:t>Using population-scale </a:t>
            </a:r>
            <a:r>
              <a:rPr lang="en-US" sz="1400" dirty="0" smtClean="0">
                <a:solidFill>
                  <a:schemeClr val="tx1">
                    <a:lumMod val="65000"/>
                    <a:lumOff val="35000"/>
                  </a:schemeClr>
                </a:solidFill>
                <a:ea typeface="ＭＳ Ｐゴシック" charset="0"/>
                <a:cs typeface="ＭＳ Ｐゴシック" charset="0"/>
              </a:rPr>
              <a:t>functional </a:t>
            </a:r>
            <a:r>
              <a:rPr lang="en-US" sz="1400" dirty="0">
                <a:solidFill>
                  <a:schemeClr val="tx1">
                    <a:lumMod val="65000"/>
                    <a:lumOff val="35000"/>
                  </a:schemeClr>
                </a:solidFill>
                <a:ea typeface="ＭＳ Ｐゴシック" charset="0"/>
                <a:cs typeface="ＭＳ Ｐゴシック" charset="0"/>
              </a:rPr>
              <a:t>genomics </a:t>
            </a:r>
            <a:r>
              <a:rPr lang="en-US" sz="1400" dirty="0" smtClean="0">
                <a:solidFill>
                  <a:schemeClr val="tx1">
                    <a:lumMod val="65000"/>
                    <a:lumOff val="35000"/>
                  </a:schemeClr>
                </a:solidFill>
                <a:ea typeface="ＭＳ Ｐゴシック" charset="0"/>
                <a:cs typeface="ＭＳ Ｐゴシック" charset="0"/>
              </a:rPr>
              <a:t>to </a:t>
            </a:r>
            <a:r>
              <a:rPr lang="en-US" sz="1400" dirty="0">
                <a:solidFill>
                  <a:schemeClr val="tx1">
                    <a:lumMod val="65000"/>
                    <a:lumOff val="35000"/>
                  </a:schemeClr>
                </a:solidFill>
                <a:ea typeface="ＭＳ Ｐゴシック" charset="0"/>
                <a:cs typeface="ＭＳ Ｐゴシック" charset="0"/>
              </a:rPr>
              <a:t>understand </a:t>
            </a:r>
            <a:r>
              <a:rPr lang="en-US" sz="1400" dirty="0" err="1" smtClean="0">
                <a:solidFill>
                  <a:schemeClr val="tx1">
                    <a:lumMod val="65000"/>
                    <a:lumOff val="35000"/>
                  </a:schemeClr>
                </a:solidFill>
                <a:ea typeface="ＭＳ Ｐゴシック" charset="0"/>
                <a:cs typeface="ＭＳ Ｐゴシック" charset="0"/>
              </a:rPr>
              <a:t>neuropsychiatic</a:t>
            </a:r>
            <a:r>
              <a:rPr lang="en-US" sz="1400" dirty="0" smtClean="0">
                <a:solidFill>
                  <a:schemeClr val="tx1">
                    <a:lumMod val="65000"/>
                    <a:lumOff val="35000"/>
                  </a:schemeClr>
                </a:solidFill>
                <a:ea typeface="ＭＳ Ｐゴシック" charset="0"/>
                <a:cs typeface="ＭＳ Ｐゴシック" charset="0"/>
              </a:rPr>
              <a:t> </a:t>
            </a:r>
            <a:r>
              <a:rPr lang="en-US" sz="1400" dirty="0">
                <a:solidFill>
                  <a:schemeClr val="tx1">
                    <a:lumMod val="65000"/>
                    <a:lumOff val="35000"/>
                  </a:schemeClr>
                </a:solidFill>
                <a:ea typeface="ＭＳ Ｐゴシック" charset="0"/>
                <a:cs typeface="ＭＳ Ｐゴシック" charset="0"/>
              </a:rPr>
              <a:t>disease </a:t>
            </a:r>
            <a:r>
              <a:rPr lang="en-US" sz="1400" dirty="0" smtClean="0">
                <a:solidFill>
                  <a:schemeClr val="tx1">
                    <a:lumMod val="65000"/>
                    <a:lumOff val="35000"/>
                  </a:schemeClr>
                </a:solidFill>
                <a:ea typeface="ＭＳ Ｐゴシック" charset="0"/>
                <a:cs typeface="ＭＳ Ｐゴシック" charset="0"/>
              </a:rPr>
              <a:t/>
            </a:r>
            <a:br>
              <a:rPr lang="en-US" sz="1400" dirty="0" smtClean="0">
                <a:solidFill>
                  <a:schemeClr val="tx1">
                    <a:lumMod val="65000"/>
                    <a:lumOff val="35000"/>
                  </a:schemeClr>
                </a:solidFill>
                <a:ea typeface="ＭＳ Ｐゴシック" charset="0"/>
                <a:cs typeface="ＭＳ Ｐゴシック" charset="0"/>
              </a:rPr>
            </a:br>
            <a:r>
              <a:rPr lang="en-US" sz="1400" dirty="0" smtClean="0">
                <a:solidFill>
                  <a:schemeClr val="tx1">
                    <a:lumMod val="65000"/>
                    <a:lumOff val="35000"/>
                  </a:schemeClr>
                </a:solidFill>
                <a:ea typeface="ＭＳ Ｐゴシック" charset="0"/>
                <a:cs typeface="ＭＳ Ｐゴシック" charset="0"/>
              </a:rPr>
              <a:t>&amp; </a:t>
            </a:r>
            <a:r>
              <a:rPr lang="en-US" sz="1400" dirty="0">
                <a:solidFill>
                  <a:schemeClr val="tx1">
                    <a:lumMod val="65000"/>
                    <a:lumOff val="35000"/>
                  </a:schemeClr>
                </a:solidFill>
                <a:ea typeface="ＭＳ Ｐゴシック" charset="0"/>
                <a:cs typeface="ＭＳ Ｐゴシック" charset="0"/>
              </a:rPr>
              <a:t>interpreting </a:t>
            </a:r>
            <a:r>
              <a:rPr lang="en-US" sz="1400" dirty="0" smtClean="0">
                <a:solidFill>
                  <a:schemeClr val="tx1">
                    <a:lumMod val="65000"/>
                    <a:lumOff val="35000"/>
                  </a:schemeClr>
                </a:solidFill>
                <a:ea typeface="ＭＳ Ｐゴシック" charset="0"/>
                <a:cs typeface="ＭＳ Ｐゴシック" charset="0"/>
              </a:rPr>
              <a:t>the data </a:t>
            </a:r>
            <a:r>
              <a:rPr lang="en-US" sz="1400" dirty="0">
                <a:solidFill>
                  <a:schemeClr val="tx1">
                    <a:lumMod val="65000"/>
                    <a:lumOff val="35000"/>
                  </a:schemeClr>
                </a:solidFill>
                <a:ea typeface="ＭＳ Ｐゴシック" charset="0"/>
                <a:cs typeface="ＭＳ Ｐゴシック" charset="0"/>
              </a:rPr>
              <a:t>exhaust </a:t>
            </a:r>
            <a:r>
              <a:rPr lang="en-US" sz="1400" dirty="0" smtClean="0">
                <a:solidFill>
                  <a:schemeClr val="tx1">
                    <a:lumMod val="65000"/>
                    <a:lumOff val="35000"/>
                  </a:schemeClr>
                </a:solidFill>
                <a:ea typeface="ＭＳ Ｐゴシック" charset="0"/>
                <a:cs typeface="ＭＳ Ｐゴシック" charset="0"/>
              </a:rPr>
              <a:t>from </a:t>
            </a:r>
            <a:r>
              <a:rPr lang="en-US" sz="1400" dirty="0">
                <a:solidFill>
                  <a:schemeClr val="tx1">
                    <a:lumMod val="65000"/>
                    <a:lumOff val="35000"/>
                  </a:schemeClr>
                </a:solidFill>
                <a:ea typeface="ＭＳ Ｐゴシック" charset="0"/>
                <a:cs typeface="ＭＳ Ｐゴシック" charset="0"/>
              </a:rPr>
              <a:t>this activity </a:t>
            </a:r>
          </a:p>
        </p:txBody>
      </p:sp>
      <p:sp>
        <p:nvSpPr>
          <p:cNvPr id="54274" name="Content Placeholder 2"/>
          <p:cNvSpPr>
            <a:spLocks noGrp="1"/>
          </p:cNvSpPr>
          <p:nvPr>
            <p:ph sz="half" idx="1"/>
          </p:nvPr>
        </p:nvSpPr>
        <p:spPr>
          <a:xfrm>
            <a:off x="-10310" y="711200"/>
            <a:ext cx="4859397" cy="6116638"/>
          </a:xfrm>
        </p:spPr>
        <p:txBody>
          <a:bodyPr/>
          <a:lstStyle/>
          <a:p>
            <a:r>
              <a:rPr lang="en-US" altLang="en-US" sz="1400" i="1" dirty="0" smtClean="0">
                <a:solidFill>
                  <a:schemeClr val="tx1">
                    <a:lumMod val="65000"/>
                    <a:lumOff val="35000"/>
                  </a:schemeClr>
                </a:solidFill>
                <a:ea typeface="ＭＳ Ｐゴシック" charset="-128"/>
                <a:cs typeface="ＭＳ Ｐゴシック" charset="-128"/>
              </a:rPr>
              <a:t>[Core] </a:t>
            </a:r>
            <a:r>
              <a:rPr lang="en-US" altLang="en-US" sz="1800" b="1" u="sng" dirty="0" err="1" smtClean="0">
                <a:solidFill>
                  <a:srgbClr val="FFC000"/>
                </a:solidFill>
                <a:ea typeface="ＭＳ Ｐゴシック" charset="-128"/>
                <a:cs typeface="ＭＳ Ｐゴシック" charset="-128"/>
              </a:rPr>
              <a:t>PsychENCODE</a:t>
            </a:r>
            <a:r>
              <a:rPr lang="en-US" altLang="en-US" sz="1800" b="1" dirty="0">
                <a:solidFill>
                  <a:schemeClr val="tx1">
                    <a:lumMod val="65000"/>
                    <a:lumOff val="35000"/>
                  </a:schemeClr>
                </a:solidFill>
                <a:ea typeface="ＭＳ Ｐゴシック" charset="-128"/>
                <a:cs typeface="ＭＳ Ｐゴシック" charset="-128"/>
              </a:rPr>
              <a:t>: </a:t>
            </a:r>
            <a:r>
              <a:rPr lang="en-US" altLang="en-US" sz="1800" dirty="0">
                <a:solidFill>
                  <a:schemeClr val="tx1">
                    <a:lumMod val="65000"/>
                    <a:lumOff val="35000"/>
                  </a:schemeClr>
                </a:solidFill>
                <a:ea typeface="ＭＳ Ｐゴシック" charset="-128"/>
                <a:cs typeface="ＭＳ Ｐゴシック" charset="-128"/>
              </a:rPr>
              <a:t>Population-level analysis of </a:t>
            </a:r>
            <a:r>
              <a:rPr lang="en-US" altLang="en-US" sz="1800" dirty="0" smtClean="0">
                <a:solidFill>
                  <a:schemeClr val="tx1">
                    <a:lumMod val="65000"/>
                    <a:lumOff val="35000"/>
                  </a:schemeClr>
                </a:solidFill>
                <a:ea typeface="ＭＳ Ｐゴシック" charset="-128"/>
                <a:cs typeface="ＭＳ Ｐゴシック" charset="-128"/>
              </a:rPr>
              <a:t>functional </a:t>
            </a:r>
            <a:r>
              <a:rPr lang="en-US" altLang="en-US" sz="1800" dirty="0">
                <a:solidFill>
                  <a:schemeClr val="tx1">
                    <a:lumMod val="65000"/>
                    <a:lumOff val="35000"/>
                  </a:schemeClr>
                </a:solidFill>
                <a:ea typeface="ＭＳ Ｐゴシック" charset="-128"/>
                <a:cs typeface="ＭＳ Ｐゴシック" charset="-128"/>
              </a:rPr>
              <a:t>genomics data related to </a:t>
            </a:r>
            <a:r>
              <a:rPr lang="en-US" altLang="en-US" sz="1800" dirty="0" smtClean="0">
                <a:solidFill>
                  <a:schemeClr val="tx1">
                    <a:lumMod val="65000"/>
                    <a:lumOff val="35000"/>
                  </a:schemeClr>
                </a:solidFill>
                <a:ea typeface="ＭＳ Ｐゴシック" charset="-128"/>
                <a:cs typeface="ＭＳ Ｐゴシック" charset="-128"/>
              </a:rPr>
              <a:t>neuropsychiatric </a:t>
            </a:r>
            <a:r>
              <a:rPr lang="en-US" altLang="en-US" sz="1800" dirty="0">
                <a:solidFill>
                  <a:schemeClr val="tx1">
                    <a:lumMod val="65000"/>
                    <a:lumOff val="35000"/>
                  </a:schemeClr>
                </a:solidFill>
                <a:ea typeface="ＭＳ Ｐゴシック" charset="-128"/>
                <a:cs typeface="ＭＳ Ｐゴシック" charset="-128"/>
              </a:rPr>
              <a:t>disease</a:t>
            </a:r>
          </a:p>
          <a:p>
            <a:pPr lvl="1"/>
            <a:r>
              <a:rPr lang="en-US" altLang="en-US" sz="1600" dirty="0" smtClean="0">
                <a:solidFill>
                  <a:schemeClr val="tx1">
                    <a:lumMod val="65000"/>
                    <a:lumOff val="35000"/>
                  </a:schemeClr>
                </a:solidFill>
                <a:ea typeface="ＭＳ Ｐゴシック" charset="-128"/>
              </a:rPr>
              <a:t>Construction of an adult brain resource with 1866 individuals + dev. time-course</a:t>
            </a:r>
          </a:p>
          <a:p>
            <a:pPr lvl="1"/>
            <a:r>
              <a:rPr lang="en-US" altLang="en-US" sz="1600" dirty="0" smtClean="0">
                <a:solidFill>
                  <a:schemeClr val="tx1">
                    <a:lumMod val="65000"/>
                    <a:lumOff val="35000"/>
                  </a:schemeClr>
                </a:solidFill>
                <a:ea typeface="ＭＳ Ｐゴシック" charset="-128"/>
              </a:rPr>
              <a:t>Using the changing proportions of cell types (via </a:t>
            </a:r>
            <a:r>
              <a:rPr lang="en-US" altLang="en-US" sz="1600" b="1" u="sng" dirty="0" smtClean="0">
                <a:solidFill>
                  <a:srgbClr val="FFC000"/>
                </a:solidFill>
                <a:ea typeface="ＭＳ Ｐゴシック" charset="-128"/>
              </a:rPr>
              <a:t>single-cell deconvolution</a:t>
            </a:r>
            <a:r>
              <a:rPr lang="en-US" altLang="en-US" sz="1600" dirty="0" smtClean="0">
                <a:solidFill>
                  <a:schemeClr val="tx1">
                    <a:lumMod val="65000"/>
                    <a:lumOff val="35000"/>
                  </a:schemeClr>
                </a:solidFill>
                <a:ea typeface="ＭＳ Ｐゴシック" charset="-128"/>
              </a:rPr>
              <a:t>) to account for expression variation across a population, </a:t>
            </a:r>
            <a:br>
              <a:rPr lang="en-US" altLang="en-US" sz="1600" dirty="0" smtClean="0">
                <a:solidFill>
                  <a:schemeClr val="tx1">
                    <a:lumMod val="65000"/>
                    <a:lumOff val="35000"/>
                  </a:schemeClr>
                </a:solidFill>
                <a:ea typeface="ＭＳ Ｐゴシック" charset="-128"/>
              </a:rPr>
            </a:br>
            <a:r>
              <a:rPr lang="en-US" altLang="en-US" sz="1600" dirty="0" smtClean="0">
                <a:solidFill>
                  <a:schemeClr val="tx1">
                    <a:lumMod val="65000"/>
                    <a:lumOff val="35000"/>
                  </a:schemeClr>
                </a:solidFill>
                <a:ea typeface="ＭＳ Ｐゴシック" charset="-128"/>
              </a:rPr>
              <a:t>disorders &amp; development</a:t>
            </a:r>
          </a:p>
          <a:p>
            <a:pPr lvl="1"/>
            <a:r>
              <a:rPr lang="en-US" altLang="en-US" sz="1600" dirty="0" smtClean="0">
                <a:solidFill>
                  <a:schemeClr val="tx1">
                    <a:lumMod val="65000"/>
                    <a:lumOff val="35000"/>
                  </a:schemeClr>
                </a:solidFill>
                <a:ea typeface="ＭＳ Ｐゴシック" charset="-128"/>
              </a:rPr>
              <a:t>Large-scale processing defines ~79K PFC </a:t>
            </a:r>
            <a:br>
              <a:rPr lang="en-US" altLang="en-US" sz="1600" dirty="0" smtClean="0">
                <a:solidFill>
                  <a:schemeClr val="tx1">
                    <a:lumMod val="65000"/>
                    <a:lumOff val="35000"/>
                  </a:schemeClr>
                </a:solidFill>
                <a:ea typeface="ＭＳ Ｐゴシック" charset="-128"/>
              </a:rPr>
            </a:br>
            <a:r>
              <a:rPr lang="en-US" altLang="en-US" sz="1600" b="1" u="sng" dirty="0" smtClean="0">
                <a:solidFill>
                  <a:srgbClr val="FFC000"/>
                </a:solidFill>
                <a:ea typeface="ＭＳ Ｐゴシック" charset="-128"/>
              </a:rPr>
              <a:t>enhancers &amp; creates a comprehensive QTL </a:t>
            </a:r>
            <a:r>
              <a:rPr lang="en-US" altLang="en-US" sz="1600" dirty="0" smtClean="0">
                <a:solidFill>
                  <a:schemeClr val="tx1">
                    <a:lumMod val="65000"/>
                    <a:lumOff val="35000"/>
                  </a:schemeClr>
                </a:solidFill>
                <a:ea typeface="ＭＳ Ｐゴシック" charset="-128"/>
              </a:rPr>
              <a:t>resource (~2.5M </a:t>
            </a:r>
            <a:r>
              <a:rPr lang="en-US" altLang="en-US" sz="1600" dirty="0" err="1" smtClean="0">
                <a:solidFill>
                  <a:schemeClr val="tx1">
                    <a:lumMod val="65000"/>
                    <a:lumOff val="35000"/>
                  </a:schemeClr>
                </a:solidFill>
                <a:ea typeface="ＭＳ Ｐゴシック" charset="-128"/>
              </a:rPr>
              <a:t>eQTLs</a:t>
            </a:r>
            <a:r>
              <a:rPr lang="en-US" altLang="en-US" sz="1600" dirty="0" smtClean="0">
                <a:solidFill>
                  <a:schemeClr val="tx1">
                    <a:lumMod val="65000"/>
                    <a:lumOff val="35000"/>
                  </a:schemeClr>
                </a:solidFill>
                <a:ea typeface="ＭＳ Ｐゴシック" charset="-128"/>
              </a:rPr>
              <a:t> + </a:t>
            </a:r>
            <a:r>
              <a:rPr lang="en-US" altLang="en-US" sz="1600" dirty="0" err="1" smtClean="0">
                <a:solidFill>
                  <a:schemeClr val="tx1">
                    <a:lumMod val="65000"/>
                    <a:lumOff val="35000"/>
                  </a:schemeClr>
                </a:solidFill>
                <a:ea typeface="ＭＳ Ｐゴシック" charset="-128"/>
              </a:rPr>
              <a:t>cQTLs</a:t>
            </a:r>
            <a:r>
              <a:rPr lang="en-US" altLang="en-US" sz="1600" dirty="0" smtClean="0">
                <a:solidFill>
                  <a:schemeClr val="tx1">
                    <a:lumMod val="65000"/>
                    <a:lumOff val="35000"/>
                  </a:schemeClr>
                </a:solidFill>
                <a:ea typeface="ＭＳ Ｐゴシック" charset="-128"/>
              </a:rPr>
              <a:t> &amp; </a:t>
            </a:r>
            <a:r>
              <a:rPr lang="en-US" altLang="en-US" sz="1600" dirty="0" err="1" smtClean="0">
                <a:solidFill>
                  <a:schemeClr val="tx1">
                    <a:lumMod val="65000"/>
                    <a:lumOff val="35000"/>
                  </a:schemeClr>
                </a:solidFill>
                <a:ea typeface="ＭＳ Ｐゴシック" charset="-128"/>
              </a:rPr>
              <a:t>fQTLs</a:t>
            </a:r>
            <a:r>
              <a:rPr lang="en-US" altLang="en-US" sz="1600" dirty="0" smtClean="0">
                <a:solidFill>
                  <a:schemeClr val="tx1">
                    <a:lumMod val="65000"/>
                    <a:lumOff val="35000"/>
                  </a:schemeClr>
                </a:solidFill>
                <a:ea typeface="ＭＳ Ｐゴシック" charset="-128"/>
              </a:rPr>
              <a:t>)</a:t>
            </a:r>
          </a:p>
          <a:p>
            <a:pPr lvl="1"/>
            <a:r>
              <a:rPr lang="en-US" altLang="en-US" sz="1600" dirty="0" smtClean="0">
                <a:solidFill>
                  <a:schemeClr val="tx1">
                    <a:lumMod val="65000"/>
                    <a:lumOff val="35000"/>
                  </a:schemeClr>
                </a:solidFill>
                <a:ea typeface="ＭＳ Ｐゴシック" charset="-128"/>
              </a:rPr>
              <a:t>Connecting QTLs, enhancer activity relationships &amp; Hi-C into a</a:t>
            </a:r>
            <a:r>
              <a:rPr lang="en-US" altLang="en-US" sz="1600" b="1" dirty="0" smtClean="0">
                <a:solidFill>
                  <a:schemeClr val="tx1">
                    <a:lumMod val="65000"/>
                    <a:lumOff val="35000"/>
                  </a:schemeClr>
                </a:solidFill>
                <a:ea typeface="ＭＳ Ｐゴシック" charset="-128"/>
              </a:rPr>
              <a:t> </a:t>
            </a:r>
            <a:br>
              <a:rPr lang="en-US" altLang="en-US" sz="1600" b="1" dirty="0" smtClean="0">
                <a:solidFill>
                  <a:schemeClr val="tx1">
                    <a:lumMod val="65000"/>
                    <a:lumOff val="35000"/>
                  </a:schemeClr>
                </a:solidFill>
                <a:ea typeface="ＭＳ Ｐゴシック" charset="-128"/>
              </a:rPr>
            </a:br>
            <a:r>
              <a:rPr lang="en-US" altLang="en-US" sz="1600" b="1" u="sng" dirty="0" smtClean="0">
                <a:solidFill>
                  <a:srgbClr val="FFC000"/>
                </a:solidFill>
                <a:ea typeface="ＭＳ Ｐゴシック" charset="-128"/>
              </a:rPr>
              <a:t>brain regulatory network</a:t>
            </a:r>
            <a:r>
              <a:rPr lang="en-US" altLang="en-US" sz="1600" b="1" dirty="0" smtClean="0">
                <a:solidFill>
                  <a:schemeClr val="tx1">
                    <a:lumMod val="65000"/>
                    <a:lumOff val="35000"/>
                  </a:schemeClr>
                </a:solidFill>
                <a:ea typeface="ＭＳ Ｐゴシック" charset="-128"/>
              </a:rPr>
              <a:t> </a:t>
            </a:r>
            <a:r>
              <a:rPr lang="en-US" altLang="en-US" sz="1600" dirty="0" smtClean="0">
                <a:solidFill>
                  <a:schemeClr val="tx1">
                    <a:lumMod val="65000"/>
                    <a:lumOff val="35000"/>
                  </a:schemeClr>
                </a:solidFill>
                <a:ea typeface="ＭＳ Ｐゴシック" charset="-128"/>
              </a:rPr>
              <a:t>&amp; using this to link SCZ GWAS SNPs to genes</a:t>
            </a:r>
          </a:p>
          <a:p>
            <a:pPr lvl="1"/>
            <a:r>
              <a:rPr lang="en-US" altLang="en-US" sz="1600" dirty="0" smtClean="0">
                <a:solidFill>
                  <a:schemeClr val="tx1">
                    <a:lumMod val="65000"/>
                    <a:lumOff val="35000"/>
                  </a:schemeClr>
                </a:solidFill>
                <a:ea typeface="ＭＳ Ｐゴシック" charset="-128"/>
              </a:rPr>
              <a:t>Embedding the reg. network in a </a:t>
            </a:r>
            <a:br>
              <a:rPr lang="en-US" altLang="en-US" sz="1600" dirty="0" smtClean="0">
                <a:solidFill>
                  <a:schemeClr val="tx1">
                    <a:lumMod val="65000"/>
                    <a:lumOff val="35000"/>
                  </a:schemeClr>
                </a:solidFill>
                <a:ea typeface="ＭＳ Ｐゴシック" charset="-128"/>
              </a:rPr>
            </a:br>
            <a:r>
              <a:rPr lang="en-US" altLang="en-US" sz="1600" b="1" u="sng" dirty="0" smtClean="0">
                <a:solidFill>
                  <a:srgbClr val="FFC000"/>
                </a:solidFill>
                <a:ea typeface="ＭＳ Ｐゴシック" charset="-128"/>
              </a:rPr>
              <a:t>deep-learning model</a:t>
            </a:r>
            <a:r>
              <a:rPr lang="en-US" altLang="en-US" sz="1600" dirty="0" smtClean="0">
                <a:solidFill>
                  <a:srgbClr val="FFC000"/>
                </a:solidFill>
                <a:ea typeface="ＭＳ Ｐゴシック" charset="-128"/>
              </a:rPr>
              <a:t> </a:t>
            </a:r>
            <a:r>
              <a:rPr lang="en-US" altLang="en-US" sz="1600" dirty="0" smtClean="0">
                <a:solidFill>
                  <a:schemeClr val="tx1">
                    <a:lumMod val="65000"/>
                    <a:lumOff val="35000"/>
                  </a:schemeClr>
                </a:solidFill>
                <a:ea typeface="ＭＳ Ｐゴシック" charset="-128"/>
              </a:rPr>
              <a:t>to predict disease from genotype &amp; transcriptome. Using this to suggest specific pathways &amp; genes, as targets.</a:t>
            </a:r>
          </a:p>
          <a:p>
            <a:endParaRPr lang="en-US" altLang="en-US" sz="1600" dirty="0" smtClean="0">
              <a:solidFill>
                <a:schemeClr val="tx1">
                  <a:lumMod val="65000"/>
                  <a:lumOff val="35000"/>
                </a:schemeClr>
              </a:solidFill>
              <a:ea typeface="ＭＳ Ｐゴシック" charset="-128"/>
              <a:cs typeface="ＭＳ Ｐゴシック" charset="-128"/>
            </a:endParaRPr>
          </a:p>
          <a:p>
            <a:endParaRPr lang="en-US" altLang="en-US" sz="1600" dirty="0">
              <a:solidFill>
                <a:schemeClr val="tx1">
                  <a:lumMod val="65000"/>
                  <a:lumOff val="35000"/>
                </a:schemeClr>
              </a:solidFill>
              <a:ea typeface="ＭＳ Ｐゴシック" charset="-128"/>
              <a:cs typeface="ＭＳ Ｐゴシック" charset="-128"/>
            </a:endParaRPr>
          </a:p>
        </p:txBody>
      </p:sp>
      <p:sp>
        <p:nvSpPr>
          <p:cNvPr id="54275" name="Content Placeholder 3"/>
          <p:cNvSpPr>
            <a:spLocks noGrp="1"/>
          </p:cNvSpPr>
          <p:nvPr>
            <p:ph sz="half" idx="2"/>
          </p:nvPr>
        </p:nvSpPr>
        <p:spPr>
          <a:xfrm>
            <a:off x="4849087" y="711200"/>
            <a:ext cx="4265181" cy="6132512"/>
          </a:xfrm>
        </p:spPr>
        <p:txBody>
          <a:bodyPr/>
          <a:lstStyle/>
          <a:p>
            <a:pPr marL="228600" lvl="1">
              <a:buFontTx/>
              <a:buChar char="•"/>
            </a:pPr>
            <a:r>
              <a:rPr lang="en-US" altLang="en-US" sz="1400" i="1" dirty="0">
                <a:solidFill>
                  <a:schemeClr val="tx1">
                    <a:lumMod val="65000"/>
                    <a:lumOff val="35000"/>
                  </a:schemeClr>
                </a:solidFill>
                <a:ea typeface="ＭＳ Ｐゴシック" charset="-128"/>
                <a:cs typeface="ＭＳ Ｐゴシック" charset="-128"/>
              </a:rPr>
              <a:t>[Exhaust]</a:t>
            </a:r>
            <a:r>
              <a:rPr lang="en-US" altLang="en-US" sz="1800" i="1" dirty="0">
                <a:solidFill>
                  <a:schemeClr val="tx1">
                    <a:lumMod val="65000"/>
                    <a:lumOff val="35000"/>
                  </a:schemeClr>
                </a:solidFill>
                <a:ea typeface="ＭＳ Ｐゴシック" charset="-128"/>
                <a:cs typeface="ＭＳ Ｐゴシック" charset="-128"/>
              </a:rPr>
              <a:t> </a:t>
            </a:r>
            <a:r>
              <a:rPr lang="en-US" altLang="en-US" sz="1800" b="1" u="sng" dirty="0" smtClean="0">
                <a:solidFill>
                  <a:srgbClr val="FFC000"/>
                </a:solidFill>
                <a:ea typeface="ＭＳ Ｐゴシック" charset="-128"/>
              </a:rPr>
              <a:t>Other uses</a:t>
            </a:r>
            <a:r>
              <a:rPr lang="en-US" altLang="en-US" sz="1800" dirty="0" smtClean="0">
                <a:solidFill>
                  <a:schemeClr val="tx1">
                    <a:lumMod val="65000"/>
                    <a:lumOff val="35000"/>
                  </a:schemeClr>
                </a:solidFill>
                <a:ea typeface="ＭＳ Ｐゴシック" charset="-128"/>
              </a:rPr>
              <a:t> for the resource</a:t>
            </a:r>
          </a:p>
          <a:p>
            <a:pPr marL="569913" lvl="2"/>
            <a:r>
              <a:rPr lang="en-US" altLang="en-US" sz="1600" dirty="0">
                <a:solidFill>
                  <a:schemeClr val="tx1">
                    <a:lumMod val="65000"/>
                    <a:lumOff val="35000"/>
                  </a:schemeClr>
                </a:solidFill>
                <a:ea typeface="ＭＳ Ｐゴシック" charset="-128"/>
              </a:rPr>
              <a:t>H</a:t>
            </a:r>
            <a:r>
              <a:rPr lang="en-US" altLang="en-US" sz="1600" dirty="0" smtClean="0">
                <a:solidFill>
                  <a:schemeClr val="tx1">
                    <a:lumMod val="65000"/>
                    <a:lumOff val="35000"/>
                  </a:schemeClr>
                </a:solidFill>
                <a:ea typeface="ＭＳ Ｐゴシック" charset="-128"/>
              </a:rPr>
              <a:t>ighlighting </a:t>
            </a:r>
            <a:r>
              <a:rPr lang="en-US" altLang="en-US" sz="1600" dirty="0">
                <a:solidFill>
                  <a:schemeClr val="tx1">
                    <a:lumMod val="65000"/>
                    <a:lumOff val="35000"/>
                  </a:schemeClr>
                </a:solidFill>
                <a:ea typeface="ＭＳ Ｐゴシック" charset="-128"/>
              </a:rPr>
              <a:t>aging related genes + consistently comparing the brain to other </a:t>
            </a:r>
            <a:r>
              <a:rPr lang="en-US" altLang="en-US" sz="1600" dirty="0" smtClean="0">
                <a:solidFill>
                  <a:schemeClr val="tx1">
                    <a:lumMod val="65000"/>
                    <a:lumOff val="35000"/>
                  </a:schemeClr>
                </a:solidFill>
                <a:ea typeface="ＭＳ Ｐゴシック" charset="-128"/>
              </a:rPr>
              <a:t>organs</a:t>
            </a:r>
            <a:endParaRPr lang="en-US" altLang="en-US" sz="1600" i="1" dirty="0">
              <a:solidFill>
                <a:schemeClr val="tx1">
                  <a:lumMod val="65000"/>
                  <a:lumOff val="35000"/>
                </a:schemeClr>
              </a:solidFill>
              <a:ea typeface="ＭＳ Ｐゴシック" charset="-128"/>
              <a:cs typeface="ＭＳ Ｐゴシック" charset="-128"/>
            </a:endParaRPr>
          </a:p>
          <a:p>
            <a:r>
              <a:rPr lang="en-US" altLang="en-US" sz="1400" i="1" dirty="0" smtClean="0">
                <a:solidFill>
                  <a:schemeClr val="tx1">
                    <a:lumMod val="65000"/>
                    <a:lumOff val="35000"/>
                  </a:schemeClr>
                </a:solidFill>
                <a:ea typeface="ＭＳ Ｐゴシック" charset="-128"/>
                <a:cs typeface="ＭＳ Ｐゴシック" charset="-128"/>
              </a:rPr>
              <a:t>[</a:t>
            </a:r>
            <a:r>
              <a:rPr lang="en-US" altLang="en-US" sz="1400" i="1" dirty="0">
                <a:solidFill>
                  <a:schemeClr val="tx1">
                    <a:lumMod val="65000"/>
                    <a:lumOff val="35000"/>
                  </a:schemeClr>
                </a:solidFill>
                <a:ea typeface="ＭＳ Ｐゴシック" charset="-128"/>
                <a:cs typeface="ＭＳ Ｐゴシック" charset="-128"/>
              </a:rPr>
              <a:t>Exhaust] </a:t>
            </a:r>
            <a:r>
              <a:rPr lang="en-US" altLang="en-US" sz="1800" b="1" u="sng" dirty="0">
                <a:solidFill>
                  <a:srgbClr val="FFC000"/>
                </a:solidFill>
                <a:ea typeface="ＭＳ Ｐゴシック" charset="-128"/>
                <a:cs typeface="ＭＳ Ｐゴシック" charset="-128"/>
              </a:rPr>
              <a:t>Genomic </a:t>
            </a:r>
            <a:r>
              <a:rPr lang="en-US" altLang="en-US" sz="1800" b="1" u="sng" dirty="0" smtClean="0">
                <a:solidFill>
                  <a:srgbClr val="FFC000"/>
                </a:solidFill>
                <a:ea typeface="ＭＳ Ｐゴシック" charset="-128"/>
                <a:cs typeface="ＭＳ Ｐゴシック" charset="-128"/>
              </a:rPr>
              <a:t>Privacy</a:t>
            </a:r>
          </a:p>
          <a:p>
            <a:pPr lvl="1"/>
            <a:r>
              <a:rPr lang="en-US" altLang="en-US" sz="1600" dirty="0" smtClean="0">
                <a:solidFill>
                  <a:schemeClr val="tx1">
                    <a:lumMod val="65000"/>
                    <a:lumOff val="35000"/>
                  </a:schemeClr>
                </a:solidFill>
                <a:ea typeface="ＭＳ Ｐゴシック" charset="-128"/>
                <a:cs typeface="ＭＳ Ｐゴシック" charset="-128"/>
              </a:rPr>
              <a:t>The </a:t>
            </a:r>
            <a:r>
              <a:rPr lang="en-US" altLang="en-US" sz="1600" b="1" u="sng" dirty="0" smtClean="0">
                <a:solidFill>
                  <a:srgbClr val="FFC000"/>
                </a:solidFill>
                <a:ea typeface="ＭＳ Ｐゴシック" charset="-128"/>
                <a:cs typeface="ＭＳ Ｐゴシック" charset="-128"/>
              </a:rPr>
              <a:t>Dilemma</a:t>
            </a:r>
            <a:endParaRPr lang="en-US" altLang="en-US" sz="1600" dirty="0">
              <a:solidFill>
                <a:srgbClr val="FFC000"/>
              </a:solidFill>
              <a:ea typeface="ＭＳ Ｐゴシック" charset="-128"/>
              <a:cs typeface="ＭＳ Ｐゴシック" charset="-128"/>
            </a:endParaRPr>
          </a:p>
          <a:p>
            <a:pPr lvl="2"/>
            <a:r>
              <a:rPr lang="en-US" altLang="en-US" sz="1600" dirty="0">
                <a:solidFill>
                  <a:schemeClr val="tx1">
                    <a:lumMod val="65000"/>
                    <a:lumOff val="35000"/>
                  </a:schemeClr>
                </a:solidFill>
                <a:ea typeface="ＭＳ Ｐゴシック" charset="-128"/>
                <a:cs typeface="ＭＳ Ｐゴシック" charset="-128"/>
              </a:rPr>
              <a:t>The genome as fundamental, inherited info that’s very private v. need for large-scale mining for med. research</a:t>
            </a:r>
          </a:p>
          <a:p>
            <a:pPr lvl="2"/>
            <a:r>
              <a:rPr lang="en-US" altLang="en-US" sz="1600" dirty="0" smtClean="0">
                <a:solidFill>
                  <a:schemeClr val="tx1">
                    <a:lumMod val="65000"/>
                    <a:lumOff val="35000"/>
                  </a:schemeClr>
                </a:solidFill>
                <a:ea typeface="ＭＳ Ｐゴシック" charset="-128"/>
                <a:cs typeface="ＭＳ Ｐゴシック" charset="-128"/>
              </a:rPr>
              <a:t>2-sided </a:t>
            </a:r>
            <a:r>
              <a:rPr lang="en-US" altLang="en-US" sz="1600" dirty="0">
                <a:solidFill>
                  <a:schemeClr val="tx1">
                    <a:lumMod val="65000"/>
                    <a:lumOff val="35000"/>
                  </a:schemeClr>
                </a:solidFill>
                <a:ea typeface="ＭＳ Ｐゴシック" charset="-128"/>
                <a:cs typeface="ＭＳ Ｐゴシック" charset="-128"/>
              </a:rPr>
              <a:t>nature of </a:t>
            </a:r>
            <a:r>
              <a:rPr lang="en-US" altLang="en-US" sz="1600" dirty="0" smtClean="0">
                <a:solidFill>
                  <a:schemeClr val="tx1">
                    <a:lumMod val="65000"/>
                    <a:lumOff val="35000"/>
                  </a:schemeClr>
                </a:solidFill>
                <a:ea typeface="ＭＳ Ｐゴシック" charset="-128"/>
                <a:cs typeface="ＭＳ Ｐゴシック" charset="-128"/>
              </a:rPr>
              <a:t>RNA-</a:t>
            </a:r>
            <a:r>
              <a:rPr lang="en-US" altLang="en-US" sz="1600" dirty="0" err="1" smtClean="0">
                <a:solidFill>
                  <a:schemeClr val="tx1">
                    <a:lumMod val="65000"/>
                    <a:lumOff val="35000"/>
                  </a:schemeClr>
                </a:solidFill>
                <a:ea typeface="ＭＳ Ｐゴシック" charset="-128"/>
                <a:cs typeface="ＭＳ Ｐゴシック" charset="-128"/>
              </a:rPr>
              <a:t>seq</a:t>
            </a:r>
            <a:r>
              <a:rPr lang="en-US" altLang="en-US" sz="1600" dirty="0" smtClean="0">
                <a:solidFill>
                  <a:schemeClr val="tx1">
                    <a:lumMod val="65000"/>
                    <a:lumOff val="35000"/>
                  </a:schemeClr>
                </a:solidFill>
                <a:ea typeface="ＭＳ Ｐゴシック" charset="-128"/>
                <a:cs typeface="ＭＳ Ｐゴシック" charset="-128"/>
              </a:rPr>
              <a:t> presents tricky privacy issues</a:t>
            </a:r>
            <a:endParaRPr lang="en-US" altLang="en-US" sz="1600" dirty="0">
              <a:solidFill>
                <a:schemeClr val="tx1">
                  <a:lumMod val="65000"/>
                  <a:lumOff val="35000"/>
                </a:schemeClr>
              </a:solidFill>
              <a:ea typeface="ＭＳ Ｐゴシック" charset="-128"/>
              <a:cs typeface="ＭＳ Ｐゴシック" charset="-128"/>
            </a:endParaRPr>
          </a:p>
          <a:p>
            <a:pPr lvl="1"/>
            <a:r>
              <a:rPr lang="en-US" altLang="en-US" sz="1600" b="1" u="sng" dirty="0" err="1">
                <a:solidFill>
                  <a:srgbClr val="FFC000"/>
                </a:solidFill>
                <a:ea typeface="ＭＳ Ｐゴシック" charset="-128"/>
              </a:rPr>
              <a:t>eQTLs</a:t>
            </a:r>
            <a:r>
              <a:rPr lang="en-US" altLang="en-US" sz="1600" dirty="0">
                <a:solidFill>
                  <a:schemeClr val="tx1">
                    <a:lumMod val="65000"/>
                    <a:lumOff val="35000"/>
                  </a:schemeClr>
                </a:solidFill>
                <a:ea typeface="ＭＳ Ｐゴシック" charset="-128"/>
              </a:rPr>
              <a:t>: Quantifying &amp; removing </a:t>
            </a:r>
            <a:r>
              <a:rPr lang="en-US" altLang="en-US" sz="1600" dirty="0" smtClean="0">
                <a:solidFill>
                  <a:schemeClr val="tx1">
                    <a:lumMod val="65000"/>
                    <a:lumOff val="35000"/>
                  </a:schemeClr>
                </a:solidFill>
                <a:ea typeface="ＭＳ Ｐゴシック" charset="-128"/>
              </a:rPr>
              <a:t>variant </a:t>
            </a:r>
            <a:r>
              <a:rPr lang="en-US" altLang="en-US" sz="1600" dirty="0">
                <a:solidFill>
                  <a:schemeClr val="tx1">
                    <a:lumMod val="65000"/>
                    <a:lumOff val="35000"/>
                  </a:schemeClr>
                </a:solidFill>
                <a:ea typeface="ＭＳ Ｐゴシック" charset="-128"/>
              </a:rPr>
              <a:t>info from expression levels </a:t>
            </a:r>
            <a:r>
              <a:rPr lang="en-US" altLang="en-US" sz="1600" dirty="0" smtClean="0">
                <a:solidFill>
                  <a:schemeClr val="tx1">
                    <a:lumMod val="65000"/>
                    <a:lumOff val="35000"/>
                  </a:schemeClr>
                </a:solidFill>
                <a:ea typeface="ＭＳ Ｐゴシック" charset="-128"/>
              </a:rPr>
              <a:t>with </a:t>
            </a:r>
            <a:r>
              <a:rPr lang="en-US" altLang="en-US" sz="1600" dirty="0">
                <a:solidFill>
                  <a:schemeClr val="tx1">
                    <a:lumMod val="65000"/>
                    <a:lumOff val="35000"/>
                  </a:schemeClr>
                </a:solidFill>
                <a:ea typeface="ＭＳ Ｐゴシック" charset="-128"/>
              </a:rPr>
              <a:t>ICI &amp; predictability. Instantiating a practical linking attack </a:t>
            </a:r>
            <a:r>
              <a:rPr lang="en-US" altLang="en-US" sz="1600" dirty="0" smtClean="0">
                <a:solidFill>
                  <a:schemeClr val="tx1">
                    <a:lumMod val="65000"/>
                    <a:lumOff val="35000"/>
                  </a:schemeClr>
                </a:solidFill>
                <a:ea typeface="ＭＳ Ｐゴシック" charset="-128"/>
              </a:rPr>
              <a:t>with </a:t>
            </a:r>
            <a:r>
              <a:rPr lang="en-US" altLang="en-US" sz="1600" dirty="0">
                <a:solidFill>
                  <a:schemeClr val="tx1">
                    <a:lumMod val="65000"/>
                    <a:lumOff val="35000"/>
                  </a:schemeClr>
                </a:solidFill>
                <a:ea typeface="ＭＳ Ｐゴシック" charset="-128"/>
              </a:rPr>
              <a:t>noisy quasi-identifiers</a:t>
            </a:r>
          </a:p>
          <a:p>
            <a:pPr lvl="1"/>
            <a:r>
              <a:rPr lang="en-US" altLang="en-US" sz="1600" b="1" u="sng" dirty="0">
                <a:solidFill>
                  <a:srgbClr val="FFC000"/>
                </a:solidFill>
                <a:ea typeface="ＭＳ Ｐゴシック" charset="-128"/>
                <a:cs typeface="ＭＳ Ｐゴシック" charset="-128"/>
              </a:rPr>
              <a:t>Signal Profiles</a:t>
            </a:r>
            <a:r>
              <a:rPr lang="en-US" altLang="en-US" sz="1600" dirty="0">
                <a:solidFill>
                  <a:schemeClr val="tx1">
                    <a:lumMod val="65000"/>
                    <a:lumOff val="35000"/>
                  </a:schemeClr>
                </a:solidFill>
                <a:ea typeface="ＭＳ Ｐゴシック" charset="-128"/>
                <a:cs typeface="ＭＳ Ｐゴシック" charset="-128"/>
              </a:rPr>
              <a:t>: Manifest appreciable leakage from large &amp; small deletions. Linking attacks possible but additional complication of SV discovery in addition to genotyping</a:t>
            </a:r>
            <a:endParaRPr lang="en-US" altLang="en-US" sz="1600" dirty="0">
              <a:solidFill>
                <a:schemeClr val="tx1">
                  <a:lumMod val="65000"/>
                  <a:lumOff val="35000"/>
                </a:schemeClr>
              </a:solidFill>
              <a:ea typeface="ＭＳ Ｐゴシック" charset="-128"/>
            </a:endParaRPr>
          </a:p>
          <a:p>
            <a:endParaRPr lang="en-US" altLang="en-US" sz="1600" dirty="0">
              <a:solidFill>
                <a:schemeClr val="tx1">
                  <a:lumMod val="65000"/>
                  <a:lumOff val="35000"/>
                </a:schemeClr>
              </a:solidFill>
              <a:ea typeface="ＭＳ Ｐゴシック" charset="-128"/>
              <a:cs typeface="ＭＳ Ｐゴシック" charset="-128"/>
            </a:endParaRPr>
          </a:p>
          <a:p>
            <a:endParaRPr lang="en-US" altLang="en-US" sz="1600" dirty="0">
              <a:solidFill>
                <a:schemeClr val="tx1">
                  <a:lumMod val="65000"/>
                  <a:lumOff val="35000"/>
                </a:schemeClr>
              </a:solidFill>
              <a:ea typeface="ＭＳ Ｐゴシック" charset="-128"/>
              <a:cs typeface="ＭＳ Ｐゴシック" charset="-128"/>
            </a:endParaRPr>
          </a:p>
        </p:txBody>
      </p:sp>
    </p:spTree>
    <p:extLst>
      <p:ext uri="{BB962C8B-B14F-4D97-AF65-F5344CB8AC3E}">
        <p14:creationId xmlns:p14="http://schemas.microsoft.com/office/powerpoint/2010/main" val="846226146"/>
      </p:ext>
    </p:extLst>
  </p:cSld>
  <p:clrMapOvr>
    <a:masterClrMapping/>
  </p:clrMapOvr>
  <p:transition advTm="238108"/>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4754337" y="2241630"/>
            <a:ext cx="4170704" cy="2999880"/>
            <a:chOff x="1211495" y="2876682"/>
            <a:chExt cx="10843831" cy="7799689"/>
          </a:xfrm>
        </p:grpSpPr>
        <p:sp>
          <p:nvSpPr>
            <p:cNvPr id="155" name="Freeform 154"/>
            <p:cNvSpPr/>
            <p:nvPr/>
          </p:nvSpPr>
          <p:spPr>
            <a:xfrm>
              <a:off x="3290729" y="3481268"/>
              <a:ext cx="6874782" cy="1288394"/>
            </a:xfrm>
            <a:custGeom>
              <a:avLst/>
              <a:gdLst>
                <a:gd name="connsiteX0" fmla="*/ 0 w 2545080"/>
                <a:gd name="connsiteY0" fmla="*/ 710148 h 711137"/>
                <a:gd name="connsiteX1" fmla="*/ 194310 w 2545080"/>
                <a:gd name="connsiteY1" fmla="*/ 630138 h 711137"/>
                <a:gd name="connsiteX2" fmla="*/ 445770 w 2545080"/>
                <a:gd name="connsiteY2" fmla="*/ 481548 h 711137"/>
                <a:gd name="connsiteX3" fmla="*/ 518160 w 2545080"/>
                <a:gd name="connsiteY3" fmla="*/ 359628 h 711137"/>
                <a:gd name="connsiteX4" fmla="*/ 579120 w 2545080"/>
                <a:gd name="connsiteY4" fmla="*/ 336768 h 711137"/>
                <a:gd name="connsiteX5" fmla="*/ 731520 w 2545080"/>
                <a:gd name="connsiteY5" fmla="*/ 371058 h 711137"/>
                <a:gd name="connsiteX6" fmla="*/ 834390 w 2545080"/>
                <a:gd name="connsiteY6" fmla="*/ 550128 h 711137"/>
                <a:gd name="connsiteX7" fmla="*/ 880110 w 2545080"/>
                <a:gd name="connsiteY7" fmla="*/ 649188 h 711137"/>
                <a:gd name="connsiteX8" fmla="*/ 990600 w 2545080"/>
                <a:gd name="connsiteY8" fmla="*/ 687288 h 711137"/>
                <a:gd name="connsiteX9" fmla="*/ 1162050 w 2545080"/>
                <a:gd name="connsiteY9" fmla="*/ 687288 h 711137"/>
                <a:gd name="connsiteX10" fmla="*/ 1280160 w 2545080"/>
                <a:gd name="connsiteY10" fmla="*/ 645378 h 711137"/>
                <a:gd name="connsiteX11" fmla="*/ 1291590 w 2545080"/>
                <a:gd name="connsiteY11" fmla="*/ 614898 h 711137"/>
                <a:gd name="connsiteX12" fmla="*/ 1394460 w 2545080"/>
                <a:gd name="connsiteY12" fmla="*/ 580608 h 711137"/>
                <a:gd name="connsiteX13" fmla="*/ 1623060 w 2545080"/>
                <a:gd name="connsiteY13" fmla="*/ 595848 h 711137"/>
                <a:gd name="connsiteX14" fmla="*/ 1699260 w 2545080"/>
                <a:gd name="connsiteY14" fmla="*/ 668238 h 711137"/>
                <a:gd name="connsiteX15" fmla="*/ 1779270 w 2545080"/>
                <a:gd name="connsiteY15" fmla="*/ 679668 h 711137"/>
                <a:gd name="connsiteX16" fmla="*/ 1965960 w 2545080"/>
                <a:gd name="connsiteY16" fmla="*/ 245328 h 711137"/>
                <a:gd name="connsiteX17" fmla="*/ 2026920 w 2545080"/>
                <a:gd name="connsiteY17" fmla="*/ 54828 h 711137"/>
                <a:gd name="connsiteX18" fmla="*/ 2152650 w 2545080"/>
                <a:gd name="connsiteY18" fmla="*/ 9108 h 711137"/>
                <a:gd name="connsiteX19" fmla="*/ 2217420 w 2545080"/>
                <a:gd name="connsiteY19" fmla="*/ 207228 h 711137"/>
                <a:gd name="connsiteX20" fmla="*/ 2289810 w 2545080"/>
                <a:gd name="connsiteY20" fmla="*/ 572988 h 711137"/>
                <a:gd name="connsiteX21" fmla="*/ 2316480 w 2545080"/>
                <a:gd name="connsiteY21" fmla="*/ 694908 h 711137"/>
                <a:gd name="connsiteX22" fmla="*/ 2385060 w 2545080"/>
                <a:gd name="connsiteY22" fmla="*/ 694908 h 711137"/>
                <a:gd name="connsiteX23" fmla="*/ 2545080 w 2545080"/>
                <a:gd name="connsiteY23" fmla="*/ 694908 h 711137"/>
                <a:gd name="connsiteX0" fmla="*/ 0 w 2545080"/>
                <a:gd name="connsiteY0" fmla="*/ 710148 h 711137"/>
                <a:gd name="connsiteX1" fmla="*/ 194310 w 2545080"/>
                <a:gd name="connsiteY1" fmla="*/ 630138 h 711137"/>
                <a:gd name="connsiteX2" fmla="*/ 354330 w 2545080"/>
                <a:gd name="connsiteY2" fmla="*/ 584418 h 711137"/>
                <a:gd name="connsiteX3" fmla="*/ 518160 w 2545080"/>
                <a:gd name="connsiteY3" fmla="*/ 359628 h 711137"/>
                <a:gd name="connsiteX4" fmla="*/ 579120 w 2545080"/>
                <a:gd name="connsiteY4" fmla="*/ 336768 h 711137"/>
                <a:gd name="connsiteX5" fmla="*/ 731520 w 2545080"/>
                <a:gd name="connsiteY5" fmla="*/ 371058 h 711137"/>
                <a:gd name="connsiteX6" fmla="*/ 834390 w 2545080"/>
                <a:gd name="connsiteY6" fmla="*/ 550128 h 711137"/>
                <a:gd name="connsiteX7" fmla="*/ 880110 w 2545080"/>
                <a:gd name="connsiteY7" fmla="*/ 649188 h 711137"/>
                <a:gd name="connsiteX8" fmla="*/ 990600 w 2545080"/>
                <a:gd name="connsiteY8" fmla="*/ 687288 h 711137"/>
                <a:gd name="connsiteX9" fmla="*/ 1162050 w 2545080"/>
                <a:gd name="connsiteY9" fmla="*/ 687288 h 711137"/>
                <a:gd name="connsiteX10" fmla="*/ 1280160 w 2545080"/>
                <a:gd name="connsiteY10" fmla="*/ 645378 h 711137"/>
                <a:gd name="connsiteX11" fmla="*/ 1291590 w 2545080"/>
                <a:gd name="connsiteY11" fmla="*/ 614898 h 711137"/>
                <a:gd name="connsiteX12" fmla="*/ 1394460 w 2545080"/>
                <a:gd name="connsiteY12" fmla="*/ 580608 h 711137"/>
                <a:gd name="connsiteX13" fmla="*/ 1623060 w 2545080"/>
                <a:gd name="connsiteY13" fmla="*/ 595848 h 711137"/>
                <a:gd name="connsiteX14" fmla="*/ 1699260 w 2545080"/>
                <a:gd name="connsiteY14" fmla="*/ 668238 h 711137"/>
                <a:gd name="connsiteX15" fmla="*/ 1779270 w 2545080"/>
                <a:gd name="connsiteY15" fmla="*/ 679668 h 711137"/>
                <a:gd name="connsiteX16" fmla="*/ 1965960 w 2545080"/>
                <a:gd name="connsiteY16" fmla="*/ 245328 h 711137"/>
                <a:gd name="connsiteX17" fmla="*/ 2026920 w 2545080"/>
                <a:gd name="connsiteY17" fmla="*/ 54828 h 711137"/>
                <a:gd name="connsiteX18" fmla="*/ 2152650 w 2545080"/>
                <a:gd name="connsiteY18" fmla="*/ 9108 h 711137"/>
                <a:gd name="connsiteX19" fmla="*/ 2217420 w 2545080"/>
                <a:gd name="connsiteY19" fmla="*/ 207228 h 711137"/>
                <a:gd name="connsiteX20" fmla="*/ 2289810 w 2545080"/>
                <a:gd name="connsiteY20" fmla="*/ 572988 h 711137"/>
                <a:gd name="connsiteX21" fmla="*/ 2316480 w 2545080"/>
                <a:gd name="connsiteY21" fmla="*/ 694908 h 711137"/>
                <a:gd name="connsiteX22" fmla="*/ 2385060 w 2545080"/>
                <a:gd name="connsiteY22" fmla="*/ 694908 h 711137"/>
                <a:gd name="connsiteX23" fmla="*/ 2545080 w 2545080"/>
                <a:gd name="connsiteY23" fmla="*/ 694908 h 711137"/>
                <a:gd name="connsiteX0" fmla="*/ 0 w 2545080"/>
                <a:gd name="connsiteY0" fmla="*/ 710148 h 711137"/>
                <a:gd name="connsiteX1" fmla="*/ 194310 w 2545080"/>
                <a:gd name="connsiteY1" fmla="*/ 660618 h 711137"/>
                <a:gd name="connsiteX2" fmla="*/ 354330 w 2545080"/>
                <a:gd name="connsiteY2" fmla="*/ 584418 h 711137"/>
                <a:gd name="connsiteX3" fmla="*/ 518160 w 2545080"/>
                <a:gd name="connsiteY3" fmla="*/ 359628 h 711137"/>
                <a:gd name="connsiteX4" fmla="*/ 579120 w 2545080"/>
                <a:gd name="connsiteY4" fmla="*/ 336768 h 711137"/>
                <a:gd name="connsiteX5" fmla="*/ 731520 w 2545080"/>
                <a:gd name="connsiteY5" fmla="*/ 371058 h 711137"/>
                <a:gd name="connsiteX6" fmla="*/ 834390 w 2545080"/>
                <a:gd name="connsiteY6" fmla="*/ 550128 h 711137"/>
                <a:gd name="connsiteX7" fmla="*/ 880110 w 2545080"/>
                <a:gd name="connsiteY7" fmla="*/ 649188 h 711137"/>
                <a:gd name="connsiteX8" fmla="*/ 990600 w 2545080"/>
                <a:gd name="connsiteY8" fmla="*/ 687288 h 711137"/>
                <a:gd name="connsiteX9" fmla="*/ 1162050 w 2545080"/>
                <a:gd name="connsiteY9" fmla="*/ 687288 h 711137"/>
                <a:gd name="connsiteX10" fmla="*/ 1280160 w 2545080"/>
                <a:gd name="connsiteY10" fmla="*/ 645378 h 711137"/>
                <a:gd name="connsiteX11" fmla="*/ 1291590 w 2545080"/>
                <a:gd name="connsiteY11" fmla="*/ 614898 h 711137"/>
                <a:gd name="connsiteX12" fmla="*/ 1394460 w 2545080"/>
                <a:gd name="connsiteY12" fmla="*/ 580608 h 711137"/>
                <a:gd name="connsiteX13" fmla="*/ 1623060 w 2545080"/>
                <a:gd name="connsiteY13" fmla="*/ 595848 h 711137"/>
                <a:gd name="connsiteX14" fmla="*/ 1699260 w 2545080"/>
                <a:gd name="connsiteY14" fmla="*/ 668238 h 711137"/>
                <a:gd name="connsiteX15" fmla="*/ 1779270 w 2545080"/>
                <a:gd name="connsiteY15" fmla="*/ 679668 h 711137"/>
                <a:gd name="connsiteX16" fmla="*/ 1965960 w 2545080"/>
                <a:gd name="connsiteY16" fmla="*/ 245328 h 711137"/>
                <a:gd name="connsiteX17" fmla="*/ 2026920 w 2545080"/>
                <a:gd name="connsiteY17" fmla="*/ 54828 h 711137"/>
                <a:gd name="connsiteX18" fmla="*/ 2152650 w 2545080"/>
                <a:gd name="connsiteY18" fmla="*/ 9108 h 711137"/>
                <a:gd name="connsiteX19" fmla="*/ 2217420 w 2545080"/>
                <a:gd name="connsiteY19" fmla="*/ 207228 h 711137"/>
                <a:gd name="connsiteX20" fmla="*/ 2289810 w 2545080"/>
                <a:gd name="connsiteY20" fmla="*/ 572988 h 711137"/>
                <a:gd name="connsiteX21" fmla="*/ 2316480 w 2545080"/>
                <a:gd name="connsiteY21" fmla="*/ 694908 h 711137"/>
                <a:gd name="connsiteX22" fmla="*/ 2385060 w 2545080"/>
                <a:gd name="connsiteY22" fmla="*/ 694908 h 711137"/>
                <a:gd name="connsiteX23" fmla="*/ 2545080 w 2545080"/>
                <a:gd name="connsiteY23" fmla="*/ 694908 h 711137"/>
                <a:gd name="connsiteX0" fmla="*/ 0 w 2545080"/>
                <a:gd name="connsiteY0" fmla="*/ 710148 h 711137"/>
                <a:gd name="connsiteX1" fmla="*/ 194310 w 2545080"/>
                <a:gd name="connsiteY1" fmla="*/ 660618 h 711137"/>
                <a:gd name="connsiteX2" fmla="*/ 354330 w 2545080"/>
                <a:gd name="connsiteY2" fmla="*/ 584418 h 711137"/>
                <a:gd name="connsiteX3" fmla="*/ 464820 w 2545080"/>
                <a:gd name="connsiteY3" fmla="*/ 416778 h 711137"/>
                <a:gd name="connsiteX4" fmla="*/ 579120 w 2545080"/>
                <a:gd name="connsiteY4" fmla="*/ 336768 h 711137"/>
                <a:gd name="connsiteX5" fmla="*/ 731520 w 2545080"/>
                <a:gd name="connsiteY5" fmla="*/ 371058 h 711137"/>
                <a:gd name="connsiteX6" fmla="*/ 834390 w 2545080"/>
                <a:gd name="connsiteY6" fmla="*/ 550128 h 711137"/>
                <a:gd name="connsiteX7" fmla="*/ 880110 w 2545080"/>
                <a:gd name="connsiteY7" fmla="*/ 649188 h 711137"/>
                <a:gd name="connsiteX8" fmla="*/ 990600 w 2545080"/>
                <a:gd name="connsiteY8" fmla="*/ 687288 h 711137"/>
                <a:gd name="connsiteX9" fmla="*/ 1162050 w 2545080"/>
                <a:gd name="connsiteY9" fmla="*/ 687288 h 711137"/>
                <a:gd name="connsiteX10" fmla="*/ 1280160 w 2545080"/>
                <a:gd name="connsiteY10" fmla="*/ 645378 h 711137"/>
                <a:gd name="connsiteX11" fmla="*/ 1291590 w 2545080"/>
                <a:gd name="connsiteY11" fmla="*/ 614898 h 711137"/>
                <a:gd name="connsiteX12" fmla="*/ 1394460 w 2545080"/>
                <a:gd name="connsiteY12" fmla="*/ 580608 h 711137"/>
                <a:gd name="connsiteX13" fmla="*/ 1623060 w 2545080"/>
                <a:gd name="connsiteY13" fmla="*/ 595848 h 711137"/>
                <a:gd name="connsiteX14" fmla="*/ 1699260 w 2545080"/>
                <a:gd name="connsiteY14" fmla="*/ 668238 h 711137"/>
                <a:gd name="connsiteX15" fmla="*/ 1779270 w 2545080"/>
                <a:gd name="connsiteY15" fmla="*/ 679668 h 711137"/>
                <a:gd name="connsiteX16" fmla="*/ 1965960 w 2545080"/>
                <a:gd name="connsiteY16" fmla="*/ 245328 h 711137"/>
                <a:gd name="connsiteX17" fmla="*/ 2026920 w 2545080"/>
                <a:gd name="connsiteY17" fmla="*/ 54828 h 711137"/>
                <a:gd name="connsiteX18" fmla="*/ 2152650 w 2545080"/>
                <a:gd name="connsiteY18" fmla="*/ 9108 h 711137"/>
                <a:gd name="connsiteX19" fmla="*/ 2217420 w 2545080"/>
                <a:gd name="connsiteY19" fmla="*/ 207228 h 711137"/>
                <a:gd name="connsiteX20" fmla="*/ 2289810 w 2545080"/>
                <a:gd name="connsiteY20" fmla="*/ 572988 h 711137"/>
                <a:gd name="connsiteX21" fmla="*/ 2316480 w 2545080"/>
                <a:gd name="connsiteY21" fmla="*/ 694908 h 711137"/>
                <a:gd name="connsiteX22" fmla="*/ 2385060 w 2545080"/>
                <a:gd name="connsiteY22" fmla="*/ 694908 h 711137"/>
                <a:gd name="connsiteX23" fmla="*/ 2545080 w 2545080"/>
                <a:gd name="connsiteY23" fmla="*/ 694908 h 711137"/>
                <a:gd name="connsiteX0" fmla="*/ 0 w 2545080"/>
                <a:gd name="connsiteY0" fmla="*/ 710148 h 711137"/>
                <a:gd name="connsiteX1" fmla="*/ 194310 w 2545080"/>
                <a:gd name="connsiteY1" fmla="*/ 660618 h 711137"/>
                <a:gd name="connsiteX2" fmla="*/ 354330 w 2545080"/>
                <a:gd name="connsiteY2" fmla="*/ 584418 h 711137"/>
                <a:gd name="connsiteX3" fmla="*/ 464820 w 2545080"/>
                <a:gd name="connsiteY3" fmla="*/ 416778 h 711137"/>
                <a:gd name="connsiteX4" fmla="*/ 567690 w 2545080"/>
                <a:gd name="connsiteY4" fmla="*/ 264378 h 711137"/>
                <a:gd name="connsiteX5" fmla="*/ 731520 w 2545080"/>
                <a:gd name="connsiteY5" fmla="*/ 371058 h 711137"/>
                <a:gd name="connsiteX6" fmla="*/ 834390 w 2545080"/>
                <a:gd name="connsiteY6" fmla="*/ 550128 h 711137"/>
                <a:gd name="connsiteX7" fmla="*/ 880110 w 2545080"/>
                <a:gd name="connsiteY7" fmla="*/ 649188 h 711137"/>
                <a:gd name="connsiteX8" fmla="*/ 990600 w 2545080"/>
                <a:gd name="connsiteY8" fmla="*/ 687288 h 711137"/>
                <a:gd name="connsiteX9" fmla="*/ 1162050 w 2545080"/>
                <a:gd name="connsiteY9" fmla="*/ 687288 h 711137"/>
                <a:gd name="connsiteX10" fmla="*/ 1280160 w 2545080"/>
                <a:gd name="connsiteY10" fmla="*/ 645378 h 711137"/>
                <a:gd name="connsiteX11" fmla="*/ 1291590 w 2545080"/>
                <a:gd name="connsiteY11" fmla="*/ 614898 h 711137"/>
                <a:gd name="connsiteX12" fmla="*/ 1394460 w 2545080"/>
                <a:gd name="connsiteY12" fmla="*/ 580608 h 711137"/>
                <a:gd name="connsiteX13" fmla="*/ 1623060 w 2545080"/>
                <a:gd name="connsiteY13" fmla="*/ 595848 h 711137"/>
                <a:gd name="connsiteX14" fmla="*/ 1699260 w 2545080"/>
                <a:gd name="connsiteY14" fmla="*/ 668238 h 711137"/>
                <a:gd name="connsiteX15" fmla="*/ 1779270 w 2545080"/>
                <a:gd name="connsiteY15" fmla="*/ 679668 h 711137"/>
                <a:gd name="connsiteX16" fmla="*/ 1965960 w 2545080"/>
                <a:gd name="connsiteY16" fmla="*/ 245328 h 711137"/>
                <a:gd name="connsiteX17" fmla="*/ 2026920 w 2545080"/>
                <a:gd name="connsiteY17" fmla="*/ 54828 h 711137"/>
                <a:gd name="connsiteX18" fmla="*/ 2152650 w 2545080"/>
                <a:gd name="connsiteY18" fmla="*/ 9108 h 711137"/>
                <a:gd name="connsiteX19" fmla="*/ 2217420 w 2545080"/>
                <a:gd name="connsiteY19" fmla="*/ 207228 h 711137"/>
                <a:gd name="connsiteX20" fmla="*/ 2289810 w 2545080"/>
                <a:gd name="connsiteY20" fmla="*/ 572988 h 711137"/>
                <a:gd name="connsiteX21" fmla="*/ 2316480 w 2545080"/>
                <a:gd name="connsiteY21" fmla="*/ 694908 h 711137"/>
                <a:gd name="connsiteX22" fmla="*/ 2385060 w 2545080"/>
                <a:gd name="connsiteY22" fmla="*/ 694908 h 711137"/>
                <a:gd name="connsiteX23" fmla="*/ 2545080 w 2545080"/>
                <a:gd name="connsiteY23" fmla="*/ 694908 h 711137"/>
                <a:gd name="connsiteX0" fmla="*/ 0 w 2545080"/>
                <a:gd name="connsiteY0" fmla="*/ 710148 h 711137"/>
                <a:gd name="connsiteX1" fmla="*/ 194310 w 2545080"/>
                <a:gd name="connsiteY1" fmla="*/ 660618 h 711137"/>
                <a:gd name="connsiteX2" fmla="*/ 354330 w 2545080"/>
                <a:gd name="connsiteY2" fmla="*/ 584418 h 711137"/>
                <a:gd name="connsiteX3" fmla="*/ 464820 w 2545080"/>
                <a:gd name="connsiteY3" fmla="*/ 416778 h 711137"/>
                <a:gd name="connsiteX4" fmla="*/ 567690 w 2545080"/>
                <a:gd name="connsiteY4" fmla="*/ 264378 h 711137"/>
                <a:gd name="connsiteX5" fmla="*/ 739140 w 2545080"/>
                <a:gd name="connsiteY5" fmla="*/ 336768 h 711137"/>
                <a:gd name="connsiteX6" fmla="*/ 834390 w 2545080"/>
                <a:gd name="connsiteY6" fmla="*/ 550128 h 711137"/>
                <a:gd name="connsiteX7" fmla="*/ 880110 w 2545080"/>
                <a:gd name="connsiteY7" fmla="*/ 649188 h 711137"/>
                <a:gd name="connsiteX8" fmla="*/ 990600 w 2545080"/>
                <a:gd name="connsiteY8" fmla="*/ 687288 h 711137"/>
                <a:gd name="connsiteX9" fmla="*/ 1162050 w 2545080"/>
                <a:gd name="connsiteY9" fmla="*/ 687288 h 711137"/>
                <a:gd name="connsiteX10" fmla="*/ 1280160 w 2545080"/>
                <a:gd name="connsiteY10" fmla="*/ 645378 h 711137"/>
                <a:gd name="connsiteX11" fmla="*/ 1291590 w 2545080"/>
                <a:gd name="connsiteY11" fmla="*/ 614898 h 711137"/>
                <a:gd name="connsiteX12" fmla="*/ 1394460 w 2545080"/>
                <a:gd name="connsiteY12" fmla="*/ 580608 h 711137"/>
                <a:gd name="connsiteX13" fmla="*/ 1623060 w 2545080"/>
                <a:gd name="connsiteY13" fmla="*/ 595848 h 711137"/>
                <a:gd name="connsiteX14" fmla="*/ 1699260 w 2545080"/>
                <a:gd name="connsiteY14" fmla="*/ 668238 h 711137"/>
                <a:gd name="connsiteX15" fmla="*/ 1779270 w 2545080"/>
                <a:gd name="connsiteY15" fmla="*/ 679668 h 711137"/>
                <a:gd name="connsiteX16" fmla="*/ 1965960 w 2545080"/>
                <a:gd name="connsiteY16" fmla="*/ 245328 h 711137"/>
                <a:gd name="connsiteX17" fmla="*/ 2026920 w 2545080"/>
                <a:gd name="connsiteY17" fmla="*/ 54828 h 711137"/>
                <a:gd name="connsiteX18" fmla="*/ 2152650 w 2545080"/>
                <a:gd name="connsiteY18" fmla="*/ 9108 h 711137"/>
                <a:gd name="connsiteX19" fmla="*/ 2217420 w 2545080"/>
                <a:gd name="connsiteY19" fmla="*/ 207228 h 711137"/>
                <a:gd name="connsiteX20" fmla="*/ 2289810 w 2545080"/>
                <a:gd name="connsiteY20" fmla="*/ 572988 h 711137"/>
                <a:gd name="connsiteX21" fmla="*/ 2316480 w 2545080"/>
                <a:gd name="connsiteY21" fmla="*/ 694908 h 711137"/>
                <a:gd name="connsiteX22" fmla="*/ 2385060 w 2545080"/>
                <a:gd name="connsiteY22" fmla="*/ 694908 h 711137"/>
                <a:gd name="connsiteX23" fmla="*/ 2545080 w 2545080"/>
                <a:gd name="connsiteY23" fmla="*/ 694908 h 711137"/>
                <a:gd name="connsiteX0" fmla="*/ 0 w 2545080"/>
                <a:gd name="connsiteY0" fmla="*/ 710148 h 711137"/>
                <a:gd name="connsiteX1" fmla="*/ 194310 w 2545080"/>
                <a:gd name="connsiteY1" fmla="*/ 660618 h 711137"/>
                <a:gd name="connsiteX2" fmla="*/ 354330 w 2545080"/>
                <a:gd name="connsiteY2" fmla="*/ 584418 h 711137"/>
                <a:gd name="connsiteX3" fmla="*/ 464820 w 2545080"/>
                <a:gd name="connsiteY3" fmla="*/ 416778 h 711137"/>
                <a:gd name="connsiteX4" fmla="*/ 590550 w 2545080"/>
                <a:gd name="connsiteY4" fmla="*/ 599658 h 711137"/>
                <a:gd name="connsiteX5" fmla="*/ 739140 w 2545080"/>
                <a:gd name="connsiteY5" fmla="*/ 336768 h 711137"/>
                <a:gd name="connsiteX6" fmla="*/ 834390 w 2545080"/>
                <a:gd name="connsiteY6" fmla="*/ 550128 h 711137"/>
                <a:gd name="connsiteX7" fmla="*/ 880110 w 2545080"/>
                <a:gd name="connsiteY7" fmla="*/ 649188 h 711137"/>
                <a:gd name="connsiteX8" fmla="*/ 990600 w 2545080"/>
                <a:gd name="connsiteY8" fmla="*/ 687288 h 711137"/>
                <a:gd name="connsiteX9" fmla="*/ 1162050 w 2545080"/>
                <a:gd name="connsiteY9" fmla="*/ 687288 h 711137"/>
                <a:gd name="connsiteX10" fmla="*/ 1280160 w 2545080"/>
                <a:gd name="connsiteY10" fmla="*/ 645378 h 711137"/>
                <a:gd name="connsiteX11" fmla="*/ 1291590 w 2545080"/>
                <a:gd name="connsiteY11" fmla="*/ 614898 h 711137"/>
                <a:gd name="connsiteX12" fmla="*/ 1394460 w 2545080"/>
                <a:gd name="connsiteY12" fmla="*/ 580608 h 711137"/>
                <a:gd name="connsiteX13" fmla="*/ 1623060 w 2545080"/>
                <a:gd name="connsiteY13" fmla="*/ 595848 h 711137"/>
                <a:gd name="connsiteX14" fmla="*/ 1699260 w 2545080"/>
                <a:gd name="connsiteY14" fmla="*/ 668238 h 711137"/>
                <a:gd name="connsiteX15" fmla="*/ 1779270 w 2545080"/>
                <a:gd name="connsiteY15" fmla="*/ 679668 h 711137"/>
                <a:gd name="connsiteX16" fmla="*/ 1965960 w 2545080"/>
                <a:gd name="connsiteY16" fmla="*/ 245328 h 711137"/>
                <a:gd name="connsiteX17" fmla="*/ 2026920 w 2545080"/>
                <a:gd name="connsiteY17" fmla="*/ 54828 h 711137"/>
                <a:gd name="connsiteX18" fmla="*/ 2152650 w 2545080"/>
                <a:gd name="connsiteY18" fmla="*/ 9108 h 711137"/>
                <a:gd name="connsiteX19" fmla="*/ 2217420 w 2545080"/>
                <a:gd name="connsiteY19" fmla="*/ 207228 h 711137"/>
                <a:gd name="connsiteX20" fmla="*/ 2289810 w 2545080"/>
                <a:gd name="connsiteY20" fmla="*/ 572988 h 711137"/>
                <a:gd name="connsiteX21" fmla="*/ 2316480 w 2545080"/>
                <a:gd name="connsiteY21" fmla="*/ 694908 h 711137"/>
                <a:gd name="connsiteX22" fmla="*/ 2385060 w 2545080"/>
                <a:gd name="connsiteY22" fmla="*/ 694908 h 711137"/>
                <a:gd name="connsiteX23" fmla="*/ 2545080 w 2545080"/>
                <a:gd name="connsiteY23" fmla="*/ 694908 h 711137"/>
                <a:gd name="connsiteX0" fmla="*/ 0 w 2545080"/>
                <a:gd name="connsiteY0" fmla="*/ 710148 h 711137"/>
                <a:gd name="connsiteX1" fmla="*/ 194310 w 2545080"/>
                <a:gd name="connsiteY1" fmla="*/ 660618 h 711137"/>
                <a:gd name="connsiteX2" fmla="*/ 354330 w 2545080"/>
                <a:gd name="connsiteY2" fmla="*/ 584418 h 711137"/>
                <a:gd name="connsiteX3" fmla="*/ 464820 w 2545080"/>
                <a:gd name="connsiteY3" fmla="*/ 416778 h 711137"/>
                <a:gd name="connsiteX4" fmla="*/ 590550 w 2545080"/>
                <a:gd name="connsiteY4" fmla="*/ 599658 h 711137"/>
                <a:gd name="connsiteX5" fmla="*/ 739140 w 2545080"/>
                <a:gd name="connsiteY5" fmla="*/ 336768 h 711137"/>
                <a:gd name="connsiteX6" fmla="*/ 834390 w 2545080"/>
                <a:gd name="connsiteY6" fmla="*/ 550128 h 711137"/>
                <a:gd name="connsiteX7" fmla="*/ 880110 w 2545080"/>
                <a:gd name="connsiteY7" fmla="*/ 649188 h 711137"/>
                <a:gd name="connsiteX8" fmla="*/ 990600 w 2545080"/>
                <a:gd name="connsiteY8" fmla="*/ 687288 h 711137"/>
                <a:gd name="connsiteX9" fmla="*/ 1162050 w 2545080"/>
                <a:gd name="connsiteY9" fmla="*/ 687288 h 711137"/>
                <a:gd name="connsiteX10" fmla="*/ 1280160 w 2545080"/>
                <a:gd name="connsiteY10" fmla="*/ 645378 h 711137"/>
                <a:gd name="connsiteX11" fmla="*/ 1329690 w 2545080"/>
                <a:gd name="connsiteY11" fmla="*/ 641568 h 711137"/>
                <a:gd name="connsiteX12" fmla="*/ 1394460 w 2545080"/>
                <a:gd name="connsiteY12" fmla="*/ 580608 h 711137"/>
                <a:gd name="connsiteX13" fmla="*/ 1623060 w 2545080"/>
                <a:gd name="connsiteY13" fmla="*/ 595848 h 711137"/>
                <a:gd name="connsiteX14" fmla="*/ 1699260 w 2545080"/>
                <a:gd name="connsiteY14" fmla="*/ 668238 h 711137"/>
                <a:gd name="connsiteX15" fmla="*/ 1779270 w 2545080"/>
                <a:gd name="connsiteY15" fmla="*/ 679668 h 711137"/>
                <a:gd name="connsiteX16" fmla="*/ 1965960 w 2545080"/>
                <a:gd name="connsiteY16" fmla="*/ 245328 h 711137"/>
                <a:gd name="connsiteX17" fmla="*/ 2026920 w 2545080"/>
                <a:gd name="connsiteY17" fmla="*/ 54828 h 711137"/>
                <a:gd name="connsiteX18" fmla="*/ 2152650 w 2545080"/>
                <a:gd name="connsiteY18" fmla="*/ 9108 h 711137"/>
                <a:gd name="connsiteX19" fmla="*/ 2217420 w 2545080"/>
                <a:gd name="connsiteY19" fmla="*/ 207228 h 711137"/>
                <a:gd name="connsiteX20" fmla="*/ 2289810 w 2545080"/>
                <a:gd name="connsiteY20" fmla="*/ 572988 h 711137"/>
                <a:gd name="connsiteX21" fmla="*/ 2316480 w 2545080"/>
                <a:gd name="connsiteY21" fmla="*/ 694908 h 711137"/>
                <a:gd name="connsiteX22" fmla="*/ 2385060 w 2545080"/>
                <a:gd name="connsiteY22" fmla="*/ 694908 h 711137"/>
                <a:gd name="connsiteX23" fmla="*/ 2545080 w 2545080"/>
                <a:gd name="connsiteY23" fmla="*/ 694908 h 711137"/>
                <a:gd name="connsiteX0" fmla="*/ 0 w 2545080"/>
                <a:gd name="connsiteY0" fmla="*/ 710148 h 711137"/>
                <a:gd name="connsiteX1" fmla="*/ 194310 w 2545080"/>
                <a:gd name="connsiteY1" fmla="*/ 660618 h 711137"/>
                <a:gd name="connsiteX2" fmla="*/ 354330 w 2545080"/>
                <a:gd name="connsiteY2" fmla="*/ 584418 h 711137"/>
                <a:gd name="connsiteX3" fmla="*/ 464820 w 2545080"/>
                <a:gd name="connsiteY3" fmla="*/ 416778 h 711137"/>
                <a:gd name="connsiteX4" fmla="*/ 590550 w 2545080"/>
                <a:gd name="connsiteY4" fmla="*/ 599658 h 711137"/>
                <a:gd name="connsiteX5" fmla="*/ 739140 w 2545080"/>
                <a:gd name="connsiteY5" fmla="*/ 336768 h 711137"/>
                <a:gd name="connsiteX6" fmla="*/ 834390 w 2545080"/>
                <a:gd name="connsiteY6" fmla="*/ 550128 h 711137"/>
                <a:gd name="connsiteX7" fmla="*/ 880110 w 2545080"/>
                <a:gd name="connsiteY7" fmla="*/ 649188 h 711137"/>
                <a:gd name="connsiteX8" fmla="*/ 990600 w 2545080"/>
                <a:gd name="connsiteY8" fmla="*/ 687288 h 711137"/>
                <a:gd name="connsiteX9" fmla="*/ 1162050 w 2545080"/>
                <a:gd name="connsiteY9" fmla="*/ 687288 h 711137"/>
                <a:gd name="connsiteX10" fmla="*/ 1280160 w 2545080"/>
                <a:gd name="connsiteY10" fmla="*/ 645378 h 711137"/>
                <a:gd name="connsiteX11" fmla="*/ 1329690 w 2545080"/>
                <a:gd name="connsiteY11" fmla="*/ 641568 h 711137"/>
                <a:gd name="connsiteX12" fmla="*/ 1383030 w 2545080"/>
                <a:gd name="connsiteY12" fmla="*/ 458688 h 711137"/>
                <a:gd name="connsiteX13" fmla="*/ 1623060 w 2545080"/>
                <a:gd name="connsiteY13" fmla="*/ 595848 h 711137"/>
                <a:gd name="connsiteX14" fmla="*/ 1699260 w 2545080"/>
                <a:gd name="connsiteY14" fmla="*/ 668238 h 711137"/>
                <a:gd name="connsiteX15" fmla="*/ 1779270 w 2545080"/>
                <a:gd name="connsiteY15" fmla="*/ 679668 h 711137"/>
                <a:gd name="connsiteX16" fmla="*/ 1965960 w 2545080"/>
                <a:gd name="connsiteY16" fmla="*/ 245328 h 711137"/>
                <a:gd name="connsiteX17" fmla="*/ 2026920 w 2545080"/>
                <a:gd name="connsiteY17" fmla="*/ 54828 h 711137"/>
                <a:gd name="connsiteX18" fmla="*/ 2152650 w 2545080"/>
                <a:gd name="connsiteY18" fmla="*/ 9108 h 711137"/>
                <a:gd name="connsiteX19" fmla="*/ 2217420 w 2545080"/>
                <a:gd name="connsiteY19" fmla="*/ 207228 h 711137"/>
                <a:gd name="connsiteX20" fmla="*/ 2289810 w 2545080"/>
                <a:gd name="connsiteY20" fmla="*/ 572988 h 711137"/>
                <a:gd name="connsiteX21" fmla="*/ 2316480 w 2545080"/>
                <a:gd name="connsiteY21" fmla="*/ 694908 h 711137"/>
                <a:gd name="connsiteX22" fmla="*/ 2385060 w 2545080"/>
                <a:gd name="connsiteY22" fmla="*/ 694908 h 711137"/>
                <a:gd name="connsiteX23" fmla="*/ 2545080 w 2545080"/>
                <a:gd name="connsiteY23" fmla="*/ 694908 h 711137"/>
                <a:gd name="connsiteX0" fmla="*/ 0 w 2545080"/>
                <a:gd name="connsiteY0" fmla="*/ 710148 h 710148"/>
                <a:gd name="connsiteX1" fmla="*/ 194310 w 2545080"/>
                <a:gd name="connsiteY1" fmla="*/ 660618 h 710148"/>
                <a:gd name="connsiteX2" fmla="*/ 354330 w 2545080"/>
                <a:gd name="connsiteY2" fmla="*/ 584418 h 710148"/>
                <a:gd name="connsiteX3" fmla="*/ 464820 w 2545080"/>
                <a:gd name="connsiteY3" fmla="*/ 416778 h 710148"/>
                <a:gd name="connsiteX4" fmla="*/ 590550 w 2545080"/>
                <a:gd name="connsiteY4" fmla="*/ 599658 h 710148"/>
                <a:gd name="connsiteX5" fmla="*/ 739140 w 2545080"/>
                <a:gd name="connsiteY5" fmla="*/ 336768 h 710148"/>
                <a:gd name="connsiteX6" fmla="*/ 834390 w 2545080"/>
                <a:gd name="connsiteY6" fmla="*/ 550128 h 710148"/>
                <a:gd name="connsiteX7" fmla="*/ 880110 w 2545080"/>
                <a:gd name="connsiteY7" fmla="*/ 649188 h 710148"/>
                <a:gd name="connsiteX8" fmla="*/ 990600 w 2545080"/>
                <a:gd name="connsiteY8" fmla="*/ 687288 h 710148"/>
                <a:gd name="connsiteX9" fmla="*/ 1162050 w 2545080"/>
                <a:gd name="connsiteY9" fmla="*/ 687288 h 710148"/>
                <a:gd name="connsiteX10" fmla="*/ 1280160 w 2545080"/>
                <a:gd name="connsiteY10" fmla="*/ 645378 h 710148"/>
                <a:gd name="connsiteX11" fmla="*/ 1329690 w 2545080"/>
                <a:gd name="connsiteY11" fmla="*/ 641568 h 710148"/>
                <a:gd name="connsiteX12" fmla="*/ 1383030 w 2545080"/>
                <a:gd name="connsiteY12" fmla="*/ 458688 h 710148"/>
                <a:gd name="connsiteX13" fmla="*/ 1485900 w 2545080"/>
                <a:gd name="connsiteY13" fmla="*/ 630138 h 710148"/>
                <a:gd name="connsiteX14" fmla="*/ 1699260 w 2545080"/>
                <a:gd name="connsiteY14" fmla="*/ 668238 h 710148"/>
                <a:gd name="connsiteX15" fmla="*/ 1779270 w 2545080"/>
                <a:gd name="connsiteY15" fmla="*/ 679668 h 710148"/>
                <a:gd name="connsiteX16" fmla="*/ 1965960 w 2545080"/>
                <a:gd name="connsiteY16" fmla="*/ 245328 h 710148"/>
                <a:gd name="connsiteX17" fmla="*/ 2026920 w 2545080"/>
                <a:gd name="connsiteY17" fmla="*/ 54828 h 710148"/>
                <a:gd name="connsiteX18" fmla="*/ 2152650 w 2545080"/>
                <a:gd name="connsiteY18" fmla="*/ 9108 h 710148"/>
                <a:gd name="connsiteX19" fmla="*/ 2217420 w 2545080"/>
                <a:gd name="connsiteY19" fmla="*/ 207228 h 710148"/>
                <a:gd name="connsiteX20" fmla="*/ 2289810 w 2545080"/>
                <a:gd name="connsiteY20" fmla="*/ 572988 h 710148"/>
                <a:gd name="connsiteX21" fmla="*/ 2316480 w 2545080"/>
                <a:gd name="connsiteY21" fmla="*/ 694908 h 710148"/>
                <a:gd name="connsiteX22" fmla="*/ 2385060 w 2545080"/>
                <a:gd name="connsiteY22" fmla="*/ 694908 h 710148"/>
                <a:gd name="connsiteX23" fmla="*/ 2545080 w 2545080"/>
                <a:gd name="connsiteY23" fmla="*/ 694908 h 710148"/>
                <a:gd name="connsiteX0" fmla="*/ 0 w 2545080"/>
                <a:gd name="connsiteY0" fmla="*/ 710148 h 710148"/>
                <a:gd name="connsiteX1" fmla="*/ 194310 w 2545080"/>
                <a:gd name="connsiteY1" fmla="*/ 660618 h 710148"/>
                <a:gd name="connsiteX2" fmla="*/ 354330 w 2545080"/>
                <a:gd name="connsiteY2" fmla="*/ 584418 h 710148"/>
                <a:gd name="connsiteX3" fmla="*/ 464820 w 2545080"/>
                <a:gd name="connsiteY3" fmla="*/ 416778 h 710148"/>
                <a:gd name="connsiteX4" fmla="*/ 590550 w 2545080"/>
                <a:gd name="connsiteY4" fmla="*/ 599658 h 710148"/>
                <a:gd name="connsiteX5" fmla="*/ 739140 w 2545080"/>
                <a:gd name="connsiteY5" fmla="*/ 336768 h 710148"/>
                <a:gd name="connsiteX6" fmla="*/ 834390 w 2545080"/>
                <a:gd name="connsiteY6" fmla="*/ 550128 h 710148"/>
                <a:gd name="connsiteX7" fmla="*/ 880110 w 2545080"/>
                <a:gd name="connsiteY7" fmla="*/ 649188 h 710148"/>
                <a:gd name="connsiteX8" fmla="*/ 990600 w 2545080"/>
                <a:gd name="connsiteY8" fmla="*/ 687288 h 710148"/>
                <a:gd name="connsiteX9" fmla="*/ 1162050 w 2545080"/>
                <a:gd name="connsiteY9" fmla="*/ 687288 h 710148"/>
                <a:gd name="connsiteX10" fmla="*/ 1280160 w 2545080"/>
                <a:gd name="connsiteY10" fmla="*/ 645378 h 710148"/>
                <a:gd name="connsiteX11" fmla="*/ 1329690 w 2545080"/>
                <a:gd name="connsiteY11" fmla="*/ 641568 h 710148"/>
                <a:gd name="connsiteX12" fmla="*/ 1421130 w 2545080"/>
                <a:gd name="connsiteY12" fmla="*/ 458688 h 710148"/>
                <a:gd name="connsiteX13" fmla="*/ 1485900 w 2545080"/>
                <a:gd name="connsiteY13" fmla="*/ 630138 h 710148"/>
                <a:gd name="connsiteX14" fmla="*/ 1699260 w 2545080"/>
                <a:gd name="connsiteY14" fmla="*/ 668238 h 710148"/>
                <a:gd name="connsiteX15" fmla="*/ 1779270 w 2545080"/>
                <a:gd name="connsiteY15" fmla="*/ 679668 h 710148"/>
                <a:gd name="connsiteX16" fmla="*/ 1965960 w 2545080"/>
                <a:gd name="connsiteY16" fmla="*/ 245328 h 710148"/>
                <a:gd name="connsiteX17" fmla="*/ 2026920 w 2545080"/>
                <a:gd name="connsiteY17" fmla="*/ 54828 h 710148"/>
                <a:gd name="connsiteX18" fmla="*/ 2152650 w 2545080"/>
                <a:gd name="connsiteY18" fmla="*/ 9108 h 710148"/>
                <a:gd name="connsiteX19" fmla="*/ 2217420 w 2545080"/>
                <a:gd name="connsiteY19" fmla="*/ 207228 h 710148"/>
                <a:gd name="connsiteX20" fmla="*/ 2289810 w 2545080"/>
                <a:gd name="connsiteY20" fmla="*/ 572988 h 710148"/>
                <a:gd name="connsiteX21" fmla="*/ 2316480 w 2545080"/>
                <a:gd name="connsiteY21" fmla="*/ 694908 h 710148"/>
                <a:gd name="connsiteX22" fmla="*/ 2385060 w 2545080"/>
                <a:gd name="connsiteY22" fmla="*/ 694908 h 710148"/>
                <a:gd name="connsiteX23" fmla="*/ 2545080 w 2545080"/>
                <a:gd name="connsiteY23" fmla="*/ 694908 h 710148"/>
                <a:gd name="connsiteX0" fmla="*/ 0 w 2545080"/>
                <a:gd name="connsiteY0" fmla="*/ 710148 h 710148"/>
                <a:gd name="connsiteX1" fmla="*/ 194310 w 2545080"/>
                <a:gd name="connsiteY1" fmla="*/ 660618 h 710148"/>
                <a:gd name="connsiteX2" fmla="*/ 354330 w 2545080"/>
                <a:gd name="connsiteY2" fmla="*/ 584418 h 710148"/>
                <a:gd name="connsiteX3" fmla="*/ 464820 w 2545080"/>
                <a:gd name="connsiteY3" fmla="*/ 416778 h 710148"/>
                <a:gd name="connsiteX4" fmla="*/ 590550 w 2545080"/>
                <a:gd name="connsiteY4" fmla="*/ 599658 h 710148"/>
                <a:gd name="connsiteX5" fmla="*/ 739140 w 2545080"/>
                <a:gd name="connsiteY5" fmla="*/ 336768 h 710148"/>
                <a:gd name="connsiteX6" fmla="*/ 834390 w 2545080"/>
                <a:gd name="connsiteY6" fmla="*/ 550128 h 710148"/>
                <a:gd name="connsiteX7" fmla="*/ 880110 w 2545080"/>
                <a:gd name="connsiteY7" fmla="*/ 649188 h 710148"/>
                <a:gd name="connsiteX8" fmla="*/ 990600 w 2545080"/>
                <a:gd name="connsiteY8" fmla="*/ 687288 h 710148"/>
                <a:gd name="connsiteX9" fmla="*/ 1162050 w 2545080"/>
                <a:gd name="connsiteY9" fmla="*/ 687288 h 710148"/>
                <a:gd name="connsiteX10" fmla="*/ 1268730 w 2545080"/>
                <a:gd name="connsiteY10" fmla="*/ 645378 h 710148"/>
                <a:gd name="connsiteX11" fmla="*/ 1329690 w 2545080"/>
                <a:gd name="connsiteY11" fmla="*/ 641568 h 710148"/>
                <a:gd name="connsiteX12" fmla="*/ 1421130 w 2545080"/>
                <a:gd name="connsiteY12" fmla="*/ 458688 h 710148"/>
                <a:gd name="connsiteX13" fmla="*/ 1485900 w 2545080"/>
                <a:gd name="connsiteY13" fmla="*/ 630138 h 710148"/>
                <a:gd name="connsiteX14" fmla="*/ 1699260 w 2545080"/>
                <a:gd name="connsiteY14" fmla="*/ 668238 h 710148"/>
                <a:gd name="connsiteX15" fmla="*/ 1779270 w 2545080"/>
                <a:gd name="connsiteY15" fmla="*/ 679668 h 710148"/>
                <a:gd name="connsiteX16" fmla="*/ 1965960 w 2545080"/>
                <a:gd name="connsiteY16" fmla="*/ 245328 h 710148"/>
                <a:gd name="connsiteX17" fmla="*/ 2026920 w 2545080"/>
                <a:gd name="connsiteY17" fmla="*/ 54828 h 710148"/>
                <a:gd name="connsiteX18" fmla="*/ 2152650 w 2545080"/>
                <a:gd name="connsiteY18" fmla="*/ 9108 h 710148"/>
                <a:gd name="connsiteX19" fmla="*/ 2217420 w 2545080"/>
                <a:gd name="connsiteY19" fmla="*/ 207228 h 710148"/>
                <a:gd name="connsiteX20" fmla="*/ 2289810 w 2545080"/>
                <a:gd name="connsiteY20" fmla="*/ 572988 h 710148"/>
                <a:gd name="connsiteX21" fmla="*/ 2316480 w 2545080"/>
                <a:gd name="connsiteY21" fmla="*/ 694908 h 710148"/>
                <a:gd name="connsiteX22" fmla="*/ 2385060 w 2545080"/>
                <a:gd name="connsiteY22" fmla="*/ 694908 h 710148"/>
                <a:gd name="connsiteX23" fmla="*/ 2545080 w 2545080"/>
                <a:gd name="connsiteY23" fmla="*/ 694908 h 710148"/>
                <a:gd name="connsiteX0" fmla="*/ 0 w 2545080"/>
                <a:gd name="connsiteY0" fmla="*/ 710148 h 710148"/>
                <a:gd name="connsiteX1" fmla="*/ 194310 w 2545080"/>
                <a:gd name="connsiteY1" fmla="*/ 660618 h 710148"/>
                <a:gd name="connsiteX2" fmla="*/ 354330 w 2545080"/>
                <a:gd name="connsiteY2" fmla="*/ 584418 h 710148"/>
                <a:gd name="connsiteX3" fmla="*/ 464820 w 2545080"/>
                <a:gd name="connsiteY3" fmla="*/ 416778 h 710148"/>
                <a:gd name="connsiteX4" fmla="*/ 590550 w 2545080"/>
                <a:gd name="connsiteY4" fmla="*/ 599658 h 710148"/>
                <a:gd name="connsiteX5" fmla="*/ 739140 w 2545080"/>
                <a:gd name="connsiteY5" fmla="*/ 336768 h 710148"/>
                <a:gd name="connsiteX6" fmla="*/ 834390 w 2545080"/>
                <a:gd name="connsiteY6" fmla="*/ 550128 h 710148"/>
                <a:gd name="connsiteX7" fmla="*/ 880110 w 2545080"/>
                <a:gd name="connsiteY7" fmla="*/ 649188 h 710148"/>
                <a:gd name="connsiteX8" fmla="*/ 990600 w 2545080"/>
                <a:gd name="connsiteY8" fmla="*/ 687288 h 710148"/>
                <a:gd name="connsiteX9" fmla="*/ 1162050 w 2545080"/>
                <a:gd name="connsiteY9" fmla="*/ 687288 h 710148"/>
                <a:gd name="connsiteX10" fmla="*/ 1268730 w 2545080"/>
                <a:gd name="connsiteY10" fmla="*/ 645378 h 710148"/>
                <a:gd name="connsiteX11" fmla="*/ 1329690 w 2545080"/>
                <a:gd name="connsiteY11" fmla="*/ 641568 h 710148"/>
                <a:gd name="connsiteX12" fmla="*/ 1421130 w 2545080"/>
                <a:gd name="connsiteY12" fmla="*/ 458688 h 710148"/>
                <a:gd name="connsiteX13" fmla="*/ 1485900 w 2545080"/>
                <a:gd name="connsiteY13" fmla="*/ 630138 h 710148"/>
                <a:gd name="connsiteX14" fmla="*/ 1661160 w 2545080"/>
                <a:gd name="connsiteY14" fmla="*/ 588228 h 710148"/>
                <a:gd name="connsiteX15" fmla="*/ 1779270 w 2545080"/>
                <a:gd name="connsiteY15" fmla="*/ 679668 h 710148"/>
                <a:gd name="connsiteX16" fmla="*/ 1965960 w 2545080"/>
                <a:gd name="connsiteY16" fmla="*/ 245328 h 710148"/>
                <a:gd name="connsiteX17" fmla="*/ 2026920 w 2545080"/>
                <a:gd name="connsiteY17" fmla="*/ 54828 h 710148"/>
                <a:gd name="connsiteX18" fmla="*/ 2152650 w 2545080"/>
                <a:gd name="connsiteY18" fmla="*/ 9108 h 710148"/>
                <a:gd name="connsiteX19" fmla="*/ 2217420 w 2545080"/>
                <a:gd name="connsiteY19" fmla="*/ 207228 h 710148"/>
                <a:gd name="connsiteX20" fmla="*/ 2289810 w 2545080"/>
                <a:gd name="connsiteY20" fmla="*/ 572988 h 710148"/>
                <a:gd name="connsiteX21" fmla="*/ 2316480 w 2545080"/>
                <a:gd name="connsiteY21" fmla="*/ 694908 h 710148"/>
                <a:gd name="connsiteX22" fmla="*/ 2385060 w 2545080"/>
                <a:gd name="connsiteY22" fmla="*/ 694908 h 710148"/>
                <a:gd name="connsiteX23" fmla="*/ 2545080 w 2545080"/>
                <a:gd name="connsiteY23" fmla="*/ 694908 h 710148"/>
                <a:gd name="connsiteX0" fmla="*/ 0 w 2545080"/>
                <a:gd name="connsiteY0" fmla="*/ 711637 h 711637"/>
                <a:gd name="connsiteX1" fmla="*/ 194310 w 2545080"/>
                <a:gd name="connsiteY1" fmla="*/ 662107 h 711637"/>
                <a:gd name="connsiteX2" fmla="*/ 354330 w 2545080"/>
                <a:gd name="connsiteY2" fmla="*/ 585907 h 711637"/>
                <a:gd name="connsiteX3" fmla="*/ 464820 w 2545080"/>
                <a:gd name="connsiteY3" fmla="*/ 418267 h 711637"/>
                <a:gd name="connsiteX4" fmla="*/ 590550 w 2545080"/>
                <a:gd name="connsiteY4" fmla="*/ 601147 h 711637"/>
                <a:gd name="connsiteX5" fmla="*/ 739140 w 2545080"/>
                <a:gd name="connsiteY5" fmla="*/ 338257 h 711637"/>
                <a:gd name="connsiteX6" fmla="*/ 834390 w 2545080"/>
                <a:gd name="connsiteY6" fmla="*/ 551617 h 711637"/>
                <a:gd name="connsiteX7" fmla="*/ 880110 w 2545080"/>
                <a:gd name="connsiteY7" fmla="*/ 650677 h 711637"/>
                <a:gd name="connsiteX8" fmla="*/ 990600 w 2545080"/>
                <a:gd name="connsiteY8" fmla="*/ 688777 h 711637"/>
                <a:gd name="connsiteX9" fmla="*/ 1162050 w 2545080"/>
                <a:gd name="connsiteY9" fmla="*/ 688777 h 711637"/>
                <a:gd name="connsiteX10" fmla="*/ 1268730 w 2545080"/>
                <a:gd name="connsiteY10" fmla="*/ 646867 h 711637"/>
                <a:gd name="connsiteX11" fmla="*/ 1329690 w 2545080"/>
                <a:gd name="connsiteY11" fmla="*/ 643057 h 711637"/>
                <a:gd name="connsiteX12" fmla="*/ 1421130 w 2545080"/>
                <a:gd name="connsiteY12" fmla="*/ 460177 h 711637"/>
                <a:gd name="connsiteX13" fmla="*/ 1485900 w 2545080"/>
                <a:gd name="connsiteY13" fmla="*/ 631627 h 711637"/>
                <a:gd name="connsiteX14" fmla="*/ 1661160 w 2545080"/>
                <a:gd name="connsiteY14" fmla="*/ 589717 h 711637"/>
                <a:gd name="connsiteX15" fmla="*/ 1779270 w 2545080"/>
                <a:gd name="connsiteY15" fmla="*/ 681157 h 711637"/>
                <a:gd name="connsiteX16" fmla="*/ 1962150 w 2545080"/>
                <a:gd name="connsiteY16" fmla="*/ 303967 h 711637"/>
                <a:gd name="connsiteX17" fmla="*/ 2026920 w 2545080"/>
                <a:gd name="connsiteY17" fmla="*/ 56317 h 711637"/>
                <a:gd name="connsiteX18" fmla="*/ 2152650 w 2545080"/>
                <a:gd name="connsiteY18" fmla="*/ 10597 h 711637"/>
                <a:gd name="connsiteX19" fmla="*/ 2217420 w 2545080"/>
                <a:gd name="connsiteY19" fmla="*/ 208717 h 711637"/>
                <a:gd name="connsiteX20" fmla="*/ 2289810 w 2545080"/>
                <a:gd name="connsiteY20" fmla="*/ 574477 h 711637"/>
                <a:gd name="connsiteX21" fmla="*/ 2316480 w 2545080"/>
                <a:gd name="connsiteY21" fmla="*/ 696397 h 711637"/>
                <a:gd name="connsiteX22" fmla="*/ 2385060 w 2545080"/>
                <a:gd name="connsiteY22" fmla="*/ 696397 h 711637"/>
                <a:gd name="connsiteX23" fmla="*/ 2545080 w 2545080"/>
                <a:gd name="connsiteY23" fmla="*/ 696397 h 711637"/>
                <a:gd name="connsiteX0" fmla="*/ 0 w 2545080"/>
                <a:gd name="connsiteY0" fmla="*/ 668578 h 668578"/>
                <a:gd name="connsiteX1" fmla="*/ 194310 w 2545080"/>
                <a:gd name="connsiteY1" fmla="*/ 619048 h 668578"/>
                <a:gd name="connsiteX2" fmla="*/ 354330 w 2545080"/>
                <a:gd name="connsiteY2" fmla="*/ 542848 h 668578"/>
                <a:gd name="connsiteX3" fmla="*/ 464820 w 2545080"/>
                <a:gd name="connsiteY3" fmla="*/ 375208 h 668578"/>
                <a:gd name="connsiteX4" fmla="*/ 590550 w 2545080"/>
                <a:gd name="connsiteY4" fmla="*/ 558088 h 668578"/>
                <a:gd name="connsiteX5" fmla="*/ 739140 w 2545080"/>
                <a:gd name="connsiteY5" fmla="*/ 295198 h 668578"/>
                <a:gd name="connsiteX6" fmla="*/ 834390 w 2545080"/>
                <a:gd name="connsiteY6" fmla="*/ 508558 h 668578"/>
                <a:gd name="connsiteX7" fmla="*/ 880110 w 2545080"/>
                <a:gd name="connsiteY7" fmla="*/ 607618 h 668578"/>
                <a:gd name="connsiteX8" fmla="*/ 990600 w 2545080"/>
                <a:gd name="connsiteY8" fmla="*/ 645718 h 668578"/>
                <a:gd name="connsiteX9" fmla="*/ 1162050 w 2545080"/>
                <a:gd name="connsiteY9" fmla="*/ 645718 h 668578"/>
                <a:gd name="connsiteX10" fmla="*/ 1268730 w 2545080"/>
                <a:gd name="connsiteY10" fmla="*/ 603808 h 668578"/>
                <a:gd name="connsiteX11" fmla="*/ 1329690 w 2545080"/>
                <a:gd name="connsiteY11" fmla="*/ 599998 h 668578"/>
                <a:gd name="connsiteX12" fmla="*/ 1421130 w 2545080"/>
                <a:gd name="connsiteY12" fmla="*/ 417118 h 668578"/>
                <a:gd name="connsiteX13" fmla="*/ 1485900 w 2545080"/>
                <a:gd name="connsiteY13" fmla="*/ 588568 h 668578"/>
                <a:gd name="connsiteX14" fmla="*/ 1661160 w 2545080"/>
                <a:gd name="connsiteY14" fmla="*/ 546658 h 668578"/>
                <a:gd name="connsiteX15" fmla="*/ 1779270 w 2545080"/>
                <a:gd name="connsiteY15" fmla="*/ 638098 h 668578"/>
                <a:gd name="connsiteX16" fmla="*/ 1962150 w 2545080"/>
                <a:gd name="connsiteY16" fmla="*/ 260908 h 668578"/>
                <a:gd name="connsiteX17" fmla="*/ 2026920 w 2545080"/>
                <a:gd name="connsiteY17" fmla="*/ 13258 h 668578"/>
                <a:gd name="connsiteX18" fmla="*/ 2148840 w 2545080"/>
                <a:gd name="connsiteY18" fmla="*/ 47548 h 668578"/>
                <a:gd name="connsiteX19" fmla="*/ 2217420 w 2545080"/>
                <a:gd name="connsiteY19" fmla="*/ 165658 h 668578"/>
                <a:gd name="connsiteX20" fmla="*/ 2289810 w 2545080"/>
                <a:gd name="connsiteY20" fmla="*/ 531418 h 668578"/>
                <a:gd name="connsiteX21" fmla="*/ 2316480 w 2545080"/>
                <a:gd name="connsiteY21" fmla="*/ 653338 h 668578"/>
                <a:gd name="connsiteX22" fmla="*/ 2385060 w 2545080"/>
                <a:gd name="connsiteY22" fmla="*/ 653338 h 668578"/>
                <a:gd name="connsiteX23" fmla="*/ 2545080 w 2545080"/>
                <a:gd name="connsiteY23" fmla="*/ 653338 h 668578"/>
                <a:gd name="connsiteX0" fmla="*/ 0 w 2545080"/>
                <a:gd name="connsiteY0" fmla="*/ 669407 h 669407"/>
                <a:gd name="connsiteX1" fmla="*/ 194310 w 2545080"/>
                <a:gd name="connsiteY1" fmla="*/ 619877 h 669407"/>
                <a:gd name="connsiteX2" fmla="*/ 354330 w 2545080"/>
                <a:gd name="connsiteY2" fmla="*/ 543677 h 669407"/>
                <a:gd name="connsiteX3" fmla="*/ 464820 w 2545080"/>
                <a:gd name="connsiteY3" fmla="*/ 376037 h 669407"/>
                <a:gd name="connsiteX4" fmla="*/ 590550 w 2545080"/>
                <a:gd name="connsiteY4" fmla="*/ 558917 h 669407"/>
                <a:gd name="connsiteX5" fmla="*/ 739140 w 2545080"/>
                <a:gd name="connsiteY5" fmla="*/ 296027 h 669407"/>
                <a:gd name="connsiteX6" fmla="*/ 834390 w 2545080"/>
                <a:gd name="connsiteY6" fmla="*/ 509387 h 669407"/>
                <a:gd name="connsiteX7" fmla="*/ 880110 w 2545080"/>
                <a:gd name="connsiteY7" fmla="*/ 608447 h 669407"/>
                <a:gd name="connsiteX8" fmla="*/ 990600 w 2545080"/>
                <a:gd name="connsiteY8" fmla="*/ 646547 h 669407"/>
                <a:gd name="connsiteX9" fmla="*/ 1162050 w 2545080"/>
                <a:gd name="connsiteY9" fmla="*/ 646547 h 669407"/>
                <a:gd name="connsiteX10" fmla="*/ 1268730 w 2545080"/>
                <a:gd name="connsiteY10" fmla="*/ 604637 h 669407"/>
                <a:gd name="connsiteX11" fmla="*/ 1329690 w 2545080"/>
                <a:gd name="connsiteY11" fmla="*/ 600827 h 669407"/>
                <a:gd name="connsiteX12" fmla="*/ 1421130 w 2545080"/>
                <a:gd name="connsiteY12" fmla="*/ 417947 h 669407"/>
                <a:gd name="connsiteX13" fmla="*/ 1485900 w 2545080"/>
                <a:gd name="connsiteY13" fmla="*/ 589397 h 669407"/>
                <a:gd name="connsiteX14" fmla="*/ 1661160 w 2545080"/>
                <a:gd name="connsiteY14" fmla="*/ 547487 h 669407"/>
                <a:gd name="connsiteX15" fmla="*/ 1779270 w 2545080"/>
                <a:gd name="connsiteY15" fmla="*/ 638927 h 669407"/>
                <a:gd name="connsiteX16" fmla="*/ 1962150 w 2545080"/>
                <a:gd name="connsiteY16" fmla="*/ 261737 h 669407"/>
                <a:gd name="connsiteX17" fmla="*/ 2026920 w 2545080"/>
                <a:gd name="connsiteY17" fmla="*/ 14087 h 669407"/>
                <a:gd name="connsiteX18" fmla="*/ 2148840 w 2545080"/>
                <a:gd name="connsiteY18" fmla="*/ 48377 h 669407"/>
                <a:gd name="connsiteX19" fmla="*/ 2217420 w 2545080"/>
                <a:gd name="connsiteY19" fmla="*/ 196967 h 669407"/>
                <a:gd name="connsiteX20" fmla="*/ 2289810 w 2545080"/>
                <a:gd name="connsiteY20" fmla="*/ 532247 h 669407"/>
                <a:gd name="connsiteX21" fmla="*/ 2316480 w 2545080"/>
                <a:gd name="connsiteY21" fmla="*/ 654167 h 669407"/>
                <a:gd name="connsiteX22" fmla="*/ 2385060 w 2545080"/>
                <a:gd name="connsiteY22" fmla="*/ 654167 h 669407"/>
                <a:gd name="connsiteX23" fmla="*/ 2545080 w 2545080"/>
                <a:gd name="connsiteY23" fmla="*/ 654167 h 669407"/>
                <a:gd name="connsiteX0" fmla="*/ 0 w 2545080"/>
                <a:gd name="connsiteY0" fmla="*/ 669407 h 669407"/>
                <a:gd name="connsiteX1" fmla="*/ 194310 w 2545080"/>
                <a:gd name="connsiteY1" fmla="*/ 619877 h 669407"/>
                <a:gd name="connsiteX2" fmla="*/ 354330 w 2545080"/>
                <a:gd name="connsiteY2" fmla="*/ 543677 h 669407"/>
                <a:gd name="connsiteX3" fmla="*/ 464820 w 2545080"/>
                <a:gd name="connsiteY3" fmla="*/ 376037 h 669407"/>
                <a:gd name="connsiteX4" fmla="*/ 590550 w 2545080"/>
                <a:gd name="connsiteY4" fmla="*/ 558917 h 669407"/>
                <a:gd name="connsiteX5" fmla="*/ 739140 w 2545080"/>
                <a:gd name="connsiteY5" fmla="*/ 296027 h 669407"/>
                <a:gd name="connsiteX6" fmla="*/ 834390 w 2545080"/>
                <a:gd name="connsiteY6" fmla="*/ 509387 h 669407"/>
                <a:gd name="connsiteX7" fmla="*/ 880110 w 2545080"/>
                <a:gd name="connsiteY7" fmla="*/ 608447 h 669407"/>
                <a:gd name="connsiteX8" fmla="*/ 990600 w 2545080"/>
                <a:gd name="connsiteY8" fmla="*/ 646547 h 669407"/>
                <a:gd name="connsiteX9" fmla="*/ 1162050 w 2545080"/>
                <a:gd name="connsiteY9" fmla="*/ 646547 h 669407"/>
                <a:gd name="connsiteX10" fmla="*/ 1268730 w 2545080"/>
                <a:gd name="connsiteY10" fmla="*/ 604637 h 669407"/>
                <a:gd name="connsiteX11" fmla="*/ 1329690 w 2545080"/>
                <a:gd name="connsiteY11" fmla="*/ 600827 h 669407"/>
                <a:gd name="connsiteX12" fmla="*/ 1421130 w 2545080"/>
                <a:gd name="connsiteY12" fmla="*/ 417947 h 669407"/>
                <a:gd name="connsiteX13" fmla="*/ 1485900 w 2545080"/>
                <a:gd name="connsiteY13" fmla="*/ 589397 h 669407"/>
                <a:gd name="connsiteX14" fmla="*/ 1661160 w 2545080"/>
                <a:gd name="connsiteY14" fmla="*/ 547487 h 669407"/>
                <a:gd name="connsiteX15" fmla="*/ 1779270 w 2545080"/>
                <a:gd name="connsiteY15" fmla="*/ 638927 h 669407"/>
                <a:gd name="connsiteX16" fmla="*/ 1962150 w 2545080"/>
                <a:gd name="connsiteY16" fmla="*/ 261737 h 669407"/>
                <a:gd name="connsiteX17" fmla="*/ 2026920 w 2545080"/>
                <a:gd name="connsiteY17" fmla="*/ 14087 h 669407"/>
                <a:gd name="connsiteX18" fmla="*/ 2148840 w 2545080"/>
                <a:gd name="connsiteY18" fmla="*/ 48377 h 669407"/>
                <a:gd name="connsiteX19" fmla="*/ 2217420 w 2545080"/>
                <a:gd name="connsiteY19" fmla="*/ 196967 h 669407"/>
                <a:gd name="connsiteX20" fmla="*/ 2289810 w 2545080"/>
                <a:gd name="connsiteY20" fmla="*/ 532247 h 669407"/>
                <a:gd name="connsiteX21" fmla="*/ 2350770 w 2545080"/>
                <a:gd name="connsiteY21" fmla="*/ 558917 h 669407"/>
                <a:gd name="connsiteX22" fmla="*/ 2385060 w 2545080"/>
                <a:gd name="connsiteY22" fmla="*/ 654167 h 669407"/>
                <a:gd name="connsiteX23" fmla="*/ 2545080 w 2545080"/>
                <a:gd name="connsiteY23" fmla="*/ 654167 h 669407"/>
                <a:gd name="connsiteX0" fmla="*/ 0 w 2545080"/>
                <a:gd name="connsiteY0" fmla="*/ 669407 h 669407"/>
                <a:gd name="connsiteX1" fmla="*/ 194310 w 2545080"/>
                <a:gd name="connsiteY1" fmla="*/ 619877 h 669407"/>
                <a:gd name="connsiteX2" fmla="*/ 354330 w 2545080"/>
                <a:gd name="connsiteY2" fmla="*/ 543677 h 669407"/>
                <a:gd name="connsiteX3" fmla="*/ 464820 w 2545080"/>
                <a:gd name="connsiteY3" fmla="*/ 376037 h 669407"/>
                <a:gd name="connsiteX4" fmla="*/ 590550 w 2545080"/>
                <a:gd name="connsiteY4" fmla="*/ 558917 h 669407"/>
                <a:gd name="connsiteX5" fmla="*/ 739140 w 2545080"/>
                <a:gd name="connsiteY5" fmla="*/ 296027 h 669407"/>
                <a:gd name="connsiteX6" fmla="*/ 834390 w 2545080"/>
                <a:gd name="connsiteY6" fmla="*/ 509387 h 669407"/>
                <a:gd name="connsiteX7" fmla="*/ 880110 w 2545080"/>
                <a:gd name="connsiteY7" fmla="*/ 608447 h 669407"/>
                <a:gd name="connsiteX8" fmla="*/ 990600 w 2545080"/>
                <a:gd name="connsiteY8" fmla="*/ 646547 h 669407"/>
                <a:gd name="connsiteX9" fmla="*/ 1162050 w 2545080"/>
                <a:gd name="connsiteY9" fmla="*/ 646547 h 669407"/>
                <a:gd name="connsiteX10" fmla="*/ 1268730 w 2545080"/>
                <a:gd name="connsiteY10" fmla="*/ 604637 h 669407"/>
                <a:gd name="connsiteX11" fmla="*/ 1329690 w 2545080"/>
                <a:gd name="connsiteY11" fmla="*/ 600827 h 669407"/>
                <a:gd name="connsiteX12" fmla="*/ 1421130 w 2545080"/>
                <a:gd name="connsiteY12" fmla="*/ 417947 h 669407"/>
                <a:gd name="connsiteX13" fmla="*/ 1485900 w 2545080"/>
                <a:gd name="connsiteY13" fmla="*/ 589397 h 669407"/>
                <a:gd name="connsiteX14" fmla="*/ 1661160 w 2545080"/>
                <a:gd name="connsiteY14" fmla="*/ 547487 h 669407"/>
                <a:gd name="connsiteX15" fmla="*/ 1779270 w 2545080"/>
                <a:gd name="connsiteY15" fmla="*/ 638927 h 669407"/>
                <a:gd name="connsiteX16" fmla="*/ 1962150 w 2545080"/>
                <a:gd name="connsiteY16" fmla="*/ 261737 h 669407"/>
                <a:gd name="connsiteX17" fmla="*/ 2026920 w 2545080"/>
                <a:gd name="connsiteY17" fmla="*/ 14087 h 669407"/>
                <a:gd name="connsiteX18" fmla="*/ 2148840 w 2545080"/>
                <a:gd name="connsiteY18" fmla="*/ 48377 h 669407"/>
                <a:gd name="connsiteX19" fmla="*/ 2217420 w 2545080"/>
                <a:gd name="connsiteY19" fmla="*/ 196967 h 669407"/>
                <a:gd name="connsiteX20" fmla="*/ 2301240 w 2545080"/>
                <a:gd name="connsiteY20" fmla="*/ 398897 h 669407"/>
                <a:gd name="connsiteX21" fmla="*/ 2350770 w 2545080"/>
                <a:gd name="connsiteY21" fmla="*/ 558917 h 669407"/>
                <a:gd name="connsiteX22" fmla="*/ 2385060 w 2545080"/>
                <a:gd name="connsiteY22" fmla="*/ 654167 h 669407"/>
                <a:gd name="connsiteX23" fmla="*/ 2545080 w 2545080"/>
                <a:gd name="connsiteY23" fmla="*/ 654167 h 669407"/>
                <a:gd name="connsiteX0" fmla="*/ 0 w 2545080"/>
                <a:gd name="connsiteY0" fmla="*/ 669407 h 669407"/>
                <a:gd name="connsiteX1" fmla="*/ 194310 w 2545080"/>
                <a:gd name="connsiteY1" fmla="*/ 619877 h 669407"/>
                <a:gd name="connsiteX2" fmla="*/ 354330 w 2545080"/>
                <a:gd name="connsiteY2" fmla="*/ 543677 h 669407"/>
                <a:gd name="connsiteX3" fmla="*/ 464820 w 2545080"/>
                <a:gd name="connsiteY3" fmla="*/ 376037 h 669407"/>
                <a:gd name="connsiteX4" fmla="*/ 590550 w 2545080"/>
                <a:gd name="connsiteY4" fmla="*/ 558917 h 669407"/>
                <a:gd name="connsiteX5" fmla="*/ 739140 w 2545080"/>
                <a:gd name="connsiteY5" fmla="*/ 296027 h 669407"/>
                <a:gd name="connsiteX6" fmla="*/ 834390 w 2545080"/>
                <a:gd name="connsiteY6" fmla="*/ 509387 h 669407"/>
                <a:gd name="connsiteX7" fmla="*/ 880110 w 2545080"/>
                <a:gd name="connsiteY7" fmla="*/ 608447 h 669407"/>
                <a:gd name="connsiteX8" fmla="*/ 990600 w 2545080"/>
                <a:gd name="connsiteY8" fmla="*/ 646547 h 669407"/>
                <a:gd name="connsiteX9" fmla="*/ 1162050 w 2545080"/>
                <a:gd name="connsiteY9" fmla="*/ 646547 h 669407"/>
                <a:gd name="connsiteX10" fmla="*/ 1268730 w 2545080"/>
                <a:gd name="connsiteY10" fmla="*/ 604637 h 669407"/>
                <a:gd name="connsiteX11" fmla="*/ 1329690 w 2545080"/>
                <a:gd name="connsiteY11" fmla="*/ 600827 h 669407"/>
                <a:gd name="connsiteX12" fmla="*/ 1421130 w 2545080"/>
                <a:gd name="connsiteY12" fmla="*/ 417947 h 669407"/>
                <a:gd name="connsiteX13" fmla="*/ 1485900 w 2545080"/>
                <a:gd name="connsiteY13" fmla="*/ 589397 h 669407"/>
                <a:gd name="connsiteX14" fmla="*/ 1661160 w 2545080"/>
                <a:gd name="connsiteY14" fmla="*/ 547487 h 669407"/>
                <a:gd name="connsiteX15" fmla="*/ 1779270 w 2545080"/>
                <a:gd name="connsiteY15" fmla="*/ 638927 h 669407"/>
                <a:gd name="connsiteX16" fmla="*/ 1962150 w 2545080"/>
                <a:gd name="connsiteY16" fmla="*/ 261737 h 669407"/>
                <a:gd name="connsiteX17" fmla="*/ 2026920 w 2545080"/>
                <a:gd name="connsiteY17" fmla="*/ 14087 h 669407"/>
                <a:gd name="connsiteX18" fmla="*/ 2148840 w 2545080"/>
                <a:gd name="connsiteY18" fmla="*/ 48377 h 669407"/>
                <a:gd name="connsiteX19" fmla="*/ 2217420 w 2545080"/>
                <a:gd name="connsiteY19" fmla="*/ 196967 h 669407"/>
                <a:gd name="connsiteX20" fmla="*/ 2301240 w 2545080"/>
                <a:gd name="connsiteY20" fmla="*/ 398897 h 669407"/>
                <a:gd name="connsiteX21" fmla="*/ 2350770 w 2545080"/>
                <a:gd name="connsiteY21" fmla="*/ 558917 h 669407"/>
                <a:gd name="connsiteX22" fmla="*/ 2423160 w 2545080"/>
                <a:gd name="connsiteY22" fmla="*/ 642737 h 669407"/>
                <a:gd name="connsiteX23" fmla="*/ 2545080 w 2545080"/>
                <a:gd name="connsiteY23" fmla="*/ 654167 h 669407"/>
                <a:gd name="connsiteX0" fmla="*/ 0 w 2545080"/>
                <a:gd name="connsiteY0" fmla="*/ 669407 h 669407"/>
                <a:gd name="connsiteX1" fmla="*/ 194310 w 2545080"/>
                <a:gd name="connsiteY1" fmla="*/ 619877 h 669407"/>
                <a:gd name="connsiteX2" fmla="*/ 354330 w 2545080"/>
                <a:gd name="connsiteY2" fmla="*/ 543677 h 669407"/>
                <a:gd name="connsiteX3" fmla="*/ 464820 w 2545080"/>
                <a:gd name="connsiteY3" fmla="*/ 376037 h 669407"/>
                <a:gd name="connsiteX4" fmla="*/ 590550 w 2545080"/>
                <a:gd name="connsiteY4" fmla="*/ 558917 h 669407"/>
                <a:gd name="connsiteX5" fmla="*/ 739140 w 2545080"/>
                <a:gd name="connsiteY5" fmla="*/ 296027 h 669407"/>
                <a:gd name="connsiteX6" fmla="*/ 834390 w 2545080"/>
                <a:gd name="connsiteY6" fmla="*/ 509387 h 669407"/>
                <a:gd name="connsiteX7" fmla="*/ 880110 w 2545080"/>
                <a:gd name="connsiteY7" fmla="*/ 608447 h 669407"/>
                <a:gd name="connsiteX8" fmla="*/ 990600 w 2545080"/>
                <a:gd name="connsiteY8" fmla="*/ 646547 h 669407"/>
                <a:gd name="connsiteX9" fmla="*/ 1162050 w 2545080"/>
                <a:gd name="connsiteY9" fmla="*/ 646547 h 669407"/>
                <a:gd name="connsiteX10" fmla="*/ 1268730 w 2545080"/>
                <a:gd name="connsiteY10" fmla="*/ 604637 h 669407"/>
                <a:gd name="connsiteX11" fmla="*/ 1329690 w 2545080"/>
                <a:gd name="connsiteY11" fmla="*/ 600827 h 669407"/>
                <a:gd name="connsiteX12" fmla="*/ 1421130 w 2545080"/>
                <a:gd name="connsiteY12" fmla="*/ 417947 h 669407"/>
                <a:gd name="connsiteX13" fmla="*/ 1485900 w 2545080"/>
                <a:gd name="connsiteY13" fmla="*/ 589397 h 669407"/>
                <a:gd name="connsiteX14" fmla="*/ 1661160 w 2545080"/>
                <a:gd name="connsiteY14" fmla="*/ 547487 h 669407"/>
                <a:gd name="connsiteX15" fmla="*/ 1779270 w 2545080"/>
                <a:gd name="connsiteY15" fmla="*/ 638927 h 669407"/>
                <a:gd name="connsiteX16" fmla="*/ 1927860 w 2545080"/>
                <a:gd name="connsiteY16" fmla="*/ 261737 h 669407"/>
                <a:gd name="connsiteX17" fmla="*/ 2026920 w 2545080"/>
                <a:gd name="connsiteY17" fmla="*/ 14087 h 669407"/>
                <a:gd name="connsiteX18" fmla="*/ 2148840 w 2545080"/>
                <a:gd name="connsiteY18" fmla="*/ 48377 h 669407"/>
                <a:gd name="connsiteX19" fmla="*/ 2217420 w 2545080"/>
                <a:gd name="connsiteY19" fmla="*/ 196967 h 669407"/>
                <a:gd name="connsiteX20" fmla="*/ 2301240 w 2545080"/>
                <a:gd name="connsiteY20" fmla="*/ 398897 h 669407"/>
                <a:gd name="connsiteX21" fmla="*/ 2350770 w 2545080"/>
                <a:gd name="connsiteY21" fmla="*/ 558917 h 669407"/>
                <a:gd name="connsiteX22" fmla="*/ 2423160 w 2545080"/>
                <a:gd name="connsiteY22" fmla="*/ 642737 h 669407"/>
                <a:gd name="connsiteX23" fmla="*/ 2545080 w 2545080"/>
                <a:gd name="connsiteY23" fmla="*/ 654167 h 669407"/>
                <a:gd name="connsiteX0" fmla="*/ 0 w 2545080"/>
                <a:gd name="connsiteY0" fmla="*/ 664456 h 664456"/>
                <a:gd name="connsiteX1" fmla="*/ 194310 w 2545080"/>
                <a:gd name="connsiteY1" fmla="*/ 614926 h 664456"/>
                <a:gd name="connsiteX2" fmla="*/ 354330 w 2545080"/>
                <a:gd name="connsiteY2" fmla="*/ 538726 h 664456"/>
                <a:gd name="connsiteX3" fmla="*/ 464820 w 2545080"/>
                <a:gd name="connsiteY3" fmla="*/ 371086 h 664456"/>
                <a:gd name="connsiteX4" fmla="*/ 590550 w 2545080"/>
                <a:gd name="connsiteY4" fmla="*/ 553966 h 664456"/>
                <a:gd name="connsiteX5" fmla="*/ 739140 w 2545080"/>
                <a:gd name="connsiteY5" fmla="*/ 291076 h 664456"/>
                <a:gd name="connsiteX6" fmla="*/ 834390 w 2545080"/>
                <a:gd name="connsiteY6" fmla="*/ 504436 h 664456"/>
                <a:gd name="connsiteX7" fmla="*/ 880110 w 2545080"/>
                <a:gd name="connsiteY7" fmla="*/ 603496 h 664456"/>
                <a:gd name="connsiteX8" fmla="*/ 990600 w 2545080"/>
                <a:gd name="connsiteY8" fmla="*/ 641596 h 664456"/>
                <a:gd name="connsiteX9" fmla="*/ 1162050 w 2545080"/>
                <a:gd name="connsiteY9" fmla="*/ 641596 h 664456"/>
                <a:gd name="connsiteX10" fmla="*/ 1268730 w 2545080"/>
                <a:gd name="connsiteY10" fmla="*/ 599686 h 664456"/>
                <a:gd name="connsiteX11" fmla="*/ 1329690 w 2545080"/>
                <a:gd name="connsiteY11" fmla="*/ 595876 h 664456"/>
                <a:gd name="connsiteX12" fmla="*/ 1421130 w 2545080"/>
                <a:gd name="connsiteY12" fmla="*/ 412996 h 664456"/>
                <a:gd name="connsiteX13" fmla="*/ 1485900 w 2545080"/>
                <a:gd name="connsiteY13" fmla="*/ 584446 h 664456"/>
                <a:gd name="connsiteX14" fmla="*/ 1661160 w 2545080"/>
                <a:gd name="connsiteY14" fmla="*/ 542536 h 664456"/>
                <a:gd name="connsiteX15" fmla="*/ 1779270 w 2545080"/>
                <a:gd name="connsiteY15" fmla="*/ 633976 h 664456"/>
                <a:gd name="connsiteX16" fmla="*/ 1927860 w 2545080"/>
                <a:gd name="connsiteY16" fmla="*/ 256786 h 664456"/>
                <a:gd name="connsiteX17" fmla="*/ 2026920 w 2545080"/>
                <a:gd name="connsiteY17" fmla="*/ 9136 h 664456"/>
                <a:gd name="connsiteX18" fmla="*/ 2148840 w 2545080"/>
                <a:gd name="connsiteY18" fmla="*/ 43426 h 664456"/>
                <a:gd name="connsiteX19" fmla="*/ 2217420 w 2545080"/>
                <a:gd name="connsiteY19" fmla="*/ 192016 h 664456"/>
                <a:gd name="connsiteX20" fmla="*/ 2301240 w 2545080"/>
                <a:gd name="connsiteY20" fmla="*/ 393946 h 664456"/>
                <a:gd name="connsiteX21" fmla="*/ 2350770 w 2545080"/>
                <a:gd name="connsiteY21" fmla="*/ 553966 h 664456"/>
                <a:gd name="connsiteX22" fmla="*/ 2423160 w 2545080"/>
                <a:gd name="connsiteY22" fmla="*/ 637786 h 664456"/>
                <a:gd name="connsiteX23" fmla="*/ 2545080 w 2545080"/>
                <a:gd name="connsiteY23" fmla="*/ 649216 h 664456"/>
                <a:gd name="connsiteX0" fmla="*/ 0 w 2545080"/>
                <a:gd name="connsiteY0" fmla="*/ 677086 h 677086"/>
                <a:gd name="connsiteX1" fmla="*/ 194310 w 2545080"/>
                <a:gd name="connsiteY1" fmla="*/ 627556 h 677086"/>
                <a:gd name="connsiteX2" fmla="*/ 354330 w 2545080"/>
                <a:gd name="connsiteY2" fmla="*/ 551356 h 677086"/>
                <a:gd name="connsiteX3" fmla="*/ 464820 w 2545080"/>
                <a:gd name="connsiteY3" fmla="*/ 383716 h 677086"/>
                <a:gd name="connsiteX4" fmla="*/ 590550 w 2545080"/>
                <a:gd name="connsiteY4" fmla="*/ 566596 h 677086"/>
                <a:gd name="connsiteX5" fmla="*/ 739140 w 2545080"/>
                <a:gd name="connsiteY5" fmla="*/ 303706 h 677086"/>
                <a:gd name="connsiteX6" fmla="*/ 834390 w 2545080"/>
                <a:gd name="connsiteY6" fmla="*/ 517066 h 677086"/>
                <a:gd name="connsiteX7" fmla="*/ 880110 w 2545080"/>
                <a:gd name="connsiteY7" fmla="*/ 616126 h 677086"/>
                <a:gd name="connsiteX8" fmla="*/ 990600 w 2545080"/>
                <a:gd name="connsiteY8" fmla="*/ 654226 h 677086"/>
                <a:gd name="connsiteX9" fmla="*/ 1162050 w 2545080"/>
                <a:gd name="connsiteY9" fmla="*/ 654226 h 677086"/>
                <a:gd name="connsiteX10" fmla="*/ 1268730 w 2545080"/>
                <a:gd name="connsiteY10" fmla="*/ 612316 h 677086"/>
                <a:gd name="connsiteX11" fmla="*/ 1329690 w 2545080"/>
                <a:gd name="connsiteY11" fmla="*/ 608506 h 677086"/>
                <a:gd name="connsiteX12" fmla="*/ 1421130 w 2545080"/>
                <a:gd name="connsiteY12" fmla="*/ 425626 h 677086"/>
                <a:gd name="connsiteX13" fmla="*/ 1485900 w 2545080"/>
                <a:gd name="connsiteY13" fmla="*/ 597076 h 677086"/>
                <a:gd name="connsiteX14" fmla="*/ 1661160 w 2545080"/>
                <a:gd name="connsiteY14" fmla="*/ 555166 h 677086"/>
                <a:gd name="connsiteX15" fmla="*/ 1779270 w 2545080"/>
                <a:gd name="connsiteY15" fmla="*/ 646606 h 677086"/>
                <a:gd name="connsiteX16" fmla="*/ 1927860 w 2545080"/>
                <a:gd name="connsiteY16" fmla="*/ 269416 h 677086"/>
                <a:gd name="connsiteX17" fmla="*/ 2026920 w 2545080"/>
                <a:gd name="connsiteY17" fmla="*/ 21766 h 677086"/>
                <a:gd name="connsiteX18" fmla="*/ 2148840 w 2545080"/>
                <a:gd name="connsiteY18" fmla="*/ 33196 h 677086"/>
                <a:gd name="connsiteX19" fmla="*/ 2217420 w 2545080"/>
                <a:gd name="connsiteY19" fmla="*/ 204646 h 677086"/>
                <a:gd name="connsiteX20" fmla="*/ 2301240 w 2545080"/>
                <a:gd name="connsiteY20" fmla="*/ 406576 h 677086"/>
                <a:gd name="connsiteX21" fmla="*/ 2350770 w 2545080"/>
                <a:gd name="connsiteY21" fmla="*/ 566596 h 677086"/>
                <a:gd name="connsiteX22" fmla="*/ 2423160 w 2545080"/>
                <a:gd name="connsiteY22" fmla="*/ 650416 h 677086"/>
                <a:gd name="connsiteX23" fmla="*/ 2545080 w 2545080"/>
                <a:gd name="connsiteY23" fmla="*/ 661846 h 677086"/>
                <a:gd name="connsiteX0" fmla="*/ 0 w 2545080"/>
                <a:gd name="connsiteY0" fmla="*/ 677086 h 677086"/>
                <a:gd name="connsiteX1" fmla="*/ 194310 w 2545080"/>
                <a:gd name="connsiteY1" fmla="*/ 627556 h 677086"/>
                <a:gd name="connsiteX2" fmla="*/ 354330 w 2545080"/>
                <a:gd name="connsiteY2" fmla="*/ 551356 h 677086"/>
                <a:gd name="connsiteX3" fmla="*/ 464820 w 2545080"/>
                <a:gd name="connsiteY3" fmla="*/ 383716 h 677086"/>
                <a:gd name="connsiteX4" fmla="*/ 590550 w 2545080"/>
                <a:gd name="connsiteY4" fmla="*/ 566596 h 677086"/>
                <a:gd name="connsiteX5" fmla="*/ 739140 w 2545080"/>
                <a:gd name="connsiteY5" fmla="*/ 303706 h 677086"/>
                <a:gd name="connsiteX6" fmla="*/ 834390 w 2545080"/>
                <a:gd name="connsiteY6" fmla="*/ 517066 h 677086"/>
                <a:gd name="connsiteX7" fmla="*/ 880110 w 2545080"/>
                <a:gd name="connsiteY7" fmla="*/ 616126 h 677086"/>
                <a:gd name="connsiteX8" fmla="*/ 990600 w 2545080"/>
                <a:gd name="connsiteY8" fmla="*/ 654226 h 677086"/>
                <a:gd name="connsiteX9" fmla="*/ 1162050 w 2545080"/>
                <a:gd name="connsiteY9" fmla="*/ 654226 h 677086"/>
                <a:gd name="connsiteX10" fmla="*/ 1268730 w 2545080"/>
                <a:gd name="connsiteY10" fmla="*/ 612316 h 677086"/>
                <a:gd name="connsiteX11" fmla="*/ 1329690 w 2545080"/>
                <a:gd name="connsiteY11" fmla="*/ 608506 h 677086"/>
                <a:gd name="connsiteX12" fmla="*/ 1421130 w 2545080"/>
                <a:gd name="connsiteY12" fmla="*/ 631225 h 677086"/>
                <a:gd name="connsiteX13" fmla="*/ 1485900 w 2545080"/>
                <a:gd name="connsiteY13" fmla="*/ 597076 h 677086"/>
                <a:gd name="connsiteX14" fmla="*/ 1661160 w 2545080"/>
                <a:gd name="connsiteY14" fmla="*/ 555166 h 677086"/>
                <a:gd name="connsiteX15" fmla="*/ 1779270 w 2545080"/>
                <a:gd name="connsiteY15" fmla="*/ 646606 h 677086"/>
                <a:gd name="connsiteX16" fmla="*/ 1927860 w 2545080"/>
                <a:gd name="connsiteY16" fmla="*/ 269416 h 677086"/>
                <a:gd name="connsiteX17" fmla="*/ 2026920 w 2545080"/>
                <a:gd name="connsiteY17" fmla="*/ 21766 h 677086"/>
                <a:gd name="connsiteX18" fmla="*/ 2148840 w 2545080"/>
                <a:gd name="connsiteY18" fmla="*/ 33196 h 677086"/>
                <a:gd name="connsiteX19" fmla="*/ 2217420 w 2545080"/>
                <a:gd name="connsiteY19" fmla="*/ 204646 h 677086"/>
                <a:gd name="connsiteX20" fmla="*/ 2301240 w 2545080"/>
                <a:gd name="connsiteY20" fmla="*/ 406576 h 677086"/>
                <a:gd name="connsiteX21" fmla="*/ 2350770 w 2545080"/>
                <a:gd name="connsiteY21" fmla="*/ 566596 h 677086"/>
                <a:gd name="connsiteX22" fmla="*/ 2423160 w 2545080"/>
                <a:gd name="connsiteY22" fmla="*/ 650416 h 677086"/>
                <a:gd name="connsiteX23" fmla="*/ 2545080 w 2545080"/>
                <a:gd name="connsiteY23" fmla="*/ 661846 h 677086"/>
                <a:gd name="connsiteX0" fmla="*/ 0 w 2545080"/>
                <a:gd name="connsiteY0" fmla="*/ 677086 h 677086"/>
                <a:gd name="connsiteX1" fmla="*/ 194310 w 2545080"/>
                <a:gd name="connsiteY1" fmla="*/ 627556 h 677086"/>
                <a:gd name="connsiteX2" fmla="*/ 354330 w 2545080"/>
                <a:gd name="connsiteY2" fmla="*/ 551356 h 677086"/>
                <a:gd name="connsiteX3" fmla="*/ 464820 w 2545080"/>
                <a:gd name="connsiteY3" fmla="*/ 383716 h 677086"/>
                <a:gd name="connsiteX4" fmla="*/ 590550 w 2545080"/>
                <a:gd name="connsiteY4" fmla="*/ 566596 h 677086"/>
                <a:gd name="connsiteX5" fmla="*/ 739140 w 2545080"/>
                <a:gd name="connsiteY5" fmla="*/ 303706 h 677086"/>
                <a:gd name="connsiteX6" fmla="*/ 834390 w 2545080"/>
                <a:gd name="connsiteY6" fmla="*/ 517066 h 677086"/>
                <a:gd name="connsiteX7" fmla="*/ 880110 w 2545080"/>
                <a:gd name="connsiteY7" fmla="*/ 616126 h 677086"/>
                <a:gd name="connsiteX8" fmla="*/ 990600 w 2545080"/>
                <a:gd name="connsiteY8" fmla="*/ 654226 h 677086"/>
                <a:gd name="connsiteX9" fmla="*/ 1162050 w 2545080"/>
                <a:gd name="connsiteY9" fmla="*/ 654226 h 677086"/>
                <a:gd name="connsiteX10" fmla="*/ 1268730 w 2545080"/>
                <a:gd name="connsiteY10" fmla="*/ 612316 h 677086"/>
                <a:gd name="connsiteX11" fmla="*/ 1329690 w 2545080"/>
                <a:gd name="connsiteY11" fmla="*/ 608506 h 677086"/>
                <a:gd name="connsiteX12" fmla="*/ 1421130 w 2545080"/>
                <a:gd name="connsiteY12" fmla="*/ 631225 h 677086"/>
                <a:gd name="connsiteX13" fmla="*/ 1485900 w 2545080"/>
                <a:gd name="connsiteY13" fmla="*/ 597076 h 677086"/>
                <a:gd name="connsiteX14" fmla="*/ 1641605 w 2545080"/>
                <a:gd name="connsiteY14" fmla="*/ 615636 h 677086"/>
                <a:gd name="connsiteX15" fmla="*/ 1779270 w 2545080"/>
                <a:gd name="connsiteY15" fmla="*/ 646606 h 677086"/>
                <a:gd name="connsiteX16" fmla="*/ 1927860 w 2545080"/>
                <a:gd name="connsiteY16" fmla="*/ 269416 h 677086"/>
                <a:gd name="connsiteX17" fmla="*/ 2026920 w 2545080"/>
                <a:gd name="connsiteY17" fmla="*/ 21766 h 677086"/>
                <a:gd name="connsiteX18" fmla="*/ 2148840 w 2545080"/>
                <a:gd name="connsiteY18" fmla="*/ 33196 h 677086"/>
                <a:gd name="connsiteX19" fmla="*/ 2217420 w 2545080"/>
                <a:gd name="connsiteY19" fmla="*/ 204646 h 677086"/>
                <a:gd name="connsiteX20" fmla="*/ 2301240 w 2545080"/>
                <a:gd name="connsiteY20" fmla="*/ 406576 h 677086"/>
                <a:gd name="connsiteX21" fmla="*/ 2350770 w 2545080"/>
                <a:gd name="connsiteY21" fmla="*/ 566596 h 677086"/>
                <a:gd name="connsiteX22" fmla="*/ 2423160 w 2545080"/>
                <a:gd name="connsiteY22" fmla="*/ 650416 h 677086"/>
                <a:gd name="connsiteX23" fmla="*/ 2545080 w 2545080"/>
                <a:gd name="connsiteY23" fmla="*/ 661846 h 677086"/>
                <a:gd name="connsiteX0" fmla="*/ 0 w 2545080"/>
                <a:gd name="connsiteY0" fmla="*/ 664874 h 664874"/>
                <a:gd name="connsiteX1" fmla="*/ 194310 w 2545080"/>
                <a:gd name="connsiteY1" fmla="*/ 615344 h 664874"/>
                <a:gd name="connsiteX2" fmla="*/ 354330 w 2545080"/>
                <a:gd name="connsiteY2" fmla="*/ 539144 h 664874"/>
                <a:gd name="connsiteX3" fmla="*/ 464820 w 2545080"/>
                <a:gd name="connsiteY3" fmla="*/ 371504 h 664874"/>
                <a:gd name="connsiteX4" fmla="*/ 590550 w 2545080"/>
                <a:gd name="connsiteY4" fmla="*/ 554384 h 664874"/>
                <a:gd name="connsiteX5" fmla="*/ 739140 w 2545080"/>
                <a:gd name="connsiteY5" fmla="*/ 291494 h 664874"/>
                <a:gd name="connsiteX6" fmla="*/ 834390 w 2545080"/>
                <a:gd name="connsiteY6" fmla="*/ 504854 h 664874"/>
                <a:gd name="connsiteX7" fmla="*/ 880110 w 2545080"/>
                <a:gd name="connsiteY7" fmla="*/ 603914 h 664874"/>
                <a:gd name="connsiteX8" fmla="*/ 990600 w 2545080"/>
                <a:gd name="connsiteY8" fmla="*/ 642014 h 664874"/>
                <a:gd name="connsiteX9" fmla="*/ 1162050 w 2545080"/>
                <a:gd name="connsiteY9" fmla="*/ 642014 h 664874"/>
                <a:gd name="connsiteX10" fmla="*/ 1268730 w 2545080"/>
                <a:gd name="connsiteY10" fmla="*/ 600104 h 664874"/>
                <a:gd name="connsiteX11" fmla="*/ 1329690 w 2545080"/>
                <a:gd name="connsiteY11" fmla="*/ 596294 h 664874"/>
                <a:gd name="connsiteX12" fmla="*/ 1421130 w 2545080"/>
                <a:gd name="connsiteY12" fmla="*/ 619013 h 664874"/>
                <a:gd name="connsiteX13" fmla="*/ 1485900 w 2545080"/>
                <a:gd name="connsiteY13" fmla="*/ 584864 h 664874"/>
                <a:gd name="connsiteX14" fmla="*/ 1641605 w 2545080"/>
                <a:gd name="connsiteY14" fmla="*/ 603424 h 664874"/>
                <a:gd name="connsiteX15" fmla="*/ 1779270 w 2545080"/>
                <a:gd name="connsiteY15" fmla="*/ 634394 h 664874"/>
                <a:gd name="connsiteX16" fmla="*/ 1927860 w 2545080"/>
                <a:gd name="connsiteY16" fmla="*/ 257204 h 664874"/>
                <a:gd name="connsiteX17" fmla="*/ 2026920 w 2545080"/>
                <a:gd name="connsiteY17" fmla="*/ 9554 h 664874"/>
                <a:gd name="connsiteX18" fmla="*/ 2155359 w 2545080"/>
                <a:gd name="connsiteY18" fmla="*/ 589404 h 664874"/>
                <a:gd name="connsiteX19" fmla="*/ 2217420 w 2545080"/>
                <a:gd name="connsiteY19" fmla="*/ 192434 h 664874"/>
                <a:gd name="connsiteX20" fmla="*/ 2301240 w 2545080"/>
                <a:gd name="connsiteY20" fmla="*/ 394364 h 664874"/>
                <a:gd name="connsiteX21" fmla="*/ 2350770 w 2545080"/>
                <a:gd name="connsiteY21" fmla="*/ 554384 h 664874"/>
                <a:gd name="connsiteX22" fmla="*/ 2423160 w 2545080"/>
                <a:gd name="connsiteY22" fmla="*/ 638204 h 664874"/>
                <a:gd name="connsiteX23" fmla="*/ 2545080 w 2545080"/>
                <a:gd name="connsiteY23" fmla="*/ 649634 h 664874"/>
                <a:gd name="connsiteX0" fmla="*/ 0 w 2545080"/>
                <a:gd name="connsiteY0" fmla="*/ 476448 h 476448"/>
                <a:gd name="connsiteX1" fmla="*/ 194310 w 2545080"/>
                <a:gd name="connsiteY1" fmla="*/ 426918 h 476448"/>
                <a:gd name="connsiteX2" fmla="*/ 354330 w 2545080"/>
                <a:gd name="connsiteY2" fmla="*/ 350718 h 476448"/>
                <a:gd name="connsiteX3" fmla="*/ 464820 w 2545080"/>
                <a:gd name="connsiteY3" fmla="*/ 183078 h 476448"/>
                <a:gd name="connsiteX4" fmla="*/ 590550 w 2545080"/>
                <a:gd name="connsiteY4" fmla="*/ 365958 h 476448"/>
                <a:gd name="connsiteX5" fmla="*/ 739140 w 2545080"/>
                <a:gd name="connsiteY5" fmla="*/ 103068 h 476448"/>
                <a:gd name="connsiteX6" fmla="*/ 834390 w 2545080"/>
                <a:gd name="connsiteY6" fmla="*/ 316428 h 476448"/>
                <a:gd name="connsiteX7" fmla="*/ 880110 w 2545080"/>
                <a:gd name="connsiteY7" fmla="*/ 415488 h 476448"/>
                <a:gd name="connsiteX8" fmla="*/ 990600 w 2545080"/>
                <a:gd name="connsiteY8" fmla="*/ 453588 h 476448"/>
                <a:gd name="connsiteX9" fmla="*/ 1162050 w 2545080"/>
                <a:gd name="connsiteY9" fmla="*/ 453588 h 476448"/>
                <a:gd name="connsiteX10" fmla="*/ 1268730 w 2545080"/>
                <a:gd name="connsiteY10" fmla="*/ 411678 h 476448"/>
                <a:gd name="connsiteX11" fmla="*/ 1329690 w 2545080"/>
                <a:gd name="connsiteY11" fmla="*/ 407868 h 476448"/>
                <a:gd name="connsiteX12" fmla="*/ 1421130 w 2545080"/>
                <a:gd name="connsiteY12" fmla="*/ 430587 h 476448"/>
                <a:gd name="connsiteX13" fmla="*/ 1485900 w 2545080"/>
                <a:gd name="connsiteY13" fmla="*/ 396438 h 476448"/>
                <a:gd name="connsiteX14" fmla="*/ 1641605 w 2545080"/>
                <a:gd name="connsiteY14" fmla="*/ 414998 h 476448"/>
                <a:gd name="connsiteX15" fmla="*/ 1779270 w 2545080"/>
                <a:gd name="connsiteY15" fmla="*/ 445968 h 476448"/>
                <a:gd name="connsiteX16" fmla="*/ 1927860 w 2545080"/>
                <a:gd name="connsiteY16" fmla="*/ 68778 h 476448"/>
                <a:gd name="connsiteX17" fmla="*/ 2155359 w 2545080"/>
                <a:gd name="connsiteY17" fmla="*/ 400978 h 476448"/>
                <a:gd name="connsiteX18" fmla="*/ 2217420 w 2545080"/>
                <a:gd name="connsiteY18" fmla="*/ 4008 h 476448"/>
                <a:gd name="connsiteX19" fmla="*/ 2301240 w 2545080"/>
                <a:gd name="connsiteY19" fmla="*/ 205938 h 476448"/>
                <a:gd name="connsiteX20" fmla="*/ 2350770 w 2545080"/>
                <a:gd name="connsiteY20" fmla="*/ 365958 h 476448"/>
                <a:gd name="connsiteX21" fmla="*/ 2423160 w 2545080"/>
                <a:gd name="connsiteY21" fmla="*/ 449778 h 476448"/>
                <a:gd name="connsiteX22" fmla="*/ 2545080 w 2545080"/>
                <a:gd name="connsiteY22" fmla="*/ 461208 h 476448"/>
                <a:gd name="connsiteX0" fmla="*/ 0 w 2545080"/>
                <a:gd name="connsiteY0" fmla="*/ 476448 h 476448"/>
                <a:gd name="connsiteX1" fmla="*/ 194310 w 2545080"/>
                <a:gd name="connsiteY1" fmla="*/ 426918 h 476448"/>
                <a:gd name="connsiteX2" fmla="*/ 354330 w 2545080"/>
                <a:gd name="connsiteY2" fmla="*/ 350718 h 476448"/>
                <a:gd name="connsiteX3" fmla="*/ 464820 w 2545080"/>
                <a:gd name="connsiteY3" fmla="*/ 183078 h 476448"/>
                <a:gd name="connsiteX4" fmla="*/ 590550 w 2545080"/>
                <a:gd name="connsiteY4" fmla="*/ 365958 h 476448"/>
                <a:gd name="connsiteX5" fmla="*/ 739140 w 2545080"/>
                <a:gd name="connsiteY5" fmla="*/ 103068 h 476448"/>
                <a:gd name="connsiteX6" fmla="*/ 834390 w 2545080"/>
                <a:gd name="connsiteY6" fmla="*/ 316428 h 476448"/>
                <a:gd name="connsiteX7" fmla="*/ 880110 w 2545080"/>
                <a:gd name="connsiteY7" fmla="*/ 415488 h 476448"/>
                <a:gd name="connsiteX8" fmla="*/ 990600 w 2545080"/>
                <a:gd name="connsiteY8" fmla="*/ 453588 h 476448"/>
                <a:gd name="connsiteX9" fmla="*/ 1162050 w 2545080"/>
                <a:gd name="connsiteY9" fmla="*/ 453588 h 476448"/>
                <a:gd name="connsiteX10" fmla="*/ 1268730 w 2545080"/>
                <a:gd name="connsiteY10" fmla="*/ 411678 h 476448"/>
                <a:gd name="connsiteX11" fmla="*/ 1329690 w 2545080"/>
                <a:gd name="connsiteY11" fmla="*/ 407868 h 476448"/>
                <a:gd name="connsiteX12" fmla="*/ 1421130 w 2545080"/>
                <a:gd name="connsiteY12" fmla="*/ 430587 h 476448"/>
                <a:gd name="connsiteX13" fmla="*/ 1485900 w 2545080"/>
                <a:gd name="connsiteY13" fmla="*/ 396438 h 476448"/>
                <a:gd name="connsiteX14" fmla="*/ 1641605 w 2545080"/>
                <a:gd name="connsiteY14" fmla="*/ 414998 h 476448"/>
                <a:gd name="connsiteX15" fmla="*/ 1779270 w 2545080"/>
                <a:gd name="connsiteY15" fmla="*/ 445968 h 476448"/>
                <a:gd name="connsiteX16" fmla="*/ 2155359 w 2545080"/>
                <a:gd name="connsiteY16" fmla="*/ 400978 h 476448"/>
                <a:gd name="connsiteX17" fmla="*/ 2217420 w 2545080"/>
                <a:gd name="connsiteY17" fmla="*/ 4008 h 476448"/>
                <a:gd name="connsiteX18" fmla="*/ 2301240 w 2545080"/>
                <a:gd name="connsiteY18" fmla="*/ 205938 h 476448"/>
                <a:gd name="connsiteX19" fmla="*/ 2350770 w 2545080"/>
                <a:gd name="connsiteY19" fmla="*/ 365958 h 476448"/>
                <a:gd name="connsiteX20" fmla="*/ 2423160 w 2545080"/>
                <a:gd name="connsiteY20" fmla="*/ 449778 h 476448"/>
                <a:gd name="connsiteX21" fmla="*/ 2545080 w 2545080"/>
                <a:gd name="connsiteY21" fmla="*/ 461208 h 476448"/>
                <a:gd name="connsiteX0" fmla="*/ 0 w 2545080"/>
                <a:gd name="connsiteY0" fmla="*/ 475826 h 475826"/>
                <a:gd name="connsiteX1" fmla="*/ 194310 w 2545080"/>
                <a:gd name="connsiteY1" fmla="*/ 426296 h 475826"/>
                <a:gd name="connsiteX2" fmla="*/ 354330 w 2545080"/>
                <a:gd name="connsiteY2" fmla="*/ 350096 h 475826"/>
                <a:gd name="connsiteX3" fmla="*/ 464820 w 2545080"/>
                <a:gd name="connsiteY3" fmla="*/ 182456 h 475826"/>
                <a:gd name="connsiteX4" fmla="*/ 590550 w 2545080"/>
                <a:gd name="connsiteY4" fmla="*/ 365336 h 475826"/>
                <a:gd name="connsiteX5" fmla="*/ 739140 w 2545080"/>
                <a:gd name="connsiteY5" fmla="*/ 102446 h 475826"/>
                <a:gd name="connsiteX6" fmla="*/ 834390 w 2545080"/>
                <a:gd name="connsiteY6" fmla="*/ 315806 h 475826"/>
                <a:gd name="connsiteX7" fmla="*/ 880110 w 2545080"/>
                <a:gd name="connsiteY7" fmla="*/ 414866 h 475826"/>
                <a:gd name="connsiteX8" fmla="*/ 990600 w 2545080"/>
                <a:gd name="connsiteY8" fmla="*/ 452966 h 475826"/>
                <a:gd name="connsiteX9" fmla="*/ 1162050 w 2545080"/>
                <a:gd name="connsiteY9" fmla="*/ 452966 h 475826"/>
                <a:gd name="connsiteX10" fmla="*/ 1268730 w 2545080"/>
                <a:gd name="connsiteY10" fmla="*/ 411056 h 475826"/>
                <a:gd name="connsiteX11" fmla="*/ 1329690 w 2545080"/>
                <a:gd name="connsiteY11" fmla="*/ 407246 h 475826"/>
                <a:gd name="connsiteX12" fmla="*/ 1421130 w 2545080"/>
                <a:gd name="connsiteY12" fmla="*/ 429965 h 475826"/>
                <a:gd name="connsiteX13" fmla="*/ 1485900 w 2545080"/>
                <a:gd name="connsiteY13" fmla="*/ 395816 h 475826"/>
                <a:gd name="connsiteX14" fmla="*/ 1641605 w 2545080"/>
                <a:gd name="connsiteY14" fmla="*/ 414376 h 475826"/>
                <a:gd name="connsiteX15" fmla="*/ 1779270 w 2545080"/>
                <a:gd name="connsiteY15" fmla="*/ 445346 h 475826"/>
                <a:gd name="connsiteX16" fmla="*/ 2018471 w 2545080"/>
                <a:gd name="connsiteY16" fmla="*/ 382215 h 475826"/>
                <a:gd name="connsiteX17" fmla="*/ 2217420 w 2545080"/>
                <a:gd name="connsiteY17" fmla="*/ 3386 h 475826"/>
                <a:gd name="connsiteX18" fmla="*/ 2301240 w 2545080"/>
                <a:gd name="connsiteY18" fmla="*/ 205316 h 475826"/>
                <a:gd name="connsiteX19" fmla="*/ 2350770 w 2545080"/>
                <a:gd name="connsiteY19" fmla="*/ 365336 h 475826"/>
                <a:gd name="connsiteX20" fmla="*/ 2423160 w 2545080"/>
                <a:gd name="connsiteY20" fmla="*/ 449156 h 475826"/>
                <a:gd name="connsiteX21" fmla="*/ 2545080 w 2545080"/>
                <a:gd name="connsiteY21" fmla="*/ 460586 h 475826"/>
                <a:gd name="connsiteX0" fmla="*/ 0 w 2545080"/>
                <a:gd name="connsiteY0" fmla="*/ 373672 h 373672"/>
                <a:gd name="connsiteX1" fmla="*/ 194310 w 2545080"/>
                <a:gd name="connsiteY1" fmla="*/ 324142 h 373672"/>
                <a:gd name="connsiteX2" fmla="*/ 354330 w 2545080"/>
                <a:gd name="connsiteY2" fmla="*/ 247942 h 373672"/>
                <a:gd name="connsiteX3" fmla="*/ 464820 w 2545080"/>
                <a:gd name="connsiteY3" fmla="*/ 80302 h 373672"/>
                <a:gd name="connsiteX4" fmla="*/ 590550 w 2545080"/>
                <a:gd name="connsiteY4" fmla="*/ 263182 h 373672"/>
                <a:gd name="connsiteX5" fmla="*/ 739140 w 2545080"/>
                <a:gd name="connsiteY5" fmla="*/ 292 h 373672"/>
                <a:gd name="connsiteX6" fmla="*/ 834390 w 2545080"/>
                <a:gd name="connsiteY6" fmla="*/ 213652 h 373672"/>
                <a:gd name="connsiteX7" fmla="*/ 880110 w 2545080"/>
                <a:gd name="connsiteY7" fmla="*/ 312712 h 373672"/>
                <a:gd name="connsiteX8" fmla="*/ 990600 w 2545080"/>
                <a:gd name="connsiteY8" fmla="*/ 350812 h 373672"/>
                <a:gd name="connsiteX9" fmla="*/ 1162050 w 2545080"/>
                <a:gd name="connsiteY9" fmla="*/ 350812 h 373672"/>
                <a:gd name="connsiteX10" fmla="*/ 1268730 w 2545080"/>
                <a:gd name="connsiteY10" fmla="*/ 308902 h 373672"/>
                <a:gd name="connsiteX11" fmla="*/ 1329690 w 2545080"/>
                <a:gd name="connsiteY11" fmla="*/ 305092 h 373672"/>
                <a:gd name="connsiteX12" fmla="*/ 1421130 w 2545080"/>
                <a:gd name="connsiteY12" fmla="*/ 327811 h 373672"/>
                <a:gd name="connsiteX13" fmla="*/ 1485900 w 2545080"/>
                <a:gd name="connsiteY13" fmla="*/ 293662 h 373672"/>
                <a:gd name="connsiteX14" fmla="*/ 1641605 w 2545080"/>
                <a:gd name="connsiteY14" fmla="*/ 312222 h 373672"/>
                <a:gd name="connsiteX15" fmla="*/ 1779270 w 2545080"/>
                <a:gd name="connsiteY15" fmla="*/ 343192 h 373672"/>
                <a:gd name="connsiteX16" fmla="*/ 2018471 w 2545080"/>
                <a:gd name="connsiteY16" fmla="*/ 280061 h 373672"/>
                <a:gd name="connsiteX17" fmla="*/ 2145717 w 2545080"/>
                <a:gd name="connsiteY17" fmla="*/ 282194 h 373672"/>
                <a:gd name="connsiteX18" fmla="*/ 2301240 w 2545080"/>
                <a:gd name="connsiteY18" fmla="*/ 103162 h 373672"/>
                <a:gd name="connsiteX19" fmla="*/ 2350770 w 2545080"/>
                <a:gd name="connsiteY19" fmla="*/ 263182 h 373672"/>
                <a:gd name="connsiteX20" fmla="*/ 2423160 w 2545080"/>
                <a:gd name="connsiteY20" fmla="*/ 347002 h 373672"/>
                <a:gd name="connsiteX21" fmla="*/ 2545080 w 2545080"/>
                <a:gd name="connsiteY21" fmla="*/ 358432 h 373672"/>
                <a:gd name="connsiteX0" fmla="*/ 0 w 2545080"/>
                <a:gd name="connsiteY0" fmla="*/ 373672 h 373672"/>
                <a:gd name="connsiteX1" fmla="*/ 194310 w 2545080"/>
                <a:gd name="connsiteY1" fmla="*/ 324142 h 373672"/>
                <a:gd name="connsiteX2" fmla="*/ 354330 w 2545080"/>
                <a:gd name="connsiteY2" fmla="*/ 247942 h 373672"/>
                <a:gd name="connsiteX3" fmla="*/ 464820 w 2545080"/>
                <a:gd name="connsiteY3" fmla="*/ 80302 h 373672"/>
                <a:gd name="connsiteX4" fmla="*/ 590550 w 2545080"/>
                <a:gd name="connsiteY4" fmla="*/ 263182 h 373672"/>
                <a:gd name="connsiteX5" fmla="*/ 739140 w 2545080"/>
                <a:gd name="connsiteY5" fmla="*/ 292 h 373672"/>
                <a:gd name="connsiteX6" fmla="*/ 834390 w 2545080"/>
                <a:gd name="connsiteY6" fmla="*/ 213652 h 373672"/>
                <a:gd name="connsiteX7" fmla="*/ 880110 w 2545080"/>
                <a:gd name="connsiteY7" fmla="*/ 312712 h 373672"/>
                <a:gd name="connsiteX8" fmla="*/ 990600 w 2545080"/>
                <a:gd name="connsiteY8" fmla="*/ 350812 h 373672"/>
                <a:gd name="connsiteX9" fmla="*/ 1162050 w 2545080"/>
                <a:gd name="connsiteY9" fmla="*/ 350812 h 373672"/>
                <a:gd name="connsiteX10" fmla="*/ 1268730 w 2545080"/>
                <a:gd name="connsiteY10" fmla="*/ 308902 h 373672"/>
                <a:gd name="connsiteX11" fmla="*/ 1329690 w 2545080"/>
                <a:gd name="connsiteY11" fmla="*/ 305092 h 373672"/>
                <a:gd name="connsiteX12" fmla="*/ 1421130 w 2545080"/>
                <a:gd name="connsiteY12" fmla="*/ 327811 h 373672"/>
                <a:gd name="connsiteX13" fmla="*/ 1485900 w 2545080"/>
                <a:gd name="connsiteY13" fmla="*/ 293662 h 373672"/>
                <a:gd name="connsiteX14" fmla="*/ 1641605 w 2545080"/>
                <a:gd name="connsiteY14" fmla="*/ 312222 h 373672"/>
                <a:gd name="connsiteX15" fmla="*/ 1779270 w 2545080"/>
                <a:gd name="connsiteY15" fmla="*/ 343192 h 373672"/>
                <a:gd name="connsiteX16" fmla="*/ 2018471 w 2545080"/>
                <a:gd name="connsiteY16" fmla="*/ 280061 h 373672"/>
                <a:gd name="connsiteX17" fmla="*/ 2145717 w 2545080"/>
                <a:gd name="connsiteY17" fmla="*/ 282194 h 373672"/>
                <a:gd name="connsiteX18" fmla="*/ 2242574 w 2545080"/>
                <a:gd name="connsiteY18" fmla="*/ 326901 h 373672"/>
                <a:gd name="connsiteX19" fmla="*/ 2350770 w 2545080"/>
                <a:gd name="connsiteY19" fmla="*/ 263182 h 373672"/>
                <a:gd name="connsiteX20" fmla="*/ 2423160 w 2545080"/>
                <a:gd name="connsiteY20" fmla="*/ 347002 h 373672"/>
                <a:gd name="connsiteX21" fmla="*/ 2545080 w 2545080"/>
                <a:gd name="connsiteY21" fmla="*/ 358432 h 373672"/>
                <a:gd name="connsiteX0" fmla="*/ 0 w 2545080"/>
                <a:gd name="connsiteY0" fmla="*/ 373672 h 373672"/>
                <a:gd name="connsiteX1" fmla="*/ 194310 w 2545080"/>
                <a:gd name="connsiteY1" fmla="*/ 324142 h 373672"/>
                <a:gd name="connsiteX2" fmla="*/ 354330 w 2545080"/>
                <a:gd name="connsiteY2" fmla="*/ 247942 h 373672"/>
                <a:gd name="connsiteX3" fmla="*/ 464820 w 2545080"/>
                <a:gd name="connsiteY3" fmla="*/ 80302 h 373672"/>
                <a:gd name="connsiteX4" fmla="*/ 590550 w 2545080"/>
                <a:gd name="connsiteY4" fmla="*/ 263182 h 373672"/>
                <a:gd name="connsiteX5" fmla="*/ 739140 w 2545080"/>
                <a:gd name="connsiteY5" fmla="*/ 292 h 373672"/>
                <a:gd name="connsiteX6" fmla="*/ 834390 w 2545080"/>
                <a:gd name="connsiteY6" fmla="*/ 213652 h 373672"/>
                <a:gd name="connsiteX7" fmla="*/ 880110 w 2545080"/>
                <a:gd name="connsiteY7" fmla="*/ 312712 h 373672"/>
                <a:gd name="connsiteX8" fmla="*/ 990600 w 2545080"/>
                <a:gd name="connsiteY8" fmla="*/ 350812 h 373672"/>
                <a:gd name="connsiteX9" fmla="*/ 1162050 w 2545080"/>
                <a:gd name="connsiteY9" fmla="*/ 350812 h 373672"/>
                <a:gd name="connsiteX10" fmla="*/ 1340433 w 2545080"/>
                <a:gd name="connsiteY10" fmla="*/ 351231 h 373672"/>
                <a:gd name="connsiteX11" fmla="*/ 1329690 w 2545080"/>
                <a:gd name="connsiteY11" fmla="*/ 305092 h 373672"/>
                <a:gd name="connsiteX12" fmla="*/ 1421130 w 2545080"/>
                <a:gd name="connsiteY12" fmla="*/ 327811 h 373672"/>
                <a:gd name="connsiteX13" fmla="*/ 1485900 w 2545080"/>
                <a:gd name="connsiteY13" fmla="*/ 293662 h 373672"/>
                <a:gd name="connsiteX14" fmla="*/ 1641605 w 2545080"/>
                <a:gd name="connsiteY14" fmla="*/ 312222 h 373672"/>
                <a:gd name="connsiteX15" fmla="*/ 1779270 w 2545080"/>
                <a:gd name="connsiteY15" fmla="*/ 343192 h 373672"/>
                <a:gd name="connsiteX16" fmla="*/ 2018471 w 2545080"/>
                <a:gd name="connsiteY16" fmla="*/ 280061 h 373672"/>
                <a:gd name="connsiteX17" fmla="*/ 2145717 w 2545080"/>
                <a:gd name="connsiteY17" fmla="*/ 282194 h 373672"/>
                <a:gd name="connsiteX18" fmla="*/ 2242574 w 2545080"/>
                <a:gd name="connsiteY18" fmla="*/ 326901 h 373672"/>
                <a:gd name="connsiteX19" fmla="*/ 2350770 w 2545080"/>
                <a:gd name="connsiteY19" fmla="*/ 263182 h 373672"/>
                <a:gd name="connsiteX20" fmla="*/ 2423160 w 2545080"/>
                <a:gd name="connsiteY20" fmla="*/ 347002 h 373672"/>
                <a:gd name="connsiteX21" fmla="*/ 2545080 w 2545080"/>
                <a:gd name="connsiteY21" fmla="*/ 358432 h 373672"/>
                <a:gd name="connsiteX0" fmla="*/ 0 w 2545080"/>
                <a:gd name="connsiteY0" fmla="*/ 373672 h 373672"/>
                <a:gd name="connsiteX1" fmla="*/ 194310 w 2545080"/>
                <a:gd name="connsiteY1" fmla="*/ 324142 h 373672"/>
                <a:gd name="connsiteX2" fmla="*/ 354330 w 2545080"/>
                <a:gd name="connsiteY2" fmla="*/ 247942 h 373672"/>
                <a:gd name="connsiteX3" fmla="*/ 464820 w 2545080"/>
                <a:gd name="connsiteY3" fmla="*/ 80302 h 373672"/>
                <a:gd name="connsiteX4" fmla="*/ 590550 w 2545080"/>
                <a:gd name="connsiteY4" fmla="*/ 263182 h 373672"/>
                <a:gd name="connsiteX5" fmla="*/ 739140 w 2545080"/>
                <a:gd name="connsiteY5" fmla="*/ 292 h 373672"/>
                <a:gd name="connsiteX6" fmla="*/ 834390 w 2545080"/>
                <a:gd name="connsiteY6" fmla="*/ 213652 h 373672"/>
                <a:gd name="connsiteX7" fmla="*/ 880110 w 2545080"/>
                <a:gd name="connsiteY7" fmla="*/ 312712 h 373672"/>
                <a:gd name="connsiteX8" fmla="*/ 990600 w 2545080"/>
                <a:gd name="connsiteY8" fmla="*/ 350812 h 373672"/>
                <a:gd name="connsiteX9" fmla="*/ 1162050 w 2545080"/>
                <a:gd name="connsiteY9" fmla="*/ 350812 h 373672"/>
                <a:gd name="connsiteX10" fmla="*/ 1340433 w 2545080"/>
                <a:gd name="connsiteY10" fmla="*/ 351231 h 373672"/>
                <a:gd name="connsiteX11" fmla="*/ 1329690 w 2545080"/>
                <a:gd name="connsiteY11" fmla="*/ 305092 h 373672"/>
                <a:gd name="connsiteX12" fmla="*/ 1421130 w 2545080"/>
                <a:gd name="connsiteY12" fmla="*/ 327811 h 373672"/>
                <a:gd name="connsiteX13" fmla="*/ 1544566 w 2545080"/>
                <a:gd name="connsiteY13" fmla="*/ 342038 h 373672"/>
                <a:gd name="connsiteX14" fmla="*/ 1641605 w 2545080"/>
                <a:gd name="connsiteY14" fmla="*/ 312222 h 373672"/>
                <a:gd name="connsiteX15" fmla="*/ 1779270 w 2545080"/>
                <a:gd name="connsiteY15" fmla="*/ 343192 h 373672"/>
                <a:gd name="connsiteX16" fmla="*/ 2018471 w 2545080"/>
                <a:gd name="connsiteY16" fmla="*/ 280061 h 373672"/>
                <a:gd name="connsiteX17" fmla="*/ 2145717 w 2545080"/>
                <a:gd name="connsiteY17" fmla="*/ 282194 h 373672"/>
                <a:gd name="connsiteX18" fmla="*/ 2242574 w 2545080"/>
                <a:gd name="connsiteY18" fmla="*/ 326901 h 373672"/>
                <a:gd name="connsiteX19" fmla="*/ 2350770 w 2545080"/>
                <a:gd name="connsiteY19" fmla="*/ 263182 h 373672"/>
                <a:gd name="connsiteX20" fmla="*/ 2423160 w 2545080"/>
                <a:gd name="connsiteY20" fmla="*/ 347002 h 373672"/>
                <a:gd name="connsiteX21" fmla="*/ 2545080 w 2545080"/>
                <a:gd name="connsiteY21" fmla="*/ 358432 h 373672"/>
                <a:gd name="connsiteX0" fmla="*/ 0 w 2545080"/>
                <a:gd name="connsiteY0" fmla="*/ 373672 h 373672"/>
                <a:gd name="connsiteX1" fmla="*/ 194310 w 2545080"/>
                <a:gd name="connsiteY1" fmla="*/ 324142 h 373672"/>
                <a:gd name="connsiteX2" fmla="*/ 354330 w 2545080"/>
                <a:gd name="connsiteY2" fmla="*/ 247942 h 373672"/>
                <a:gd name="connsiteX3" fmla="*/ 464820 w 2545080"/>
                <a:gd name="connsiteY3" fmla="*/ 80302 h 373672"/>
                <a:gd name="connsiteX4" fmla="*/ 590550 w 2545080"/>
                <a:gd name="connsiteY4" fmla="*/ 263182 h 373672"/>
                <a:gd name="connsiteX5" fmla="*/ 739140 w 2545080"/>
                <a:gd name="connsiteY5" fmla="*/ 292 h 373672"/>
                <a:gd name="connsiteX6" fmla="*/ 834390 w 2545080"/>
                <a:gd name="connsiteY6" fmla="*/ 213652 h 373672"/>
                <a:gd name="connsiteX7" fmla="*/ 880110 w 2545080"/>
                <a:gd name="connsiteY7" fmla="*/ 312712 h 373672"/>
                <a:gd name="connsiteX8" fmla="*/ 990600 w 2545080"/>
                <a:gd name="connsiteY8" fmla="*/ 350812 h 373672"/>
                <a:gd name="connsiteX9" fmla="*/ 1162050 w 2545080"/>
                <a:gd name="connsiteY9" fmla="*/ 350812 h 373672"/>
                <a:gd name="connsiteX10" fmla="*/ 1340433 w 2545080"/>
                <a:gd name="connsiteY10" fmla="*/ 351231 h 373672"/>
                <a:gd name="connsiteX11" fmla="*/ 1453540 w 2545080"/>
                <a:gd name="connsiteY11" fmla="*/ 335327 h 373672"/>
                <a:gd name="connsiteX12" fmla="*/ 1421130 w 2545080"/>
                <a:gd name="connsiteY12" fmla="*/ 327811 h 373672"/>
                <a:gd name="connsiteX13" fmla="*/ 1544566 w 2545080"/>
                <a:gd name="connsiteY13" fmla="*/ 342038 h 373672"/>
                <a:gd name="connsiteX14" fmla="*/ 1641605 w 2545080"/>
                <a:gd name="connsiteY14" fmla="*/ 312222 h 373672"/>
                <a:gd name="connsiteX15" fmla="*/ 1779270 w 2545080"/>
                <a:gd name="connsiteY15" fmla="*/ 343192 h 373672"/>
                <a:gd name="connsiteX16" fmla="*/ 2018471 w 2545080"/>
                <a:gd name="connsiteY16" fmla="*/ 280061 h 373672"/>
                <a:gd name="connsiteX17" fmla="*/ 2145717 w 2545080"/>
                <a:gd name="connsiteY17" fmla="*/ 282194 h 373672"/>
                <a:gd name="connsiteX18" fmla="*/ 2242574 w 2545080"/>
                <a:gd name="connsiteY18" fmla="*/ 326901 h 373672"/>
                <a:gd name="connsiteX19" fmla="*/ 2350770 w 2545080"/>
                <a:gd name="connsiteY19" fmla="*/ 263182 h 373672"/>
                <a:gd name="connsiteX20" fmla="*/ 2423160 w 2545080"/>
                <a:gd name="connsiteY20" fmla="*/ 347002 h 373672"/>
                <a:gd name="connsiteX21" fmla="*/ 2545080 w 2545080"/>
                <a:gd name="connsiteY21" fmla="*/ 358432 h 373672"/>
                <a:gd name="connsiteX0" fmla="*/ 0 w 2545080"/>
                <a:gd name="connsiteY0" fmla="*/ 373672 h 373672"/>
                <a:gd name="connsiteX1" fmla="*/ 194310 w 2545080"/>
                <a:gd name="connsiteY1" fmla="*/ 324142 h 373672"/>
                <a:gd name="connsiteX2" fmla="*/ 354330 w 2545080"/>
                <a:gd name="connsiteY2" fmla="*/ 247942 h 373672"/>
                <a:gd name="connsiteX3" fmla="*/ 464820 w 2545080"/>
                <a:gd name="connsiteY3" fmla="*/ 80302 h 373672"/>
                <a:gd name="connsiteX4" fmla="*/ 590550 w 2545080"/>
                <a:gd name="connsiteY4" fmla="*/ 263182 h 373672"/>
                <a:gd name="connsiteX5" fmla="*/ 739140 w 2545080"/>
                <a:gd name="connsiteY5" fmla="*/ 292 h 373672"/>
                <a:gd name="connsiteX6" fmla="*/ 834390 w 2545080"/>
                <a:gd name="connsiteY6" fmla="*/ 213652 h 373672"/>
                <a:gd name="connsiteX7" fmla="*/ 880110 w 2545080"/>
                <a:gd name="connsiteY7" fmla="*/ 312712 h 373672"/>
                <a:gd name="connsiteX8" fmla="*/ 990600 w 2545080"/>
                <a:gd name="connsiteY8" fmla="*/ 350812 h 373672"/>
                <a:gd name="connsiteX9" fmla="*/ 1162050 w 2545080"/>
                <a:gd name="connsiteY9" fmla="*/ 350812 h 373672"/>
                <a:gd name="connsiteX10" fmla="*/ 1340433 w 2545080"/>
                <a:gd name="connsiteY10" fmla="*/ 351231 h 373672"/>
                <a:gd name="connsiteX11" fmla="*/ 1453540 w 2545080"/>
                <a:gd name="connsiteY11" fmla="*/ 335327 h 373672"/>
                <a:gd name="connsiteX12" fmla="*/ 1544566 w 2545080"/>
                <a:gd name="connsiteY12" fmla="*/ 342038 h 373672"/>
                <a:gd name="connsiteX13" fmla="*/ 1641605 w 2545080"/>
                <a:gd name="connsiteY13" fmla="*/ 312222 h 373672"/>
                <a:gd name="connsiteX14" fmla="*/ 1779270 w 2545080"/>
                <a:gd name="connsiteY14" fmla="*/ 343192 h 373672"/>
                <a:gd name="connsiteX15" fmla="*/ 2018471 w 2545080"/>
                <a:gd name="connsiteY15" fmla="*/ 280061 h 373672"/>
                <a:gd name="connsiteX16" fmla="*/ 2145717 w 2545080"/>
                <a:gd name="connsiteY16" fmla="*/ 282194 h 373672"/>
                <a:gd name="connsiteX17" fmla="*/ 2242574 w 2545080"/>
                <a:gd name="connsiteY17" fmla="*/ 326901 h 373672"/>
                <a:gd name="connsiteX18" fmla="*/ 2350770 w 2545080"/>
                <a:gd name="connsiteY18" fmla="*/ 263182 h 373672"/>
                <a:gd name="connsiteX19" fmla="*/ 2423160 w 2545080"/>
                <a:gd name="connsiteY19" fmla="*/ 347002 h 373672"/>
                <a:gd name="connsiteX20" fmla="*/ 2545080 w 2545080"/>
                <a:gd name="connsiteY20" fmla="*/ 358432 h 373672"/>
                <a:gd name="connsiteX0" fmla="*/ 0 w 2545080"/>
                <a:gd name="connsiteY0" fmla="*/ 373672 h 373672"/>
                <a:gd name="connsiteX1" fmla="*/ 194310 w 2545080"/>
                <a:gd name="connsiteY1" fmla="*/ 324142 h 373672"/>
                <a:gd name="connsiteX2" fmla="*/ 354330 w 2545080"/>
                <a:gd name="connsiteY2" fmla="*/ 247942 h 373672"/>
                <a:gd name="connsiteX3" fmla="*/ 464820 w 2545080"/>
                <a:gd name="connsiteY3" fmla="*/ 80302 h 373672"/>
                <a:gd name="connsiteX4" fmla="*/ 590550 w 2545080"/>
                <a:gd name="connsiteY4" fmla="*/ 263182 h 373672"/>
                <a:gd name="connsiteX5" fmla="*/ 739140 w 2545080"/>
                <a:gd name="connsiteY5" fmla="*/ 292 h 373672"/>
                <a:gd name="connsiteX6" fmla="*/ 834390 w 2545080"/>
                <a:gd name="connsiteY6" fmla="*/ 213652 h 373672"/>
                <a:gd name="connsiteX7" fmla="*/ 880110 w 2545080"/>
                <a:gd name="connsiteY7" fmla="*/ 312712 h 373672"/>
                <a:gd name="connsiteX8" fmla="*/ 990600 w 2545080"/>
                <a:gd name="connsiteY8" fmla="*/ 350812 h 373672"/>
                <a:gd name="connsiteX9" fmla="*/ 1162050 w 2545080"/>
                <a:gd name="connsiteY9" fmla="*/ 350812 h 373672"/>
                <a:gd name="connsiteX10" fmla="*/ 1340433 w 2545080"/>
                <a:gd name="connsiteY10" fmla="*/ 351231 h 373672"/>
                <a:gd name="connsiteX11" fmla="*/ 1453540 w 2545080"/>
                <a:gd name="connsiteY11" fmla="*/ 335327 h 373672"/>
                <a:gd name="connsiteX12" fmla="*/ 1544566 w 2545080"/>
                <a:gd name="connsiteY12" fmla="*/ 342038 h 373672"/>
                <a:gd name="connsiteX13" fmla="*/ 1667679 w 2545080"/>
                <a:gd name="connsiteY13" fmla="*/ 342457 h 373672"/>
                <a:gd name="connsiteX14" fmla="*/ 1779270 w 2545080"/>
                <a:gd name="connsiteY14" fmla="*/ 343192 h 373672"/>
                <a:gd name="connsiteX15" fmla="*/ 2018471 w 2545080"/>
                <a:gd name="connsiteY15" fmla="*/ 280061 h 373672"/>
                <a:gd name="connsiteX16" fmla="*/ 2145717 w 2545080"/>
                <a:gd name="connsiteY16" fmla="*/ 282194 h 373672"/>
                <a:gd name="connsiteX17" fmla="*/ 2242574 w 2545080"/>
                <a:gd name="connsiteY17" fmla="*/ 326901 h 373672"/>
                <a:gd name="connsiteX18" fmla="*/ 2350770 w 2545080"/>
                <a:gd name="connsiteY18" fmla="*/ 263182 h 373672"/>
                <a:gd name="connsiteX19" fmla="*/ 2423160 w 2545080"/>
                <a:gd name="connsiteY19" fmla="*/ 347002 h 373672"/>
                <a:gd name="connsiteX20" fmla="*/ 2545080 w 2545080"/>
                <a:gd name="connsiteY20" fmla="*/ 358432 h 373672"/>
                <a:gd name="connsiteX0" fmla="*/ 0 w 2545080"/>
                <a:gd name="connsiteY0" fmla="*/ 373672 h 373672"/>
                <a:gd name="connsiteX1" fmla="*/ 194310 w 2545080"/>
                <a:gd name="connsiteY1" fmla="*/ 324142 h 373672"/>
                <a:gd name="connsiteX2" fmla="*/ 354330 w 2545080"/>
                <a:gd name="connsiteY2" fmla="*/ 247942 h 373672"/>
                <a:gd name="connsiteX3" fmla="*/ 464820 w 2545080"/>
                <a:gd name="connsiteY3" fmla="*/ 80302 h 373672"/>
                <a:gd name="connsiteX4" fmla="*/ 590550 w 2545080"/>
                <a:gd name="connsiteY4" fmla="*/ 263182 h 373672"/>
                <a:gd name="connsiteX5" fmla="*/ 739140 w 2545080"/>
                <a:gd name="connsiteY5" fmla="*/ 292 h 373672"/>
                <a:gd name="connsiteX6" fmla="*/ 834390 w 2545080"/>
                <a:gd name="connsiteY6" fmla="*/ 213652 h 373672"/>
                <a:gd name="connsiteX7" fmla="*/ 880110 w 2545080"/>
                <a:gd name="connsiteY7" fmla="*/ 312712 h 373672"/>
                <a:gd name="connsiteX8" fmla="*/ 990600 w 2545080"/>
                <a:gd name="connsiteY8" fmla="*/ 350812 h 373672"/>
                <a:gd name="connsiteX9" fmla="*/ 1019513 w 2545080"/>
                <a:gd name="connsiteY9" fmla="*/ 373388 h 373672"/>
                <a:gd name="connsiteX10" fmla="*/ 1340433 w 2545080"/>
                <a:gd name="connsiteY10" fmla="*/ 351231 h 373672"/>
                <a:gd name="connsiteX11" fmla="*/ 1453540 w 2545080"/>
                <a:gd name="connsiteY11" fmla="*/ 335327 h 373672"/>
                <a:gd name="connsiteX12" fmla="*/ 1544566 w 2545080"/>
                <a:gd name="connsiteY12" fmla="*/ 342038 h 373672"/>
                <a:gd name="connsiteX13" fmla="*/ 1667679 w 2545080"/>
                <a:gd name="connsiteY13" fmla="*/ 342457 h 373672"/>
                <a:gd name="connsiteX14" fmla="*/ 1779270 w 2545080"/>
                <a:gd name="connsiteY14" fmla="*/ 343192 h 373672"/>
                <a:gd name="connsiteX15" fmla="*/ 2018471 w 2545080"/>
                <a:gd name="connsiteY15" fmla="*/ 280061 h 373672"/>
                <a:gd name="connsiteX16" fmla="*/ 2145717 w 2545080"/>
                <a:gd name="connsiteY16" fmla="*/ 282194 h 373672"/>
                <a:gd name="connsiteX17" fmla="*/ 2242574 w 2545080"/>
                <a:gd name="connsiteY17" fmla="*/ 326901 h 373672"/>
                <a:gd name="connsiteX18" fmla="*/ 2350770 w 2545080"/>
                <a:gd name="connsiteY18" fmla="*/ 263182 h 373672"/>
                <a:gd name="connsiteX19" fmla="*/ 2423160 w 2545080"/>
                <a:gd name="connsiteY19" fmla="*/ 347002 h 373672"/>
                <a:gd name="connsiteX20" fmla="*/ 2545080 w 2545080"/>
                <a:gd name="connsiteY20" fmla="*/ 358432 h 373672"/>
                <a:gd name="connsiteX0" fmla="*/ 0 w 2545080"/>
                <a:gd name="connsiteY0" fmla="*/ 373672 h 373672"/>
                <a:gd name="connsiteX1" fmla="*/ 194310 w 2545080"/>
                <a:gd name="connsiteY1" fmla="*/ 324142 h 373672"/>
                <a:gd name="connsiteX2" fmla="*/ 354330 w 2545080"/>
                <a:gd name="connsiteY2" fmla="*/ 247942 h 373672"/>
                <a:gd name="connsiteX3" fmla="*/ 464820 w 2545080"/>
                <a:gd name="connsiteY3" fmla="*/ 80302 h 373672"/>
                <a:gd name="connsiteX4" fmla="*/ 590550 w 2545080"/>
                <a:gd name="connsiteY4" fmla="*/ 263182 h 373672"/>
                <a:gd name="connsiteX5" fmla="*/ 739140 w 2545080"/>
                <a:gd name="connsiteY5" fmla="*/ 292 h 373672"/>
                <a:gd name="connsiteX6" fmla="*/ 834390 w 2545080"/>
                <a:gd name="connsiteY6" fmla="*/ 213652 h 373672"/>
                <a:gd name="connsiteX7" fmla="*/ 880110 w 2545080"/>
                <a:gd name="connsiteY7" fmla="*/ 312712 h 373672"/>
                <a:gd name="connsiteX8" fmla="*/ 990600 w 2545080"/>
                <a:gd name="connsiteY8" fmla="*/ 350812 h 373672"/>
                <a:gd name="connsiteX9" fmla="*/ 1019513 w 2545080"/>
                <a:gd name="connsiteY9" fmla="*/ 373388 h 373672"/>
                <a:gd name="connsiteX10" fmla="*/ 1340433 w 2545080"/>
                <a:gd name="connsiteY10" fmla="*/ 351231 h 373672"/>
                <a:gd name="connsiteX11" fmla="*/ 1453540 w 2545080"/>
                <a:gd name="connsiteY11" fmla="*/ 335327 h 373672"/>
                <a:gd name="connsiteX12" fmla="*/ 1544566 w 2545080"/>
                <a:gd name="connsiteY12" fmla="*/ 342038 h 373672"/>
                <a:gd name="connsiteX13" fmla="*/ 1667679 w 2545080"/>
                <a:gd name="connsiteY13" fmla="*/ 342457 h 373672"/>
                <a:gd name="connsiteX14" fmla="*/ 1779270 w 2545080"/>
                <a:gd name="connsiteY14" fmla="*/ 343192 h 373672"/>
                <a:gd name="connsiteX15" fmla="*/ 2018471 w 2545080"/>
                <a:gd name="connsiteY15" fmla="*/ 280061 h 373672"/>
                <a:gd name="connsiteX16" fmla="*/ 2145717 w 2545080"/>
                <a:gd name="connsiteY16" fmla="*/ 282194 h 373672"/>
                <a:gd name="connsiteX17" fmla="*/ 2242574 w 2545080"/>
                <a:gd name="connsiteY17" fmla="*/ 326901 h 373672"/>
                <a:gd name="connsiteX18" fmla="*/ 2350770 w 2545080"/>
                <a:gd name="connsiteY18" fmla="*/ 263182 h 373672"/>
                <a:gd name="connsiteX19" fmla="*/ 2423160 w 2545080"/>
                <a:gd name="connsiteY19" fmla="*/ 347002 h 373672"/>
                <a:gd name="connsiteX20" fmla="*/ 2545080 w 2545080"/>
                <a:gd name="connsiteY20" fmla="*/ 358432 h 373672"/>
                <a:gd name="connsiteX0" fmla="*/ 0 w 2545080"/>
                <a:gd name="connsiteY0" fmla="*/ 373672 h 373672"/>
                <a:gd name="connsiteX1" fmla="*/ 194310 w 2545080"/>
                <a:gd name="connsiteY1" fmla="*/ 324142 h 373672"/>
                <a:gd name="connsiteX2" fmla="*/ 354330 w 2545080"/>
                <a:gd name="connsiteY2" fmla="*/ 247942 h 373672"/>
                <a:gd name="connsiteX3" fmla="*/ 464820 w 2545080"/>
                <a:gd name="connsiteY3" fmla="*/ 80302 h 373672"/>
                <a:gd name="connsiteX4" fmla="*/ 590550 w 2545080"/>
                <a:gd name="connsiteY4" fmla="*/ 263182 h 373672"/>
                <a:gd name="connsiteX5" fmla="*/ 739140 w 2545080"/>
                <a:gd name="connsiteY5" fmla="*/ 292 h 373672"/>
                <a:gd name="connsiteX6" fmla="*/ 834390 w 2545080"/>
                <a:gd name="connsiteY6" fmla="*/ 213652 h 373672"/>
                <a:gd name="connsiteX7" fmla="*/ 880110 w 2545080"/>
                <a:gd name="connsiteY7" fmla="*/ 312712 h 373672"/>
                <a:gd name="connsiteX8" fmla="*/ 990600 w 2545080"/>
                <a:gd name="connsiteY8" fmla="*/ 350812 h 373672"/>
                <a:gd name="connsiteX9" fmla="*/ 1036895 w 2545080"/>
                <a:gd name="connsiteY9" fmla="*/ 373388 h 373672"/>
                <a:gd name="connsiteX10" fmla="*/ 1340433 w 2545080"/>
                <a:gd name="connsiteY10" fmla="*/ 351231 h 373672"/>
                <a:gd name="connsiteX11" fmla="*/ 1453540 w 2545080"/>
                <a:gd name="connsiteY11" fmla="*/ 335327 h 373672"/>
                <a:gd name="connsiteX12" fmla="*/ 1544566 w 2545080"/>
                <a:gd name="connsiteY12" fmla="*/ 342038 h 373672"/>
                <a:gd name="connsiteX13" fmla="*/ 1667679 w 2545080"/>
                <a:gd name="connsiteY13" fmla="*/ 342457 h 373672"/>
                <a:gd name="connsiteX14" fmla="*/ 1779270 w 2545080"/>
                <a:gd name="connsiteY14" fmla="*/ 343192 h 373672"/>
                <a:gd name="connsiteX15" fmla="*/ 2018471 w 2545080"/>
                <a:gd name="connsiteY15" fmla="*/ 280061 h 373672"/>
                <a:gd name="connsiteX16" fmla="*/ 2145717 w 2545080"/>
                <a:gd name="connsiteY16" fmla="*/ 282194 h 373672"/>
                <a:gd name="connsiteX17" fmla="*/ 2242574 w 2545080"/>
                <a:gd name="connsiteY17" fmla="*/ 326901 h 373672"/>
                <a:gd name="connsiteX18" fmla="*/ 2350770 w 2545080"/>
                <a:gd name="connsiteY18" fmla="*/ 263182 h 373672"/>
                <a:gd name="connsiteX19" fmla="*/ 2423160 w 2545080"/>
                <a:gd name="connsiteY19" fmla="*/ 347002 h 373672"/>
                <a:gd name="connsiteX20" fmla="*/ 2545080 w 2545080"/>
                <a:gd name="connsiteY20" fmla="*/ 358432 h 373672"/>
                <a:gd name="connsiteX0" fmla="*/ 0 w 2545080"/>
                <a:gd name="connsiteY0" fmla="*/ 373672 h 376507"/>
                <a:gd name="connsiteX1" fmla="*/ 194310 w 2545080"/>
                <a:gd name="connsiteY1" fmla="*/ 324142 h 376507"/>
                <a:gd name="connsiteX2" fmla="*/ 354330 w 2545080"/>
                <a:gd name="connsiteY2" fmla="*/ 247942 h 376507"/>
                <a:gd name="connsiteX3" fmla="*/ 464820 w 2545080"/>
                <a:gd name="connsiteY3" fmla="*/ 80302 h 376507"/>
                <a:gd name="connsiteX4" fmla="*/ 590550 w 2545080"/>
                <a:gd name="connsiteY4" fmla="*/ 263182 h 376507"/>
                <a:gd name="connsiteX5" fmla="*/ 739140 w 2545080"/>
                <a:gd name="connsiteY5" fmla="*/ 292 h 376507"/>
                <a:gd name="connsiteX6" fmla="*/ 834390 w 2545080"/>
                <a:gd name="connsiteY6" fmla="*/ 213652 h 376507"/>
                <a:gd name="connsiteX7" fmla="*/ 880110 w 2545080"/>
                <a:gd name="connsiteY7" fmla="*/ 312712 h 376507"/>
                <a:gd name="connsiteX8" fmla="*/ 990600 w 2545080"/>
                <a:gd name="connsiteY8" fmla="*/ 350812 h 376507"/>
                <a:gd name="connsiteX9" fmla="*/ 1036895 w 2545080"/>
                <a:gd name="connsiteY9" fmla="*/ 373388 h 376507"/>
                <a:gd name="connsiteX10" fmla="*/ 1401272 w 2545080"/>
                <a:gd name="connsiteY10" fmla="*/ 372194 h 376507"/>
                <a:gd name="connsiteX11" fmla="*/ 1453540 w 2545080"/>
                <a:gd name="connsiteY11" fmla="*/ 335327 h 376507"/>
                <a:gd name="connsiteX12" fmla="*/ 1544566 w 2545080"/>
                <a:gd name="connsiteY12" fmla="*/ 342038 h 376507"/>
                <a:gd name="connsiteX13" fmla="*/ 1667679 w 2545080"/>
                <a:gd name="connsiteY13" fmla="*/ 342457 h 376507"/>
                <a:gd name="connsiteX14" fmla="*/ 1779270 w 2545080"/>
                <a:gd name="connsiteY14" fmla="*/ 343192 h 376507"/>
                <a:gd name="connsiteX15" fmla="*/ 2018471 w 2545080"/>
                <a:gd name="connsiteY15" fmla="*/ 280061 h 376507"/>
                <a:gd name="connsiteX16" fmla="*/ 2145717 w 2545080"/>
                <a:gd name="connsiteY16" fmla="*/ 282194 h 376507"/>
                <a:gd name="connsiteX17" fmla="*/ 2242574 w 2545080"/>
                <a:gd name="connsiteY17" fmla="*/ 326901 h 376507"/>
                <a:gd name="connsiteX18" fmla="*/ 2350770 w 2545080"/>
                <a:gd name="connsiteY18" fmla="*/ 263182 h 376507"/>
                <a:gd name="connsiteX19" fmla="*/ 2423160 w 2545080"/>
                <a:gd name="connsiteY19" fmla="*/ 347002 h 376507"/>
                <a:gd name="connsiteX20" fmla="*/ 2545080 w 2545080"/>
                <a:gd name="connsiteY20" fmla="*/ 358432 h 376507"/>
                <a:gd name="connsiteX0" fmla="*/ 0 w 2545080"/>
                <a:gd name="connsiteY0" fmla="*/ 373672 h 374695"/>
                <a:gd name="connsiteX1" fmla="*/ 194310 w 2545080"/>
                <a:gd name="connsiteY1" fmla="*/ 324142 h 374695"/>
                <a:gd name="connsiteX2" fmla="*/ 354330 w 2545080"/>
                <a:gd name="connsiteY2" fmla="*/ 247942 h 374695"/>
                <a:gd name="connsiteX3" fmla="*/ 464820 w 2545080"/>
                <a:gd name="connsiteY3" fmla="*/ 80302 h 374695"/>
                <a:gd name="connsiteX4" fmla="*/ 590550 w 2545080"/>
                <a:gd name="connsiteY4" fmla="*/ 263182 h 374695"/>
                <a:gd name="connsiteX5" fmla="*/ 739140 w 2545080"/>
                <a:gd name="connsiteY5" fmla="*/ 292 h 374695"/>
                <a:gd name="connsiteX6" fmla="*/ 834390 w 2545080"/>
                <a:gd name="connsiteY6" fmla="*/ 213652 h 374695"/>
                <a:gd name="connsiteX7" fmla="*/ 880110 w 2545080"/>
                <a:gd name="connsiteY7" fmla="*/ 312712 h 374695"/>
                <a:gd name="connsiteX8" fmla="*/ 990600 w 2545080"/>
                <a:gd name="connsiteY8" fmla="*/ 350812 h 374695"/>
                <a:gd name="connsiteX9" fmla="*/ 1036895 w 2545080"/>
                <a:gd name="connsiteY9" fmla="*/ 373388 h 374695"/>
                <a:gd name="connsiteX10" fmla="*/ 1401272 w 2545080"/>
                <a:gd name="connsiteY10" fmla="*/ 372194 h 374695"/>
                <a:gd name="connsiteX11" fmla="*/ 1453540 w 2545080"/>
                <a:gd name="connsiteY11" fmla="*/ 335327 h 374695"/>
                <a:gd name="connsiteX12" fmla="*/ 1544566 w 2545080"/>
                <a:gd name="connsiteY12" fmla="*/ 342038 h 374695"/>
                <a:gd name="connsiteX13" fmla="*/ 1667679 w 2545080"/>
                <a:gd name="connsiteY13" fmla="*/ 342457 h 374695"/>
                <a:gd name="connsiteX14" fmla="*/ 1779270 w 2545080"/>
                <a:gd name="connsiteY14" fmla="*/ 343192 h 374695"/>
                <a:gd name="connsiteX15" fmla="*/ 2018471 w 2545080"/>
                <a:gd name="connsiteY15" fmla="*/ 280061 h 374695"/>
                <a:gd name="connsiteX16" fmla="*/ 2145717 w 2545080"/>
                <a:gd name="connsiteY16" fmla="*/ 282194 h 374695"/>
                <a:gd name="connsiteX17" fmla="*/ 2242574 w 2545080"/>
                <a:gd name="connsiteY17" fmla="*/ 326901 h 374695"/>
                <a:gd name="connsiteX18" fmla="*/ 2350770 w 2545080"/>
                <a:gd name="connsiteY18" fmla="*/ 263182 h 374695"/>
                <a:gd name="connsiteX19" fmla="*/ 2423160 w 2545080"/>
                <a:gd name="connsiteY19" fmla="*/ 347002 h 374695"/>
                <a:gd name="connsiteX20" fmla="*/ 2545080 w 2545080"/>
                <a:gd name="connsiteY20" fmla="*/ 358432 h 374695"/>
                <a:gd name="connsiteX0" fmla="*/ 0 w 2545080"/>
                <a:gd name="connsiteY0" fmla="*/ 373672 h 374695"/>
                <a:gd name="connsiteX1" fmla="*/ 194310 w 2545080"/>
                <a:gd name="connsiteY1" fmla="*/ 324142 h 374695"/>
                <a:gd name="connsiteX2" fmla="*/ 354330 w 2545080"/>
                <a:gd name="connsiteY2" fmla="*/ 247942 h 374695"/>
                <a:gd name="connsiteX3" fmla="*/ 464820 w 2545080"/>
                <a:gd name="connsiteY3" fmla="*/ 80302 h 374695"/>
                <a:gd name="connsiteX4" fmla="*/ 590550 w 2545080"/>
                <a:gd name="connsiteY4" fmla="*/ 263182 h 374695"/>
                <a:gd name="connsiteX5" fmla="*/ 739140 w 2545080"/>
                <a:gd name="connsiteY5" fmla="*/ 292 h 374695"/>
                <a:gd name="connsiteX6" fmla="*/ 834390 w 2545080"/>
                <a:gd name="connsiteY6" fmla="*/ 213652 h 374695"/>
                <a:gd name="connsiteX7" fmla="*/ 880110 w 2545080"/>
                <a:gd name="connsiteY7" fmla="*/ 312712 h 374695"/>
                <a:gd name="connsiteX8" fmla="*/ 1040106 w 2545080"/>
                <a:gd name="connsiteY8" fmla="*/ 350812 h 374695"/>
                <a:gd name="connsiteX9" fmla="*/ 1036895 w 2545080"/>
                <a:gd name="connsiteY9" fmla="*/ 373388 h 374695"/>
                <a:gd name="connsiteX10" fmla="*/ 1401272 w 2545080"/>
                <a:gd name="connsiteY10" fmla="*/ 372194 h 374695"/>
                <a:gd name="connsiteX11" fmla="*/ 1453540 w 2545080"/>
                <a:gd name="connsiteY11" fmla="*/ 335327 h 374695"/>
                <a:gd name="connsiteX12" fmla="*/ 1544566 w 2545080"/>
                <a:gd name="connsiteY12" fmla="*/ 342038 h 374695"/>
                <a:gd name="connsiteX13" fmla="*/ 1667679 w 2545080"/>
                <a:gd name="connsiteY13" fmla="*/ 342457 h 374695"/>
                <a:gd name="connsiteX14" fmla="*/ 1779270 w 2545080"/>
                <a:gd name="connsiteY14" fmla="*/ 343192 h 374695"/>
                <a:gd name="connsiteX15" fmla="*/ 2018471 w 2545080"/>
                <a:gd name="connsiteY15" fmla="*/ 280061 h 374695"/>
                <a:gd name="connsiteX16" fmla="*/ 2145717 w 2545080"/>
                <a:gd name="connsiteY16" fmla="*/ 282194 h 374695"/>
                <a:gd name="connsiteX17" fmla="*/ 2242574 w 2545080"/>
                <a:gd name="connsiteY17" fmla="*/ 326901 h 374695"/>
                <a:gd name="connsiteX18" fmla="*/ 2350770 w 2545080"/>
                <a:gd name="connsiteY18" fmla="*/ 263182 h 374695"/>
                <a:gd name="connsiteX19" fmla="*/ 2423160 w 2545080"/>
                <a:gd name="connsiteY19" fmla="*/ 347002 h 374695"/>
                <a:gd name="connsiteX20" fmla="*/ 2545080 w 2545080"/>
                <a:gd name="connsiteY20" fmla="*/ 358432 h 374695"/>
                <a:gd name="connsiteX0" fmla="*/ 0 w 2545080"/>
                <a:gd name="connsiteY0" fmla="*/ 373672 h 377409"/>
                <a:gd name="connsiteX1" fmla="*/ 194310 w 2545080"/>
                <a:gd name="connsiteY1" fmla="*/ 324142 h 377409"/>
                <a:gd name="connsiteX2" fmla="*/ 354330 w 2545080"/>
                <a:gd name="connsiteY2" fmla="*/ 247942 h 377409"/>
                <a:gd name="connsiteX3" fmla="*/ 464820 w 2545080"/>
                <a:gd name="connsiteY3" fmla="*/ 80302 h 377409"/>
                <a:gd name="connsiteX4" fmla="*/ 590550 w 2545080"/>
                <a:gd name="connsiteY4" fmla="*/ 263182 h 377409"/>
                <a:gd name="connsiteX5" fmla="*/ 739140 w 2545080"/>
                <a:gd name="connsiteY5" fmla="*/ 292 h 377409"/>
                <a:gd name="connsiteX6" fmla="*/ 834390 w 2545080"/>
                <a:gd name="connsiteY6" fmla="*/ 213652 h 377409"/>
                <a:gd name="connsiteX7" fmla="*/ 880110 w 2545080"/>
                <a:gd name="connsiteY7" fmla="*/ 312712 h 377409"/>
                <a:gd name="connsiteX8" fmla="*/ 1040106 w 2545080"/>
                <a:gd name="connsiteY8" fmla="*/ 350812 h 377409"/>
                <a:gd name="connsiteX9" fmla="*/ 1082524 w 2545080"/>
                <a:gd name="connsiteY9" fmla="*/ 374899 h 377409"/>
                <a:gd name="connsiteX10" fmla="*/ 1401272 w 2545080"/>
                <a:gd name="connsiteY10" fmla="*/ 372194 h 377409"/>
                <a:gd name="connsiteX11" fmla="*/ 1453540 w 2545080"/>
                <a:gd name="connsiteY11" fmla="*/ 335327 h 377409"/>
                <a:gd name="connsiteX12" fmla="*/ 1544566 w 2545080"/>
                <a:gd name="connsiteY12" fmla="*/ 342038 h 377409"/>
                <a:gd name="connsiteX13" fmla="*/ 1667679 w 2545080"/>
                <a:gd name="connsiteY13" fmla="*/ 342457 h 377409"/>
                <a:gd name="connsiteX14" fmla="*/ 1779270 w 2545080"/>
                <a:gd name="connsiteY14" fmla="*/ 343192 h 377409"/>
                <a:gd name="connsiteX15" fmla="*/ 2018471 w 2545080"/>
                <a:gd name="connsiteY15" fmla="*/ 280061 h 377409"/>
                <a:gd name="connsiteX16" fmla="*/ 2145717 w 2545080"/>
                <a:gd name="connsiteY16" fmla="*/ 282194 h 377409"/>
                <a:gd name="connsiteX17" fmla="*/ 2242574 w 2545080"/>
                <a:gd name="connsiteY17" fmla="*/ 326901 h 377409"/>
                <a:gd name="connsiteX18" fmla="*/ 2350770 w 2545080"/>
                <a:gd name="connsiteY18" fmla="*/ 263182 h 377409"/>
                <a:gd name="connsiteX19" fmla="*/ 2423160 w 2545080"/>
                <a:gd name="connsiteY19" fmla="*/ 347002 h 377409"/>
                <a:gd name="connsiteX20" fmla="*/ 2545080 w 2545080"/>
                <a:gd name="connsiteY20" fmla="*/ 358432 h 377409"/>
                <a:gd name="connsiteX0" fmla="*/ 0 w 2545080"/>
                <a:gd name="connsiteY0" fmla="*/ 373672 h 377409"/>
                <a:gd name="connsiteX1" fmla="*/ 194310 w 2545080"/>
                <a:gd name="connsiteY1" fmla="*/ 324142 h 377409"/>
                <a:gd name="connsiteX2" fmla="*/ 354330 w 2545080"/>
                <a:gd name="connsiteY2" fmla="*/ 247942 h 377409"/>
                <a:gd name="connsiteX3" fmla="*/ 464820 w 2545080"/>
                <a:gd name="connsiteY3" fmla="*/ 80302 h 377409"/>
                <a:gd name="connsiteX4" fmla="*/ 590550 w 2545080"/>
                <a:gd name="connsiteY4" fmla="*/ 263182 h 377409"/>
                <a:gd name="connsiteX5" fmla="*/ 739140 w 2545080"/>
                <a:gd name="connsiteY5" fmla="*/ 292 h 377409"/>
                <a:gd name="connsiteX6" fmla="*/ 834390 w 2545080"/>
                <a:gd name="connsiteY6" fmla="*/ 213652 h 377409"/>
                <a:gd name="connsiteX7" fmla="*/ 880110 w 2545080"/>
                <a:gd name="connsiteY7" fmla="*/ 312712 h 377409"/>
                <a:gd name="connsiteX8" fmla="*/ 1040106 w 2545080"/>
                <a:gd name="connsiteY8" fmla="*/ 350812 h 377409"/>
                <a:gd name="connsiteX9" fmla="*/ 1082524 w 2545080"/>
                <a:gd name="connsiteY9" fmla="*/ 374899 h 377409"/>
                <a:gd name="connsiteX10" fmla="*/ 1367051 w 2545080"/>
                <a:gd name="connsiteY10" fmla="*/ 372194 h 377409"/>
                <a:gd name="connsiteX11" fmla="*/ 1453540 w 2545080"/>
                <a:gd name="connsiteY11" fmla="*/ 335327 h 377409"/>
                <a:gd name="connsiteX12" fmla="*/ 1544566 w 2545080"/>
                <a:gd name="connsiteY12" fmla="*/ 342038 h 377409"/>
                <a:gd name="connsiteX13" fmla="*/ 1667679 w 2545080"/>
                <a:gd name="connsiteY13" fmla="*/ 342457 h 377409"/>
                <a:gd name="connsiteX14" fmla="*/ 1779270 w 2545080"/>
                <a:gd name="connsiteY14" fmla="*/ 343192 h 377409"/>
                <a:gd name="connsiteX15" fmla="*/ 2018471 w 2545080"/>
                <a:gd name="connsiteY15" fmla="*/ 280061 h 377409"/>
                <a:gd name="connsiteX16" fmla="*/ 2145717 w 2545080"/>
                <a:gd name="connsiteY16" fmla="*/ 282194 h 377409"/>
                <a:gd name="connsiteX17" fmla="*/ 2242574 w 2545080"/>
                <a:gd name="connsiteY17" fmla="*/ 326901 h 377409"/>
                <a:gd name="connsiteX18" fmla="*/ 2350770 w 2545080"/>
                <a:gd name="connsiteY18" fmla="*/ 263182 h 377409"/>
                <a:gd name="connsiteX19" fmla="*/ 2423160 w 2545080"/>
                <a:gd name="connsiteY19" fmla="*/ 347002 h 377409"/>
                <a:gd name="connsiteX20" fmla="*/ 2545080 w 2545080"/>
                <a:gd name="connsiteY20" fmla="*/ 358432 h 377409"/>
                <a:gd name="connsiteX0" fmla="*/ 0 w 2545080"/>
                <a:gd name="connsiteY0" fmla="*/ 373672 h 377409"/>
                <a:gd name="connsiteX1" fmla="*/ 194310 w 2545080"/>
                <a:gd name="connsiteY1" fmla="*/ 324142 h 377409"/>
                <a:gd name="connsiteX2" fmla="*/ 354330 w 2545080"/>
                <a:gd name="connsiteY2" fmla="*/ 247942 h 377409"/>
                <a:gd name="connsiteX3" fmla="*/ 464820 w 2545080"/>
                <a:gd name="connsiteY3" fmla="*/ 80302 h 377409"/>
                <a:gd name="connsiteX4" fmla="*/ 590550 w 2545080"/>
                <a:gd name="connsiteY4" fmla="*/ 263182 h 377409"/>
                <a:gd name="connsiteX5" fmla="*/ 739140 w 2545080"/>
                <a:gd name="connsiteY5" fmla="*/ 292 h 377409"/>
                <a:gd name="connsiteX6" fmla="*/ 834390 w 2545080"/>
                <a:gd name="connsiteY6" fmla="*/ 213652 h 377409"/>
                <a:gd name="connsiteX7" fmla="*/ 880110 w 2545080"/>
                <a:gd name="connsiteY7" fmla="*/ 312712 h 377409"/>
                <a:gd name="connsiteX8" fmla="*/ 1040106 w 2545080"/>
                <a:gd name="connsiteY8" fmla="*/ 350812 h 377409"/>
                <a:gd name="connsiteX9" fmla="*/ 1082524 w 2545080"/>
                <a:gd name="connsiteY9" fmla="*/ 374899 h 377409"/>
                <a:gd name="connsiteX10" fmla="*/ 1367051 w 2545080"/>
                <a:gd name="connsiteY10" fmla="*/ 372194 h 377409"/>
                <a:gd name="connsiteX11" fmla="*/ 1414430 w 2545080"/>
                <a:gd name="connsiteY11" fmla="*/ 335327 h 377409"/>
                <a:gd name="connsiteX12" fmla="*/ 1544566 w 2545080"/>
                <a:gd name="connsiteY12" fmla="*/ 342038 h 377409"/>
                <a:gd name="connsiteX13" fmla="*/ 1667679 w 2545080"/>
                <a:gd name="connsiteY13" fmla="*/ 342457 h 377409"/>
                <a:gd name="connsiteX14" fmla="*/ 1779270 w 2545080"/>
                <a:gd name="connsiteY14" fmla="*/ 343192 h 377409"/>
                <a:gd name="connsiteX15" fmla="*/ 2018471 w 2545080"/>
                <a:gd name="connsiteY15" fmla="*/ 280061 h 377409"/>
                <a:gd name="connsiteX16" fmla="*/ 2145717 w 2545080"/>
                <a:gd name="connsiteY16" fmla="*/ 282194 h 377409"/>
                <a:gd name="connsiteX17" fmla="*/ 2242574 w 2545080"/>
                <a:gd name="connsiteY17" fmla="*/ 326901 h 377409"/>
                <a:gd name="connsiteX18" fmla="*/ 2350770 w 2545080"/>
                <a:gd name="connsiteY18" fmla="*/ 263182 h 377409"/>
                <a:gd name="connsiteX19" fmla="*/ 2423160 w 2545080"/>
                <a:gd name="connsiteY19" fmla="*/ 347002 h 377409"/>
                <a:gd name="connsiteX20" fmla="*/ 2545080 w 2545080"/>
                <a:gd name="connsiteY20" fmla="*/ 358432 h 377409"/>
                <a:gd name="connsiteX0" fmla="*/ 0 w 2545080"/>
                <a:gd name="connsiteY0" fmla="*/ 373672 h 376257"/>
                <a:gd name="connsiteX1" fmla="*/ 194310 w 2545080"/>
                <a:gd name="connsiteY1" fmla="*/ 324142 h 376257"/>
                <a:gd name="connsiteX2" fmla="*/ 354330 w 2545080"/>
                <a:gd name="connsiteY2" fmla="*/ 247942 h 376257"/>
                <a:gd name="connsiteX3" fmla="*/ 464820 w 2545080"/>
                <a:gd name="connsiteY3" fmla="*/ 80302 h 376257"/>
                <a:gd name="connsiteX4" fmla="*/ 590550 w 2545080"/>
                <a:gd name="connsiteY4" fmla="*/ 263182 h 376257"/>
                <a:gd name="connsiteX5" fmla="*/ 739140 w 2545080"/>
                <a:gd name="connsiteY5" fmla="*/ 292 h 376257"/>
                <a:gd name="connsiteX6" fmla="*/ 834390 w 2545080"/>
                <a:gd name="connsiteY6" fmla="*/ 213652 h 376257"/>
                <a:gd name="connsiteX7" fmla="*/ 880110 w 2545080"/>
                <a:gd name="connsiteY7" fmla="*/ 312712 h 376257"/>
                <a:gd name="connsiteX8" fmla="*/ 1040106 w 2545080"/>
                <a:gd name="connsiteY8" fmla="*/ 350812 h 376257"/>
                <a:gd name="connsiteX9" fmla="*/ 1082524 w 2545080"/>
                <a:gd name="connsiteY9" fmla="*/ 374899 h 376257"/>
                <a:gd name="connsiteX10" fmla="*/ 1373570 w 2545080"/>
                <a:gd name="connsiteY10" fmla="*/ 369171 h 376257"/>
                <a:gd name="connsiteX11" fmla="*/ 1414430 w 2545080"/>
                <a:gd name="connsiteY11" fmla="*/ 335327 h 376257"/>
                <a:gd name="connsiteX12" fmla="*/ 1544566 w 2545080"/>
                <a:gd name="connsiteY12" fmla="*/ 342038 h 376257"/>
                <a:gd name="connsiteX13" fmla="*/ 1667679 w 2545080"/>
                <a:gd name="connsiteY13" fmla="*/ 342457 h 376257"/>
                <a:gd name="connsiteX14" fmla="*/ 1779270 w 2545080"/>
                <a:gd name="connsiteY14" fmla="*/ 343192 h 376257"/>
                <a:gd name="connsiteX15" fmla="*/ 2018471 w 2545080"/>
                <a:gd name="connsiteY15" fmla="*/ 280061 h 376257"/>
                <a:gd name="connsiteX16" fmla="*/ 2145717 w 2545080"/>
                <a:gd name="connsiteY16" fmla="*/ 282194 h 376257"/>
                <a:gd name="connsiteX17" fmla="*/ 2242574 w 2545080"/>
                <a:gd name="connsiteY17" fmla="*/ 326901 h 376257"/>
                <a:gd name="connsiteX18" fmla="*/ 2350770 w 2545080"/>
                <a:gd name="connsiteY18" fmla="*/ 263182 h 376257"/>
                <a:gd name="connsiteX19" fmla="*/ 2423160 w 2545080"/>
                <a:gd name="connsiteY19" fmla="*/ 347002 h 376257"/>
                <a:gd name="connsiteX20" fmla="*/ 2545080 w 2545080"/>
                <a:gd name="connsiteY20" fmla="*/ 358432 h 376257"/>
                <a:gd name="connsiteX0" fmla="*/ 0 w 2545080"/>
                <a:gd name="connsiteY0" fmla="*/ 373672 h 375684"/>
                <a:gd name="connsiteX1" fmla="*/ 194310 w 2545080"/>
                <a:gd name="connsiteY1" fmla="*/ 324142 h 375684"/>
                <a:gd name="connsiteX2" fmla="*/ 354330 w 2545080"/>
                <a:gd name="connsiteY2" fmla="*/ 247942 h 375684"/>
                <a:gd name="connsiteX3" fmla="*/ 464820 w 2545080"/>
                <a:gd name="connsiteY3" fmla="*/ 80302 h 375684"/>
                <a:gd name="connsiteX4" fmla="*/ 590550 w 2545080"/>
                <a:gd name="connsiteY4" fmla="*/ 263182 h 375684"/>
                <a:gd name="connsiteX5" fmla="*/ 739140 w 2545080"/>
                <a:gd name="connsiteY5" fmla="*/ 292 h 375684"/>
                <a:gd name="connsiteX6" fmla="*/ 834390 w 2545080"/>
                <a:gd name="connsiteY6" fmla="*/ 213652 h 375684"/>
                <a:gd name="connsiteX7" fmla="*/ 880110 w 2545080"/>
                <a:gd name="connsiteY7" fmla="*/ 312712 h 375684"/>
                <a:gd name="connsiteX8" fmla="*/ 1040106 w 2545080"/>
                <a:gd name="connsiteY8" fmla="*/ 350812 h 375684"/>
                <a:gd name="connsiteX9" fmla="*/ 1082524 w 2545080"/>
                <a:gd name="connsiteY9" fmla="*/ 374899 h 375684"/>
                <a:gd name="connsiteX10" fmla="*/ 1373570 w 2545080"/>
                <a:gd name="connsiteY10" fmla="*/ 369171 h 375684"/>
                <a:gd name="connsiteX11" fmla="*/ 1414430 w 2545080"/>
                <a:gd name="connsiteY11" fmla="*/ 335327 h 375684"/>
                <a:gd name="connsiteX12" fmla="*/ 1544566 w 2545080"/>
                <a:gd name="connsiteY12" fmla="*/ 342038 h 375684"/>
                <a:gd name="connsiteX13" fmla="*/ 1667679 w 2545080"/>
                <a:gd name="connsiteY13" fmla="*/ 342457 h 375684"/>
                <a:gd name="connsiteX14" fmla="*/ 1779270 w 2545080"/>
                <a:gd name="connsiteY14" fmla="*/ 343192 h 375684"/>
                <a:gd name="connsiteX15" fmla="*/ 2018471 w 2545080"/>
                <a:gd name="connsiteY15" fmla="*/ 280061 h 375684"/>
                <a:gd name="connsiteX16" fmla="*/ 2145717 w 2545080"/>
                <a:gd name="connsiteY16" fmla="*/ 282194 h 375684"/>
                <a:gd name="connsiteX17" fmla="*/ 2242574 w 2545080"/>
                <a:gd name="connsiteY17" fmla="*/ 326901 h 375684"/>
                <a:gd name="connsiteX18" fmla="*/ 2350770 w 2545080"/>
                <a:gd name="connsiteY18" fmla="*/ 263182 h 375684"/>
                <a:gd name="connsiteX19" fmla="*/ 2423160 w 2545080"/>
                <a:gd name="connsiteY19" fmla="*/ 347002 h 375684"/>
                <a:gd name="connsiteX20" fmla="*/ 2545080 w 2545080"/>
                <a:gd name="connsiteY20" fmla="*/ 358432 h 375684"/>
                <a:gd name="connsiteX0" fmla="*/ 0 w 2545080"/>
                <a:gd name="connsiteY0" fmla="*/ 373672 h 375251"/>
                <a:gd name="connsiteX1" fmla="*/ 194310 w 2545080"/>
                <a:gd name="connsiteY1" fmla="*/ 324142 h 375251"/>
                <a:gd name="connsiteX2" fmla="*/ 354330 w 2545080"/>
                <a:gd name="connsiteY2" fmla="*/ 247942 h 375251"/>
                <a:gd name="connsiteX3" fmla="*/ 464820 w 2545080"/>
                <a:gd name="connsiteY3" fmla="*/ 80302 h 375251"/>
                <a:gd name="connsiteX4" fmla="*/ 590550 w 2545080"/>
                <a:gd name="connsiteY4" fmla="*/ 263182 h 375251"/>
                <a:gd name="connsiteX5" fmla="*/ 739140 w 2545080"/>
                <a:gd name="connsiteY5" fmla="*/ 292 h 375251"/>
                <a:gd name="connsiteX6" fmla="*/ 834390 w 2545080"/>
                <a:gd name="connsiteY6" fmla="*/ 213652 h 375251"/>
                <a:gd name="connsiteX7" fmla="*/ 880110 w 2545080"/>
                <a:gd name="connsiteY7" fmla="*/ 312712 h 375251"/>
                <a:gd name="connsiteX8" fmla="*/ 1040106 w 2545080"/>
                <a:gd name="connsiteY8" fmla="*/ 350812 h 375251"/>
                <a:gd name="connsiteX9" fmla="*/ 1082524 w 2545080"/>
                <a:gd name="connsiteY9" fmla="*/ 374899 h 375251"/>
                <a:gd name="connsiteX10" fmla="*/ 1373570 w 2545080"/>
                <a:gd name="connsiteY10" fmla="*/ 369171 h 375251"/>
                <a:gd name="connsiteX11" fmla="*/ 1414430 w 2545080"/>
                <a:gd name="connsiteY11" fmla="*/ 335327 h 375251"/>
                <a:gd name="connsiteX12" fmla="*/ 1544566 w 2545080"/>
                <a:gd name="connsiteY12" fmla="*/ 342038 h 375251"/>
                <a:gd name="connsiteX13" fmla="*/ 1667679 w 2545080"/>
                <a:gd name="connsiteY13" fmla="*/ 342457 h 375251"/>
                <a:gd name="connsiteX14" fmla="*/ 1779270 w 2545080"/>
                <a:gd name="connsiteY14" fmla="*/ 343192 h 375251"/>
                <a:gd name="connsiteX15" fmla="*/ 2018471 w 2545080"/>
                <a:gd name="connsiteY15" fmla="*/ 280061 h 375251"/>
                <a:gd name="connsiteX16" fmla="*/ 2145717 w 2545080"/>
                <a:gd name="connsiteY16" fmla="*/ 282194 h 375251"/>
                <a:gd name="connsiteX17" fmla="*/ 2242574 w 2545080"/>
                <a:gd name="connsiteY17" fmla="*/ 326901 h 375251"/>
                <a:gd name="connsiteX18" fmla="*/ 2350770 w 2545080"/>
                <a:gd name="connsiteY18" fmla="*/ 263182 h 375251"/>
                <a:gd name="connsiteX19" fmla="*/ 2423160 w 2545080"/>
                <a:gd name="connsiteY19" fmla="*/ 347002 h 375251"/>
                <a:gd name="connsiteX20" fmla="*/ 2545080 w 2545080"/>
                <a:gd name="connsiteY20" fmla="*/ 358432 h 375251"/>
                <a:gd name="connsiteX0" fmla="*/ 0 w 2545080"/>
                <a:gd name="connsiteY0" fmla="*/ 373672 h 376147"/>
                <a:gd name="connsiteX1" fmla="*/ 194310 w 2545080"/>
                <a:gd name="connsiteY1" fmla="*/ 324142 h 376147"/>
                <a:gd name="connsiteX2" fmla="*/ 354330 w 2545080"/>
                <a:gd name="connsiteY2" fmla="*/ 247942 h 376147"/>
                <a:gd name="connsiteX3" fmla="*/ 464820 w 2545080"/>
                <a:gd name="connsiteY3" fmla="*/ 80302 h 376147"/>
                <a:gd name="connsiteX4" fmla="*/ 590550 w 2545080"/>
                <a:gd name="connsiteY4" fmla="*/ 263182 h 376147"/>
                <a:gd name="connsiteX5" fmla="*/ 739140 w 2545080"/>
                <a:gd name="connsiteY5" fmla="*/ 292 h 376147"/>
                <a:gd name="connsiteX6" fmla="*/ 834390 w 2545080"/>
                <a:gd name="connsiteY6" fmla="*/ 213652 h 376147"/>
                <a:gd name="connsiteX7" fmla="*/ 880110 w 2545080"/>
                <a:gd name="connsiteY7" fmla="*/ 312712 h 376147"/>
                <a:gd name="connsiteX8" fmla="*/ 1040106 w 2545080"/>
                <a:gd name="connsiteY8" fmla="*/ 350812 h 376147"/>
                <a:gd name="connsiteX9" fmla="*/ 1082524 w 2545080"/>
                <a:gd name="connsiteY9" fmla="*/ 374899 h 376147"/>
                <a:gd name="connsiteX10" fmla="*/ 1211597 w 2545080"/>
                <a:gd name="connsiteY10" fmla="*/ 372341 h 376147"/>
                <a:gd name="connsiteX11" fmla="*/ 1373570 w 2545080"/>
                <a:gd name="connsiteY11" fmla="*/ 369171 h 376147"/>
                <a:gd name="connsiteX12" fmla="*/ 1414430 w 2545080"/>
                <a:gd name="connsiteY12" fmla="*/ 335327 h 376147"/>
                <a:gd name="connsiteX13" fmla="*/ 1544566 w 2545080"/>
                <a:gd name="connsiteY13" fmla="*/ 342038 h 376147"/>
                <a:gd name="connsiteX14" fmla="*/ 1667679 w 2545080"/>
                <a:gd name="connsiteY14" fmla="*/ 342457 h 376147"/>
                <a:gd name="connsiteX15" fmla="*/ 1779270 w 2545080"/>
                <a:gd name="connsiteY15" fmla="*/ 343192 h 376147"/>
                <a:gd name="connsiteX16" fmla="*/ 2018471 w 2545080"/>
                <a:gd name="connsiteY16" fmla="*/ 280061 h 376147"/>
                <a:gd name="connsiteX17" fmla="*/ 2145717 w 2545080"/>
                <a:gd name="connsiteY17" fmla="*/ 282194 h 376147"/>
                <a:gd name="connsiteX18" fmla="*/ 2242574 w 2545080"/>
                <a:gd name="connsiteY18" fmla="*/ 326901 h 376147"/>
                <a:gd name="connsiteX19" fmla="*/ 2350770 w 2545080"/>
                <a:gd name="connsiteY19" fmla="*/ 263182 h 376147"/>
                <a:gd name="connsiteX20" fmla="*/ 2423160 w 2545080"/>
                <a:gd name="connsiteY20" fmla="*/ 347002 h 376147"/>
                <a:gd name="connsiteX21" fmla="*/ 2545080 w 2545080"/>
                <a:gd name="connsiteY21" fmla="*/ 358432 h 376147"/>
                <a:gd name="connsiteX0" fmla="*/ 0 w 2545080"/>
                <a:gd name="connsiteY0" fmla="*/ 373672 h 375848"/>
                <a:gd name="connsiteX1" fmla="*/ 194310 w 2545080"/>
                <a:gd name="connsiteY1" fmla="*/ 324142 h 375848"/>
                <a:gd name="connsiteX2" fmla="*/ 354330 w 2545080"/>
                <a:gd name="connsiteY2" fmla="*/ 247942 h 375848"/>
                <a:gd name="connsiteX3" fmla="*/ 464820 w 2545080"/>
                <a:gd name="connsiteY3" fmla="*/ 80302 h 375848"/>
                <a:gd name="connsiteX4" fmla="*/ 590550 w 2545080"/>
                <a:gd name="connsiteY4" fmla="*/ 263182 h 375848"/>
                <a:gd name="connsiteX5" fmla="*/ 739140 w 2545080"/>
                <a:gd name="connsiteY5" fmla="*/ 292 h 375848"/>
                <a:gd name="connsiteX6" fmla="*/ 834390 w 2545080"/>
                <a:gd name="connsiteY6" fmla="*/ 213652 h 375848"/>
                <a:gd name="connsiteX7" fmla="*/ 880110 w 2545080"/>
                <a:gd name="connsiteY7" fmla="*/ 312712 h 375848"/>
                <a:gd name="connsiteX8" fmla="*/ 1040106 w 2545080"/>
                <a:gd name="connsiteY8" fmla="*/ 350812 h 375848"/>
                <a:gd name="connsiteX9" fmla="*/ 1082524 w 2545080"/>
                <a:gd name="connsiteY9" fmla="*/ 374899 h 375848"/>
                <a:gd name="connsiteX10" fmla="*/ 1223004 w 2545080"/>
                <a:gd name="connsiteY10" fmla="*/ 370829 h 375848"/>
                <a:gd name="connsiteX11" fmla="*/ 1373570 w 2545080"/>
                <a:gd name="connsiteY11" fmla="*/ 369171 h 375848"/>
                <a:gd name="connsiteX12" fmla="*/ 1414430 w 2545080"/>
                <a:gd name="connsiteY12" fmla="*/ 335327 h 375848"/>
                <a:gd name="connsiteX13" fmla="*/ 1544566 w 2545080"/>
                <a:gd name="connsiteY13" fmla="*/ 342038 h 375848"/>
                <a:gd name="connsiteX14" fmla="*/ 1667679 w 2545080"/>
                <a:gd name="connsiteY14" fmla="*/ 342457 h 375848"/>
                <a:gd name="connsiteX15" fmla="*/ 1779270 w 2545080"/>
                <a:gd name="connsiteY15" fmla="*/ 343192 h 375848"/>
                <a:gd name="connsiteX16" fmla="*/ 2018471 w 2545080"/>
                <a:gd name="connsiteY16" fmla="*/ 280061 h 375848"/>
                <a:gd name="connsiteX17" fmla="*/ 2145717 w 2545080"/>
                <a:gd name="connsiteY17" fmla="*/ 282194 h 375848"/>
                <a:gd name="connsiteX18" fmla="*/ 2242574 w 2545080"/>
                <a:gd name="connsiteY18" fmla="*/ 326901 h 375848"/>
                <a:gd name="connsiteX19" fmla="*/ 2350770 w 2545080"/>
                <a:gd name="connsiteY19" fmla="*/ 263182 h 375848"/>
                <a:gd name="connsiteX20" fmla="*/ 2423160 w 2545080"/>
                <a:gd name="connsiteY20" fmla="*/ 347002 h 375848"/>
                <a:gd name="connsiteX21" fmla="*/ 2545080 w 2545080"/>
                <a:gd name="connsiteY21" fmla="*/ 358432 h 375848"/>
                <a:gd name="connsiteX0" fmla="*/ 0 w 2545080"/>
                <a:gd name="connsiteY0" fmla="*/ 373672 h 375848"/>
                <a:gd name="connsiteX1" fmla="*/ 194310 w 2545080"/>
                <a:gd name="connsiteY1" fmla="*/ 324142 h 375848"/>
                <a:gd name="connsiteX2" fmla="*/ 354330 w 2545080"/>
                <a:gd name="connsiteY2" fmla="*/ 247942 h 375848"/>
                <a:gd name="connsiteX3" fmla="*/ 464820 w 2545080"/>
                <a:gd name="connsiteY3" fmla="*/ 80302 h 375848"/>
                <a:gd name="connsiteX4" fmla="*/ 590550 w 2545080"/>
                <a:gd name="connsiteY4" fmla="*/ 263182 h 375848"/>
                <a:gd name="connsiteX5" fmla="*/ 739140 w 2545080"/>
                <a:gd name="connsiteY5" fmla="*/ 292 h 375848"/>
                <a:gd name="connsiteX6" fmla="*/ 834390 w 2545080"/>
                <a:gd name="connsiteY6" fmla="*/ 213652 h 375848"/>
                <a:gd name="connsiteX7" fmla="*/ 880110 w 2545080"/>
                <a:gd name="connsiteY7" fmla="*/ 312712 h 375848"/>
                <a:gd name="connsiteX8" fmla="*/ 1040106 w 2545080"/>
                <a:gd name="connsiteY8" fmla="*/ 350812 h 375848"/>
                <a:gd name="connsiteX9" fmla="*/ 1082524 w 2545080"/>
                <a:gd name="connsiteY9" fmla="*/ 374899 h 375848"/>
                <a:gd name="connsiteX10" fmla="*/ 1223004 w 2545080"/>
                <a:gd name="connsiteY10" fmla="*/ 370829 h 375848"/>
                <a:gd name="connsiteX11" fmla="*/ 1373570 w 2545080"/>
                <a:gd name="connsiteY11" fmla="*/ 369171 h 375848"/>
                <a:gd name="connsiteX12" fmla="*/ 1414430 w 2545080"/>
                <a:gd name="connsiteY12" fmla="*/ 335327 h 375848"/>
                <a:gd name="connsiteX13" fmla="*/ 1544566 w 2545080"/>
                <a:gd name="connsiteY13" fmla="*/ 342038 h 375848"/>
                <a:gd name="connsiteX14" fmla="*/ 1667679 w 2545080"/>
                <a:gd name="connsiteY14" fmla="*/ 342457 h 375848"/>
                <a:gd name="connsiteX15" fmla="*/ 1779270 w 2545080"/>
                <a:gd name="connsiteY15" fmla="*/ 343192 h 375848"/>
                <a:gd name="connsiteX16" fmla="*/ 2018471 w 2545080"/>
                <a:gd name="connsiteY16" fmla="*/ 280061 h 375848"/>
                <a:gd name="connsiteX17" fmla="*/ 2145717 w 2545080"/>
                <a:gd name="connsiteY17" fmla="*/ 282194 h 375848"/>
                <a:gd name="connsiteX18" fmla="*/ 2242574 w 2545080"/>
                <a:gd name="connsiteY18" fmla="*/ 326901 h 375848"/>
                <a:gd name="connsiteX19" fmla="*/ 2350770 w 2545080"/>
                <a:gd name="connsiteY19" fmla="*/ 263182 h 375848"/>
                <a:gd name="connsiteX20" fmla="*/ 2423160 w 2545080"/>
                <a:gd name="connsiteY20" fmla="*/ 347002 h 375848"/>
                <a:gd name="connsiteX21" fmla="*/ 2545080 w 2545080"/>
                <a:gd name="connsiteY21" fmla="*/ 358432 h 375848"/>
                <a:gd name="connsiteX0" fmla="*/ 0 w 2545080"/>
                <a:gd name="connsiteY0" fmla="*/ 373672 h 373672"/>
                <a:gd name="connsiteX1" fmla="*/ 194310 w 2545080"/>
                <a:gd name="connsiteY1" fmla="*/ 324142 h 373672"/>
                <a:gd name="connsiteX2" fmla="*/ 354330 w 2545080"/>
                <a:gd name="connsiteY2" fmla="*/ 247942 h 373672"/>
                <a:gd name="connsiteX3" fmla="*/ 464820 w 2545080"/>
                <a:gd name="connsiteY3" fmla="*/ 80302 h 373672"/>
                <a:gd name="connsiteX4" fmla="*/ 590550 w 2545080"/>
                <a:gd name="connsiteY4" fmla="*/ 263182 h 373672"/>
                <a:gd name="connsiteX5" fmla="*/ 739140 w 2545080"/>
                <a:gd name="connsiteY5" fmla="*/ 292 h 373672"/>
                <a:gd name="connsiteX6" fmla="*/ 834390 w 2545080"/>
                <a:gd name="connsiteY6" fmla="*/ 213652 h 373672"/>
                <a:gd name="connsiteX7" fmla="*/ 880110 w 2545080"/>
                <a:gd name="connsiteY7" fmla="*/ 312712 h 373672"/>
                <a:gd name="connsiteX8" fmla="*/ 1040106 w 2545080"/>
                <a:gd name="connsiteY8" fmla="*/ 350812 h 373672"/>
                <a:gd name="connsiteX9" fmla="*/ 1076005 w 2545080"/>
                <a:gd name="connsiteY9" fmla="*/ 368852 h 373672"/>
                <a:gd name="connsiteX10" fmla="*/ 1223004 w 2545080"/>
                <a:gd name="connsiteY10" fmla="*/ 370829 h 373672"/>
                <a:gd name="connsiteX11" fmla="*/ 1373570 w 2545080"/>
                <a:gd name="connsiteY11" fmla="*/ 369171 h 373672"/>
                <a:gd name="connsiteX12" fmla="*/ 1414430 w 2545080"/>
                <a:gd name="connsiteY12" fmla="*/ 335327 h 373672"/>
                <a:gd name="connsiteX13" fmla="*/ 1544566 w 2545080"/>
                <a:gd name="connsiteY13" fmla="*/ 342038 h 373672"/>
                <a:gd name="connsiteX14" fmla="*/ 1667679 w 2545080"/>
                <a:gd name="connsiteY14" fmla="*/ 342457 h 373672"/>
                <a:gd name="connsiteX15" fmla="*/ 1779270 w 2545080"/>
                <a:gd name="connsiteY15" fmla="*/ 343192 h 373672"/>
                <a:gd name="connsiteX16" fmla="*/ 2018471 w 2545080"/>
                <a:gd name="connsiteY16" fmla="*/ 280061 h 373672"/>
                <a:gd name="connsiteX17" fmla="*/ 2145717 w 2545080"/>
                <a:gd name="connsiteY17" fmla="*/ 282194 h 373672"/>
                <a:gd name="connsiteX18" fmla="*/ 2242574 w 2545080"/>
                <a:gd name="connsiteY18" fmla="*/ 326901 h 373672"/>
                <a:gd name="connsiteX19" fmla="*/ 2350770 w 2545080"/>
                <a:gd name="connsiteY19" fmla="*/ 263182 h 373672"/>
                <a:gd name="connsiteX20" fmla="*/ 2423160 w 2545080"/>
                <a:gd name="connsiteY20" fmla="*/ 347002 h 373672"/>
                <a:gd name="connsiteX21" fmla="*/ 2545080 w 2545080"/>
                <a:gd name="connsiteY21" fmla="*/ 358432 h 373672"/>
                <a:gd name="connsiteX0" fmla="*/ 0 w 2545080"/>
                <a:gd name="connsiteY0" fmla="*/ 373672 h 373672"/>
                <a:gd name="connsiteX1" fmla="*/ 194310 w 2545080"/>
                <a:gd name="connsiteY1" fmla="*/ 324142 h 373672"/>
                <a:gd name="connsiteX2" fmla="*/ 354330 w 2545080"/>
                <a:gd name="connsiteY2" fmla="*/ 247942 h 373672"/>
                <a:gd name="connsiteX3" fmla="*/ 464820 w 2545080"/>
                <a:gd name="connsiteY3" fmla="*/ 80302 h 373672"/>
                <a:gd name="connsiteX4" fmla="*/ 590550 w 2545080"/>
                <a:gd name="connsiteY4" fmla="*/ 263182 h 373672"/>
                <a:gd name="connsiteX5" fmla="*/ 739140 w 2545080"/>
                <a:gd name="connsiteY5" fmla="*/ 292 h 373672"/>
                <a:gd name="connsiteX6" fmla="*/ 834390 w 2545080"/>
                <a:gd name="connsiteY6" fmla="*/ 213652 h 373672"/>
                <a:gd name="connsiteX7" fmla="*/ 880110 w 2545080"/>
                <a:gd name="connsiteY7" fmla="*/ 312712 h 373672"/>
                <a:gd name="connsiteX8" fmla="*/ 1040106 w 2545080"/>
                <a:gd name="connsiteY8" fmla="*/ 340230 h 373672"/>
                <a:gd name="connsiteX9" fmla="*/ 1076005 w 2545080"/>
                <a:gd name="connsiteY9" fmla="*/ 368852 h 373672"/>
                <a:gd name="connsiteX10" fmla="*/ 1223004 w 2545080"/>
                <a:gd name="connsiteY10" fmla="*/ 370829 h 373672"/>
                <a:gd name="connsiteX11" fmla="*/ 1373570 w 2545080"/>
                <a:gd name="connsiteY11" fmla="*/ 369171 h 373672"/>
                <a:gd name="connsiteX12" fmla="*/ 1414430 w 2545080"/>
                <a:gd name="connsiteY12" fmla="*/ 335327 h 373672"/>
                <a:gd name="connsiteX13" fmla="*/ 1544566 w 2545080"/>
                <a:gd name="connsiteY13" fmla="*/ 342038 h 373672"/>
                <a:gd name="connsiteX14" fmla="*/ 1667679 w 2545080"/>
                <a:gd name="connsiteY14" fmla="*/ 342457 h 373672"/>
                <a:gd name="connsiteX15" fmla="*/ 1779270 w 2545080"/>
                <a:gd name="connsiteY15" fmla="*/ 343192 h 373672"/>
                <a:gd name="connsiteX16" fmla="*/ 2018471 w 2545080"/>
                <a:gd name="connsiteY16" fmla="*/ 280061 h 373672"/>
                <a:gd name="connsiteX17" fmla="*/ 2145717 w 2545080"/>
                <a:gd name="connsiteY17" fmla="*/ 282194 h 373672"/>
                <a:gd name="connsiteX18" fmla="*/ 2242574 w 2545080"/>
                <a:gd name="connsiteY18" fmla="*/ 326901 h 373672"/>
                <a:gd name="connsiteX19" fmla="*/ 2350770 w 2545080"/>
                <a:gd name="connsiteY19" fmla="*/ 263182 h 373672"/>
                <a:gd name="connsiteX20" fmla="*/ 2423160 w 2545080"/>
                <a:gd name="connsiteY20" fmla="*/ 347002 h 373672"/>
                <a:gd name="connsiteX21" fmla="*/ 2545080 w 2545080"/>
                <a:gd name="connsiteY21" fmla="*/ 358432 h 373672"/>
                <a:gd name="connsiteX0" fmla="*/ 0 w 2545080"/>
                <a:gd name="connsiteY0" fmla="*/ 373672 h 373672"/>
                <a:gd name="connsiteX1" fmla="*/ 194310 w 2545080"/>
                <a:gd name="connsiteY1" fmla="*/ 324142 h 373672"/>
                <a:gd name="connsiteX2" fmla="*/ 354330 w 2545080"/>
                <a:gd name="connsiteY2" fmla="*/ 247942 h 373672"/>
                <a:gd name="connsiteX3" fmla="*/ 464820 w 2545080"/>
                <a:gd name="connsiteY3" fmla="*/ 80302 h 373672"/>
                <a:gd name="connsiteX4" fmla="*/ 590550 w 2545080"/>
                <a:gd name="connsiteY4" fmla="*/ 263182 h 373672"/>
                <a:gd name="connsiteX5" fmla="*/ 739140 w 2545080"/>
                <a:gd name="connsiteY5" fmla="*/ 292 h 373672"/>
                <a:gd name="connsiteX6" fmla="*/ 834390 w 2545080"/>
                <a:gd name="connsiteY6" fmla="*/ 213652 h 373672"/>
                <a:gd name="connsiteX7" fmla="*/ 880110 w 2545080"/>
                <a:gd name="connsiteY7" fmla="*/ 312712 h 373672"/>
                <a:gd name="connsiteX8" fmla="*/ 1040106 w 2545080"/>
                <a:gd name="connsiteY8" fmla="*/ 340230 h 373672"/>
                <a:gd name="connsiteX9" fmla="*/ 1074375 w 2545080"/>
                <a:gd name="connsiteY9" fmla="*/ 368852 h 373672"/>
                <a:gd name="connsiteX10" fmla="*/ 1223004 w 2545080"/>
                <a:gd name="connsiteY10" fmla="*/ 370829 h 373672"/>
                <a:gd name="connsiteX11" fmla="*/ 1373570 w 2545080"/>
                <a:gd name="connsiteY11" fmla="*/ 369171 h 373672"/>
                <a:gd name="connsiteX12" fmla="*/ 1414430 w 2545080"/>
                <a:gd name="connsiteY12" fmla="*/ 335327 h 373672"/>
                <a:gd name="connsiteX13" fmla="*/ 1544566 w 2545080"/>
                <a:gd name="connsiteY13" fmla="*/ 342038 h 373672"/>
                <a:gd name="connsiteX14" fmla="*/ 1667679 w 2545080"/>
                <a:gd name="connsiteY14" fmla="*/ 342457 h 373672"/>
                <a:gd name="connsiteX15" fmla="*/ 1779270 w 2545080"/>
                <a:gd name="connsiteY15" fmla="*/ 343192 h 373672"/>
                <a:gd name="connsiteX16" fmla="*/ 2018471 w 2545080"/>
                <a:gd name="connsiteY16" fmla="*/ 280061 h 373672"/>
                <a:gd name="connsiteX17" fmla="*/ 2145717 w 2545080"/>
                <a:gd name="connsiteY17" fmla="*/ 282194 h 373672"/>
                <a:gd name="connsiteX18" fmla="*/ 2242574 w 2545080"/>
                <a:gd name="connsiteY18" fmla="*/ 326901 h 373672"/>
                <a:gd name="connsiteX19" fmla="*/ 2350770 w 2545080"/>
                <a:gd name="connsiteY19" fmla="*/ 263182 h 373672"/>
                <a:gd name="connsiteX20" fmla="*/ 2423160 w 2545080"/>
                <a:gd name="connsiteY20" fmla="*/ 347002 h 373672"/>
                <a:gd name="connsiteX21" fmla="*/ 2545080 w 2545080"/>
                <a:gd name="connsiteY21" fmla="*/ 358432 h 373672"/>
                <a:gd name="connsiteX0" fmla="*/ 0 w 2545080"/>
                <a:gd name="connsiteY0" fmla="*/ 373672 h 373672"/>
                <a:gd name="connsiteX1" fmla="*/ 194310 w 2545080"/>
                <a:gd name="connsiteY1" fmla="*/ 324142 h 373672"/>
                <a:gd name="connsiteX2" fmla="*/ 354330 w 2545080"/>
                <a:gd name="connsiteY2" fmla="*/ 247942 h 373672"/>
                <a:gd name="connsiteX3" fmla="*/ 464820 w 2545080"/>
                <a:gd name="connsiteY3" fmla="*/ 80302 h 373672"/>
                <a:gd name="connsiteX4" fmla="*/ 590550 w 2545080"/>
                <a:gd name="connsiteY4" fmla="*/ 263182 h 373672"/>
                <a:gd name="connsiteX5" fmla="*/ 739140 w 2545080"/>
                <a:gd name="connsiteY5" fmla="*/ 292 h 373672"/>
                <a:gd name="connsiteX6" fmla="*/ 834390 w 2545080"/>
                <a:gd name="connsiteY6" fmla="*/ 213652 h 373672"/>
                <a:gd name="connsiteX7" fmla="*/ 880110 w 2545080"/>
                <a:gd name="connsiteY7" fmla="*/ 312712 h 373672"/>
                <a:gd name="connsiteX8" fmla="*/ 1040106 w 2545080"/>
                <a:gd name="connsiteY8" fmla="*/ 340230 h 373672"/>
                <a:gd name="connsiteX9" fmla="*/ 1074375 w 2545080"/>
                <a:gd name="connsiteY9" fmla="*/ 368852 h 373672"/>
                <a:gd name="connsiteX10" fmla="*/ 1223004 w 2545080"/>
                <a:gd name="connsiteY10" fmla="*/ 370829 h 373672"/>
                <a:gd name="connsiteX11" fmla="*/ 1383348 w 2545080"/>
                <a:gd name="connsiteY11" fmla="*/ 369171 h 373672"/>
                <a:gd name="connsiteX12" fmla="*/ 1414430 w 2545080"/>
                <a:gd name="connsiteY12" fmla="*/ 335327 h 373672"/>
                <a:gd name="connsiteX13" fmla="*/ 1544566 w 2545080"/>
                <a:gd name="connsiteY13" fmla="*/ 342038 h 373672"/>
                <a:gd name="connsiteX14" fmla="*/ 1667679 w 2545080"/>
                <a:gd name="connsiteY14" fmla="*/ 342457 h 373672"/>
                <a:gd name="connsiteX15" fmla="*/ 1779270 w 2545080"/>
                <a:gd name="connsiteY15" fmla="*/ 343192 h 373672"/>
                <a:gd name="connsiteX16" fmla="*/ 2018471 w 2545080"/>
                <a:gd name="connsiteY16" fmla="*/ 280061 h 373672"/>
                <a:gd name="connsiteX17" fmla="*/ 2145717 w 2545080"/>
                <a:gd name="connsiteY17" fmla="*/ 282194 h 373672"/>
                <a:gd name="connsiteX18" fmla="*/ 2242574 w 2545080"/>
                <a:gd name="connsiteY18" fmla="*/ 326901 h 373672"/>
                <a:gd name="connsiteX19" fmla="*/ 2350770 w 2545080"/>
                <a:gd name="connsiteY19" fmla="*/ 263182 h 373672"/>
                <a:gd name="connsiteX20" fmla="*/ 2423160 w 2545080"/>
                <a:gd name="connsiteY20" fmla="*/ 347002 h 373672"/>
                <a:gd name="connsiteX21" fmla="*/ 2545080 w 2545080"/>
                <a:gd name="connsiteY21" fmla="*/ 358432 h 373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45080" h="373672">
                  <a:moveTo>
                    <a:pt x="0" y="373672"/>
                  </a:moveTo>
                  <a:cubicBezTo>
                    <a:pt x="60007" y="352717"/>
                    <a:pt x="135255" y="345097"/>
                    <a:pt x="194310" y="324142"/>
                  </a:cubicBezTo>
                  <a:cubicBezTo>
                    <a:pt x="253365" y="303187"/>
                    <a:pt x="309245" y="288582"/>
                    <a:pt x="354330" y="247942"/>
                  </a:cubicBezTo>
                  <a:cubicBezTo>
                    <a:pt x="399415" y="207302"/>
                    <a:pt x="425450" y="77762"/>
                    <a:pt x="464820" y="80302"/>
                  </a:cubicBezTo>
                  <a:cubicBezTo>
                    <a:pt x="504190" y="82842"/>
                    <a:pt x="544830" y="276517"/>
                    <a:pt x="590550" y="263182"/>
                  </a:cubicBezTo>
                  <a:cubicBezTo>
                    <a:pt x="636270" y="249847"/>
                    <a:pt x="698500" y="8547"/>
                    <a:pt x="739140" y="292"/>
                  </a:cubicBezTo>
                  <a:cubicBezTo>
                    <a:pt x="779780" y="-7963"/>
                    <a:pt x="810895" y="161582"/>
                    <a:pt x="834390" y="213652"/>
                  </a:cubicBezTo>
                  <a:cubicBezTo>
                    <a:pt x="857885" y="265722"/>
                    <a:pt x="845824" y="291616"/>
                    <a:pt x="880110" y="312712"/>
                  </a:cubicBezTo>
                  <a:cubicBezTo>
                    <a:pt x="914396" y="333808"/>
                    <a:pt x="1007729" y="330873"/>
                    <a:pt x="1040106" y="340230"/>
                  </a:cubicBezTo>
                  <a:cubicBezTo>
                    <a:pt x="1072483" y="349587"/>
                    <a:pt x="1043892" y="363752"/>
                    <a:pt x="1074375" y="368852"/>
                  </a:cubicBezTo>
                  <a:cubicBezTo>
                    <a:pt x="1104858" y="373952"/>
                    <a:pt x="1174496" y="371784"/>
                    <a:pt x="1223004" y="370829"/>
                  </a:cubicBezTo>
                  <a:cubicBezTo>
                    <a:pt x="1273193" y="370276"/>
                    <a:pt x="1351444" y="375088"/>
                    <a:pt x="1383348" y="369171"/>
                  </a:cubicBezTo>
                  <a:cubicBezTo>
                    <a:pt x="1415252" y="363254"/>
                    <a:pt x="1387560" y="339849"/>
                    <a:pt x="1414430" y="335327"/>
                  </a:cubicBezTo>
                  <a:cubicBezTo>
                    <a:pt x="1441300" y="330805"/>
                    <a:pt x="1502358" y="340850"/>
                    <a:pt x="1544566" y="342038"/>
                  </a:cubicBezTo>
                  <a:cubicBezTo>
                    <a:pt x="1586774" y="343226"/>
                    <a:pt x="1628562" y="342265"/>
                    <a:pt x="1667679" y="342457"/>
                  </a:cubicBezTo>
                  <a:cubicBezTo>
                    <a:pt x="1706796" y="342649"/>
                    <a:pt x="1720805" y="353591"/>
                    <a:pt x="1779270" y="343192"/>
                  </a:cubicBezTo>
                  <a:cubicBezTo>
                    <a:pt x="1837735" y="332793"/>
                    <a:pt x="1957397" y="290227"/>
                    <a:pt x="2018471" y="280061"/>
                  </a:cubicBezTo>
                  <a:cubicBezTo>
                    <a:pt x="2079545" y="269895"/>
                    <a:pt x="2108367" y="274387"/>
                    <a:pt x="2145717" y="282194"/>
                  </a:cubicBezTo>
                  <a:cubicBezTo>
                    <a:pt x="2183067" y="290001"/>
                    <a:pt x="2208399" y="330070"/>
                    <a:pt x="2242574" y="326901"/>
                  </a:cubicBezTo>
                  <a:cubicBezTo>
                    <a:pt x="2276749" y="323732"/>
                    <a:pt x="2320672" y="259832"/>
                    <a:pt x="2350770" y="263182"/>
                  </a:cubicBezTo>
                  <a:cubicBezTo>
                    <a:pt x="2380868" y="266532"/>
                    <a:pt x="2390775" y="331127"/>
                    <a:pt x="2423160" y="347002"/>
                  </a:cubicBezTo>
                  <a:cubicBezTo>
                    <a:pt x="2455545" y="362877"/>
                    <a:pt x="2491740" y="358432"/>
                    <a:pt x="2545080" y="358432"/>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51656" fontAlgn="auto">
                <a:spcBef>
                  <a:spcPts val="0"/>
                </a:spcBef>
                <a:spcAft>
                  <a:spcPts val="0"/>
                </a:spcAft>
              </a:pPr>
              <a:endParaRPr lang="en-US" sz="692" b="0">
                <a:solidFill>
                  <a:prstClr val="white"/>
                </a:solidFill>
              </a:endParaRPr>
            </a:p>
          </p:txBody>
        </p:sp>
        <p:cxnSp>
          <p:nvCxnSpPr>
            <p:cNvPr id="156" name="Straight Connector 155"/>
            <p:cNvCxnSpPr>
              <a:stCxn id="155" idx="0"/>
            </p:cNvCxnSpPr>
            <p:nvPr/>
          </p:nvCxnSpPr>
          <p:spPr>
            <a:xfrm flipV="1">
              <a:off x="3290718" y="4748985"/>
              <a:ext cx="7132072" cy="20664"/>
            </a:xfrm>
            <a:prstGeom prst="line">
              <a:avLst/>
            </a:prstGeom>
            <a:ln w="50800">
              <a:solidFill>
                <a:schemeClr val="tx1">
                  <a:lumMod val="95000"/>
                  <a:lumOff val="5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57" name="Straight Connector 156"/>
            <p:cNvCxnSpPr/>
            <p:nvPr/>
          </p:nvCxnSpPr>
          <p:spPr>
            <a:xfrm flipH="1" flipV="1">
              <a:off x="3311313" y="2876682"/>
              <a:ext cx="10291" cy="1892985"/>
            </a:xfrm>
            <a:prstGeom prst="line">
              <a:avLst/>
            </a:prstGeom>
            <a:ln w="50800">
              <a:solidFill>
                <a:schemeClr val="tx1">
                  <a:lumMod val="95000"/>
                  <a:lumOff val="5000"/>
                </a:schemeClr>
              </a:solidFill>
              <a:tailEnd type="triangle" w="lg" len="lg"/>
            </a:ln>
          </p:spPr>
          <p:style>
            <a:lnRef idx="1">
              <a:schemeClr val="accent1"/>
            </a:lnRef>
            <a:fillRef idx="0">
              <a:schemeClr val="accent1"/>
            </a:fillRef>
            <a:effectRef idx="0">
              <a:schemeClr val="accent1"/>
            </a:effectRef>
            <a:fontRef idx="minor">
              <a:schemeClr val="tx1"/>
            </a:fontRef>
          </p:style>
        </p:cxnSp>
        <p:sp>
          <p:nvSpPr>
            <p:cNvPr id="158" name="Freeform 157"/>
            <p:cNvSpPr/>
            <p:nvPr/>
          </p:nvSpPr>
          <p:spPr>
            <a:xfrm>
              <a:off x="3345391" y="5211991"/>
              <a:ext cx="6874782" cy="1803220"/>
            </a:xfrm>
            <a:custGeom>
              <a:avLst/>
              <a:gdLst>
                <a:gd name="connsiteX0" fmla="*/ 0 w 2545080"/>
                <a:gd name="connsiteY0" fmla="*/ 710148 h 711137"/>
                <a:gd name="connsiteX1" fmla="*/ 194310 w 2545080"/>
                <a:gd name="connsiteY1" fmla="*/ 630138 h 711137"/>
                <a:gd name="connsiteX2" fmla="*/ 445770 w 2545080"/>
                <a:gd name="connsiteY2" fmla="*/ 481548 h 711137"/>
                <a:gd name="connsiteX3" fmla="*/ 518160 w 2545080"/>
                <a:gd name="connsiteY3" fmla="*/ 359628 h 711137"/>
                <a:gd name="connsiteX4" fmla="*/ 579120 w 2545080"/>
                <a:gd name="connsiteY4" fmla="*/ 336768 h 711137"/>
                <a:gd name="connsiteX5" fmla="*/ 731520 w 2545080"/>
                <a:gd name="connsiteY5" fmla="*/ 371058 h 711137"/>
                <a:gd name="connsiteX6" fmla="*/ 834390 w 2545080"/>
                <a:gd name="connsiteY6" fmla="*/ 550128 h 711137"/>
                <a:gd name="connsiteX7" fmla="*/ 880110 w 2545080"/>
                <a:gd name="connsiteY7" fmla="*/ 649188 h 711137"/>
                <a:gd name="connsiteX8" fmla="*/ 990600 w 2545080"/>
                <a:gd name="connsiteY8" fmla="*/ 687288 h 711137"/>
                <a:gd name="connsiteX9" fmla="*/ 1162050 w 2545080"/>
                <a:gd name="connsiteY9" fmla="*/ 687288 h 711137"/>
                <a:gd name="connsiteX10" fmla="*/ 1280160 w 2545080"/>
                <a:gd name="connsiteY10" fmla="*/ 645378 h 711137"/>
                <a:gd name="connsiteX11" fmla="*/ 1291590 w 2545080"/>
                <a:gd name="connsiteY11" fmla="*/ 614898 h 711137"/>
                <a:gd name="connsiteX12" fmla="*/ 1394460 w 2545080"/>
                <a:gd name="connsiteY12" fmla="*/ 580608 h 711137"/>
                <a:gd name="connsiteX13" fmla="*/ 1623060 w 2545080"/>
                <a:gd name="connsiteY13" fmla="*/ 595848 h 711137"/>
                <a:gd name="connsiteX14" fmla="*/ 1699260 w 2545080"/>
                <a:gd name="connsiteY14" fmla="*/ 668238 h 711137"/>
                <a:gd name="connsiteX15" fmla="*/ 1779270 w 2545080"/>
                <a:gd name="connsiteY15" fmla="*/ 679668 h 711137"/>
                <a:gd name="connsiteX16" fmla="*/ 1965960 w 2545080"/>
                <a:gd name="connsiteY16" fmla="*/ 245328 h 711137"/>
                <a:gd name="connsiteX17" fmla="*/ 2026920 w 2545080"/>
                <a:gd name="connsiteY17" fmla="*/ 54828 h 711137"/>
                <a:gd name="connsiteX18" fmla="*/ 2152650 w 2545080"/>
                <a:gd name="connsiteY18" fmla="*/ 9108 h 711137"/>
                <a:gd name="connsiteX19" fmla="*/ 2217420 w 2545080"/>
                <a:gd name="connsiteY19" fmla="*/ 207228 h 711137"/>
                <a:gd name="connsiteX20" fmla="*/ 2289810 w 2545080"/>
                <a:gd name="connsiteY20" fmla="*/ 572988 h 711137"/>
                <a:gd name="connsiteX21" fmla="*/ 2316480 w 2545080"/>
                <a:gd name="connsiteY21" fmla="*/ 694908 h 711137"/>
                <a:gd name="connsiteX22" fmla="*/ 2385060 w 2545080"/>
                <a:gd name="connsiteY22" fmla="*/ 694908 h 711137"/>
                <a:gd name="connsiteX23" fmla="*/ 2545080 w 2545080"/>
                <a:gd name="connsiteY23" fmla="*/ 694908 h 711137"/>
                <a:gd name="connsiteX0" fmla="*/ 0 w 2545080"/>
                <a:gd name="connsiteY0" fmla="*/ 710148 h 711137"/>
                <a:gd name="connsiteX1" fmla="*/ 194310 w 2545080"/>
                <a:gd name="connsiteY1" fmla="*/ 630138 h 711137"/>
                <a:gd name="connsiteX2" fmla="*/ 354330 w 2545080"/>
                <a:gd name="connsiteY2" fmla="*/ 584418 h 711137"/>
                <a:gd name="connsiteX3" fmla="*/ 518160 w 2545080"/>
                <a:gd name="connsiteY3" fmla="*/ 359628 h 711137"/>
                <a:gd name="connsiteX4" fmla="*/ 579120 w 2545080"/>
                <a:gd name="connsiteY4" fmla="*/ 336768 h 711137"/>
                <a:gd name="connsiteX5" fmla="*/ 731520 w 2545080"/>
                <a:gd name="connsiteY5" fmla="*/ 371058 h 711137"/>
                <a:gd name="connsiteX6" fmla="*/ 834390 w 2545080"/>
                <a:gd name="connsiteY6" fmla="*/ 550128 h 711137"/>
                <a:gd name="connsiteX7" fmla="*/ 880110 w 2545080"/>
                <a:gd name="connsiteY7" fmla="*/ 649188 h 711137"/>
                <a:gd name="connsiteX8" fmla="*/ 990600 w 2545080"/>
                <a:gd name="connsiteY8" fmla="*/ 687288 h 711137"/>
                <a:gd name="connsiteX9" fmla="*/ 1162050 w 2545080"/>
                <a:gd name="connsiteY9" fmla="*/ 687288 h 711137"/>
                <a:gd name="connsiteX10" fmla="*/ 1280160 w 2545080"/>
                <a:gd name="connsiteY10" fmla="*/ 645378 h 711137"/>
                <a:gd name="connsiteX11" fmla="*/ 1291590 w 2545080"/>
                <a:gd name="connsiteY11" fmla="*/ 614898 h 711137"/>
                <a:gd name="connsiteX12" fmla="*/ 1394460 w 2545080"/>
                <a:gd name="connsiteY12" fmla="*/ 580608 h 711137"/>
                <a:gd name="connsiteX13" fmla="*/ 1623060 w 2545080"/>
                <a:gd name="connsiteY13" fmla="*/ 595848 h 711137"/>
                <a:gd name="connsiteX14" fmla="*/ 1699260 w 2545080"/>
                <a:gd name="connsiteY14" fmla="*/ 668238 h 711137"/>
                <a:gd name="connsiteX15" fmla="*/ 1779270 w 2545080"/>
                <a:gd name="connsiteY15" fmla="*/ 679668 h 711137"/>
                <a:gd name="connsiteX16" fmla="*/ 1965960 w 2545080"/>
                <a:gd name="connsiteY16" fmla="*/ 245328 h 711137"/>
                <a:gd name="connsiteX17" fmla="*/ 2026920 w 2545080"/>
                <a:gd name="connsiteY17" fmla="*/ 54828 h 711137"/>
                <a:gd name="connsiteX18" fmla="*/ 2152650 w 2545080"/>
                <a:gd name="connsiteY18" fmla="*/ 9108 h 711137"/>
                <a:gd name="connsiteX19" fmla="*/ 2217420 w 2545080"/>
                <a:gd name="connsiteY19" fmla="*/ 207228 h 711137"/>
                <a:gd name="connsiteX20" fmla="*/ 2289810 w 2545080"/>
                <a:gd name="connsiteY20" fmla="*/ 572988 h 711137"/>
                <a:gd name="connsiteX21" fmla="*/ 2316480 w 2545080"/>
                <a:gd name="connsiteY21" fmla="*/ 694908 h 711137"/>
                <a:gd name="connsiteX22" fmla="*/ 2385060 w 2545080"/>
                <a:gd name="connsiteY22" fmla="*/ 694908 h 711137"/>
                <a:gd name="connsiteX23" fmla="*/ 2545080 w 2545080"/>
                <a:gd name="connsiteY23" fmla="*/ 694908 h 711137"/>
                <a:gd name="connsiteX0" fmla="*/ 0 w 2545080"/>
                <a:gd name="connsiteY0" fmla="*/ 710148 h 711137"/>
                <a:gd name="connsiteX1" fmla="*/ 194310 w 2545080"/>
                <a:gd name="connsiteY1" fmla="*/ 660618 h 711137"/>
                <a:gd name="connsiteX2" fmla="*/ 354330 w 2545080"/>
                <a:gd name="connsiteY2" fmla="*/ 584418 h 711137"/>
                <a:gd name="connsiteX3" fmla="*/ 518160 w 2545080"/>
                <a:gd name="connsiteY3" fmla="*/ 359628 h 711137"/>
                <a:gd name="connsiteX4" fmla="*/ 579120 w 2545080"/>
                <a:gd name="connsiteY4" fmla="*/ 336768 h 711137"/>
                <a:gd name="connsiteX5" fmla="*/ 731520 w 2545080"/>
                <a:gd name="connsiteY5" fmla="*/ 371058 h 711137"/>
                <a:gd name="connsiteX6" fmla="*/ 834390 w 2545080"/>
                <a:gd name="connsiteY6" fmla="*/ 550128 h 711137"/>
                <a:gd name="connsiteX7" fmla="*/ 880110 w 2545080"/>
                <a:gd name="connsiteY7" fmla="*/ 649188 h 711137"/>
                <a:gd name="connsiteX8" fmla="*/ 990600 w 2545080"/>
                <a:gd name="connsiteY8" fmla="*/ 687288 h 711137"/>
                <a:gd name="connsiteX9" fmla="*/ 1162050 w 2545080"/>
                <a:gd name="connsiteY9" fmla="*/ 687288 h 711137"/>
                <a:gd name="connsiteX10" fmla="*/ 1280160 w 2545080"/>
                <a:gd name="connsiteY10" fmla="*/ 645378 h 711137"/>
                <a:gd name="connsiteX11" fmla="*/ 1291590 w 2545080"/>
                <a:gd name="connsiteY11" fmla="*/ 614898 h 711137"/>
                <a:gd name="connsiteX12" fmla="*/ 1394460 w 2545080"/>
                <a:gd name="connsiteY12" fmla="*/ 580608 h 711137"/>
                <a:gd name="connsiteX13" fmla="*/ 1623060 w 2545080"/>
                <a:gd name="connsiteY13" fmla="*/ 595848 h 711137"/>
                <a:gd name="connsiteX14" fmla="*/ 1699260 w 2545080"/>
                <a:gd name="connsiteY14" fmla="*/ 668238 h 711137"/>
                <a:gd name="connsiteX15" fmla="*/ 1779270 w 2545080"/>
                <a:gd name="connsiteY15" fmla="*/ 679668 h 711137"/>
                <a:gd name="connsiteX16" fmla="*/ 1965960 w 2545080"/>
                <a:gd name="connsiteY16" fmla="*/ 245328 h 711137"/>
                <a:gd name="connsiteX17" fmla="*/ 2026920 w 2545080"/>
                <a:gd name="connsiteY17" fmla="*/ 54828 h 711137"/>
                <a:gd name="connsiteX18" fmla="*/ 2152650 w 2545080"/>
                <a:gd name="connsiteY18" fmla="*/ 9108 h 711137"/>
                <a:gd name="connsiteX19" fmla="*/ 2217420 w 2545080"/>
                <a:gd name="connsiteY19" fmla="*/ 207228 h 711137"/>
                <a:gd name="connsiteX20" fmla="*/ 2289810 w 2545080"/>
                <a:gd name="connsiteY20" fmla="*/ 572988 h 711137"/>
                <a:gd name="connsiteX21" fmla="*/ 2316480 w 2545080"/>
                <a:gd name="connsiteY21" fmla="*/ 694908 h 711137"/>
                <a:gd name="connsiteX22" fmla="*/ 2385060 w 2545080"/>
                <a:gd name="connsiteY22" fmla="*/ 694908 h 711137"/>
                <a:gd name="connsiteX23" fmla="*/ 2545080 w 2545080"/>
                <a:gd name="connsiteY23" fmla="*/ 694908 h 711137"/>
                <a:gd name="connsiteX0" fmla="*/ 0 w 2545080"/>
                <a:gd name="connsiteY0" fmla="*/ 710148 h 711137"/>
                <a:gd name="connsiteX1" fmla="*/ 194310 w 2545080"/>
                <a:gd name="connsiteY1" fmla="*/ 660618 h 711137"/>
                <a:gd name="connsiteX2" fmla="*/ 354330 w 2545080"/>
                <a:gd name="connsiteY2" fmla="*/ 584418 h 711137"/>
                <a:gd name="connsiteX3" fmla="*/ 464820 w 2545080"/>
                <a:gd name="connsiteY3" fmla="*/ 416778 h 711137"/>
                <a:gd name="connsiteX4" fmla="*/ 579120 w 2545080"/>
                <a:gd name="connsiteY4" fmla="*/ 336768 h 711137"/>
                <a:gd name="connsiteX5" fmla="*/ 731520 w 2545080"/>
                <a:gd name="connsiteY5" fmla="*/ 371058 h 711137"/>
                <a:gd name="connsiteX6" fmla="*/ 834390 w 2545080"/>
                <a:gd name="connsiteY6" fmla="*/ 550128 h 711137"/>
                <a:gd name="connsiteX7" fmla="*/ 880110 w 2545080"/>
                <a:gd name="connsiteY7" fmla="*/ 649188 h 711137"/>
                <a:gd name="connsiteX8" fmla="*/ 990600 w 2545080"/>
                <a:gd name="connsiteY8" fmla="*/ 687288 h 711137"/>
                <a:gd name="connsiteX9" fmla="*/ 1162050 w 2545080"/>
                <a:gd name="connsiteY9" fmla="*/ 687288 h 711137"/>
                <a:gd name="connsiteX10" fmla="*/ 1280160 w 2545080"/>
                <a:gd name="connsiteY10" fmla="*/ 645378 h 711137"/>
                <a:gd name="connsiteX11" fmla="*/ 1291590 w 2545080"/>
                <a:gd name="connsiteY11" fmla="*/ 614898 h 711137"/>
                <a:gd name="connsiteX12" fmla="*/ 1394460 w 2545080"/>
                <a:gd name="connsiteY12" fmla="*/ 580608 h 711137"/>
                <a:gd name="connsiteX13" fmla="*/ 1623060 w 2545080"/>
                <a:gd name="connsiteY13" fmla="*/ 595848 h 711137"/>
                <a:gd name="connsiteX14" fmla="*/ 1699260 w 2545080"/>
                <a:gd name="connsiteY14" fmla="*/ 668238 h 711137"/>
                <a:gd name="connsiteX15" fmla="*/ 1779270 w 2545080"/>
                <a:gd name="connsiteY15" fmla="*/ 679668 h 711137"/>
                <a:gd name="connsiteX16" fmla="*/ 1965960 w 2545080"/>
                <a:gd name="connsiteY16" fmla="*/ 245328 h 711137"/>
                <a:gd name="connsiteX17" fmla="*/ 2026920 w 2545080"/>
                <a:gd name="connsiteY17" fmla="*/ 54828 h 711137"/>
                <a:gd name="connsiteX18" fmla="*/ 2152650 w 2545080"/>
                <a:gd name="connsiteY18" fmla="*/ 9108 h 711137"/>
                <a:gd name="connsiteX19" fmla="*/ 2217420 w 2545080"/>
                <a:gd name="connsiteY19" fmla="*/ 207228 h 711137"/>
                <a:gd name="connsiteX20" fmla="*/ 2289810 w 2545080"/>
                <a:gd name="connsiteY20" fmla="*/ 572988 h 711137"/>
                <a:gd name="connsiteX21" fmla="*/ 2316480 w 2545080"/>
                <a:gd name="connsiteY21" fmla="*/ 694908 h 711137"/>
                <a:gd name="connsiteX22" fmla="*/ 2385060 w 2545080"/>
                <a:gd name="connsiteY22" fmla="*/ 694908 h 711137"/>
                <a:gd name="connsiteX23" fmla="*/ 2545080 w 2545080"/>
                <a:gd name="connsiteY23" fmla="*/ 694908 h 711137"/>
                <a:gd name="connsiteX0" fmla="*/ 0 w 2545080"/>
                <a:gd name="connsiteY0" fmla="*/ 710148 h 711137"/>
                <a:gd name="connsiteX1" fmla="*/ 194310 w 2545080"/>
                <a:gd name="connsiteY1" fmla="*/ 660618 h 711137"/>
                <a:gd name="connsiteX2" fmla="*/ 354330 w 2545080"/>
                <a:gd name="connsiteY2" fmla="*/ 584418 h 711137"/>
                <a:gd name="connsiteX3" fmla="*/ 464820 w 2545080"/>
                <a:gd name="connsiteY3" fmla="*/ 416778 h 711137"/>
                <a:gd name="connsiteX4" fmla="*/ 567690 w 2545080"/>
                <a:gd name="connsiteY4" fmla="*/ 264378 h 711137"/>
                <a:gd name="connsiteX5" fmla="*/ 731520 w 2545080"/>
                <a:gd name="connsiteY5" fmla="*/ 371058 h 711137"/>
                <a:gd name="connsiteX6" fmla="*/ 834390 w 2545080"/>
                <a:gd name="connsiteY6" fmla="*/ 550128 h 711137"/>
                <a:gd name="connsiteX7" fmla="*/ 880110 w 2545080"/>
                <a:gd name="connsiteY7" fmla="*/ 649188 h 711137"/>
                <a:gd name="connsiteX8" fmla="*/ 990600 w 2545080"/>
                <a:gd name="connsiteY8" fmla="*/ 687288 h 711137"/>
                <a:gd name="connsiteX9" fmla="*/ 1162050 w 2545080"/>
                <a:gd name="connsiteY9" fmla="*/ 687288 h 711137"/>
                <a:gd name="connsiteX10" fmla="*/ 1280160 w 2545080"/>
                <a:gd name="connsiteY10" fmla="*/ 645378 h 711137"/>
                <a:gd name="connsiteX11" fmla="*/ 1291590 w 2545080"/>
                <a:gd name="connsiteY11" fmla="*/ 614898 h 711137"/>
                <a:gd name="connsiteX12" fmla="*/ 1394460 w 2545080"/>
                <a:gd name="connsiteY12" fmla="*/ 580608 h 711137"/>
                <a:gd name="connsiteX13" fmla="*/ 1623060 w 2545080"/>
                <a:gd name="connsiteY13" fmla="*/ 595848 h 711137"/>
                <a:gd name="connsiteX14" fmla="*/ 1699260 w 2545080"/>
                <a:gd name="connsiteY14" fmla="*/ 668238 h 711137"/>
                <a:gd name="connsiteX15" fmla="*/ 1779270 w 2545080"/>
                <a:gd name="connsiteY15" fmla="*/ 679668 h 711137"/>
                <a:gd name="connsiteX16" fmla="*/ 1965960 w 2545080"/>
                <a:gd name="connsiteY16" fmla="*/ 245328 h 711137"/>
                <a:gd name="connsiteX17" fmla="*/ 2026920 w 2545080"/>
                <a:gd name="connsiteY17" fmla="*/ 54828 h 711137"/>
                <a:gd name="connsiteX18" fmla="*/ 2152650 w 2545080"/>
                <a:gd name="connsiteY18" fmla="*/ 9108 h 711137"/>
                <a:gd name="connsiteX19" fmla="*/ 2217420 w 2545080"/>
                <a:gd name="connsiteY19" fmla="*/ 207228 h 711137"/>
                <a:gd name="connsiteX20" fmla="*/ 2289810 w 2545080"/>
                <a:gd name="connsiteY20" fmla="*/ 572988 h 711137"/>
                <a:gd name="connsiteX21" fmla="*/ 2316480 w 2545080"/>
                <a:gd name="connsiteY21" fmla="*/ 694908 h 711137"/>
                <a:gd name="connsiteX22" fmla="*/ 2385060 w 2545080"/>
                <a:gd name="connsiteY22" fmla="*/ 694908 h 711137"/>
                <a:gd name="connsiteX23" fmla="*/ 2545080 w 2545080"/>
                <a:gd name="connsiteY23" fmla="*/ 694908 h 711137"/>
                <a:gd name="connsiteX0" fmla="*/ 0 w 2545080"/>
                <a:gd name="connsiteY0" fmla="*/ 710148 h 711137"/>
                <a:gd name="connsiteX1" fmla="*/ 194310 w 2545080"/>
                <a:gd name="connsiteY1" fmla="*/ 660618 h 711137"/>
                <a:gd name="connsiteX2" fmla="*/ 354330 w 2545080"/>
                <a:gd name="connsiteY2" fmla="*/ 584418 h 711137"/>
                <a:gd name="connsiteX3" fmla="*/ 464820 w 2545080"/>
                <a:gd name="connsiteY3" fmla="*/ 416778 h 711137"/>
                <a:gd name="connsiteX4" fmla="*/ 567690 w 2545080"/>
                <a:gd name="connsiteY4" fmla="*/ 264378 h 711137"/>
                <a:gd name="connsiteX5" fmla="*/ 739140 w 2545080"/>
                <a:gd name="connsiteY5" fmla="*/ 336768 h 711137"/>
                <a:gd name="connsiteX6" fmla="*/ 834390 w 2545080"/>
                <a:gd name="connsiteY6" fmla="*/ 550128 h 711137"/>
                <a:gd name="connsiteX7" fmla="*/ 880110 w 2545080"/>
                <a:gd name="connsiteY7" fmla="*/ 649188 h 711137"/>
                <a:gd name="connsiteX8" fmla="*/ 990600 w 2545080"/>
                <a:gd name="connsiteY8" fmla="*/ 687288 h 711137"/>
                <a:gd name="connsiteX9" fmla="*/ 1162050 w 2545080"/>
                <a:gd name="connsiteY9" fmla="*/ 687288 h 711137"/>
                <a:gd name="connsiteX10" fmla="*/ 1280160 w 2545080"/>
                <a:gd name="connsiteY10" fmla="*/ 645378 h 711137"/>
                <a:gd name="connsiteX11" fmla="*/ 1291590 w 2545080"/>
                <a:gd name="connsiteY11" fmla="*/ 614898 h 711137"/>
                <a:gd name="connsiteX12" fmla="*/ 1394460 w 2545080"/>
                <a:gd name="connsiteY12" fmla="*/ 580608 h 711137"/>
                <a:gd name="connsiteX13" fmla="*/ 1623060 w 2545080"/>
                <a:gd name="connsiteY13" fmla="*/ 595848 h 711137"/>
                <a:gd name="connsiteX14" fmla="*/ 1699260 w 2545080"/>
                <a:gd name="connsiteY14" fmla="*/ 668238 h 711137"/>
                <a:gd name="connsiteX15" fmla="*/ 1779270 w 2545080"/>
                <a:gd name="connsiteY15" fmla="*/ 679668 h 711137"/>
                <a:gd name="connsiteX16" fmla="*/ 1965960 w 2545080"/>
                <a:gd name="connsiteY16" fmla="*/ 245328 h 711137"/>
                <a:gd name="connsiteX17" fmla="*/ 2026920 w 2545080"/>
                <a:gd name="connsiteY17" fmla="*/ 54828 h 711137"/>
                <a:gd name="connsiteX18" fmla="*/ 2152650 w 2545080"/>
                <a:gd name="connsiteY18" fmla="*/ 9108 h 711137"/>
                <a:gd name="connsiteX19" fmla="*/ 2217420 w 2545080"/>
                <a:gd name="connsiteY19" fmla="*/ 207228 h 711137"/>
                <a:gd name="connsiteX20" fmla="*/ 2289810 w 2545080"/>
                <a:gd name="connsiteY20" fmla="*/ 572988 h 711137"/>
                <a:gd name="connsiteX21" fmla="*/ 2316480 w 2545080"/>
                <a:gd name="connsiteY21" fmla="*/ 694908 h 711137"/>
                <a:gd name="connsiteX22" fmla="*/ 2385060 w 2545080"/>
                <a:gd name="connsiteY22" fmla="*/ 694908 h 711137"/>
                <a:gd name="connsiteX23" fmla="*/ 2545080 w 2545080"/>
                <a:gd name="connsiteY23" fmla="*/ 694908 h 711137"/>
                <a:gd name="connsiteX0" fmla="*/ 0 w 2545080"/>
                <a:gd name="connsiteY0" fmla="*/ 710148 h 711137"/>
                <a:gd name="connsiteX1" fmla="*/ 194310 w 2545080"/>
                <a:gd name="connsiteY1" fmla="*/ 660618 h 711137"/>
                <a:gd name="connsiteX2" fmla="*/ 354330 w 2545080"/>
                <a:gd name="connsiteY2" fmla="*/ 584418 h 711137"/>
                <a:gd name="connsiteX3" fmla="*/ 464820 w 2545080"/>
                <a:gd name="connsiteY3" fmla="*/ 416778 h 711137"/>
                <a:gd name="connsiteX4" fmla="*/ 590550 w 2545080"/>
                <a:gd name="connsiteY4" fmla="*/ 599658 h 711137"/>
                <a:gd name="connsiteX5" fmla="*/ 739140 w 2545080"/>
                <a:gd name="connsiteY5" fmla="*/ 336768 h 711137"/>
                <a:gd name="connsiteX6" fmla="*/ 834390 w 2545080"/>
                <a:gd name="connsiteY6" fmla="*/ 550128 h 711137"/>
                <a:gd name="connsiteX7" fmla="*/ 880110 w 2545080"/>
                <a:gd name="connsiteY7" fmla="*/ 649188 h 711137"/>
                <a:gd name="connsiteX8" fmla="*/ 990600 w 2545080"/>
                <a:gd name="connsiteY8" fmla="*/ 687288 h 711137"/>
                <a:gd name="connsiteX9" fmla="*/ 1162050 w 2545080"/>
                <a:gd name="connsiteY9" fmla="*/ 687288 h 711137"/>
                <a:gd name="connsiteX10" fmla="*/ 1280160 w 2545080"/>
                <a:gd name="connsiteY10" fmla="*/ 645378 h 711137"/>
                <a:gd name="connsiteX11" fmla="*/ 1291590 w 2545080"/>
                <a:gd name="connsiteY11" fmla="*/ 614898 h 711137"/>
                <a:gd name="connsiteX12" fmla="*/ 1394460 w 2545080"/>
                <a:gd name="connsiteY12" fmla="*/ 580608 h 711137"/>
                <a:gd name="connsiteX13" fmla="*/ 1623060 w 2545080"/>
                <a:gd name="connsiteY13" fmla="*/ 595848 h 711137"/>
                <a:gd name="connsiteX14" fmla="*/ 1699260 w 2545080"/>
                <a:gd name="connsiteY14" fmla="*/ 668238 h 711137"/>
                <a:gd name="connsiteX15" fmla="*/ 1779270 w 2545080"/>
                <a:gd name="connsiteY15" fmla="*/ 679668 h 711137"/>
                <a:gd name="connsiteX16" fmla="*/ 1965960 w 2545080"/>
                <a:gd name="connsiteY16" fmla="*/ 245328 h 711137"/>
                <a:gd name="connsiteX17" fmla="*/ 2026920 w 2545080"/>
                <a:gd name="connsiteY17" fmla="*/ 54828 h 711137"/>
                <a:gd name="connsiteX18" fmla="*/ 2152650 w 2545080"/>
                <a:gd name="connsiteY18" fmla="*/ 9108 h 711137"/>
                <a:gd name="connsiteX19" fmla="*/ 2217420 w 2545080"/>
                <a:gd name="connsiteY19" fmla="*/ 207228 h 711137"/>
                <a:gd name="connsiteX20" fmla="*/ 2289810 w 2545080"/>
                <a:gd name="connsiteY20" fmla="*/ 572988 h 711137"/>
                <a:gd name="connsiteX21" fmla="*/ 2316480 w 2545080"/>
                <a:gd name="connsiteY21" fmla="*/ 694908 h 711137"/>
                <a:gd name="connsiteX22" fmla="*/ 2385060 w 2545080"/>
                <a:gd name="connsiteY22" fmla="*/ 694908 h 711137"/>
                <a:gd name="connsiteX23" fmla="*/ 2545080 w 2545080"/>
                <a:gd name="connsiteY23" fmla="*/ 694908 h 711137"/>
                <a:gd name="connsiteX0" fmla="*/ 0 w 2545080"/>
                <a:gd name="connsiteY0" fmla="*/ 710148 h 711137"/>
                <a:gd name="connsiteX1" fmla="*/ 194310 w 2545080"/>
                <a:gd name="connsiteY1" fmla="*/ 660618 h 711137"/>
                <a:gd name="connsiteX2" fmla="*/ 354330 w 2545080"/>
                <a:gd name="connsiteY2" fmla="*/ 584418 h 711137"/>
                <a:gd name="connsiteX3" fmla="*/ 464820 w 2545080"/>
                <a:gd name="connsiteY3" fmla="*/ 416778 h 711137"/>
                <a:gd name="connsiteX4" fmla="*/ 590550 w 2545080"/>
                <a:gd name="connsiteY4" fmla="*/ 599658 h 711137"/>
                <a:gd name="connsiteX5" fmla="*/ 739140 w 2545080"/>
                <a:gd name="connsiteY5" fmla="*/ 336768 h 711137"/>
                <a:gd name="connsiteX6" fmla="*/ 834390 w 2545080"/>
                <a:gd name="connsiteY6" fmla="*/ 550128 h 711137"/>
                <a:gd name="connsiteX7" fmla="*/ 880110 w 2545080"/>
                <a:gd name="connsiteY7" fmla="*/ 649188 h 711137"/>
                <a:gd name="connsiteX8" fmla="*/ 990600 w 2545080"/>
                <a:gd name="connsiteY8" fmla="*/ 687288 h 711137"/>
                <a:gd name="connsiteX9" fmla="*/ 1162050 w 2545080"/>
                <a:gd name="connsiteY9" fmla="*/ 687288 h 711137"/>
                <a:gd name="connsiteX10" fmla="*/ 1280160 w 2545080"/>
                <a:gd name="connsiteY10" fmla="*/ 645378 h 711137"/>
                <a:gd name="connsiteX11" fmla="*/ 1329690 w 2545080"/>
                <a:gd name="connsiteY11" fmla="*/ 641568 h 711137"/>
                <a:gd name="connsiteX12" fmla="*/ 1394460 w 2545080"/>
                <a:gd name="connsiteY12" fmla="*/ 580608 h 711137"/>
                <a:gd name="connsiteX13" fmla="*/ 1623060 w 2545080"/>
                <a:gd name="connsiteY13" fmla="*/ 595848 h 711137"/>
                <a:gd name="connsiteX14" fmla="*/ 1699260 w 2545080"/>
                <a:gd name="connsiteY14" fmla="*/ 668238 h 711137"/>
                <a:gd name="connsiteX15" fmla="*/ 1779270 w 2545080"/>
                <a:gd name="connsiteY15" fmla="*/ 679668 h 711137"/>
                <a:gd name="connsiteX16" fmla="*/ 1965960 w 2545080"/>
                <a:gd name="connsiteY16" fmla="*/ 245328 h 711137"/>
                <a:gd name="connsiteX17" fmla="*/ 2026920 w 2545080"/>
                <a:gd name="connsiteY17" fmla="*/ 54828 h 711137"/>
                <a:gd name="connsiteX18" fmla="*/ 2152650 w 2545080"/>
                <a:gd name="connsiteY18" fmla="*/ 9108 h 711137"/>
                <a:gd name="connsiteX19" fmla="*/ 2217420 w 2545080"/>
                <a:gd name="connsiteY19" fmla="*/ 207228 h 711137"/>
                <a:gd name="connsiteX20" fmla="*/ 2289810 w 2545080"/>
                <a:gd name="connsiteY20" fmla="*/ 572988 h 711137"/>
                <a:gd name="connsiteX21" fmla="*/ 2316480 w 2545080"/>
                <a:gd name="connsiteY21" fmla="*/ 694908 h 711137"/>
                <a:gd name="connsiteX22" fmla="*/ 2385060 w 2545080"/>
                <a:gd name="connsiteY22" fmla="*/ 694908 h 711137"/>
                <a:gd name="connsiteX23" fmla="*/ 2545080 w 2545080"/>
                <a:gd name="connsiteY23" fmla="*/ 694908 h 711137"/>
                <a:gd name="connsiteX0" fmla="*/ 0 w 2545080"/>
                <a:gd name="connsiteY0" fmla="*/ 710148 h 711137"/>
                <a:gd name="connsiteX1" fmla="*/ 194310 w 2545080"/>
                <a:gd name="connsiteY1" fmla="*/ 660618 h 711137"/>
                <a:gd name="connsiteX2" fmla="*/ 354330 w 2545080"/>
                <a:gd name="connsiteY2" fmla="*/ 584418 h 711137"/>
                <a:gd name="connsiteX3" fmla="*/ 464820 w 2545080"/>
                <a:gd name="connsiteY3" fmla="*/ 416778 h 711137"/>
                <a:gd name="connsiteX4" fmla="*/ 590550 w 2545080"/>
                <a:gd name="connsiteY4" fmla="*/ 599658 h 711137"/>
                <a:gd name="connsiteX5" fmla="*/ 739140 w 2545080"/>
                <a:gd name="connsiteY5" fmla="*/ 336768 h 711137"/>
                <a:gd name="connsiteX6" fmla="*/ 834390 w 2545080"/>
                <a:gd name="connsiteY6" fmla="*/ 550128 h 711137"/>
                <a:gd name="connsiteX7" fmla="*/ 880110 w 2545080"/>
                <a:gd name="connsiteY7" fmla="*/ 649188 h 711137"/>
                <a:gd name="connsiteX8" fmla="*/ 990600 w 2545080"/>
                <a:gd name="connsiteY8" fmla="*/ 687288 h 711137"/>
                <a:gd name="connsiteX9" fmla="*/ 1162050 w 2545080"/>
                <a:gd name="connsiteY9" fmla="*/ 687288 h 711137"/>
                <a:gd name="connsiteX10" fmla="*/ 1280160 w 2545080"/>
                <a:gd name="connsiteY10" fmla="*/ 645378 h 711137"/>
                <a:gd name="connsiteX11" fmla="*/ 1329690 w 2545080"/>
                <a:gd name="connsiteY11" fmla="*/ 641568 h 711137"/>
                <a:gd name="connsiteX12" fmla="*/ 1383030 w 2545080"/>
                <a:gd name="connsiteY12" fmla="*/ 458688 h 711137"/>
                <a:gd name="connsiteX13" fmla="*/ 1623060 w 2545080"/>
                <a:gd name="connsiteY13" fmla="*/ 595848 h 711137"/>
                <a:gd name="connsiteX14" fmla="*/ 1699260 w 2545080"/>
                <a:gd name="connsiteY14" fmla="*/ 668238 h 711137"/>
                <a:gd name="connsiteX15" fmla="*/ 1779270 w 2545080"/>
                <a:gd name="connsiteY15" fmla="*/ 679668 h 711137"/>
                <a:gd name="connsiteX16" fmla="*/ 1965960 w 2545080"/>
                <a:gd name="connsiteY16" fmla="*/ 245328 h 711137"/>
                <a:gd name="connsiteX17" fmla="*/ 2026920 w 2545080"/>
                <a:gd name="connsiteY17" fmla="*/ 54828 h 711137"/>
                <a:gd name="connsiteX18" fmla="*/ 2152650 w 2545080"/>
                <a:gd name="connsiteY18" fmla="*/ 9108 h 711137"/>
                <a:gd name="connsiteX19" fmla="*/ 2217420 w 2545080"/>
                <a:gd name="connsiteY19" fmla="*/ 207228 h 711137"/>
                <a:gd name="connsiteX20" fmla="*/ 2289810 w 2545080"/>
                <a:gd name="connsiteY20" fmla="*/ 572988 h 711137"/>
                <a:gd name="connsiteX21" fmla="*/ 2316480 w 2545080"/>
                <a:gd name="connsiteY21" fmla="*/ 694908 h 711137"/>
                <a:gd name="connsiteX22" fmla="*/ 2385060 w 2545080"/>
                <a:gd name="connsiteY22" fmla="*/ 694908 h 711137"/>
                <a:gd name="connsiteX23" fmla="*/ 2545080 w 2545080"/>
                <a:gd name="connsiteY23" fmla="*/ 694908 h 711137"/>
                <a:gd name="connsiteX0" fmla="*/ 0 w 2545080"/>
                <a:gd name="connsiteY0" fmla="*/ 710148 h 710148"/>
                <a:gd name="connsiteX1" fmla="*/ 194310 w 2545080"/>
                <a:gd name="connsiteY1" fmla="*/ 660618 h 710148"/>
                <a:gd name="connsiteX2" fmla="*/ 354330 w 2545080"/>
                <a:gd name="connsiteY2" fmla="*/ 584418 h 710148"/>
                <a:gd name="connsiteX3" fmla="*/ 464820 w 2545080"/>
                <a:gd name="connsiteY3" fmla="*/ 416778 h 710148"/>
                <a:gd name="connsiteX4" fmla="*/ 590550 w 2545080"/>
                <a:gd name="connsiteY4" fmla="*/ 599658 h 710148"/>
                <a:gd name="connsiteX5" fmla="*/ 739140 w 2545080"/>
                <a:gd name="connsiteY5" fmla="*/ 336768 h 710148"/>
                <a:gd name="connsiteX6" fmla="*/ 834390 w 2545080"/>
                <a:gd name="connsiteY6" fmla="*/ 550128 h 710148"/>
                <a:gd name="connsiteX7" fmla="*/ 880110 w 2545080"/>
                <a:gd name="connsiteY7" fmla="*/ 649188 h 710148"/>
                <a:gd name="connsiteX8" fmla="*/ 990600 w 2545080"/>
                <a:gd name="connsiteY8" fmla="*/ 687288 h 710148"/>
                <a:gd name="connsiteX9" fmla="*/ 1162050 w 2545080"/>
                <a:gd name="connsiteY9" fmla="*/ 687288 h 710148"/>
                <a:gd name="connsiteX10" fmla="*/ 1280160 w 2545080"/>
                <a:gd name="connsiteY10" fmla="*/ 645378 h 710148"/>
                <a:gd name="connsiteX11" fmla="*/ 1329690 w 2545080"/>
                <a:gd name="connsiteY11" fmla="*/ 641568 h 710148"/>
                <a:gd name="connsiteX12" fmla="*/ 1383030 w 2545080"/>
                <a:gd name="connsiteY12" fmla="*/ 458688 h 710148"/>
                <a:gd name="connsiteX13" fmla="*/ 1485900 w 2545080"/>
                <a:gd name="connsiteY13" fmla="*/ 630138 h 710148"/>
                <a:gd name="connsiteX14" fmla="*/ 1699260 w 2545080"/>
                <a:gd name="connsiteY14" fmla="*/ 668238 h 710148"/>
                <a:gd name="connsiteX15" fmla="*/ 1779270 w 2545080"/>
                <a:gd name="connsiteY15" fmla="*/ 679668 h 710148"/>
                <a:gd name="connsiteX16" fmla="*/ 1965960 w 2545080"/>
                <a:gd name="connsiteY16" fmla="*/ 245328 h 710148"/>
                <a:gd name="connsiteX17" fmla="*/ 2026920 w 2545080"/>
                <a:gd name="connsiteY17" fmla="*/ 54828 h 710148"/>
                <a:gd name="connsiteX18" fmla="*/ 2152650 w 2545080"/>
                <a:gd name="connsiteY18" fmla="*/ 9108 h 710148"/>
                <a:gd name="connsiteX19" fmla="*/ 2217420 w 2545080"/>
                <a:gd name="connsiteY19" fmla="*/ 207228 h 710148"/>
                <a:gd name="connsiteX20" fmla="*/ 2289810 w 2545080"/>
                <a:gd name="connsiteY20" fmla="*/ 572988 h 710148"/>
                <a:gd name="connsiteX21" fmla="*/ 2316480 w 2545080"/>
                <a:gd name="connsiteY21" fmla="*/ 694908 h 710148"/>
                <a:gd name="connsiteX22" fmla="*/ 2385060 w 2545080"/>
                <a:gd name="connsiteY22" fmla="*/ 694908 h 710148"/>
                <a:gd name="connsiteX23" fmla="*/ 2545080 w 2545080"/>
                <a:gd name="connsiteY23" fmla="*/ 694908 h 710148"/>
                <a:gd name="connsiteX0" fmla="*/ 0 w 2545080"/>
                <a:gd name="connsiteY0" fmla="*/ 710148 h 710148"/>
                <a:gd name="connsiteX1" fmla="*/ 194310 w 2545080"/>
                <a:gd name="connsiteY1" fmla="*/ 660618 h 710148"/>
                <a:gd name="connsiteX2" fmla="*/ 354330 w 2545080"/>
                <a:gd name="connsiteY2" fmla="*/ 584418 h 710148"/>
                <a:gd name="connsiteX3" fmla="*/ 464820 w 2545080"/>
                <a:gd name="connsiteY3" fmla="*/ 416778 h 710148"/>
                <a:gd name="connsiteX4" fmla="*/ 590550 w 2545080"/>
                <a:gd name="connsiteY4" fmla="*/ 599658 h 710148"/>
                <a:gd name="connsiteX5" fmla="*/ 739140 w 2545080"/>
                <a:gd name="connsiteY5" fmla="*/ 336768 h 710148"/>
                <a:gd name="connsiteX6" fmla="*/ 834390 w 2545080"/>
                <a:gd name="connsiteY6" fmla="*/ 550128 h 710148"/>
                <a:gd name="connsiteX7" fmla="*/ 880110 w 2545080"/>
                <a:gd name="connsiteY7" fmla="*/ 649188 h 710148"/>
                <a:gd name="connsiteX8" fmla="*/ 990600 w 2545080"/>
                <a:gd name="connsiteY8" fmla="*/ 687288 h 710148"/>
                <a:gd name="connsiteX9" fmla="*/ 1162050 w 2545080"/>
                <a:gd name="connsiteY9" fmla="*/ 687288 h 710148"/>
                <a:gd name="connsiteX10" fmla="*/ 1280160 w 2545080"/>
                <a:gd name="connsiteY10" fmla="*/ 645378 h 710148"/>
                <a:gd name="connsiteX11" fmla="*/ 1329690 w 2545080"/>
                <a:gd name="connsiteY11" fmla="*/ 641568 h 710148"/>
                <a:gd name="connsiteX12" fmla="*/ 1421130 w 2545080"/>
                <a:gd name="connsiteY12" fmla="*/ 458688 h 710148"/>
                <a:gd name="connsiteX13" fmla="*/ 1485900 w 2545080"/>
                <a:gd name="connsiteY13" fmla="*/ 630138 h 710148"/>
                <a:gd name="connsiteX14" fmla="*/ 1699260 w 2545080"/>
                <a:gd name="connsiteY14" fmla="*/ 668238 h 710148"/>
                <a:gd name="connsiteX15" fmla="*/ 1779270 w 2545080"/>
                <a:gd name="connsiteY15" fmla="*/ 679668 h 710148"/>
                <a:gd name="connsiteX16" fmla="*/ 1965960 w 2545080"/>
                <a:gd name="connsiteY16" fmla="*/ 245328 h 710148"/>
                <a:gd name="connsiteX17" fmla="*/ 2026920 w 2545080"/>
                <a:gd name="connsiteY17" fmla="*/ 54828 h 710148"/>
                <a:gd name="connsiteX18" fmla="*/ 2152650 w 2545080"/>
                <a:gd name="connsiteY18" fmla="*/ 9108 h 710148"/>
                <a:gd name="connsiteX19" fmla="*/ 2217420 w 2545080"/>
                <a:gd name="connsiteY19" fmla="*/ 207228 h 710148"/>
                <a:gd name="connsiteX20" fmla="*/ 2289810 w 2545080"/>
                <a:gd name="connsiteY20" fmla="*/ 572988 h 710148"/>
                <a:gd name="connsiteX21" fmla="*/ 2316480 w 2545080"/>
                <a:gd name="connsiteY21" fmla="*/ 694908 h 710148"/>
                <a:gd name="connsiteX22" fmla="*/ 2385060 w 2545080"/>
                <a:gd name="connsiteY22" fmla="*/ 694908 h 710148"/>
                <a:gd name="connsiteX23" fmla="*/ 2545080 w 2545080"/>
                <a:gd name="connsiteY23" fmla="*/ 694908 h 710148"/>
                <a:gd name="connsiteX0" fmla="*/ 0 w 2545080"/>
                <a:gd name="connsiteY0" fmla="*/ 710148 h 710148"/>
                <a:gd name="connsiteX1" fmla="*/ 194310 w 2545080"/>
                <a:gd name="connsiteY1" fmla="*/ 660618 h 710148"/>
                <a:gd name="connsiteX2" fmla="*/ 354330 w 2545080"/>
                <a:gd name="connsiteY2" fmla="*/ 584418 h 710148"/>
                <a:gd name="connsiteX3" fmla="*/ 464820 w 2545080"/>
                <a:gd name="connsiteY3" fmla="*/ 416778 h 710148"/>
                <a:gd name="connsiteX4" fmla="*/ 590550 w 2545080"/>
                <a:gd name="connsiteY4" fmla="*/ 599658 h 710148"/>
                <a:gd name="connsiteX5" fmla="*/ 739140 w 2545080"/>
                <a:gd name="connsiteY5" fmla="*/ 336768 h 710148"/>
                <a:gd name="connsiteX6" fmla="*/ 834390 w 2545080"/>
                <a:gd name="connsiteY6" fmla="*/ 550128 h 710148"/>
                <a:gd name="connsiteX7" fmla="*/ 880110 w 2545080"/>
                <a:gd name="connsiteY7" fmla="*/ 649188 h 710148"/>
                <a:gd name="connsiteX8" fmla="*/ 990600 w 2545080"/>
                <a:gd name="connsiteY8" fmla="*/ 687288 h 710148"/>
                <a:gd name="connsiteX9" fmla="*/ 1162050 w 2545080"/>
                <a:gd name="connsiteY9" fmla="*/ 687288 h 710148"/>
                <a:gd name="connsiteX10" fmla="*/ 1268730 w 2545080"/>
                <a:gd name="connsiteY10" fmla="*/ 645378 h 710148"/>
                <a:gd name="connsiteX11" fmla="*/ 1329690 w 2545080"/>
                <a:gd name="connsiteY11" fmla="*/ 641568 h 710148"/>
                <a:gd name="connsiteX12" fmla="*/ 1421130 w 2545080"/>
                <a:gd name="connsiteY12" fmla="*/ 458688 h 710148"/>
                <a:gd name="connsiteX13" fmla="*/ 1485900 w 2545080"/>
                <a:gd name="connsiteY13" fmla="*/ 630138 h 710148"/>
                <a:gd name="connsiteX14" fmla="*/ 1699260 w 2545080"/>
                <a:gd name="connsiteY14" fmla="*/ 668238 h 710148"/>
                <a:gd name="connsiteX15" fmla="*/ 1779270 w 2545080"/>
                <a:gd name="connsiteY15" fmla="*/ 679668 h 710148"/>
                <a:gd name="connsiteX16" fmla="*/ 1965960 w 2545080"/>
                <a:gd name="connsiteY16" fmla="*/ 245328 h 710148"/>
                <a:gd name="connsiteX17" fmla="*/ 2026920 w 2545080"/>
                <a:gd name="connsiteY17" fmla="*/ 54828 h 710148"/>
                <a:gd name="connsiteX18" fmla="*/ 2152650 w 2545080"/>
                <a:gd name="connsiteY18" fmla="*/ 9108 h 710148"/>
                <a:gd name="connsiteX19" fmla="*/ 2217420 w 2545080"/>
                <a:gd name="connsiteY19" fmla="*/ 207228 h 710148"/>
                <a:gd name="connsiteX20" fmla="*/ 2289810 w 2545080"/>
                <a:gd name="connsiteY20" fmla="*/ 572988 h 710148"/>
                <a:gd name="connsiteX21" fmla="*/ 2316480 w 2545080"/>
                <a:gd name="connsiteY21" fmla="*/ 694908 h 710148"/>
                <a:gd name="connsiteX22" fmla="*/ 2385060 w 2545080"/>
                <a:gd name="connsiteY22" fmla="*/ 694908 h 710148"/>
                <a:gd name="connsiteX23" fmla="*/ 2545080 w 2545080"/>
                <a:gd name="connsiteY23" fmla="*/ 694908 h 710148"/>
                <a:gd name="connsiteX0" fmla="*/ 0 w 2545080"/>
                <a:gd name="connsiteY0" fmla="*/ 710148 h 710148"/>
                <a:gd name="connsiteX1" fmla="*/ 194310 w 2545080"/>
                <a:gd name="connsiteY1" fmla="*/ 660618 h 710148"/>
                <a:gd name="connsiteX2" fmla="*/ 354330 w 2545080"/>
                <a:gd name="connsiteY2" fmla="*/ 584418 h 710148"/>
                <a:gd name="connsiteX3" fmla="*/ 464820 w 2545080"/>
                <a:gd name="connsiteY3" fmla="*/ 416778 h 710148"/>
                <a:gd name="connsiteX4" fmla="*/ 590550 w 2545080"/>
                <a:gd name="connsiteY4" fmla="*/ 599658 h 710148"/>
                <a:gd name="connsiteX5" fmla="*/ 739140 w 2545080"/>
                <a:gd name="connsiteY5" fmla="*/ 336768 h 710148"/>
                <a:gd name="connsiteX6" fmla="*/ 834390 w 2545080"/>
                <a:gd name="connsiteY6" fmla="*/ 550128 h 710148"/>
                <a:gd name="connsiteX7" fmla="*/ 880110 w 2545080"/>
                <a:gd name="connsiteY7" fmla="*/ 649188 h 710148"/>
                <a:gd name="connsiteX8" fmla="*/ 990600 w 2545080"/>
                <a:gd name="connsiteY8" fmla="*/ 687288 h 710148"/>
                <a:gd name="connsiteX9" fmla="*/ 1162050 w 2545080"/>
                <a:gd name="connsiteY9" fmla="*/ 687288 h 710148"/>
                <a:gd name="connsiteX10" fmla="*/ 1268730 w 2545080"/>
                <a:gd name="connsiteY10" fmla="*/ 645378 h 710148"/>
                <a:gd name="connsiteX11" fmla="*/ 1329690 w 2545080"/>
                <a:gd name="connsiteY11" fmla="*/ 641568 h 710148"/>
                <a:gd name="connsiteX12" fmla="*/ 1421130 w 2545080"/>
                <a:gd name="connsiteY12" fmla="*/ 458688 h 710148"/>
                <a:gd name="connsiteX13" fmla="*/ 1485900 w 2545080"/>
                <a:gd name="connsiteY13" fmla="*/ 630138 h 710148"/>
                <a:gd name="connsiteX14" fmla="*/ 1661160 w 2545080"/>
                <a:gd name="connsiteY14" fmla="*/ 588228 h 710148"/>
                <a:gd name="connsiteX15" fmla="*/ 1779270 w 2545080"/>
                <a:gd name="connsiteY15" fmla="*/ 679668 h 710148"/>
                <a:gd name="connsiteX16" fmla="*/ 1965960 w 2545080"/>
                <a:gd name="connsiteY16" fmla="*/ 245328 h 710148"/>
                <a:gd name="connsiteX17" fmla="*/ 2026920 w 2545080"/>
                <a:gd name="connsiteY17" fmla="*/ 54828 h 710148"/>
                <a:gd name="connsiteX18" fmla="*/ 2152650 w 2545080"/>
                <a:gd name="connsiteY18" fmla="*/ 9108 h 710148"/>
                <a:gd name="connsiteX19" fmla="*/ 2217420 w 2545080"/>
                <a:gd name="connsiteY19" fmla="*/ 207228 h 710148"/>
                <a:gd name="connsiteX20" fmla="*/ 2289810 w 2545080"/>
                <a:gd name="connsiteY20" fmla="*/ 572988 h 710148"/>
                <a:gd name="connsiteX21" fmla="*/ 2316480 w 2545080"/>
                <a:gd name="connsiteY21" fmla="*/ 694908 h 710148"/>
                <a:gd name="connsiteX22" fmla="*/ 2385060 w 2545080"/>
                <a:gd name="connsiteY22" fmla="*/ 694908 h 710148"/>
                <a:gd name="connsiteX23" fmla="*/ 2545080 w 2545080"/>
                <a:gd name="connsiteY23" fmla="*/ 694908 h 710148"/>
                <a:gd name="connsiteX0" fmla="*/ 0 w 2545080"/>
                <a:gd name="connsiteY0" fmla="*/ 711637 h 711637"/>
                <a:gd name="connsiteX1" fmla="*/ 194310 w 2545080"/>
                <a:gd name="connsiteY1" fmla="*/ 662107 h 711637"/>
                <a:gd name="connsiteX2" fmla="*/ 354330 w 2545080"/>
                <a:gd name="connsiteY2" fmla="*/ 585907 h 711637"/>
                <a:gd name="connsiteX3" fmla="*/ 464820 w 2545080"/>
                <a:gd name="connsiteY3" fmla="*/ 418267 h 711637"/>
                <a:gd name="connsiteX4" fmla="*/ 590550 w 2545080"/>
                <a:gd name="connsiteY4" fmla="*/ 601147 h 711637"/>
                <a:gd name="connsiteX5" fmla="*/ 739140 w 2545080"/>
                <a:gd name="connsiteY5" fmla="*/ 338257 h 711637"/>
                <a:gd name="connsiteX6" fmla="*/ 834390 w 2545080"/>
                <a:gd name="connsiteY6" fmla="*/ 551617 h 711637"/>
                <a:gd name="connsiteX7" fmla="*/ 880110 w 2545080"/>
                <a:gd name="connsiteY7" fmla="*/ 650677 h 711637"/>
                <a:gd name="connsiteX8" fmla="*/ 990600 w 2545080"/>
                <a:gd name="connsiteY8" fmla="*/ 688777 h 711637"/>
                <a:gd name="connsiteX9" fmla="*/ 1162050 w 2545080"/>
                <a:gd name="connsiteY9" fmla="*/ 688777 h 711637"/>
                <a:gd name="connsiteX10" fmla="*/ 1268730 w 2545080"/>
                <a:gd name="connsiteY10" fmla="*/ 646867 h 711637"/>
                <a:gd name="connsiteX11" fmla="*/ 1329690 w 2545080"/>
                <a:gd name="connsiteY11" fmla="*/ 643057 h 711637"/>
                <a:gd name="connsiteX12" fmla="*/ 1421130 w 2545080"/>
                <a:gd name="connsiteY12" fmla="*/ 460177 h 711637"/>
                <a:gd name="connsiteX13" fmla="*/ 1485900 w 2545080"/>
                <a:gd name="connsiteY13" fmla="*/ 631627 h 711637"/>
                <a:gd name="connsiteX14" fmla="*/ 1661160 w 2545080"/>
                <a:gd name="connsiteY14" fmla="*/ 589717 h 711637"/>
                <a:gd name="connsiteX15" fmla="*/ 1779270 w 2545080"/>
                <a:gd name="connsiteY15" fmla="*/ 681157 h 711637"/>
                <a:gd name="connsiteX16" fmla="*/ 1962150 w 2545080"/>
                <a:gd name="connsiteY16" fmla="*/ 303967 h 711637"/>
                <a:gd name="connsiteX17" fmla="*/ 2026920 w 2545080"/>
                <a:gd name="connsiteY17" fmla="*/ 56317 h 711637"/>
                <a:gd name="connsiteX18" fmla="*/ 2152650 w 2545080"/>
                <a:gd name="connsiteY18" fmla="*/ 10597 h 711637"/>
                <a:gd name="connsiteX19" fmla="*/ 2217420 w 2545080"/>
                <a:gd name="connsiteY19" fmla="*/ 208717 h 711637"/>
                <a:gd name="connsiteX20" fmla="*/ 2289810 w 2545080"/>
                <a:gd name="connsiteY20" fmla="*/ 574477 h 711637"/>
                <a:gd name="connsiteX21" fmla="*/ 2316480 w 2545080"/>
                <a:gd name="connsiteY21" fmla="*/ 696397 h 711637"/>
                <a:gd name="connsiteX22" fmla="*/ 2385060 w 2545080"/>
                <a:gd name="connsiteY22" fmla="*/ 696397 h 711637"/>
                <a:gd name="connsiteX23" fmla="*/ 2545080 w 2545080"/>
                <a:gd name="connsiteY23" fmla="*/ 696397 h 711637"/>
                <a:gd name="connsiteX0" fmla="*/ 0 w 2545080"/>
                <a:gd name="connsiteY0" fmla="*/ 668578 h 668578"/>
                <a:gd name="connsiteX1" fmla="*/ 194310 w 2545080"/>
                <a:gd name="connsiteY1" fmla="*/ 619048 h 668578"/>
                <a:gd name="connsiteX2" fmla="*/ 354330 w 2545080"/>
                <a:gd name="connsiteY2" fmla="*/ 542848 h 668578"/>
                <a:gd name="connsiteX3" fmla="*/ 464820 w 2545080"/>
                <a:gd name="connsiteY3" fmla="*/ 375208 h 668578"/>
                <a:gd name="connsiteX4" fmla="*/ 590550 w 2545080"/>
                <a:gd name="connsiteY4" fmla="*/ 558088 h 668578"/>
                <a:gd name="connsiteX5" fmla="*/ 739140 w 2545080"/>
                <a:gd name="connsiteY5" fmla="*/ 295198 h 668578"/>
                <a:gd name="connsiteX6" fmla="*/ 834390 w 2545080"/>
                <a:gd name="connsiteY6" fmla="*/ 508558 h 668578"/>
                <a:gd name="connsiteX7" fmla="*/ 880110 w 2545080"/>
                <a:gd name="connsiteY7" fmla="*/ 607618 h 668578"/>
                <a:gd name="connsiteX8" fmla="*/ 990600 w 2545080"/>
                <a:gd name="connsiteY8" fmla="*/ 645718 h 668578"/>
                <a:gd name="connsiteX9" fmla="*/ 1162050 w 2545080"/>
                <a:gd name="connsiteY9" fmla="*/ 645718 h 668578"/>
                <a:gd name="connsiteX10" fmla="*/ 1268730 w 2545080"/>
                <a:gd name="connsiteY10" fmla="*/ 603808 h 668578"/>
                <a:gd name="connsiteX11" fmla="*/ 1329690 w 2545080"/>
                <a:gd name="connsiteY11" fmla="*/ 599998 h 668578"/>
                <a:gd name="connsiteX12" fmla="*/ 1421130 w 2545080"/>
                <a:gd name="connsiteY12" fmla="*/ 417118 h 668578"/>
                <a:gd name="connsiteX13" fmla="*/ 1485900 w 2545080"/>
                <a:gd name="connsiteY13" fmla="*/ 588568 h 668578"/>
                <a:gd name="connsiteX14" fmla="*/ 1661160 w 2545080"/>
                <a:gd name="connsiteY14" fmla="*/ 546658 h 668578"/>
                <a:gd name="connsiteX15" fmla="*/ 1779270 w 2545080"/>
                <a:gd name="connsiteY15" fmla="*/ 638098 h 668578"/>
                <a:gd name="connsiteX16" fmla="*/ 1962150 w 2545080"/>
                <a:gd name="connsiteY16" fmla="*/ 260908 h 668578"/>
                <a:gd name="connsiteX17" fmla="*/ 2026920 w 2545080"/>
                <a:gd name="connsiteY17" fmla="*/ 13258 h 668578"/>
                <a:gd name="connsiteX18" fmla="*/ 2148840 w 2545080"/>
                <a:gd name="connsiteY18" fmla="*/ 47548 h 668578"/>
                <a:gd name="connsiteX19" fmla="*/ 2217420 w 2545080"/>
                <a:gd name="connsiteY19" fmla="*/ 165658 h 668578"/>
                <a:gd name="connsiteX20" fmla="*/ 2289810 w 2545080"/>
                <a:gd name="connsiteY20" fmla="*/ 531418 h 668578"/>
                <a:gd name="connsiteX21" fmla="*/ 2316480 w 2545080"/>
                <a:gd name="connsiteY21" fmla="*/ 653338 h 668578"/>
                <a:gd name="connsiteX22" fmla="*/ 2385060 w 2545080"/>
                <a:gd name="connsiteY22" fmla="*/ 653338 h 668578"/>
                <a:gd name="connsiteX23" fmla="*/ 2545080 w 2545080"/>
                <a:gd name="connsiteY23" fmla="*/ 653338 h 668578"/>
                <a:gd name="connsiteX0" fmla="*/ 0 w 2545080"/>
                <a:gd name="connsiteY0" fmla="*/ 669407 h 669407"/>
                <a:gd name="connsiteX1" fmla="*/ 194310 w 2545080"/>
                <a:gd name="connsiteY1" fmla="*/ 619877 h 669407"/>
                <a:gd name="connsiteX2" fmla="*/ 354330 w 2545080"/>
                <a:gd name="connsiteY2" fmla="*/ 543677 h 669407"/>
                <a:gd name="connsiteX3" fmla="*/ 464820 w 2545080"/>
                <a:gd name="connsiteY3" fmla="*/ 376037 h 669407"/>
                <a:gd name="connsiteX4" fmla="*/ 590550 w 2545080"/>
                <a:gd name="connsiteY4" fmla="*/ 558917 h 669407"/>
                <a:gd name="connsiteX5" fmla="*/ 739140 w 2545080"/>
                <a:gd name="connsiteY5" fmla="*/ 296027 h 669407"/>
                <a:gd name="connsiteX6" fmla="*/ 834390 w 2545080"/>
                <a:gd name="connsiteY6" fmla="*/ 509387 h 669407"/>
                <a:gd name="connsiteX7" fmla="*/ 880110 w 2545080"/>
                <a:gd name="connsiteY7" fmla="*/ 608447 h 669407"/>
                <a:gd name="connsiteX8" fmla="*/ 990600 w 2545080"/>
                <a:gd name="connsiteY8" fmla="*/ 646547 h 669407"/>
                <a:gd name="connsiteX9" fmla="*/ 1162050 w 2545080"/>
                <a:gd name="connsiteY9" fmla="*/ 646547 h 669407"/>
                <a:gd name="connsiteX10" fmla="*/ 1268730 w 2545080"/>
                <a:gd name="connsiteY10" fmla="*/ 604637 h 669407"/>
                <a:gd name="connsiteX11" fmla="*/ 1329690 w 2545080"/>
                <a:gd name="connsiteY11" fmla="*/ 600827 h 669407"/>
                <a:gd name="connsiteX12" fmla="*/ 1421130 w 2545080"/>
                <a:gd name="connsiteY12" fmla="*/ 417947 h 669407"/>
                <a:gd name="connsiteX13" fmla="*/ 1485900 w 2545080"/>
                <a:gd name="connsiteY13" fmla="*/ 589397 h 669407"/>
                <a:gd name="connsiteX14" fmla="*/ 1661160 w 2545080"/>
                <a:gd name="connsiteY14" fmla="*/ 547487 h 669407"/>
                <a:gd name="connsiteX15" fmla="*/ 1779270 w 2545080"/>
                <a:gd name="connsiteY15" fmla="*/ 638927 h 669407"/>
                <a:gd name="connsiteX16" fmla="*/ 1962150 w 2545080"/>
                <a:gd name="connsiteY16" fmla="*/ 261737 h 669407"/>
                <a:gd name="connsiteX17" fmla="*/ 2026920 w 2545080"/>
                <a:gd name="connsiteY17" fmla="*/ 14087 h 669407"/>
                <a:gd name="connsiteX18" fmla="*/ 2148840 w 2545080"/>
                <a:gd name="connsiteY18" fmla="*/ 48377 h 669407"/>
                <a:gd name="connsiteX19" fmla="*/ 2217420 w 2545080"/>
                <a:gd name="connsiteY19" fmla="*/ 196967 h 669407"/>
                <a:gd name="connsiteX20" fmla="*/ 2289810 w 2545080"/>
                <a:gd name="connsiteY20" fmla="*/ 532247 h 669407"/>
                <a:gd name="connsiteX21" fmla="*/ 2316480 w 2545080"/>
                <a:gd name="connsiteY21" fmla="*/ 654167 h 669407"/>
                <a:gd name="connsiteX22" fmla="*/ 2385060 w 2545080"/>
                <a:gd name="connsiteY22" fmla="*/ 654167 h 669407"/>
                <a:gd name="connsiteX23" fmla="*/ 2545080 w 2545080"/>
                <a:gd name="connsiteY23" fmla="*/ 654167 h 669407"/>
                <a:gd name="connsiteX0" fmla="*/ 0 w 2545080"/>
                <a:gd name="connsiteY0" fmla="*/ 669407 h 669407"/>
                <a:gd name="connsiteX1" fmla="*/ 194310 w 2545080"/>
                <a:gd name="connsiteY1" fmla="*/ 619877 h 669407"/>
                <a:gd name="connsiteX2" fmla="*/ 354330 w 2545080"/>
                <a:gd name="connsiteY2" fmla="*/ 543677 h 669407"/>
                <a:gd name="connsiteX3" fmla="*/ 464820 w 2545080"/>
                <a:gd name="connsiteY3" fmla="*/ 376037 h 669407"/>
                <a:gd name="connsiteX4" fmla="*/ 590550 w 2545080"/>
                <a:gd name="connsiteY4" fmla="*/ 558917 h 669407"/>
                <a:gd name="connsiteX5" fmla="*/ 739140 w 2545080"/>
                <a:gd name="connsiteY5" fmla="*/ 296027 h 669407"/>
                <a:gd name="connsiteX6" fmla="*/ 834390 w 2545080"/>
                <a:gd name="connsiteY6" fmla="*/ 509387 h 669407"/>
                <a:gd name="connsiteX7" fmla="*/ 880110 w 2545080"/>
                <a:gd name="connsiteY7" fmla="*/ 608447 h 669407"/>
                <a:gd name="connsiteX8" fmla="*/ 990600 w 2545080"/>
                <a:gd name="connsiteY8" fmla="*/ 646547 h 669407"/>
                <a:gd name="connsiteX9" fmla="*/ 1162050 w 2545080"/>
                <a:gd name="connsiteY9" fmla="*/ 646547 h 669407"/>
                <a:gd name="connsiteX10" fmla="*/ 1268730 w 2545080"/>
                <a:gd name="connsiteY10" fmla="*/ 604637 h 669407"/>
                <a:gd name="connsiteX11" fmla="*/ 1329690 w 2545080"/>
                <a:gd name="connsiteY11" fmla="*/ 600827 h 669407"/>
                <a:gd name="connsiteX12" fmla="*/ 1421130 w 2545080"/>
                <a:gd name="connsiteY12" fmla="*/ 417947 h 669407"/>
                <a:gd name="connsiteX13" fmla="*/ 1485900 w 2545080"/>
                <a:gd name="connsiteY13" fmla="*/ 589397 h 669407"/>
                <a:gd name="connsiteX14" fmla="*/ 1661160 w 2545080"/>
                <a:gd name="connsiteY14" fmla="*/ 547487 h 669407"/>
                <a:gd name="connsiteX15" fmla="*/ 1779270 w 2545080"/>
                <a:gd name="connsiteY15" fmla="*/ 638927 h 669407"/>
                <a:gd name="connsiteX16" fmla="*/ 1962150 w 2545080"/>
                <a:gd name="connsiteY16" fmla="*/ 261737 h 669407"/>
                <a:gd name="connsiteX17" fmla="*/ 2026920 w 2545080"/>
                <a:gd name="connsiteY17" fmla="*/ 14087 h 669407"/>
                <a:gd name="connsiteX18" fmla="*/ 2148840 w 2545080"/>
                <a:gd name="connsiteY18" fmla="*/ 48377 h 669407"/>
                <a:gd name="connsiteX19" fmla="*/ 2217420 w 2545080"/>
                <a:gd name="connsiteY19" fmla="*/ 196967 h 669407"/>
                <a:gd name="connsiteX20" fmla="*/ 2289810 w 2545080"/>
                <a:gd name="connsiteY20" fmla="*/ 532247 h 669407"/>
                <a:gd name="connsiteX21" fmla="*/ 2350770 w 2545080"/>
                <a:gd name="connsiteY21" fmla="*/ 558917 h 669407"/>
                <a:gd name="connsiteX22" fmla="*/ 2385060 w 2545080"/>
                <a:gd name="connsiteY22" fmla="*/ 654167 h 669407"/>
                <a:gd name="connsiteX23" fmla="*/ 2545080 w 2545080"/>
                <a:gd name="connsiteY23" fmla="*/ 654167 h 669407"/>
                <a:gd name="connsiteX0" fmla="*/ 0 w 2545080"/>
                <a:gd name="connsiteY0" fmla="*/ 669407 h 669407"/>
                <a:gd name="connsiteX1" fmla="*/ 194310 w 2545080"/>
                <a:gd name="connsiteY1" fmla="*/ 619877 h 669407"/>
                <a:gd name="connsiteX2" fmla="*/ 354330 w 2545080"/>
                <a:gd name="connsiteY2" fmla="*/ 543677 h 669407"/>
                <a:gd name="connsiteX3" fmla="*/ 464820 w 2545080"/>
                <a:gd name="connsiteY3" fmla="*/ 376037 h 669407"/>
                <a:gd name="connsiteX4" fmla="*/ 590550 w 2545080"/>
                <a:gd name="connsiteY4" fmla="*/ 558917 h 669407"/>
                <a:gd name="connsiteX5" fmla="*/ 739140 w 2545080"/>
                <a:gd name="connsiteY5" fmla="*/ 296027 h 669407"/>
                <a:gd name="connsiteX6" fmla="*/ 834390 w 2545080"/>
                <a:gd name="connsiteY6" fmla="*/ 509387 h 669407"/>
                <a:gd name="connsiteX7" fmla="*/ 880110 w 2545080"/>
                <a:gd name="connsiteY7" fmla="*/ 608447 h 669407"/>
                <a:gd name="connsiteX8" fmla="*/ 990600 w 2545080"/>
                <a:gd name="connsiteY8" fmla="*/ 646547 h 669407"/>
                <a:gd name="connsiteX9" fmla="*/ 1162050 w 2545080"/>
                <a:gd name="connsiteY9" fmla="*/ 646547 h 669407"/>
                <a:gd name="connsiteX10" fmla="*/ 1268730 w 2545080"/>
                <a:gd name="connsiteY10" fmla="*/ 604637 h 669407"/>
                <a:gd name="connsiteX11" fmla="*/ 1329690 w 2545080"/>
                <a:gd name="connsiteY11" fmla="*/ 600827 h 669407"/>
                <a:gd name="connsiteX12" fmla="*/ 1421130 w 2545080"/>
                <a:gd name="connsiteY12" fmla="*/ 417947 h 669407"/>
                <a:gd name="connsiteX13" fmla="*/ 1485900 w 2545080"/>
                <a:gd name="connsiteY13" fmla="*/ 589397 h 669407"/>
                <a:gd name="connsiteX14" fmla="*/ 1661160 w 2545080"/>
                <a:gd name="connsiteY14" fmla="*/ 547487 h 669407"/>
                <a:gd name="connsiteX15" fmla="*/ 1779270 w 2545080"/>
                <a:gd name="connsiteY15" fmla="*/ 638927 h 669407"/>
                <a:gd name="connsiteX16" fmla="*/ 1962150 w 2545080"/>
                <a:gd name="connsiteY16" fmla="*/ 261737 h 669407"/>
                <a:gd name="connsiteX17" fmla="*/ 2026920 w 2545080"/>
                <a:gd name="connsiteY17" fmla="*/ 14087 h 669407"/>
                <a:gd name="connsiteX18" fmla="*/ 2148840 w 2545080"/>
                <a:gd name="connsiteY18" fmla="*/ 48377 h 669407"/>
                <a:gd name="connsiteX19" fmla="*/ 2217420 w 2545080"/>
                <a:gd name="connsiteY19" fmla="*/ 196967 h 669407"/>
                <a:gd name="connsiteX20" fmla="*/ 2301240 w 2545080"/>
                <a:gd name="connsiteY20" fmla="*/ 398897 h 669407"/>
                <a:gd name="connsiteX21" fmla="*/ 2350770 w 2545080"/>
                <a:gd name="connsiteY21" fmla="*/ 558917 h 669407"/>
                <a:gd name="connsiteX22" fmla="*/ 2385060 w 2545080"/>
                <a:gd name="connsiteY22" fmla="*/ 654167 h 669407"/>
                <a:gd name="connsiteX23" fmla="*/ 2545080 w 2545080"/>
                <a:gd name="connsiteY23" fmla="*/ 654167 h 669407"/>
                <a:gd name="connsiteX0" fmla="*/ 0 w 2545080"/>
                <a:gd name="connsiteY0" fmla="*/ 669407 h 669407"/>
                <a:gd name="connsiteX1" fmla="*/ 194310 w 2545080"/>
                <a:gd name="connsiteY1" fmla="*/ 619877 h 669407"/>
                <a:gd name="connsiteX2" fmla="*/ 354330 w 2545080"/>
                <a:gd name="connsiteY2" fmla="*/ 543677 h 669407"/>
                <a:gd name="connsiteX3" fmla="*/ 464820 w 2545080"/>
                <a:gd name="connsiteY3" fmla="*/ 376037 h 669407"/>
                <a:gd name="connsiteX4" fmla="*/ 590550 w 2545080"/>
                <a:gd name="connsiteY4" fmla="*/ 558917 h 669407"/>
                <a:gd name="connsiteX5" fmla="*/ 739140 w 2545080"/>
                <a:gd name="connsiteY5" fmla="*/ 296027 h 669407"/>
                <a:gd name="connsiteX6" fmla="*/ 834390 w 2545080"/>
                <a:gd name="connsiteY6" fmla="*/ 509387 h 669407"/>
                <a:gd name="connsiteX7" fmla="*/ 880110 w 2545080"/>
                <a:gd name="connsiteY7" fmla="*/ 608447 h 669407"/>
                <a:gd name="connsiteX8" fmla="*/ 990600 w 2545080"/>
                <a:gd name="connsiteY8" fmla="*/ 646547 h 669407"/>
                <a:gd name="connsiteX9" fmla="*/ 1162050 w 2545080"/>
                <a:gd name="connsiteY9" fmla="*/ 646547 h 669407"/>
                <a:gd name="connsiteX10" fmla="*/ 1268730 w 2545080"/>
                <a:gd name="connsiteY10" fmla="*/ 604637 h 669407"/>
                <a:gd name="connsiteX11" fmla="*/ 1329690 w 2545080"/>
                <a:gd name="connsiteY11" fmla="*/ 600827 h 669407"/>
                <a:gd name="connsiteX12" fmla="*/ 1421130 w 2545080"/>
                <a:gd name="connsiteY12" fmla="*/ 417947 h 669407"/>
                <a:gd name="connsiteX13" fmla="*/ 1485900 w 2545080"/>
                <a:gd name="connsiteY13" fmla="*/ 589397 h 669407"/>
                <a:gd name="connsiteX14" fmla="*/ 1661160 w 2545080"/>
                <a:gd name="connsiteY14" fmla="*/ 547487 h 669407"/>
                <a:gd name="connsiteX15" fmla="*/ 1779270 w 2545080"/>
                <a:gd name="connsiteY15" fmla="*/ 638927 h 669407"/>
                <a:gd name="connsiteX16" fmla="*/ 1962150 w 2545080"/>
                <a:gd name="connsiteY16" fmla="*/ 261737 h 669407"/>
                <a:gd name="connsiteX17" fmla="*/ 2026920 w 2545080"/>
                <a:gd name="connsiteY17" fmla="*/ 14087 h 669407"/>
                <a:gd name="connsiteX18" fmla="*/ 2148840 w 2545080"/>
                <a:gd name="connsiteY18" fmla="*/ 48377 h 669407"/>
                <a:gd name="connsiteX19" fmla="*/ 2217420 w 2545080"/>
                <a:gd name="connsiteY19" fmla="*/ 196967 h 669407"/>
                <a:gd name="connsiteX20" fmla="*/ 2301240 w 2545080"/>
                <a:gd name="connsiteY20" fmla="*/ 398897 h 669407"/>
                <a:gd name="connsiteX21" fmla="*/ 2350770 w 2545080"/>
                <a:gd name="connsiteY21" fmla="*/ 558917 h 669407"/>
                <a:gd name="connsiteX22" fmla="*/ 2423160 w 2545080"/>
                <a:gd name="connsiteY22" fmla="*/ 642737 h 669407"/>
                <a:gd name="connsiteX23" fmla="*/ 2545080 w 2545080"/>
                <a:gd name="connsiteY23" fmla="*/ 654167 h 669407"/>
                <a:gd name="connsiteX0" fmla="*/ 0 w 2545080"/>
                <a:gd name="connsiteY0" fmla="*/ 669407 h 669407"/>
                <a:gd name="connsiteX1" fmla="*/ 194310 w 2545080"/>
                <a:gd name="connsiteY1" fmla="*/ 619877 h 669407"/>
                <a:gd name="connsiteX2" fmla="*/ 354330 w 2545080"/>
                <a:gd name="connsiteY2" fmla="*/ 543677 h 669407"/>
                <a:gd name="connsiteX3" fmla="*/ 464820 w 2545080"/>
                <a:gd name="connsiteY3" fmla="*/ 376037 h 669407"/>
                <a:gd name="connsiteX4" fmla="*/ 590550 w 2545080"/>
                <a:gd name="connsiteY4" fmla="*/ 558917 h 669407"/>
                <a:gd name="connsiteX5" fmla="*/ 739140 w 2545080"/>
                <a:gd name="connsiteY5" fmla="*/ 296027 h 669407"/>
                <a:gd name="connsiteX6" fmla="*/ 834390 w 2545080"/>
                <a:gd name="connsiteY6" fmla="*/ 509387 h 669407"/>
                <a:gd name="connsiteX7" fmla="*/ 880110 w 2545080"/>
                <a:gd name="connsiteY7" fmla="*/ 608447 h 669407"/>
                <a:gd name="connsiteX8" fmla="*/ 990600 w 2545080"/>
                <a:gd name="connsiteY8" fmla="*/ 646547 h 669407"/>
                <a:gd name="connsiteX9" fmla="*/ 1162050 w 2545080"/>
                <a:gd name="connsiteY9" fmla="*/ 646547 h 669407"/>
                <a:gd name="connsiteX10" fmla="*/ 1268730 w 2545080"/>
                <a:gd name="connsiteY10" fmla="*/ 604637 h 669407"/>
                <a:gd name="connsiteX11" fmla="*/ 1329690 w 2545080"/>
                <a:gd name="connsiteY11" fmla="*/ 600827 h 669407"/>
                <a:gd name="connsiteX12" fmla="*/ 1421130 w 2545080"/>
                <a:gd name="connsiteY12" fmla="*/ 417947 h 669407"/>
                <a:gd name="connsiteX13" fmla="*/ 1485900 w 2545080"/>
                <a:gd name="connsiteY13" fmla="*/ 589397 h 669407"/>
                <a:gd name="connsiteX14" fmla="*/ 1661160 w 2545080"/>
                <a:gd name="connsiteY14" fmla="*/ 547487 h 669407"/>
                <a:gd name="connsiteX15" fmla="*/ 1779270 w 2545080"/>
                <a:gd name="connsiteY15" fmla="*/ 638927 h 669407"/>
                <a:gd name="connsiteX16" fmla="*/ 1927860 w 2545080"/>
                <a:gd name="connsiteY16" fmla="*/ 261737 h 669407"/>
                <a:gd name="connsiteX17" fmla="*/ 2026920 w 2545080"/>
                <a:gd name="connsiteY17" fmla="*/ 14087 h 669407"/>
                <a:gd name="connsiteX18" fmla="*/ 2148840 w 2545080"/>
                <a:gd name="connsiteY18" fmla="*/ 48377 h 669407"/>
                <a:gd name="connsiteX19" fmla="*/ 2217420 w 2545080"/>
                <a:gd name="connsiteY19" fmla="*/ 196967 h 669407"/>
                <a:gd name="connsiteX20" fmla="*/ 2301240 w 2545080"/>
                <a:gd name="connsiteY20" fmla="*/ 398897 h 669407"/>
                <a:gd name="connsiteX21" fmla="*/ 2350770 w 2545080"/>
                <a:gd name="connsiteY21" fmla="*/ 558917 h 669407"/>
                <a:gd name="connsiteX22" fmla="*/ 2423160 w 2545080"/>
                <a:gd name="connsiteY22" fmla="*/ 642737 h 669407"/>
                <a:gd name="connsiteX23" fmla="*/ 2545080 w 2545080"/>
                <a:gd name="connsiteY23" fmla="*/ 654167 h 669407"/>
                <a:gd name="connsiteX0" fmla="*/ 0 w 2545080"/>
                <a:gd name="connsiteY0" fmla="*/ 664456 h 664456"/>
                <a:gd name="connsiteX1" fmla="*/ 194310 w 2545080"/>
                <a:gd name="connsiteY1" fmla="*/ 614926 h 664456"/>
                <a:gd name="connsiteX2" fmla="*/ 354330 w 2545080"/>
                <a:gd name="connsiteY2" fmla="*/ 538726 h 664456"/>
                <a:gd name="connsiteX3" fmla="*/ 464820 w 2545080"/>
                <a:gd name="connsiteY3" fmla="*/ 371086 h 664456"/>
                <a:gd name="connsiteX4" fmla="*/ 590550 w 2545080"/>
                <a:gd name="connsiteY4" fmla="*/ 553966 h 664456"/>
                <a:gd name="connsiteX5" fmla="*/ 739140 w 2545080"/>
                <a:gd name="connsiteY5" fmla="*/ 291076 h 664456"/>
                <a:gd name="connsiteX6" fmla="*/ 834390 w 2545080"/>
                <a:gd name="connsiteY6" fmla="*/ 504436 h 664456"/>
                <a:gd name="connsiteX7" fmla="*/ 880110 w 2545080"/>
                <a:gd name="connsiteY7" fmla="*/ 603496 h 664456"/>
                <a:gd name="connsiteX8" fmla="*/ 990600 w 2545080"/>
                <a:gd name="connsiteY8" fmla="*/ 641596 h 664456"/>
                <a:gd name="connsiteX9" fmla="*/ 1162050 w 2545080"/>
                <a:gd name="connsiteY9" fmla="*/ 641596 h 664456"/>
                <a:gd name="connsiteX10" fmla="*/ 1268730 w 2545080"/>
                <a:gd name="connsiteY10" fmla="*/ 599686 h 664456"/>
                <a:gd name="connsiteX11" fmla="*/ 1329690 w 2545080"/>
                <a:gd name="connsiteY11" fmla="*/ 595876 h 664456"/>
                <a:gd name="connsiteX12" fmla="*/ 1421130 w 2545080"/>
                <a:gd name="connsiteY12" fmla="*/ 412996 h 664456"/>
                <a:gd name="connsiteX13" fmla="*/ 1485900 w 2545080"/>
                <a:gd name="connsiteY13" fmla="*/ 584446 h 664456"/>
                <a:gd name="connsiteX14" fmla="*/ 1661160 w 2545080"/>
                <a:gd name="connsiteY14" fmla="*/ 542536 h 664456"/>
                <a:gd name="connsiteX15" fmla="*/ 1779270 w 2545080"/>
                <a:gd name="connsiteY15" fmla="*/ 633976 h 664456"/>
                <a:gd name="connsiteX16" fmla="*/ 1927860 w 2545080"/>
                <a:gd name="connsiteY16" fmla="*/ 256786 h 664456"/>
                <a:gd name="connsiteX17" fmla="*/ 2026920 w 2545080"/>
                <a:gd name="connsiteY17" fmla="*/ 9136 h 664456"/>
                <a:gd name="connsiteX18" fmla="*/ 2148840 w 2545080"/>
                <a:gd name="connsiteY18" fmla="*/ 43426 h 664456"/>
                <a:gd name="connsiteX19" fmla="*/ 2217420 w 2545080"/>
                <a:gd name="connsiteY19" fmla="*/ 192016 h 664456"/>
                <a:gd name="connsiteX20" fmla="*/ 2301240 w 2545080"/>
                <a:gd name="connsiteY20" fmla="*/ 393946 h 664456"/>
                <a:gd name="connsiteX21" fmla="*/ 2350770 w 2545080"/>
                <a:gd name="connsiteY21" fmla="*/ 553966 h 664456"/>
                <a:gd name="connsiteX22" fmla="*/ 2423160 w 2545080"/>
                <a:gd name="connsiteY22" fmla="*/ 637786 h 664456"/>
                <a:gd name="connsiteX23" fmla="*/ 2545080 w 2545080"/>
                <a:gd name="connsiteY23" fmla="*/ 649216 h 664456"/>
                <a:gd name="connsiteX0" fmla="*/ 0 w 2545080"/>
                <a:gd name="connsiteY0" fmla="*/ 677086 h 677086"/>
                <a:gd name="connsiteX1" fmla="*/ 194310 w 2545080"/>
                <a:gd name="connsiteY1" fmla="*/ 627556 h 677086"/>
                <a:gd name="connsiteX2" fmla="*/ 354330 w 2545080"/>
                <a:gd name="connsiteY2" fmla="*/ 551356 h 677086"/>
                <a:gd name="connsiteX3" fmla="*/ 464820 w 2545080"/>
                <a:gd name="connsiteY3" fmla="*/ 383716 h 677086"/>
                <a:gd name="connsiteX4" fmla="*/ 590550 w 2545080"/>
                <a:gd name="connsiteY4" fmla="*/ 566596 h 677086"/>
                <a:gd name="connsiteX5" fmla="*/ 739140 w 2545080"/>
                <a:gd name="connsiteY5" fmla="*/ 303706 h 677086"/>
                <a:gd name="connsiteX6" fmla="*/ 834390 w 2545080"/>
                <a:gd name="connsiteY6" fmla="*/ 517066 h 677086"/>
                <a:gd name="connsiteX7" fmla="*/ 880110 w 2545080"/>
                <a:gd name="connsiteY7" fmla="*/ 616126 h 677086"/>
                <a:gd name="connsiteX8" fmla="*/ 990600 w 2545080"/>
                <a:gd name="connsiteY8" fmla="*/ 654226 h 677086"/>
                <a:gd name="connsiteX9" fmla="*/ 1162050 w 2545080"/>
                <a:gd name="connsiteY9" fmla="*/ 654226 h 677086"/>
                <a:gd name="connsiteX10" fmla="*/ 1268730 w 2545080"/>
                <a:gd name="connsiteY10" fmla="*/ 612316 h 677086"/>
                <a:gd name="connsiteX11" fmla="*/ 1329690 w 2545080"/>
                <a:gd name="connsiteY11" fmla="*/ 608506 h 677086"/>
                <a:gd name="connsiteX12" fmla="*/ 1421130 w 2545080"/>
                <a:gd name="connsiteY12" fmla="*/ 425626 h 677086"/>
                <a:gd name="connsiteX13" fmla="*/ 1485900 w 2545080"/>
                <a:gd name="connsiteY13" fmla="*/ 597076 h 677086"/>
                <a:gd name="connsiteX14" fmla="*/ 1661160 w 2545080"/>
                <a:gd name="connsiteY14" fmla="*/ 555166 h 677086"/>
                <a:gd name="connsiteX15" fmla="*/ 1779270 w 2545080"/>
                <a:gd name="connsiteY15" fmla="*/ 646606 h 677086"/>
                <a:gd name="connsiteX16" fmla="*/ 1927860 w 2545080"/>
                <a:gd name="connsiteY16" fmla="*/ 269416 h 677086"/>
                <a:gd name="connsiteX17" fmla="*/ 2026920 w 2545080"/>
                <a:gd name="connsiteY17" fmla="*/ 21766 h 677086"/>
                <a:gd name="connsiteX18" fmla="*/ 2148840 w 2545080"/>
                <a:gd name="connsiteY18" fmla="*/ 33196 h 677086"/>
                <a:gd name="connsiteX19" fmla="*/ 2217420 w 2545080"/>
                <a:gd name="connsiteY19" fmla="*/ 204646 h 677086"/>
                <a:gd name="connsiteX20" fmla="*/ 2301240 w 2545080"/>
                <a:gd name="connsiteY20" fmla="*/ 406576 h 677086"/>
                <a:gd name="connsiteX21" fmla="*/ 2350770 w 2545080"/>
                <a:gd name="connsiteY21" fmla="*/ 566596 h 677086"/>
                <a:gd name="connsiteX22" fmla="*/ 2423160 w 2545080"/>
                <a:gd name="connsiteY22" fmla="*/ 650416 h 677086"/>
                <a:gd name="connsiteX23" fmla="*/ 2545080 w 2545080"/>
                <a:gd name="connsiteY23" fmla="*/ 661846 h 677086"/>
                <a:gd name="connsiteX0" fmla="*/ 0 w 2545080"/>
                <a:gd name="connsiteY0" fmla="*/ 677086 h 677086"/>
                <a:gd name="connsiteX1" fmla="*/ 194310 w 2545080"/>
                <a:gd name="connsiteY1" fmla="*/ 627556 h 677086"/>
                <a:gd name="connsiteX2" fmla="*/ 354330 w 2545080"/>
                <a:gd name="connsiteY2" fmla="*/ 551356 h 677086"/>
                <a:gd name="connsiteX3" fmla="*/ 464820 w 2545080"/>
                <a:gd name="connsiteY3" fmla="*/ 383716 h 677086"/>
                <a:gd name="connsiteX4" fmla="*/ 590550 w 2545080"/>
                <a:gd name="connsiteY4" fmla="*/ 566596 h 677086"/>
                <a:gd name="connsiteX5" fmla="*/ 732622 w 2545080"/>
                <a:gd name="connsiteY5" fmla="*/ 595524 h 677086"/>
                <a:gd name="connsiteX6" fmla="*/ 834390 w 2545080"/>
                <a:gd name="connsiteY6" fmla="*/ 517066 h 677086"/>
                <a:gd name="connsiteX7" fmla="*/ 880110 w 2545080"/>
                <a:gd name="connsiteY7" fmla="*/ 616126 h 677086"/>
                <a:gd name="connsiteX8" fmla="*/ 990600 w 2545080"/>
                <a:gd name="connsiteY8" fmla="*/ 654226 h 677086"/>
                <a:gd name="connsiteX9" fmla="*/ 1162050 w 2545080"/>
                <a:gd name="connsiteY9" fmla="*/ 654226 h 677086"/>
                <a:gd name="connsiteX10" fmla="*/ 1268730 w 2545080"/>
                <a:gd name="connsiteY10" fmla="*/ 612316 h 677086"/>
                <a:gd name="connsiteX11" fmla="*/ 1329690 w 2545080"/>
                <a:gd name="connsiteY11" fmla="*/ 608506 h 677086"/>
                <a:gd name="connsiteX12" fmla="*/ 1421130 w 2545080"/>
                <a:gd name="connsiteY12" fmla="*/ 425626 h 677086"/>
                <a:gd name="connsiteX13" fmla="*/ 1485900 w 2545080"/>
                <a:gd name="connsiteY13" fmla="*/ 597076 h 677086"/>
                <a:gd name="connsiteX14" fmla="*/ 1661160 w 2545080"/>
                <a:gd name="connsiteY14" fmla="*/ 555166 h 677086"/>
                <a:gd name="connsiteX15" fmla="*/ 1779270 w 2545080"/>
                <a:gd name="connsiteY15" fmla="*/ 646606 h 677086"/>
                <a:gd name="connsiteX16" fmla="*/ 1927860 w 2545080"/>
                <a:gd name="connsiteY16" fmla="*/ 269416 h 677086"/>
                <a:gd name="connsiteX17" fmla="*/ 2026920 w 2545080"/>
                <a:gd name="connsiteY17" fmla="*/ 21766 h 677086"/>
                <a:gd name="connsiteX18" fmla="*/ 2148840 w 2545080"/>
                <a:gd name="connsiteY18" fmla="*/ 33196 h 677086"/>
                <a:gd name="connsiteX19" fmla="*/ 2217420 w 2545080"/>
                <a:gd name="connsiteY19" fmla="*/ 204646 h 677086"/>
                <a:gd name="connsiteX20" fmla="*/ 2301240 w 2545080"/>
                <a:gd name="connsiteY20" fmla="*/ 406576 h 677086"/>
                <a:gd name="connsiteX21" fmla="*/ 2350770 w 2545080"/>
                <a:gd name="connsiteY21" fmla="*/ 566596 h 677086"/>
                <a:gd name="connsiteX22" fmla="*/ 2423160 w 2545080"/>
                <a:gd name="connsiteY22" fmla="*/ 650416 h 677086"/>
                <a:gd name="connsiteX23" fmla="*/ 2545080 w 2545080"/>
                <a:gd name="connsiteY23" fmla="*/ 661846 h 677086"/>
                <a:gd name="connsiteX0" fmla="*/ 0 w 2545080"/>
                <a:gd name="connsiteY0" fmla="*/ 677086 h 677086"/>
                <a:gd name="connsiteX1" fmla="*/ 194310 w 2545080"/>
                <a:gd name="connsiteY1" fmla="*/ 627556 h 677086"/>
                <a:gd name="connsiteX2" fmla="*/ 354330 w 2545080"/>
                <a:gd name="connsiteY2" fmla="*/ 551356 h 677086"/>
                <a:gd name="connsiteX3" fmla="*/ 464820 w 2545080"/>
                <a:gd name="connsiteY3" fmla="*/ 383716 h 677086"/>
                <a:gd name="connsiteX4" fmla="*/ 590550 w 2545080"/>
                <a:gd name="connsiteY4" fmla="*/ 566596 h 677086"/>
                <a:gd name="connsiteX5" fmla="*/ 732622 w 2545080"/>
                <a:gd name="connsiteY5" fmla="*/ 595524 h 677086"/>
                <a:gd name="connsiteX6" fmla="*/ 821353 w 2545080"/>
                <a:gd name="connsiteY6" fmla="*/ 601540 h 677086"/>
                <a:gd name="connsiteX7" fmla="*/ 880110 w 2545080"/>
                <a:gd name="connsiteY7" fmla="*/ 616126 h 677086"/>
                <a:gd name="connsiteX8" fmla="*/ 990600 w 2545080"/>
                <a:gd name="connsiteY8" fmla="*/ 654226 h 677086"/>
                <a:gd name="connsiteX9" fmla="*/ 1162050 w 2545080"/>
                <a:gd name="connsiteY9" fmla="*/ 654226 h 677086"/>
                <a:gd name="connsiteX10" fmla="*/ 1268730 w 2545080"/>
                <a:gd name="connsiteY10" fmla="*/ 612316 h 677086"/>
                <a:gd name="connsiteX11" fmla="*/ 1329690 w 2545080"/>
                <a:gd name="connsiteY11" fmla="*/ 608506 h 677086"/>
                <a:gd name="connsiteX12" fmla="*/ 1421130 w 2545080"/>
                <a:gd name="connsiteY12" fmla="*/ 425626 h 677086"/>
                <a:gd name="connsiteX13" fmla="*/ 1485900 w 2545080"/>
                <a:gd name="connsiteY13" fmla="*/ 597076 h 677086"/>
                <a:gd name="connsiteX14" fmla="*/ 1661160 w 2545080"/>
                <a:gd name="connsiteY14" fmla="*/ 555166 h 677086"/>
                <a:gd name="connsiteX15" fmla="*/ 1779270 w 2545080"/>
                <a:gd name="connsiteY15" fmla="*/ 646606 h 677086"/>
                <a:gd name="connsiteX16" fmla="*/ 1927860 w 2545080"/>
                <a:gd name="connsiteY16" fmla="*/ 269416 h 677086"/>
                <a:gd name="connsiteX17" fmla="*/ 2026920 w 2545080"/>
                <a:gd name="connsiteY17" fmla="*/ 21766 h 677086"/>
                <a:gd name="connsiteX18" fmla="*/ 2148840 w 2545080"/>
                <a:gd name="connsiteY18" fmla="*/ 33196 h 677086"/>
                <a:gd name="connsiteX19" fmla="*/ 2217420 w 2545080"/>
                <a:gd name="connsiteY19" fmla="*/ 204646 h 677086"/>
                <a:gd name="connsiteX20" fmla="*/ 2301240 w 2545080"/>
                <a:gd name="connsiteY20" fmla="*/ 406576 h 677086"/>
                <a:gd name="connsiteX21" fmla="*/ 2350770 w 2545080"/>
                <a:gd name="connsiteY21" fmla="*/ 566596 h 677086"/>
                <a:gd name="connsiteX22" fmla="*/ 2423160 w 2545080"/>
                <a:gd name="connsiteY22" fmla="*/ 650416 h 677086"/>
                <a:gd name="connsiteX23" fmla="*/ 2545080 w 2545080"/>
                <a:gd name="connsiteY23" fmla="*/ 661846 h 677086"/>
                <a:gd name="connsiteX0" fmla="*/ 0 w 2545080"/>
                <a:gd name="connsiteY0" fmla="*/ 677086 h 677086"/>
                <a:gd name="connsiteX1" fmla="*/ 194310 w 2545080"/>
                <a:gd name="connsiteY1" fmla="*/ 627556 h 677086"/>
                <a:gd name="connsiteX2" fmla="*/ 354330 w 2545080"/>
                <a:gd name="connsiteY2" fmla="*/ 551356 h 677086"/>
                <a:gd name="connsiteX3" fmla="*/ 458301 w 2545080"/>
                <a:gd name="connsiteY3" fmla="*/ 598740 h 677086"/>
                <a:gd name="connsiteX4" fmla="*/ 590550 w 2545080"/>
                <a:gd name="connsiteY4" fmla="*/ 566596 h 677086"/>
                <a:gd name="connsiteX5" fmla="*/ 732622 w 2545080"/>
                <a:gd name="connsiteY5" fmla="*/ 595524 h 677086"/>
                <a:gd name="connsiteX6" fmla="*/ 821353 w 2545080"/>
                <a:gd name="connsiteY6" fmla="*/ 601540 h 677086"/>
                <a:gd name="connsiteX7" fmla="*/ 880110 w 2545080"/>
                <a:gd name="connsiteY7" fmla="*/ 616126 h 677086"/>
                <a:gd name="connsiteX8" fmla="*/ 990600 w 2545080"/>
                <a:gd name="connsiteY8" fmla="*/ 654226 h 677086"/>
                <a:gd name="connsiteX9" fmla="*/ 1162050 w 2545080"/>
                <a:gd name="connsiteY9" fmla="*/ 654226 h 677086"/>
                <a:gd name="connsiteX10" fmla="*/ 1268730 w 2545080"/>
                <a:gd name="connsiteY10" fmla="*/ 612316 h 677086"/>
                <a:gd name="connsiteX11" fmla="*/ 1329690 w 2545080"/>
                <a:gd name="connsiteY11" fmla="*/ 608506 h 677086"/>
                <a:gd name="connsiteX12" fmla="*/ 1421130 w 2545080"/>
                <a:gd name="connsiteY12" fmla="*/ 425626 h 677086"/>
                <a:gd name="connsiteX13" fmla="*/ 1485900 w 2545080"/>
                <a:gd name="connsiteY13" fmla="*/ 597076 h 677086"/>
                <a:gd name="connsiteX14" fmla="*/ 1661160 w 2545080"/>
                <a:gd name="connsiteY14" fmla="*/ 555166 h 677086"/>
                <a:gd name="connsiteX15" fmla="*/ 1779270 w 2545080"/>
                <a:gd name="connsiteY15" fmla="*/ 646606 h 677086"/>
                <a:gd name="connsiteX16" fmla="*/ 1927860 w 2545080"/>
                <a:gd name="connsiteY16" fmla="*/ 269416 h 677086"/>
                <a:gd name="connsiteX17" fmla="*/ 2026920 w 2545080"/>
                <a:gd name="connsiteY17" fmla="*/ 21766 h 677086"/>
                <a:gd name="connsiteX18" fmla="*/ 2148840 w 2545080"/>
                <a:gd name="connsiteY18" fmla="*/ 33196 h 677086"/>
                <a:gd name="connsiteX19" fmla="*/ 2217420 w 2545080"/>
                <a:gd name="connsiteY19" fmla="*/ 204646 h 677086"/>
                <a:gd name="connsiteX20" fmla="*/ 2301240 w 2545080"/>
                <a:gd name="connsiteY20" fmla="*/ 406576 h 677086"/>
                <a:gd name="connsiteX21" fmla="*/ 2350770 w 2545080"/>
                <a:gd name="connsiteY21" fmla="*/ 566596 h 677086"/>
                <a:gd name="connsiteX22" fmla="*/ 2423160 w 2545080"/>
                <a:gd name="connsiteY22" fmla="*/ 650416 h 677086"/>
                <a:gd name="connsiteX23" fmla="*/ 2545080 w 2545080"/>
                <a:gd name="connsiteY23" fmla="*/ 661846 h 677086"/>
                <a:gd name="connsiteX0" fmla="*/ 0 w 2545080"/>
                <a:gd name="connsiteY0" fmla="*/ 677086 h 677086"/>
                <a:gd name="connsiteX1" fmla="*/ 194310 w 2545080"/>
                <a:gd name="connsiteY1" fmla="*/ 627556 h 677086"/>
                <a:gd name="connsiteX2" fmla="*/ 354330 w 2545080"/>
                <a:gd name="connsiteY2" fmla="*/ 551356 h 677086"/>
                <a:gd name="connsiteX3" fmla="*/ 458301 w 2545080"/>
                <a:gd name="connsiteY3" fmla="*/ 598740 h 677086"/>
                <a:gd name="connsiteX4" fmla="*/ 590550 w 2545080"/>
                <a:gd name="connsiteY4" fmla="*/ 566596 h 677086"/>
                <a:gd name="connsiteX5" fmla="*/ 732622 w 2545080"/>
                <a:gd name="connsiteY5" fmla="*/ 595524 h 677086"/>
                <a:gd name="connsiteX6" fmla="*/ 821353 w 2545080"/>
                <a:gd name="connsiteY6" fmla="*/ 601540 h 677086"/>
                <a:gd name="connsiteX7" fmla="*/ 880110 w 2545080"/>
                <a:gd name="connsiteY7" fmla="*/ 616126 h 677086"/>
                <a:gd name="connsiteX8" fmla="*/ 990600 w 2545080"/>
                <a:gd name="connsiteY8" fmla="*/ 654226 h 677086"/>
                <a:gd name="connsiteX9" fmla="*/ 1162050 w 2545080"/>
                <a:gd name="connsiteY9" fmla="*/ 654226 h 677086"/>
                <a:gd name="connsiteX10" fmla="*/ 1268730 w 2545080"/>
                <a:gd name="connsiteY10" fmla="*/ 612316 h 677086"/>
                <a:gd name="connsiteX11" fmla="*/ 1329690 w 2545080"/>
                <a:gd name="connsiteY11" fmla="*/ 608506 h 677086"/>
                <a:gd name="connsiteX12" fmla="*/ 1421130 w 2545080"/>
                <a:gd name="connsiteY12" fmla="*/ 602253 h 677086"/>
                <a:gd name="connsiteX13" fmla="*/ 1485900 w 2545080"/>
                <a:gd name="connsiteY13" fmla="*/ 597076 h 677086"/>
                <a:gd name="connsiteX14" fmla="*/ 1661160 w 2545080"/>
                <a:gd name="connsiteY14" fmla="*/ 555166 h 677086"/>
                <a:gd name="connsiteX15" fmla="*/ 1779270 w 2545080"/>
                <a:gd name="connsiteY15" fmla="*/ 646606 h 677086"/>
                <a:gd name="connsiteX16" fmla="*/ 1927860 w 2545080"/>
                <a:gd name="connsiteY16" fmla="*/ 269416 h 677086"/>
                <a:gd name="connsiteX17" fmla="*/ 2026920 w 2545080"/>
                <a:gd name="connsiteY17" fmla="*/ 21766 h 677086"/>
                <a:gd name="connsiteX18" fmla="*/ 2148840 w 2545080"/>
                <a:gd name="connsiteY18" fmla="*/ 33196 h 677086"/>
                <a:gd name="connsiteX19" fmla="*/ 2217420 w 2545080"/>
                <a:gd name="connsiteY19" fmla="*/ 204646 h 677086"/>
                <a:gd name="connsiteX20" fmla="*/ 2301240 w 2545080"/>
                <a:gd name="connsiteY20" fmla="*/ 406576 h 677086"/>
                <a:gd name="connsiteX21" fmla="*/ 2350770 w 2545080"/>
                <a:gd name="connsiteY21" fmla="*/ 566596 h 677086"/>
                <a:gd name="connsiteX22" fmla="*/ 2423160 w 2545080"/>
                <a:gd name="connsiteY22" fmla="*/ 650416 h 677086"/>
                <a:gd name="connsiteX23" fmla="*/ 2545080 w 2545080"/>
                <a:gd name="connsiteY23" fmla="*/ 661846 h 677086"/>
                <a:gd name="connsiteX0" fmla="*/ 0 w 2545080"/>
                <a:gd name="connsiteY0" fmla="*/ 664168 h 664168"/>
                <a:gd name="connsiteX1" fmla="*/ 194310 w 2545080"/>
                <a:gd name="connsiteY1" fmla="*/ 614638 h 664168"/>
                <a:gd name="connsiteX2" fmla="*/ 354330 w 2545080"/>
                <a:gd name="connsiteY2" fmla="*/ 538438 h 664168"/>
                <a:gd name="connsiteX3" fmla="*/ 458301 w 2545080"/>
                <a:gd name="connsiteY3" fmla="*/ 585822 h 664168"/>
                <a:gd name="connsiteX4" fmla="*/ 590550 w 2545080"/>
                <a:gd name="connsiteY4" fmla="*/ 553678 h 664168"/>
                <a:gd name="connsiteX5" fmla="*/ 732622 w 2545080"/>
                <a:gd name="connsiteY5" fmla="*/ 582606 h 664168"/>
                <a:gd name="connsiteX6" fmla="*/ 821353 w 2545080"/>
                <a:gd name="connsiteY6" fmla="*/ 588622 h 664168"/>
                <a:gd name="connsiteX7" fmla="*/ 880110 w 2545080"/>
                <a:gd name="connsiteY7" fmla="*/ 603208 h 664168"/>
                <a:gd name="connsiteX8" fmla="*/ 990600 w 2545080"/>
                <a:gd name="connsiteY8" fmla="*/ 641308 h 664168"/>
                <a:gd name="connsiteX9" fmla="*/ 1162050 w 2545080"/>
                <a:gd name="connsiteY9" fmla="*/ 641308 h 664168"/>
                <a:gd name="connsiteX10" fmla="*/ 1268730 w 2545080"/>
                <a:gd name="connsiteY10" fmla="*/ 599398 h 664168"/>
                <a:gd name="connsiteX11" fmla="*/ 1329690 w 2545080"/>
                <a:gd name="connsiteY11" fmla="*/ 595588 h 664168"/>
                <a:gd name="connsiteX12" fmla="*/ 1421130 w 2545080"/>
                <a:gd name="connsiteY12" fmla="*/ 589335 h 664168"/>
                <a:gd name="connsiteX13" fmla="*/ 1485900 w 2545080"/>
                <a:gd name="connsiteY13" fmla="*/ 584158 h 664168"/>
                <a:gd name="connsiteX14" fmla="*/ 1661160 w 2545080"/>
                <a:gd name="connsiteY14" fmla="*/ 542248 h 664168"/>
                <a:gd name="connsiteX15" fmla="*/ 1779270 w 2545080"/>
                <a:gd name="connsiteY15" fmla="*/ 633688 h 664168"/>
                <a:gd name="connsiteX16" fmla="*/ 1927860 w 2545080"/>
                <a:gd name="connsiteY16" fmla="*/ 256498 h 664168"/>
                <a:gd name="connsiteX17" fmla="*/ 2026920 w 2545080"/>
                <a:gd name="connsiteY17" fmla="*/ 8848 h 664168"/>
                <a:gd name="connsiteX18" fmla="*/ 2096693 w 2545080"/>
                <a:gd name="connsiteY18" fmla="*/ 573197 h 664168"/>
                <a:gd name="connsiteX19" fmla="*/ 2217420 w 2545080"/>
                <a:gd name="connsiteY19" fmla="*/ 191728 h 664168"/>
                <a:gd name="connsiteX20" fmla="*/ 2301240 w 2545080"/>
                <a:gd name="connsiteY20" fmla="*/ 393658 h 664168"/>
                <a:gd name="connsiteX21" fmla="*/ 2350770 w 2545080"/>
                <a:gd name="connsiteY21" fmla="*/ 553678 h 664168"/>
                <a:gd name="connsiteX22" fmla="*/ 2423160 w 2545080"/>
                <a:gd name="connsiteY22" fmla="*/ 637498 h 664168"/>
                <a:gd name="connsiteX23" fmla="*/ 2545080 w 2545080"/>
                <a:gd name="connsiteY23" fmla="*/ 648928 h 664168"/>
                <a:gd name="connsiteX0" fmla="*/ 0 w 2545080"/>
                <a:gd name="connsiteY0" fmla="*/ 664168 h 664168"/>
                <a:gd name="connsiteX1" fmla="*/ 194310 w 2545080"/>
                <a:gd name="connsiteY1" fmla="*/ 614638 h 664168"/>
                <a:gd name="connsiteX2" fmla="*/ 354330 w 2545080"/>
                <a:gd name="connsiteY2" fmla="*/ 538438 h 664168"/>
                <a:gd name="connsiteX3" fmla="*/ 458301 w 2545080"/>
                <a:gd name="connsiteY3" fmla="*/ 585822 h 664168"/>
                <a:gd name="connsiteX4" fmla="*/ 590550 w 2545080"/>
                <a:gd name="connsiteY4" fmla="*/ 553678 h 664168"/>
                <a:gd name="connsiteX5" fmla="*/ 732622 w 2545080"/>
                <a:gd name="connsiteY5" fmla="*/ 582606 h 664168"/>
                <a:gd name="connsiteX6" fmla="*/ 821353 w 2545080"/>
                <a:gd name="connsiteY6" fmla="*/ 588622 h 664168"/>
                <a:gd name="connsiteX7" fmla="*/ 880110 w 2545080"/>
                <a:gd name="connsiteY7" fmla="*/ 603208 h 664168"/>
                <a:gd name="connsiteX8" fmla="*/ 990600 w 2545080"/>
                <a:gd name="connsiteY8" fmla="*/ 641308 h 664168"/>
                <a:gd name="connsiteX9" fmla="*/ 1162050 w 2545080"/>
                <a:gd name="connsiteY9" fmla="*/ 641308 h 664168"/>
                <a:gd name="connsiteX10" fmla="*/ 1268730 w 2545080"/>
                <a:gd name="connsiteY10" fmla="*/ 599398 h 664168"/>
                <a:gd name="connsiteX11" fmla="*/ 1368801 w 2545080"/>
                <a:gd name="connsiteY11" fmla="*/ 637476 h 664168"/>
                <a:gd name="connsiteX12" fmla="*/ 1421130 w 2545080"/>
                <a:gd name="connsiteY12" fmla="*/ 589335 h 664168"/>
                <a:gd name="connsiteX13" fmla="*/ 1485900 w 2545080"/>
                <a:gd name="connsiteY13" fmla="*/ 584158 h 664168"/>
                <a:gd name="connsiteX14" fmla="*/ 1661160 w 2545080"/>
                <a:gd name="connsiteY14" fmla="*/ 542248 h 664168"/>
                <a:gd name="connsiteX15" fmla="*/ 1779270 w 2545080"/>
                <a:gd name="connsiteY15" fmla="*/ 633688 h 664168"/>
                <a:gd name="connsiteX16" fmla="*/ 1927860 w 2545080"/>
                <a:gd name="connsiteY16" fmla="*/ 256498 h 664168"/>
                <a:gd name="connsiteX17" fmla="*/ 2026920 w 2545080"/>
                <a:gd name="connsiteY17" fmla="*/ 8848 h 664168"/>
                <a:gd name="connsiteX18" fmla="*/ 2096693 w 2545080"/>
                <a:gd name="connsiteY18" fmla="*/ 573197 h 664168"/>
                <a:gd name="connsiteX19" fmla="*/ 2217420 w 2545080"/>
                <a:gd name="connsiteY19" fmla="*/ 191728 h 664168"/>
                <a:gd name="connsiteX20" fmla="*/ 2301240 w 2545080"/>
                <a:gd name="connsiteY20" fmla="*/ 393658 h 664168"/>
                <a:gd name="connsiteX21" fmla="*/ 2350770 w 2545080"/>
                <a:gd name="connsiteY21" fmla="*/ 553678 h 664168"/>
                <a:gd name="connsiteX22" fmla="*/ 2423160 w 2545080"/>
                <a:gd name="connsiteY22" fmla="*/ 637498 h 664168"/>
                <a:gd name="connsiteX23" fmla="*/ 2545080 w 2545080"/>
                <a:gd name="connsiteY23" fmla="*/ 648928 h 664168"/>
                <a:gd name="connsiteX0" fmla="*/ 0 w 2545080"/>
                <a:gd name="connsiteY0" fmla="*/ 664168 h 664168"/>
                <a:gd name="connsiteX1" fmla="*/ 194310 w 2545080"/>
                <a:gd name="connsiteY1" fmla="*/ 614638 h 664168"/>
                <a:gd name="connsiteX2" fmla="*/ 354330 w 2545080"/>
                <a:gd name="connsiteY2" fmla="*/ 538438 h 664168"/>
                <a:gd name="connsiteX3" fmla="*/ 458301 w 2545080"/>
                <a:gd name="connsiteY3" fmla="*/ 585822 h 664168"/>
                <a:gd name="connsiteX4" fmla="*/ 590550 w 2545080"/>
                <a:gd name="connsiteY4" fmla="*/ 553678 h 664168"/>
                <a:gd name="connsiteX5" fmla="*/ 732622 w 2545080"/>
                <a:gd name="connsiteY5" fmla="*/ 582606 h 664168"/>
                <a:gd name="connsiteX6" fmla="*/ 821353 w 2545080"/>
                <a:gd name="connsiteY6" fmla="*/ 588622 h 664168"/>
                <a:gd name="connsiteX7" fmla="*/ 880110 w 2545080"/>
                <a:gd name="connsiteY7" fmla="*/ 603208 h 664168"/>
                <a:gd name="connsiteX8" fmla="*/ 990600 w 2545080"/>
                <a:gd name="connsiteY8" fmla="*/ 641308 h 664168"/>
                <a:gd name="connsiteX9" fmla="*/ 1162050 w 2545080"/>
                <a:gd name="connsiteY9" fmla="*/ 641308 h 664168"/>
                <a:gd name="connsiteX10" fmla="*/ 1268730 w 2545080"/>
                <a:gd name="connsiteY10" fmla="*/ 599398 h 664168"/>
                <a:gd name="connsiteX11" fmla="*/ 1368801 w 2545080"/>
                <a:gd name="connsiteY11" fmla="*/ 637476 h 664168"/>
                <a:gd name="connsiteX12" fmla="*/ 1374908 w 2545080"/>
                <a:gd name="connsiteY12" fmla="*/ 593524 h 664168"/>
                <a:gd name="connsiteX13" fmla="*/ 1485900 w 2545080"/>
                <a:gd name="connsiteY13" fmla="*/ 584158 h 664168"/>
                <a:gd name="connsiteX14" fmla="*/ 1661160 w 2545080"/>
                <a:gd name="connsiteY14" fmla="*/ 542248 h 664168"/>
                <a:gd name="connsiteX15" fmla="*/ 1779270 w 2545080"/>
                <a:gd name="connsiteY15" fmla="*/ 633688 h 664168"/>
                <a:gd name="connsiteX16" fmla="*/ 1927860 w 2545080"/>
                <a:gd name="connsiteY16" fmla="*/ 256498 h 664168"/>
                <a:gd name="connsiteX17" fmla="*/ 2026920 w 2545080"/>
                <a:gd name="connsiteY17" fmla="*/ 8848 h 664168"/>
                <a:gd name="connsiteX18" fmla="*/ 2096693 w 2545080"/>
                <a:gd name="connsiteY18" fmla="*/ 573197 h 664168"/>
                <a:gd name="connsiteX19" fmla="*/ 2217420 w 2545080"/>
                <a:gd name="connsiteY19" fmla="*/ 191728 h 664168"/>
                <a:gd name="connsiteX20" fmla="*/ 2301240 w 2545080"/>
                <a:gd name="connsiteY20" fmla="*/ 393658 h 664168"/>
                <a:gd name="connsiteX21" fmla="*/ 2350770 w 2545080"/>
                <a:gd name="connsiteY21" fmla="*/ 553678 h 664168"/>
                <a:gd name="connsiteX22" fmla="*/ 2423160 w 2545080"/>
                <a:gd name="connsiteY22" fmla="*/ 637498 h 664168"/>
                <a:gd name="connsiteX23" fmla="*/ 2545080 w 2545080"/>
                <a:gd name="connsiteY23" fmla="*/ 648928 h 664168"/>
                <a:gd name="connsiteX0" fmla="*/ 0 w 2545080"/>
                <a:gd name="connsiteY0" fmla="*/ 664168 h 664168"/>
                <a:gd name="connsiteX1" fmla="*/ 194310 w 2545080"/>
                <a:gd name="connsiteY1" fmla="*/ 614638 h 664168"/>
                <a:gd name="connsiteX2" fmla="*/ 354330 w 2545080"/>
                <a:gd name="connsiteY2" fmla="*/ 538438 h 664168"/>
                <a:gd name="connsiteX3" fmla="*/ 458301 w 2545080"/>
                <a:gd name="connsiteY3" fmla="*/ 585822 h 664168"/>
                <a:gd name="connsiteX4" fmla="*/ 590550 w 2545080"/>
                <a:gd name="connsiteY4" fmla="*/ 553678 h 664168"/>
                <a:gd name="connsiteX5" fmla="*/ 732622 w 2545080"/>
                <a:gd name="connsiteY5" fmla="*/ 582606 h 664168"/>
                <a:gd name="connsiteX6" fmla="*/ 821353 w 2545080"/>
                <a:gd name="connsiteY6" fmla="*/ 588622 h 664168"/>
                <a:gd name="connsiteX7" fmla="*/ 880110 w 2545080"/>
                <a:gd name="connsiteY7" fmla="*/ 603208 h 664168"/>
                <a:gd name="connsiteX8" fmla="*/ 990600 w 2545080"/>
                <a:gd name="connsiteY8" fmla="*/ 641308 h 664168"/>
                <a:gd name="connsiteX9" fmla="*/ 1162050 w 2545080"/>
                <a:gd name="connsiteY9" fmla="*/ 641308 h 664168"/>
                <a:gd name="connsiteX10" fmla="*/ 1279396 w 2545080"/>
                <a:gd name="connsiteY10" fmla="*/ 628719 h 664168"/>
                <a:gd name="connsiteX11" fmla="*/ 1368801 w 2545080"/>
                <a:gd name="connsiteY11" fmla="*/ 637476 h 664168"/>
                <a:gd name="connsiteX12" fmla="*/ 1374908 w 2545080"/>
                <a:gd name="connsiteY12" fmla="*/ 593524 h 664168"/>
                <a:gd name="connsiteX13" fmla="*/ 1485900 w 2545080"/>
                <a:gd name="connsiteY13" fmla="*/ 584158 h 664168"/>
                <a:gd name="connsiteX14" fmla="*/ 1661160 w 2545080"/>
                <a:gd name="connsiteY14" fmla="*/ 542248 h 664168"/>
                <a:gd name="connsiteX15" fmla="*/ 1779270 w 2545080"/>
                <a:gd name="connsiteY15" fmla="*/ 633688 h 664168"/>
                <a:gd name="connsiteX16" fmla="*/ 1927860 w 2545080"/>
                <a:gd name="connsiteY16" fmla="*/ 256498 h 664168"/>
                <a:gd name="connsiteX17" fmla="*/ 2026920 w 2545080"/>
                <a:gd name="connsiteY17" fmla="*/ 8848 h 664168"/>
                <a:gd name="connsiteX18" fmla="*/ 2096693 w 2545080"/>
                <a:gd name="connsiteY18" fmla="*/ 573197 h 664168"/>
                <a:gd name="connsiteX19" fmla="*/ 2217420 w 2545080"/>
                <a:gd name="connsiteY19" fmla="*/ 191728 h 664168"/>
                <a:gd name="connsiteX20" fmla="*/ 2301240 w 2545080"/>
                <a:gd name="connsiteY20" fmla="*/ 393658 h 664168"/>
                <a:gd name="connsiteX21" fmla="*/ 2350770 w 2545080"/>
                <a:gd name="connsiteY21" fmla="*/ 553678 h 664168"/>
                <a:gd name="connsiteX22" fmla="*/ 2423160 w 2545080"/>
                <a:gd name="connsiteY22" fmla="*/ 637498 h 664168"/>
                <a:gd name="connsiteX23" fmla="*/ 2545080 w 2545080"/>
                <a:gd name="connsiteY23" fmla="*/ 648928 h 664168"/>
                <a:gd name="connsiteX0" fmla="*/ 0 w 2545080"/>
                <a:gd name="connsiteY0" fmla="*/ 664168 h 664168"/>
                <a:gd name="connsiteX1" fmla="*/ 194310 w 2545080"/>
                <a:gd name="connsiteY1" fmla="*/ 614638 h 664168"/>
                <a:gd name="connsiteX2" fmla="*/ 354330 w 2545080"/>
                <a:gd name="connsiteY2" fmla="*/ 538438 h 664168"/>
                <a:gd name="connsiteX3" fmla="*/ 458301 w 2545080"/>
                <a:gd name="connsiteY3" fmla="*/ 585822 h 664168"/>
                <a:gd name="connsiteX4" fmla="*/ 590550 w 2545080"/>
                <a:gd name="connsiteY4" fmla="*/ 553678 h 664168"/>
                <a:gd name="connsiteX5" fmla="*/ 732622 w 2545080"/>
                <a:gd name="connsiteY5" fmla="*/ 582606 h 664168"/>
                <a:gd name="connsiteX6" fmla="*/ 821353 w 2545080"/>
                <a:gd name="connsiteY6" fmla="*/ 588622 h 664168"/>
                <a:gd name="connsiteX7" fmla="*/ 880110 w 2545080"/>
                <a:gd name="connsiteY7" fmla="*/ 603208 h 664168"/>
                <a:gd name="connsiteX8" fmla="*/ 990600 w 2545080"/>
                <a:gd name="connsiteY8" fmla="*/ 641308 h 664168"/>
                <a:gd name="connsiteX9" fmla="*/ 1162050 w 2545080"/>
                <a:gd name="connsiteY9" fmla="*/ 641308 h 664168"/>
                <a:gd name="connsiteX10" fmla="*/ 1368801 w 2545080"/>
                <a:gd name="connsiteY10" fmla="*/ 637476 h 664168"/>
                <a:gd name="connsiteX11" fmla="*/ 1374908 w 2545080"/>
                <a:gd name="connsiteY11" fmla="*/ 593524 h 664168"/>
                <a:gd name="connsiteX12" fmla="*/ 1485900 w 2545080"/>
                <a:gd name="connsiteY12" fmla="*/ 584158 h 664168"/>
                <a:gd name="connsiteX13" fmla="*/ 1661160 w 2545080"/>
                <a:gd name="connsiteY13" fmla="*/ 542248 h 664168"/>
                <a:gd name="connsiteX14" fmla="*/ 1779270 w 2545080"/>
                <a:gd name="connsiteY14" fmla="*/ 633688 h 664168"/>
                <a:gd name="connsiteX15" fmla="*/ 1927860 w 2545080"/>
                <a:gd name="connsiteY15" fmla="*/ 256498 h 664168"/>
                <a:gd name="connsiteX16" fmla="*/ 2026920 w 2545080"/>
                <a:gd name="connsiteY16" fmla="*/ 8848 h 664168"/>
                <a:gd name="connsiteX17" fmla="*/ 2096693 w 2545080"/>
                <a:gd name="connsiteY17" fmla="*/ 573197 h 664168"/>
                <a:gd name="connsiteX18" fmla="*/ 2217420 w 2545080"/>
                <a:gd name="connsiteY18" fmla="*/ 191728 h 664168"/>
                <a:gd name="connsiteX19" fmla="*/ 2301240 w 2545080"/>
                <a:gd name="connsiteY19" fmla="*/ 393658 h 664168"/>
                <a:gd name="connsiteX20" fmla="*/ 2350770 w 2545080"/>
                <a:gd name="connsiteY20" fmla="*/ 553678 h 664168"/>
                <a:gd name="connsiteX21" fmla="*/ 2423160 w 2545080"/>
                <a:gd name="connsiteY21" fmla="*/ 637498 h 664168"/>
                <a:gd name="connsiteX22" fmla="*/ 2545080 w 2545080"/>
                <a:gd name="connsiteY22" fmla="*/ 648928 h 664168"/>
                <a:gd name="connsiteX0" fmla="*/ 0 w 2545080"/>
                <a:gd name="connsiteY0" fmla="*/ 664168 h 664168"/>
                <a:gd name="connsiteX1" fmla="*/ 194310 w 2545080"/>
                <a:gd name="connsiteY1" fmla="*/ 614638 h 664168"/>
                <a:gd name="connsiteX2" fmla="*/ 354330 w 2545080"/>
                <a:gd name="connsiteY2" fmla="*/ 538438 h 664168"/>
                <a:gd name="connsiteX3" fmla="*/ 458301 w 2545080"/>
                <a:gd name="connsiteY3" fmla="*/ 585822 h 664168"/>
                <a:gd name="connsiteX4" fmla="*/ 590550 w 2545080"/>
                <a:gd name="connsiteY4" fmla="*/ 553678 h 664168"/>
                <a:gd name="connsiteX5" fmla="*/ 732622 w 2545080"/>
                <a:gd name="connsiteY5" fmla="*/ 582606 h 664168"/>
                <a:gd name="connsiteX6" fmla="*/ 821353 w 2545080"/>
                <a:gd name="connsiteY6" fmla="*/ 588622 h 664168"/>
                <a:gd name="connsiteX7" fmla="*/ 976109 w 2545080"/>
                <a:gd name="connsiteY7" fmla="*/ 582265 h 664168"/>
                <a:gd name="connsiteX8" fmla="*/ 990600 w 2545080"/>
                <a:gd name="connsiteY8" fmla="*/ 641308 h 664168"/>
                <a:gd name="connsiteX9" fmla="*/ 1162050 w 2545080"/>
                <a:gd name="connsiteY9" fmla="*/ 641308 h 664168"/>
                <a:gd name="connsiteX10" fmla="*/ 1368801 w 2545080"/>
                <a:gd name="connsiteY10" fmla="*/ 637476 h 664168"/>
                <a:gd name="connsiteX11" fmla="*/ 1374908 w 2545080"/>
                <a:gd name="connsiteY11" fmla="*/ 593524 h 664168"/>
                <a:gd name="connsiteX12" fmla="*/ 1485900 w 2545080"/>
                <a:gd name="connsiteY12" fmla="*/ 584158 h 664168"/>
                <a:gd name="connsiteX13" fmla="*/ 1661160 w 2545080"/>
                <a:gd name="connsiteY13" fmla="*/ 542248 h 664168"/>
                <a:gd name="connsiteX14" fmla="*/ 1779270 w 2545080"/>
                <a:gd name="connsiteY14" fmla="*/ 633688 h 664168"/>
                <a:gd name="connsiteX15" fmla="*/ 1927860 w 2545080"/>
                <a:gd name="connsiteY15" fmla="*/ 256498 h 664168"/>
                <a:gd name="connsiteX16" fmla="*/ 2026920 w 2545080"/>
                <a:gd name="connsiteY16" fmla="*/ 8848 h 664168"/>
                <a:gd name="connsiteX17" fmla="*/ 2096693 w 2545080"/>
                <a:gd name="connsiteY17" fmla="*/ 573197 h 664168"/>
                <a:gd name="connsiteX18" fmla="*/ 2217420 w 2545080"/>
                <a:gd name="connsiteY18" fmla="*/ 191728 h 664168"/>
                <a:gd name="connsiteX19" fmla="*/ 2301240 w 2545080"/>
                <a:gd name="connsiteY19" fmla="*/ 393658 h 664168"/>
                <a:gd name="connsiteX20" fmla="*/ 2350770 w 2545080"/>
                <a:gd name="connsiteY20" fmla="*/ 553678 h 664168"/>
                <a:gd name="connsiteX21" fmla="*/ 2423160 w 2545080"/>
                <a:gd name="connsiteY21" fmla="*/ 637498 h 664168"/>
                <a:gd name="connsiteX22" fmla="*/ 2545080 w 2545080"/>
                <a:gd name="connsiteY22" fmla="*/ 648928 h 664168"/>
                <a:gd name="connsiteX0" fmla="*/ 0 w 2545080"/>
                <a:gd name="connsiteY0" fmla="*/ 664168 h 664168"/>
                <a:gd name="connsiteX1" fmla="*/ 194310 w 2545080"/>
                <a:gd name="connsiteY1" fmla="*/ 614638 h 664168"/>
                <a:gd name="connsiteX2" fmla="*/ 354330 w 2545080"/>
                <a:gd name="connsiteY2" fmla="*/ 538438 h 664168"/>
                <a:gd name="connsiteX3" fmla="*/ 458301 w 2545080"/>
                <a:gd name="connsiteY3" fmla="*/ 585822 h 664168"/>
                <a:gd name="connsiteX4" fmla="*/ 590550 w 2545080"/>
                <a:gd name="connsiteY4" fmla="*/ 553678 h 664168"/>
                <a:gd name="connsiteX5" fmla="*/ 732622 w 2545080"/>
                <a:gd name="connsiteY5" fmla="*/ 582606 h 664168"/>
                <a:gd name="connsiteX6" fmla="*/ 821353 w 2545080"/>
                <a:gd name="connsiteY6" fmla="*/ 588622 h 664168"/>
                <a:gd name="connsiteX7" fmla="*/ 980779 w 2545080"/>
                <a:gd name="connsiteY7" fmla="*/ 582265 h 664168"/>
                <a:gd name="connsiteX8" fmla="*/ 990600 w 2545080"/>
                <a:gd name="connsiteY8" fmla="*/ 641308 h 664168"/>
                <a:gd name="connsiteX9" fmla="*/ 1162050 w 2545080"/>
                <a:gd name="connsiteY9" fmla="*/ 641308 h 664168"/>
                <a:gd name="connsiteX10" fmla="*/ 1368801 w 2545080"/>
                <a:gd name="connsiteY10" fmla="*/ 637476 h 664168"/>
                <a:gd name="connsiteX11" fmla="*/ 1374908 w 2545080"/>
                <a:gd name="connsiteY11" fmla="*/ 593524 h 664168"/>
                <a:gd name="connsiteX12" fmla="*/ 1485900 w 2545080"/>
                <a:gd name="connsiteY12" fmla="*/ 584158 h 664168"/>
                <a:gd name="connsiteX13" fmla="*/ 1661160 w 2545080"/>
                <a:gd name="connsiteY13" fmla="*/ 542248 h 664168"/>
                <a:gd name="connsiteX14" fmla="*/ 1779270 w 2545080"/>
                <a:gd name="connsiteY14" fmla="*/ 633688 h 664168"/>
                <a:gd name="connsiteX15" fmla="*/ 1927860 w 2545080"/>
                <a:gd name="connsiteY15" fmla="*/ 256498 h 664168"/>
                <a:gd name="connsiteX16" fmla="*/ 2026920 w 2545080"/>
                <a:gd name="connsiteY16" fmla="*/ 8848 h 664168"/>
                <a:gd name="connsiteX17" fmla="*/ 2096693 w 2545080"/>
                <a:gd name="connsiteY17" fmla="*/ 573197 h 664168"/>
                <a:gd name="connsiteX18" fmla="*/ 2217420 w 2545080"/>
                <a:gd name="connsiteY18" fmla="*/ 191728 h 664168"/>
                <a:gd name="connsiteX19" fmla="*/ 2301240 w 2545080"/>
                <a:gd name="connsiteY19" fmla="*/ 393658 h 664168"/>
                <a:gd name="connsiteX20" fmla="*/ 2350770 w 2545080"/>
                <a:gd name="connsiteY20" fmla="*/ 553678 h 664168"/>
                <a:gd name="connsiteX21" fmla="*/ 2423160 w 2545080"/>
                <a:gd name="connsiteY21" fmla="*/ 637498 h 664168"/>
                <a:gd name="connsiteX22" fmla="*/ 2545080 w 2545080"/>
                <a:gd name="connsiteY22" fmla="*/ 648928 h 664168"/>
                <a:gd name="connsiteX0" fmla="*/ 0 w 2545080"/>
                <a:gd name="connsiteY0" fmla="*/ 664168 h 664168"/>
                <a:gd name="connsiteX1" fmla="*/ 194310 w 2545080"/>
                <a:gd name="connsiteY1" fmla="*/ 614638 h 664168"/>
                <a:gd name="connsiteX2" fmla="*/ 354330 w 2545080"/>
                <a:gd name="connsiteY2" fmla="*/ 538438 h 664168"/>
                <a:gd name="connsiteX3" fmla="*/ 458301 w 2545080"/>
                <a:gd name="connsiteY3" fmla="*/ 585822 h 664168"/>
                <a:gd name="connsiteX4" fmla="*/ 590550 w 2545080"/>
                <a:gd name="connsiteY4" fmla="*/ 553678 h 664168"/>
                <a:gd name="connsiteX5" fmla="*/ 732622 w 2545080"/>
                <a:gd name="connsiteY5" fmla="*/ 582606 h 664168"/>
                <a:gd name="connsiteX6" fmla="*/ 821353 w 2545080"/>
                <a:gd name="connsiteY6" fmla="*/ 588622 h 664168"/>
                <a:gd name="connsiteX7" fmla="*/ 980779 w 2545080"/>
                <a:gd name="connsiteY7" fmla="*/ 582265 h 664168"/>
                <a:gd name="connsiteX8" fmla="*/ 990600 w 2545080"/>
                <a:gd name="connsiteY8" fmla="*/ 641308 h 664168"/>
                <a:gd name="connsiteX9" fmla="*/ 1162050 w 2545080"/>
                <a:gd name="connsiteY9" fmla="*/ 641308 h 664168"/>
                <a:gd name="connsiteX10" fmla="*/ 1368801 w 2545080"/>
                <a:gd name="connsiteY10" fmla="*/ 637476 h 664168"/>
                <a:gd name="connsiteX11" fmla="*/ 1374908 w 2545080"/>
                <a:gd name="connsiteY11" fmla="*/ 593524 h 664168"/>
                <a:gd name="connsiteX12" fmla="*/ 1485900 w 2545080"/>
                <a:gd name="connsiteY12" fmla="*/ 584158 h 664168"/>
                <a:gd name="connsiteX13" fmla="*/ 1661160 w 2545080"/>
                <a:gd name="connsiteY13" fmla="*/ 542248 h 664168"/>
                <a:gd name="connsiteX14" fmla="*/ 1779270 w 2545080"/>
                <a:gd name="connsiteY14" fmla="*/ 633688 h 664168"/>
                <a:gd name="connsiteX15" fmla="*/ 1927860 w 2545080"/>
                <a:gd name="connsiteY15" fmla="*/ 256498 h 664168"/>
                <a:gd name="connsiteX16" fmla="*/ 2026920 w 2545080"/>
                <a:gd name="connsiteY16" fmla="*/ 8848 h 664168"/>
                <a:gd name="connsiteX17" fmla="*/ 2096693 w 2545080"/>
                <a:gd name="connsiteY17" fmla="*/ 573197 h 664168"/>
                <a:gd name="connsiteX18" fmla="*/ 2217420 w 2545080"/>
                <a:gd name="connsiteY18" fmla="*/ 191728 h 664168"/>
                <a:gd name="connsiteX19" fmla="*/ 2301240 w 2545080"/>
                <a:gd name="connsiteY19" fmla="*/ 393658 h 664168"/>
                <a:gd name="connsiteX20" fmla="*/ 2350770 w 2545080"/>
                <a:gd name="connsiteY20" fmla="*/ 553678 h 664168"/>
                <a:gd name="connsiteX21" fmla="*/ 2423160 w 2545080"/>
                <a:gd name="connsiteY21" fmla="*/ 637498 h 664168"/>
                <a:gd name="connsiteX22" fmla="*/ 2545080 w 2545080"/>
                <a:gd name="connsiteY22" fmla="*/ 648928 h 664168"/>
                <a:gd name="connsiteX0" fmla="*/ 0 w 2545080"/>
                <a:gd name="connsiteY0" fmla="*/ 664168 h 664168"/>
                <a:gd name="connsiteX1" fmla="*/ 194310 w 2545080"/>
                <a:gd name="connsiteY1" fmla="*/ 614638 h 664168"/>
                <a:gd name="connsiteX2" fmla="*/ 354330 w 2545080"/>
                <a:gd name="connsiteY2" fmla="*/ 538438 h 664168"/>
                <a:gd name="connsiteX3" fmla="*/ 458301 w 2545080"/>
                <a:gd name="connsiteY3" fmla="*/ 585822 h 664168"/>
                <a:gd name="connsiteX4" fmla="*/ 590550 w 2545080"/>
                <a:gd name="connsiteY4" fmla="*/ 553678 h 664168"/>
                <a:gd name="connsiteX5" fmla="*/ 732622 w 2545080"/>
                <a:gd name="connsiteY5" fmla="*/ 582606 h 664168"/>
                <a:gd name="connsiteX6" fmla="*/ 821353 w 2545080"/>
                <a:gd name="connsiteY6" fmla="*/ 588622 h 664168"/>
                <a:gd name="connsiteX7" fmla="*/ 980779 w 2545080"/>
                <a:gd name="connsiteY7" fmla="*/ 601522 h 664168"/>
                <a:gd name="connsiteX8" fmla="*/ 990600 w 2545080"/>
                <a:gd name="connsiteY8" fmla="*/ 641308 h 664168"/>
                <a:gd name="connsiteX9" fmla="*/ 1162050 w 2545080"/>
                <a:gd name="connsiteY9" fmla="*/ 641308 h 664168"/>
                <a:gd name="connsiteX10" fmla="*/ 1368801 w 2545080"/>
                <a:gd name="connsiteY10" fmla="*/ 637476 h 664168"/>
                <a:gd name="connsiteX11" fmla="*/ 1374908 w 2545080"/>
                <a:gd name="connsiteY11" fmla="*/ 593524 h 664168"/>
                <a:gd name="connsiteX12" fmla="*/ 1485900 w 2545080"/>
                <a:gd name="connsiteY12" fmla="*/ 584158 h 664168"/>
                <a:gd name="connsiteX13" fmla="*/ 1661160 w 2545080"/>
                <a:gd name="connsiteY13" fmla="*/ 542248 h 664168"/>
                <a:gd name="connsiteX14" fmla="*/ 1779270 w 2545080"/>
                <a:gd name="connsiteY14" fmla="*/ 633688 h 664168"/>
                <a:gd name="connsiteX15" fmla="*/ 1927860 w 2545080"/>
                <a:gd name="connsiteY15" fmla="*/ 256498 h 664168"/>
                <a:gd name="connsiteX16" fmla="*/ 2026920 w 2545080"/>
                <a:gd name="connsiteY16" fmla="*/ 8848 h 664168"/>
                <a:gd name="connsiteX17" fmla="*/ 2096693 w 2545080"/>
                <a:gd name="connsiteY17" fmla="*/ 573197 h 664168"/>
                <a:gd name="connsiteX18" fmla="*/ 2217420 w 2545080"/>
                <a:gd name="connsiteY18" fmla="*/ 191728 h 664168"/>
                <a:gd name="connsiteX19" fmla="*/ 2301240 w 2545080"/>
                <a:gd name="connsiteY19" fmla="*/ 393658 h 664168"/>
                <a:gd name="connsiteX20" fmla="*/ 2350770 w 2545080"/>
                <a:gd name="connsiteY20" fmla="*/ 553678 h 664168"/>
                <a:gd name="connsiteX21" fmla="*/ 2423160 w 2545080"/>
                <a:gd name="connsiteY21" fmla="*/ 637498 h 664168"/>
                <a:gd name="connsiteX22" fmla="*/ 2545080 w 2545080"/>
                <a:gd name="connsiteY22" fmla="*/ 648928 h 664168"/>
                <a:gd name="connsiteX0" fmla="*/ 0 w 2545080"/>
                <a:gd name="connsiteY0" fmla="*/ 664168 h 664168"/>
                <a:gd name="connsiteX1" fmla="*/ 194310 w 2545080"/>
                <a:gd name="connsiteY1" fmla="*/ 614638 h 664168"/>
                <a:gd name="connsiteX2" fmla="*/ 354330 w 2545080"/>
                <a:gd name="connsiteY2" fmla="*/ 538438 h 664168"/>
                <a:gd name="connsiteX3" fmla="*/ 458301 w 2545080"/>
                <a:gd name="connsiteY3" fmla="*/ 585822 h 664168"/>
                <a:gd name="connsiteX4" fmla="*/ 590550 w 2545080"/>
                <a:gd name="connsiteY4" fmla="*/ 553678 h 664168"/>
                <a:gd name="connsiteX5" fmla="*/ 732622 w 2545080"/>
                <a:gd name="connsiteY5" fmla="*/ 582606 h 664168"/>
                <a:gd name="connsiteX6" fmla="*/ 821353 w 2545080"/>
                <a:gd name="connsiteY6" fmla="*/ 588622 h 664168"/>
                <a:gd name="connsiteX7" fmla="*/ 980779 w 2545080"/>
                <a:gd name="connsiteY7" fmla="*/ 601522 h 664168"/>
                <a:gd name="connsiteX8" fmla="*/ 1001029 w 2545080"/>
                <a:gd name="connsiteY8" fmla="*/ 641308 h 664168"/>
                <a:gd name="connsiteX9" fmla="*/ 1162050 w 2545080"/>
                <a:gd name="connsiteY9" fmla="*/ 641308 h 664168"/>
                <a:gd name="connsiteX10" fmla="*/ 1368801 w 2545080"/>
                <a:gd name="connsiteY10" fmla="*/ 637476 h 664168"/>
                <a:gd name="connsiteX11" fmla="*/ 1374908 w 2545080"/>
                <a:gd name="connsiteY11" fmla="*/ 593524 h 664168"/>
                <a:gd name="connsiteX12" fmla="*/ 1485900 w 2545080"/>
                <a:gd name="connsiteY12" fmla="*/ 584158 h 664168"/>
                <a:gd name="connsiteX13" fmla="*/ 1661160 w 2545080"/>
                <a:gd name="connsiteY13" fmla="*/ 542248 h 664168"/>
                <a:gd name="connsiteX14" fmla="*/ 1779270 w 2545080"/>
                <a:gd name="connsiteY14" fmla="*/ 633688 h 664168"/>
                <a:gd name="connsiteX15" fmla="*/ 1927860 w 2545080"/>
                <a:gd name="connsiteY15" fmla="*/ 256498 h 664168"/>
                <a:gd name="connsiteX16" fmla="*/ 2026920 w 2545080"/>
                <a:gd name="connsiteY16" fmla="*/ 8848 h 664168"/>
                <a:gd name="connsiteX17" fmla="*/ 2096693 w 2545080"/>
                <a:gd name="connsiteY17" fmla="*/ 573197 h 664168"/>
                <a:gd name="connsiteX18" fmla="*/ 2217420 w 2545080"/>
                <a:gd name="connsiteY18" fmla="*/ 191728 h 664168"/>
                <a:gd name="connsiteX19" fmla="*/ 2301240 w 2545080"/>
                <a:gd name="connsiteY19" fmla="*/ 393658 h 664168"/>
                <a:gd name="connsiteX20" fmla="*/ 2350770 w 2545080"/>
                <a:gd name="connsiteY20" fmla="*/ 553678 h 664168"/>
                <a:gd name="connsiteX21" fmla="*/ 2423160 w 2545080"/>
                <a:gd name="connsiteY21" fmla="*/ 637498 h 664168"/>
                <a:gd name="connsiteX22" fmla="*/ 2545080 w 2545080"/>
                <a:gd name="connsiteY22" fmla="*/ 648928 h 664168"/>
                <a:gd name="connsiteX0" fmla="*/ 0 w 2545080"/>
                <a:gd name="connsiteY0" fmla="*/ 664168 h 664168"/>
                <a:gd name="connsiteX1" fmla="*/ 194310 w 2545080"/>
                <a:gd name="connsiteY1" fmla="*/ 614638 h 664168"/>
                <a:gd name="connsiteX2" fmla="*/ 354330 w 2545080"/>
                <a:gd name="connsiteY2" fmla="*/ 538438 h 664168"/>
                <a:gd name="connsiteX3" fmla="*/ 458301 w 2545080"/>
                <a:gd name="connsiteY3" fmla="*/ 585822 h 664168"/>
                <a:gd name="connsiteX4" fmla="*/ 590550 w 2545080"/>
                <a:gd name="connsiteY4" fmla="*/ 553678 h 664168"/>
                <a:gd name="connsiteX5" fmla="*/ 732622 w 2545080"/>
                <a:gd name="connsiteY5" fmla="*/ 582606 h 664168"/>
                <a:gd name="connsiteX6" fmla="*/ 821353 w 2545080"/>
                <a:gd name="connsiteY6" fmla="*/ 588622 h 664168"/>
                <a:gd name="connsiteX7" fmla="*/ 980779 w 2545080"/>
                <a:gd name="connsiteY7" fmla="*/ 589235 h 664168"/>
                <a:gd name="connsiteX8" fmla="*/ 1001029 w 2545080"/>
                <a:gd name="connsiteY8" fmla="*/ 641308 h 664168"/>
                <a:gd name="connsiteX9" fmla="*/ 1162050 w 2545080"/>
                <a:gd name="connsiteY9" fmla="*/ 641308 h 664168"/>
                <a:gd name="connsiteX10" fmla="*/ 1368801 w 2545080"/>
                <a:gd name="connsiteY10" fmla="*/ 637476 h 664168"/>
                <a:gd name="connsiteX11" fmla="*/ 1374908 w 2545080"/>
                <a:gd name="connsiteY11" fmla="*/ 593524 h 664168"/>
                <a:gd name="connsiteX12" fmla="*/ 1485900 w 2545080"/>
                <a:gd name="connsiteY12" fmla="*/ 584158 h 664168"/>
                <a:gd name="connsiteX13" fmla="*/ 1661160 w 2545080"/>
                <a:gd name="connsiteY13" fmla="*/ 542248 h 664168"/>
                <a:gd name="connsiteX14" fmla="*/ 1779270 w 2545080"/>
                <a:gd name="connsiteY14" fmla="*/ 633688 h 664168"/>
                <a:gd name="connsiteX15" fmla="*/ 1927860 w 2545080"/>
                <a:gd name="connsiteY15" fmla="*/ 256498 h 664168"/>
                <a:gd name="connsiteX16" fmla="*/ 2026920 w 2545080"/>
                <a:gd name="connsiteY16" fmla="*/ 8848 h 664168"/>
                <a:gd name="connsiteX17" fmla="*/ 2096693 w 2545080"/>
                <a:gd name="connsiteY17" fmla="*/ 573197 h 664168"/>
                <a:gd name="connsiteX18" fmla="*/ 2217420 w 2545080"/>
                <a:gd name="connsiteY18" fmla="*/ 191728 h 664168"/>
                <a:gd name="connsiteX19" fmla="*/ 2301240 w 2545080"/>
                <a:gd name="connsiteY19" fmla="*/ 393658 h 664168"/>
                <a:gd name="connsiteX20" fmla="*/ 2350770 w 2545080"/>
                <a:gd name="connsiteY20" fmla="*/ 553678 h 664168"/>
                <a:gd name="connsiteX21" fmla="*/ 2423160 w 2545080"/>
                <a:gd name="connsiteY21" fmla="*/ 637498 h 664168"/>
                <a:gd name="connsiteX22" fmla="*/ 2545080 w 2545080"/>
                <a:gd name="connsiteY22" fmla="*/ 648928 h 664168"/>
                <a:gd name="connsiteX0" fmla="*/ 0 w 2545080"/>
                <a:gd name="connsiteY0" fmla="*/ 664168 h 664168"/>
                <a:gd name="connsiteX1" fmla="*/ 194310 w 2545080"/>
                <a:gd name="connsiteY1" fmla="*/ 614638 h 664168"/>
                <a:gd name="connsiteX2" fmla="*/ 354330 w 2545080"/>
                <a:gd name="connsiteY2" fmla="*/ 538438 h 664168"/>
                <a:gd name="connsiteX3" fmla="*/ 458301 w 2545080"/>
                <a:gd name="connsiteY3" fmla="*/ 585822 h 664168"/>
                <a:gd name="connsiteX4" fmla="*/ 590550 w 2545080"/>
                <a:gd name="connsiteY4" fmla="*/ 553678 h 664168"/>
                <a:gd name="connsiteX5" fmla="*/ 732622 w 2545080"/>
                <a:gd name="connsiteY5" fmla="*/ 582606 h 664168"/>
                <a:gd name="connsiteX6" fmla="*/ 821353 w 2545080"/>
                <a:gd name="connsiteY6" fmla="*/ 588622 h 664168"/>
                <a:gd name="connsiteX7" fmla="*/ 980779 w 2545080"/>
                <a:gd name="connsiteY7" fmla="*/ 589235 h 664168"/>
                <a:gd name="connsiteX8" fmla="*/ 1001029 w 2545080"/>
                <a:gd name="connsiteY8" fmla="*/ 641308 h 664168"/>
                <a:gd name="connsiteX9" fmla="*/ 1162050 w 2545080"/>
                <a:gd name="connsiteY9" fmla="*/ 641308 h 664168"/>
                <a:gd name="connsiteX10" fmla="*/ 1368801 w 2545080"/>
                <a:gd name="connsiteY10" fmla="*/ 637476 h 664168"/>
                <a:gd name="connsiteX11" fmla="*/ 1374908 w 2545080"/>
                <a:gd name="connsiteY11" fmla="*/ 593524 h 664168"/>
                <a:gd name="connsiteX12" fmla="*/ 1485900 w 2545080"/>
                <a:gd name="connsiteY12" fmla="*/ 584158 h 664168"/>
                <a:gd name="connsiteX13" fmla="*/ 1661160 w 2545080"/>
                <a:gd name="connsiteY13" fmla="*/ 542248 h 664168"/>
                <a:gd name="connsiteX14" fmla="*/ 1779270 w 2545080"/>
                <a:gd name="connsiteY14" fmla="*/ 633688 h 664168"/>
                <a:gd name="connsiteX15" fmla="*/ 1927860 w 2545080"/>
                <a:gd name="connsiteY15" fmla="*/ 256498 h 664168"/>
                <a:gd name="connsiteX16" fmla="*/ 2026920 w 2545080"/>
                <a:gd name="connsiteY16" fmla="*/ 8848 h 664168"/>
                <a:gd name="connsiteX17" fmla="*/ 2096693 w 2545080"/>
                <a:gd name="connsiteY17" fmla="*/ 573197 h 664168"/>
                <a:gd name="connsiteX18" fmla="*/ 2217420 w 2545080"/>
                <a:gd name="connsiteY18" fmla="*/ 191728 h 664168"/>
                <a:gd name="connsiteX19" fmla="*/ 2301240 w 2545080"/>
                <a:gd name="connsiteY19" fmla="*/ 393658 h 664168"/>
                <a:gd name="connsiteX20" fmla="*/ 2350770 w 2545080"/>
                <a:gd name="connsiteY20" fmla="*/ 553678 h 664168"/>
                <a:gd name="connsiteX21" fmla="*/ 2423160 w 2545080"/>
                <a:gd name="connsiteY21" fmla="*/ 637498 h 664168"/>
                <a:gd name="connsiteX22" fmla="*/ 2545080 w 2545080"/>
                <a:gd name="connsiteY22" fmla="*/ 648928 h 664168"/>
                <a:gd name="connsiteX0" fmla="*/ 0 w 2545080"/>
                <a:gd name="connsiteY0" fmla="*/ 664168 h 664168"/>
                <a:gd name="connsiteX1" fmla="*/ 194310 w 2545080"/>
                <a:gd name="connsiteY1" fmla="*/ 614638 h 664168"/>
                <a:gd name="connsiteX2" fmla="*/ 354330 w 2545080"/>
                <a:gd name="connsiteY2" fmla="*/ 538438 h 664168"/>
                <a:gd name="connsiteX3" fmla="*/ 458301 w 2545080"/>
                <a:gd name="connsiteY3" fmla="*/ 585822 h 664168"/>
                <a:gd name="connsiteX4" fmla="*/ 590550 w 2545080"/>
                <a:gd name="connsiteY4" fmla="*/ 553678 h 664168"/>
                <a:gd name="connsiteX5" fmla="*/ 732622 w 2545080"/>
                <a:gd name="connsiteY5" fmla="*/ 582606 h 664168"/>
                <a:gd name="connsiteX6" fmla="*/ 821353 w 2545080"/>
                <a:gd name="connsiteY6" fmla="*/ 588622 h 664168"/>
                <a:gd name="connsiteX7" fmla="*/ 980779 w 2545080"/>
                <a:gd name="connsiteY7" fmla="*/ 589235 h 664168"/>
                <a:gd name="connsiteX8" fmla="*/ 1001029 w 2545080"/>
                <a:gd name="connsiteY8" fmla="*/ 641308 h 664168"/>
                <a:gd name="connsiteX9" fmla="*/ 1162050 w 2545080"/>
                <a:gd name="connsiteY9" fmla="*/ 641308 h 664168"/>
                <a:gd name="connsiteX10" fmla="*/ 1368801 w 2545080"/>
                <a:gd name="connsiteY10" fmla="*/ 637476 h 664168"/>
                <a:gd name="connsiteX11" fmla="*/ 1374908 w 2545080"/>
                <a:gd name="connsiteY11" fmla="*/ 593524 h 664168"/>
                <a:gd name="connsiteX12" fmla="*/ 1485900 w 2545080"/>
                <a:gd name="connsiteY12" fmla="*/ 584158 h 664168"/>
                <a:gd name="connsiteX13" fmla="*/ 1661160 w 2545080"/>
                <a:gd name="connsiteY13" fmla="*/ 542248 h 664168"/>
                <a:gd name="connsiteX14" fmla="*/ 1779270 w 2545080"/>
                <a:gd name="connsiteY14" fmla="*/ 633688 h 664168"/>
                <a:gd name="connsiteX15" fmla="*/ 1927860 w 2545080"/>
                <a:gd name="connsiteY15" fmla="*/ 256498 h 664168"/>
                <a:gd name="connsiteX16" fmla="*/ 2026920 w 2545080"/>
                <a:gd name="connsiteY16" fmla="*/ 8848 h 664168"/>
                <a:gd name="connsiteX17" fmla="*/ 2096693 w 2545080"/>
                <a:gd name="connsiteY17" fmla="*/ 573197 h 664168"/>
                <a:gd name="connsiteX18" fmla="*/ 2217420 w 2545080"/>
                <a:gd name="connsiteY18" fmla="*/ 191728 h 664168"/>
                <a:gd name="connsiteX19" fmla="*/ 2301240 w 2545080"/>
                <a:gd name="connsiteY19" fmla="*/ 393658 h 664168"/>
                <a:gd name="connsiteX20" fmla="*/ 2350770 w 2545080"/>
                <a:gd name="connsiteY20" fmla="*/ 553678 h 664168"/>
                <a:gd name="connsiteX21" fmla="*/ 2423160 w 2545080"/>
                <a:gd name="connsiteY21" fmla="*/ 637498 h 664168"/>
                <a:gd name="connsiteX22" fmla="*/ 2545080 w 2545080"/>
                <a:gd name="connsiteY22" fmla="*/ 648928 h 664168"/>
                <a:gd name="connsiteX0" fmla="*/ 0 w 2545080"/>
                <a:gd name="connsiteY0" fmla="*/ 664168 h 664168"/>
                <a:gd name="connsiteX1" fmla="*/ 194310 w 2545080"/>
                <a:gd name="connsiteY1" fmla="*/ 614638 h 664168"/>
                <a:gd name="connsiteX2" fmla="*/ 354330 w 2545080"/>
                <a:gd name="connsiteY2" fmla="*/ 538438 h 664168"/>
                <a:gd name="connsiteX3" fmla="*/ 458301 w 2545080"/>
                <a:gd name="connsiteY3" fmla="*/ 585822 h 664168"/>
                <a:gd name="connsiteX4" fmla="*/ 590550 w 2545080"/>
                <a:gd name="connsiteY4" fmla="*/ 553678 h 664168"/>
                <a:gd name="connsiteX5" fmla="*/ 732622 w 2545080"/>
                <a:gd name="connsiteY5" fmla="*/ 582606 h 664168"/>
                <a:gd name="connsiteX6" fmla="*/ 821353 w 2545080"/>
                <a:gd name="connsiteY6" fmla="*/ 588622 h 664168"/>
                <a:gd name="connsiteX7" fmla="*/ 980779 w 2545080"/>
                <a:gd name="connsiteY7" fmla="*/ 589235 h 664168"/>
                <a:gd name="connsiteX8" fmla="*/ 1001029 w 2545080"/>
                <a:gd name="connsiteY8" fmla="*/ 641308 h 664168"/>
                <a:gd name="connsiteX9" fmla="*/ 1162050 w 2545080"/>
                <a:gd name="connsiteY9" fmla="*/ 641308 h 664168"/>
                <a:gd name="connsiteX10" fmla="*/ 1368801 w 2545080"/>
                <a:gd name="connsiteY10" fmla="*/ 637476 h 664168"/>
                <a:gd name="connsiteX11" fmla="*/ 1374908 w 2545080"/>
                <a:gd name="connsiteY11" fmla="*/ 593524 h 664168"/>
                <a:gd name="connsiteX12" fmla="*/ 1485900 w 2545080"/>
                <a:gd name="connsiteY12" fmla="*/ 584158 h 664168"/>
                <a:gd name="connsiteX13" fmla="*/ 1661160 w 2545080"/>
                <a:gd name="connsiteY13" fmla="*/ 542248 h 664168"/>
                <a:gd name="connsiteX14" fmla="*/ 1779270 w 2545080"/>
                <a:gd name="connsiteY14" fmla="*/ 633688 h 664168"/>
                <a:gd name="connsiteX15" fmla="*/ 1927860 w 2545080"/>
                <a:gd name="connsiteY15" fmla="*/ 256498 h 664168"/>
                <a:gd name="connsiteX16" fmla="*/ 2026920 w 2545080"/>
                <a:gd name="connsiteY16" fmla="*/ 8848 h 664168"/>
                <a:gd name="connsiteX17" fmla="*/ 2096693 w 2545080"/>
                <a:gd name="connsiteY17" fmla="*/ 573197 h 664168"/>
                <a:gd name="connsiteX18" fmla="*/ 2217420 w 2545080"/>
                <a:gd name="connsiteY18" fmla="*/ 191728 h 664168"/>
                <a:gd name="connsiteX19" fmla="*/ 2301240 w 2545080"/>
                <a:gd name="connsiteY19" fmla="*/ 393658 h 664168"/>
                <a:gd name="connsiteX20" fmla="*/ 2350770 w 2545080"/>
                <a:gd name="connsiteY20" fmla="*/ 553678 h 664168"/>
                <a:gd name="connsiteX21" fmla="*/ 2423160 w 2545080"/>
                <a:gd name="connsiteY21" fmla="*/ 637498 h 664168"/>
                <a:gd name="connsiteX22" fmla="*/ 2545080 w 2545080"/>
                <a:gd name="connsiteY22" fmla="*/ 648928 h 664168"/>
                <a:gd name="connsiteX0" fmla="*/ 0 w 2545080"/>
                <a:gd name="connsiteY0" fmla="*/ 664168 h 664168"/>
                <a:gd name="connsiteX1" fmla="*/ 194310 w 2545080"/>
                <a:gd name="connsiteY1" fmla="*/ 614638 h 664168"/>
                <a:gd name="connsiteX2" fmla="*/ 354330 w 2545080"/>
                <a:gd name="connsiteY2" fmla="*/ 538438 h 664168"/>
                <a:gd name="connsiteX3" fmla="*/ 458301 w 2545080"/>
                <a:gd name="connsiteY3" fmla="*/ 585822 h 664168"/>
                <a:gd name="connsiteX4" fmla="*/ 590550 w 2545080"/>
                <a:gd name="connsiteY4" fmla="*/ 553678 h 664168"/>
                <a:gd name="connsiteX5" fmla="*/ 732622 w 2545080"/>
                <a:gd name="connsiteY5" fmla="*/ 582606 h 664168"/>
                <a:gd name="connsiteX6" fmla="*/ 821353 w 2545080"/>
                <a:gd name="connsiteY6" fmla="*/ 588622 h 664168"/>
                <a:gd name="connsiteX7" fmla="*/ 980779 w 2545080"/>
                <a:gd name="connsiteY7" fmla="*/ 589235 h 664168"/>
                <a:gd name="connsiteX8" fmla="*/ 1001029 w 2545080"/>
                <a:gd name="connsiteY8" fmla="*/ 641308 h 664168"/>
                <a:gd name="connsiteX9" fmla="*/ 1162050 w 2545080"/>
                <a:gd name="connsiteY9" fmla="*/ 641308 h 664168"/>
                <a:gd name="connsiteX10" fmla="*/ 1368801 w 2545080"/>
                <a:gd name="connsiteY10" fmla="*/ 637476 h 664168"/>
                <a:gd name="connsiteX11" fmla="*/ 1374908 w 2545080"/>
                <a:gd name="connsiteY11" fmla="*/ 593524 h 664168"/>
                <a:gd name="connsiteX12" fmla="*/ 1485900 w 2545080"/>
                <a:gd name="connsiteY12" fmla="*/ 584158 h 664168"/>
                <a:gd name="connsiteX13" fmla="*/ 1661160 w 2545080"/>
                <a:gd name="connsiteY13" fmla="*/ 542248 h 664168"/>
                <a:gd name="connsiteX14" fmla="*/ 1779270 w 2545080"/>
                <a:gd name="connsiteY14" fmla="*/ 633688 h 664168"/>
                <a:gd name="connsiteX15" fmla="*/ 1927860 w 2545080"/>
                <a:gd name="connsiteY15" fmla="*/ 256498 h 664168"/>
                <a:gd name="connsiteX16" fmla="*/ 2026920 w 2545080"/>
                <a:gd name="connsiteY16" fmla="*/ 8848 h 664168"/>
                <a:gd name="connsiteX17" fmla="*/ 2096693 w 2545080"/>
                <a:gd name="connsiteY17" fmla="*/ 573197 h 664168"/>
                <a:gd name="connsiteX18" fmla="*/ 2217420 w 2545080"/>
                <a:gd name="connsiteY18" fmla="*/ 191728 h 664168"/>
                <a:gd name="connsiteX19" fmla="*/ 2301240 w 2545080"/>
                <a:gd name="connsiteY19" fmla="*/ 393658 h 664168"/>
                <a:gd name="connsiteX20" fmla="*/ 2350770 w 2545080"/>
                <a:gd name="connsiteY20" fmla="*/ 553678 h 664168"/>
                <a:gd name="connsiteX21" fmla="*/ 2423160 w 2545080"/>
                <a:gd name="connsiteY21" fmla="*/ 637498 h 664168"/>
                <a:gd name="connsiteX22" fmla="*/ 2545080 w 2545080"/>
                <a:gd name="connsiteY22" fmla="*/ 648928 h 664168"/>
                <a:gd name="connsiteX0" fmla="*/ 0 w 2545080"/>
                <a:gd name="connsiteY0" fmla="*/ 664168 h 664168"/>
                <a:gd name="connsiteX1" fmla="*/ 194310 w 2545080"/>
                <a:gd name="connsiteY1" fmla="*/ 614638 h 664168"/>
                <a:gd name="connsiteX2" fmla="*/ 354330 w 2545080"/>
                <a:gd name="connsiteY2" fmla="*/ 538438 h 664168"/>
                <a:gd name="connsiteX3" fmla="*/ 458301 w 2545080"/>
                <a:gd name="connsiteY3" fmla="*/ 585822 h 664168"/>
                <a:gd name="connsiteX4" fmla="*/ 590550 w 2545080"/>
                <a:gd name="connsiteY4" fmla="*/ 553678 h 664168"/>
                <a:gd name="connsiteX5" fmla="*/ 732622 w 2545080"/>
                <a:gd name="connsiteY5" fmla="*/ 582606 h 664168"/>
                <a:gd name="connsiteX6" fmla="*/ 821353 w 2545080"/>
                <a:gd name="connsiteY6" fmla="*/ 588622 h 664168"/>
                <a:gd name="connsiteX7" fmla="*/ 980779 w 2545080"/>
                <a:gd name="connsiteY7" fmla="*/ 589235 h 664168"/>
                <a:gd name="connsiteX8" fmla="*/ 1001029 w 2545080"/>
                <a:gd name="connsiteY8" fmla="*/ 641308 h 664168"/>
                <a:gd name="connsiteX9" fmla="*/ 1162050 w 2545080"/>
                <a:gd name="connsiteY9" fmla="*/ 641308 h 664168"/>
                <a:gd name="connsiteX10" fmla="*/ 1356633 w 2545080"/>
                <a:gd name="connsiteY10" fmla="*/ 635428 h 664168"/>
                <a:gd name="connsiteX11" fmla="*/ 1374908 w 2545080"/>
                <a:gd name="connsiteY11" fmla="*/ 593524 h 664168"/>
                <a:gd name="connsiteX12" fmla="*/ 1485900 w 2545080"/>
                <a:gd name="connsiteY12" fmla="*/ 584158 h 664168"/>
                <a:gd name="connsiteX13" fmla="*/ 1661160 w 2545080"/>
                <a:gd name="connsiteY13" fmla="*/ 542248 h 664168"/>
                <a:gd name="connsiteX14" fmla="*/ 1779270 w 2545080"/>
                <a:gd name="connsiteY14" fmla="*/ 633688 h 664168"/>
                <a:gd name="connsiteX15" fmla="*/ 1927860 w 2545080"/>
                <a:gd name="connsiteY15" fmla="*/ 256498 h 664168"/>
                <a:gd name="connsiteX16" fmla="*/ 2026920 w 2545080"/>
                <a:gd name="connsiteY16" fmla="*/ 8848 h 664168"/>
                <a:gd name="connsiteX17" fmla="*/ 2096693 w 2545080"/>
                <a:gd name="connsiteY17" fmla="*/ 573197 h 664168"/>
                <a:gd name="connsiteX18" fmla="*/ 2217420 w 2545080"/>
                <a:gd name="connsiteY18" fmla="*/ 191728 h 664168"/>
                <a:gd name="connsiteX19" fmla="*/ 2301240 w 2545080"/>
                <a:gd name="connsiteY19" fmla="*/ 393658 h 664168"/>
                <a:gd name="connsiteX20" fmla="*/ 2350770 w 2545080"/>
                <a:gd name="connsiteY20" fmla="*/ 553678 h 664168"/>
                <a:gd name="connsiteX21" fmla="*/ 2423160 w 2545080"/>
                <a:gd name="connsiteY21" fmla="*/ 637498 h 664168"/>
                <a:gd name="connsiteX22" fmla="*/ 2545080 w 2545080"/>
                <a:gd name="connsiteY22" fmla="*/ 648928 h 664168"/>
                <a:gd name="connsiteX0" fmla="*/ 0 w 2545080"/>
                <a:gd name="connsiteY0" fmla="*/ 664168 h 664168"/>
                <a:gd name="connsiteX1" fmla="*/ 194310 w 2545080"/>
                <a:gd name="connsiteY1" fmla="*/ 614638 h 664168"/>
                <a:gd name="connsiteX2" fmla="*/ 354330 w 2545080"/>
                <a:gd name="connsiteY2" fmla="*/ 538438 h 664168"/>
                <a:gd name="connsiteX3" fmla="*/ 458301 w 2545080"/>
                <a:gd name="connsiteY3" fmla="*/ 585822 h 664168"/>
                <a:gd name="connsiteX4" fmla="*/ 590550 w 2545080"/>
                <a:gd name="connsiteY4" fmla="*/ 553678 h 664168"/>
                <a:gd name="connsiteX5" fmla="*/ 732622 w 2545080"/>
                <a:gd name="connsiteY5" fmla="*/ 582606 h 664168"/>
                <a:gd name="connsiteX6" fmla="*/ 821353 w 2545080"/>
                <a:gd name="connsiteY6" fmla="*/ 588622 h 664168"/>
                <a:gd name="connsiteX7" fmla="*/ 980779 w 2545080"/>
                <a:gd name="connsiteY7" fmla="*/ 589235 h 664168"/>
                <a:gd name="connsiteX8" fmla="*/ 1001029 w 2545080"/>
                <a:gd name="connsiteY8" fmla="*/ 641308 h 664168"/>
                <a:gd name="connsiteX9" fmla="*/ 1162050 w 2545080"/>
                <a:gd name="connsiteY9" fmla="*/ 641308 h 664168"/>
                <a:gd name="connsiteX10" fmla="*/ 1346203 w 2545080"/>
                <a:gd name="connsiteY10" fmla="*/ 641572 h 664168"/>
                <a:gd name="connsiteX11" fmla="*/ 1374908 w 2545080"/>
                <a:gd name="connsiteY11" fmla="*/ 593524 h 664168"/>
                <a:gd name="connsiteX12" fmla="*/ 1485900 w 2545080"/>
                <a:gd name="connsiteY12" fmla="*/ 584158 h 664168"/>
                <a:gd name="connsiteX13" fmla="*/ 1661160 w 2545080"/>
                <a:gd name="connsiteY13" fmla="*/ 542248 h 664168"/>
                <a:gd name="connsiteX14" fmla="*/ 1779270 w 2545080"/>
                <a:gd name="connsiteY14" fmla="*/ 633688 h 664168"/>
                <a:gd name="connsiteX15" fmla="*/ 1927860 w 2545080"/>
                <a:gd name="connsiteY15" fmla="*/ 256498 h 664168"/>
                <a:gd name="connsiteX16" fmla="*/ 2026920 w 2545080"/>
                <a:gd name="connsiteY16" fmla="*/ 8848 h 664168"/>
                <a:gd name="connsiteX17" fmla="*/ 2096693 w 2545080"/>
                <a:gd name="connsiteY17" fmla="*/ 573197 h 664168"/>
                <a:gd name="connsiteX18" fmla="*/ 2217420 w 2545080"/>
                <a:gd name="connsiteY18" fmla="*/ 191728 h 664168"/>
                <a:gd name="connsiteX19" fmla="*/ 2301240 w 2545080"/>
                <a:gd name="connsiteY19" fmla="*/ 393658 h 664168"/>
                <a:gd name="connsiteX20" fmla="*/ 2350770 w 2545080"/>
                <a:gd name="connsiteY20" fmla="*/ 553678 h 664168"/>
                <a:gd name="connsiteX21" fmla="*/ 2423160 w 2545080"/>
                <a:gd name="connsiteY21" fmla="*/ 637498 h 664168"/>
                <a:gd name="connsiteX22" fmla="*/ 2545080 w 2545080"/>
                <a:gd name="connsiteY22" fmla="*/ 648928 h 664168"/>
                <a:gd name="connsiteX0" fmla="*/ 0 w 2545080"/>
                <a:gd name="connsiteY0" fmla="*/ 664168 h 664168"/>
                <a:gd name="connsiteX1" fmla="*/ 194310 w 2545080"/>
                <a:gd name="connsiteY1" fmla="*/ 614638 h 664168"/>
                <a:gd name="connsiteX2" fmla="*/ 354330 w 2545080"/>
                <a:gd name="connsiteY2" fmla="*/ 538438 h 664168"/>
                <a:gd name="connsiteX3" fmla="*/ 458301 w 2545080"/>
                <a:gd name="connsiteY3" fmla="*/ 585822 h 664168"/>
                <a:gd name="connsiteX4" fmla="*/ 590550 w 2545080"/>
                <a:gd name="connsiteY4" fmla="*/ 553678 h 664168"/>
                <a:gd name="connsiteX5" fmla="*/ 732622 w 2545080"/>
                <a:gd name="connsiteY5" fmla="*/ 582606 h 664168"/>
                <a:gd name="connsiteX6" fmla="*/ 821353 w 2545080"/>
                <a:gd name="connsiteY6" fmla="*/ 588622 h 664168"/>
                <a:gd name="connsiteX7" fmla="*/ 980779 w 2545080"/>
                <a:gd name="connsiteY7" fmla="*/ 589235 h 664168"/>
                <a:gd name="connsiteX8" fmla="*/ 1018412 w 2545080"/>
                <a:gd name="connsiteY8" fmla="*/ 643356 h 664168"/>
                <a:gd name="connsiteX9" fmla="*/ 1162050 w 2545080"/>
                <a:gd name="connsiteY9" fmla="*/ 641308 h 664168"/>
                <a:gd name="connsiteX10" fmla="*/ 1346203 w 2545080"/>
                <a:gd name="connsiteY10" fmla="*/ 641572 h 664168"/>
                <a:gd name="connsiteX11" fmla="*/ 1374908 w 2545080"/>
                <a:gd name="connsiteY11" fmla="*/ 593524 h 664168"/>
                <a:gd name="connsiteX12" fmla="*/ 1485900 w 2545080"/>
                <a:gd name="connsiteY12" fmla="*/ 584158 h 664168"/>
                <a:gd name="connsiteX13" fmla="*/ 1661160 w 2545080"/>
                <a:gd name="connsiteY13" fmla="*/ 542248 h 664168"/>
                <a:gd name="connsiteX14" fmla="*/ 1779270 w 2545080"/>
                <a:gd name="connsiteY14" fmla="*/ 633688 h 664168"/>
                <a:gd name="connsiteX15" fmla="*/ 1927860 w 2545080"/>
                <a:gd name="connsiteY15" fmla="*/ 256498 h 664168"/>
                <a:gd name="connsiteX16" fmla="*/ 2026920 w 2545080"/>
                <a:gd name="connsiteY16" fmla="*/ 8848 h 664168"/>
                <a:gd name="connsiteX17" fmla="*/ 2096693 w 2545080"/>
                <a:gd name="connsiteY17" fmla="*/ 573197 h 664168"/>
                <a:gd name="connsiteX18" fmla="*/ 2217420 w 2545080"/>
                <a:gd name="connsiteY18" fmla="*/ 191728 h 664168"/>
                <a:gd name="connsiteX19" fmla="*/ 2301240 w 2545080"/>
                <a:gd name="connsiteY19" fmla="*/ 393658 h 664168"/>
                <a:gd name="connsiteX20" fmla="*/ 2350770 w 2545080"/>
                <a:gd name="connsiteY20" fmla="*/ 553678 h 664168"/>
                <a:gd name="connsiteX21" fmla="*/ 2423160 w 2545080"/>
                <a:gd name="connsiteY21" fmla="*/ 637498 h 664168"/>
                <a:gd name="connsiteX22" fmla="*/ 2545080 w 2545080"/>
                <a:gd name="connsiteY22" fmla="*/ 648928 h 664168"/>
                <a:gd name="connsiteX0" fmla="*/ 0 w 2545080"/>
                <a:gd name="connsiteY0" fmla="*/ 664168 h 664168"/>
                <a:gd name="connsiteX1" fmla="*/ 194310 w 2545080"/>
                <a:gd name="connsiteY1" fmla="*/ 614638 h 664168"/>
                <a:gd name="connsiteX2" fmla="*/ 354330 w 2545080"/>
                <a:gd name="connsiteY2" fmla="*/ 538438 h 664168"/>
                <a:gd name="connsiteX3" fmla="*/ 458301 w 2545080"/>
                <a:gd name="connsiteY3" fmla="*/ 585822 h 664168"/>
                <a:gd name="connsiteX4" fmla="*/ 590550 w 2545080"/>
                <a:gd name="connsiteY4" fmla="*/ 553678 h 664168"/>
                <a:gd name="connsiteX5" fmla="*/ 732622 w 2545080"/>
                <a:gd name="connsiteY5" fmla="*/ 582606 h 664168"/>
                <a:gd name="connsiteX6" fmla="*/ 821353 w 2545080"/>
                <a:gd name="connsiteY6" fmla="*/ 588622 h 664168"/>
                <a:gd name="connsiteX7" fmla="*/ 980779 w 2545080"/>
                <a:gd name="connsiteY7" fmla="*/ 589235 h 664168"/>
                <a:gd name="connsiteX8" fmla="*/ 1011459 w 2545080"/>
                <a:gd name="connsiteY8" fmla="*/ 641308 h 664168"/>
                <a:gd name="connsiteX9" fmla="*/ 1162050 w 2545080"/>
                <a:gd name="connsiteY9" fmla="*/ 641308 h 664168"/>
                <a:gd name="connsiteX10" fmla="*/ 1346203 w 2545080"/>
                <a:gd name="connsiteY10" fmla="*/ 641572 h 664168"/>
                <a:gd name="connsiteX11" fmla="*/ 1374908 w 2545080"/>
                <a:gd name="connsiteY11" fmla="*/ 593524 h 664168"/>
                <a:gd name="connsiteX12" fmla="*/ 1485900 w 2545080"/>
                <a:gd name="connsiteY12" fmla="*/ 584158 h 664168"/>
                <a:gd name="connsiteX13" fmla="*/ 1661160 w 2545080"/>
                <a:gd name="connsiteY13" fmla="*/ 542248 h 664168"/>
                <a:gd name="connsiteX14" fmla="*/ 1779270 w 2545080"/>
                <a:gd name="connsiteY14" fmla="*/ 633688 h 664168"/>
                <a:gd name="connsiteX15" fmla="*/ 1927860 w 2545080"/>
                <a:gd name="connsiteY15" fmla="*/ 256498 h 664168"/>
                <a:gd name="connsiteX16" fmla="*/ 2026920 w 2545080"/>
                <a:gd name="connsiteY16" fmla="*/ 8848 h 664168"/>
                <a:gd name="connsiteX17" fmla="*/ 2096693 w 2545080"/>
                <a:gd name="connsiteY17" fmla="*/ 573197 h 664168"/>
                <a:gd name="connsiteX18" fmla="*/ 2217420 w 2545080"/>
                <a:gd name="connsiteY18" fmla="*/ 191728 h 664168"/>
                <a:gd name="connsiteX19" fmla="*/ 2301240 w 2545080"/>
                <a:gd name="connsiteY19" fmla="*/ 393658 h 664168"/>
                <a:gd name="connsiteX20" fmla="*/ 2350770 w 2545080"/>
                <a:gd name="connsiteY20" fmla="*/ 553678 h 664168"/>
                <a:gd name="connsiteX21" fmla="*/ 2423160 w 2545080"/>
                <a:gd name="connsiteY21" fmla="*/ 637498 h 664168"/>
                <a:gd name="connsiteX22" fmla="*/ 2545080 w 2545080"/>
                <a:gd name="connsiteY22" fmla="*/ 648928 h 664168"/>
                <a:gd name="connsiteX0" fmla="*/ 0 w 2545080"/>
                <a:gd name="connsiteY0" fmla="*/ 664168 h 664168"/>
                <a:gd name="connsiteX1" fmla="*/ 194310 w 2545080"/>
                <a:gd name="connsiteY1" fmla="*/ 614638 h 664168"/>
                <a:gd name="connsiteX2" fmla="*/ 354330 w 2545080"/>
                <a:gd name="connsiteY2" fmla="*/ 538438 h 664168"/>
                <a:gd name="connsiteX3" fmla="*/ 458301 w 2545080"/>
                <a:gd name="connsiteY3" fmla="*/ 585822 h 664168"/>
                <a:gd name="connsiteX4" fmla="*/ 590550 w 2545080"/>
                <a:gd name="connsiteY4" fmla="*/ 553678 h 664168"/>
                <a:gd name="connsiteX5" fmla="*/ 732622 w 2545080"/>
                <a:gd name="connsiteY5" fmla="*/ 582606 h 664168"/>
                <a:gd name="connsiteX6" fmla="*/ 821353 w 2545080"/>
                <a:gd name="connsiteY6" fmla="*/ 588622 h 664168"/>
                <a:gd name="connsiteX7" fmla="*/ 980779 w 2545080"/>
                <a:gd name="connsiteY7" fmla="*/ 589235 h 664168"/>
                <a:gd name="connsiteX8" fmla="*/ 1011459 w 2545080"/>
                <a:gd name="connsiteY8" fmla="*/ 641308 h 664168"/>
                <a:gd name="connsiteX9" fmla="*/ 1162050 w 2545080"/>
                <a:gd name="connsiteY9" fmla="*/ 641308 h 664168"/>
                <a:gd name="connsiteX10" fmla="*/ 1381848 w 2545080"/>
                <a:gd name="connsiteY10" fmla="*/ 646238 h 664168"/>
                <a:gd name="connsiteX11" fmla="*/ 1374908 w 2545080"/>
                <a:gd name="connsiteY11" fmla="*/ 593524 h 664168"/>
                <a:gd name="connsiteX12" fmla="*/ 1485900 w 2545080"/>
                <a:gd name="connsiteY12" fmla="*/ 584158 h 664168"/>
                <a:gd name="connsiteX13" fmla="*/ 1661160 w 2545080"/>
                <a:gd name="connsiteY13" fmla="*/ 542248 h 664168"/>
                <a:gd name="connsiteX14" fmla="*/ 1779270 w 2545080"/>
                <a:gd name="connsiteY14" fmla="*/ 633688 h 664168"/>
                <a:gd name="connsiteX15" fmla="*/ 1927860 w 2545080"/>
                <a:gd name="connsiteY15" fmla="*/ 256498 h 664168"/>
                <a:gd name="connsiteX16" fmla="*/ 2026920 w 2545080"/>
                <a:gd name="connsiteY16" fmla="*/ 8848 h 664168"/>
                <a:gd name="connsiteX17" fmla="*/ 2096693 w 2545080"/>
                <a:gd name="connsiteY17" fmla="*/ 573197 h 664168"/>
                <a:gd name="connsiteX18" fmla="*/ 2217420 w 2545080"/>
                <a:gd name="connsiteY18" fmla="*/ 191728 h 664168"/>
                <a:gd name="connsiteX19" fmla="*/ 2301240 w 2545080"/>
                <a:gd name="connsiteY19" fmla="*/ 393658 h 664168"/>
                <a:gd name="connsiteX20" fmla="*/ 2350770 w 2545080"/>
                <a:gd name="connsiteY20" fmla="*/ 553678 h 664168"/>
                <a:gd name="connsiteX21" fmla="*/ 2423160 w 2545080"/>
                <a:gd name="connsiteY21" fmla="*/ 637498 h 664168"/>
                <a:gd name="connsiteX22" fmla="*/ 2545080 w 2545080"/>
                <a:gd name="connsiteY22" fmla="*/ 648928 h 664168"/>
                <a:gd name="connsiteX0" fmla="*/ 0 w 2545080"/>
                <a:gd name="connsiteY0" fmla="*/ 664168 h 664168"/>
                <a:gd name="connsiteX1" fmla="*/ 194310 w 2545080"/>
                <a:gd name="connsiteY1" fmla="*/ 614638 h 664168"/>
                <a:gd name="connsiteX2" fmla="*/ 354330 w 2545080"/>
                <a:gd name="connsiteY2" fmla="*/ 538438 h 664168"/>
                <a:gd name="connsiteX3" fmla="*/ 458301 w 2545080"/>
                <a:gd name="connsiteY3" fmla="*/ 585822 h 664168"/>
                <a:gd name="connsiteX4" fmla="*/ 590550 w 2545080"/>
                <a:gd name="connsiteY4" fmla="*/ 553678 h 664168"/>
                <a:gd name="connsiteX5" fmla="*/ 732622 w 2545080"/>
                <a:gd name="connsiteY5" fmla="*/ 582606 h 664168"/>
                <a:gd name="connsiteX6" fmla="*/ 821353 w 2545080"/>
                <a:gd name="connsiteY6" fmla="*/ 588622 h 664168"/>
                <a:gd name="connsiteX7" fmla="*/ 980779 w 2545080"/>
                <a:gd name="connsiteY7" fmla="*/ 589235 h 664168"/>
                <a:gd name="connsiteX8" fmla="*/ 1011459 w 2545080"/>
                <a:gd name="connsiteY8" fmla="*/ 641308 h 664168"/>
                <a:gd name="connsiteX9" fmla="*/ 1162050 w 2545080"/>
                <a:gd name="connsiteY9" fmla="*/ 641308 h 664168"/>
                <a:gd name="connsiteX10" fmla="*/ 1381848 w 2545080"/>
                <a:gd name="connsiteY10" fmla="*/ 646238 h 664168"/>
                <a:gd name="connsiteX11" fmla="*/ 1390750 w 2545080"/>
                <a:gd name="connsiteY11" fmla="*/ 588858 h 664168"/>
                <a:gd name="connsiteX12" fmla="*/ 1485900 w 2545080"/>
                <a:gd name="connsiteY12" fmla="*/ 584158 h 664168"/>
                <a:gd name="connsiteX13" fmla="*/ 1661160 w 2545080"/>
                <a:gd name="connsiteY13" fmla="*/ 542248 h 664168"/>
                <a:gd name="connsiteX14" fmla="*/ 1779270 w 2545080"/>
                <a:gd name="connsiteY14" fmla="*/ 633688 h 664168"/>
                <a:gd name="connsiteX15" fmla="*/ 1927860 w 2545080"/>
                <a:gd name="connsiteY15" fmla="*/ 256498 h 664168"/>
                <a:gd name="connsiteX16" fmla="*/ 2026920 w 2545080"/>
                <a:gd name="connsiteY16" fmla="*/ 8848 h 664168"/>
                <a:gd name="connsiteX17" fmla="*/ 2096693 w 2545080"/>
                <a:gd name="connsiteY17" fmla="*/ 573197 h 664168"/>
                <a:gd name="connsiteX18" fmla="*/ 2217420 w 2545080"/>
                <a:gd name="connsiteY18" fmla="*/ 191728 h 664168"/>
                <a:gd name="connsiteX19" fmla="*/ 2301240 w 2545080"/>
                <a:gd name="connsiteY19" fmla="*/ 393658 h 664168"/>
                <a:gd name="connsiteX20" fmla="*/ 2350770 w 2545080"/>
                <a:gd name="connsiteY20" fmla="*/ 553678 h 664168"/>
                <a:gd name="connsiteX21" fmla="*/ 2423160 w 2545080"/>
                <a:gd name="connsiteY21" fmla="*/ 637498 h 664168"/>
                <a:gd name="connsiteX22" fmla="*/ 2545080 w 2545080"/>
                <a:gd name="connsiteY22" fmla="*/ 648928 h 664168"/>
                <a:gd name="connsiteX0" fmla="*/ 0 w 2545080"/>
                <a:gd name="connsiteY0" fmla="*/ 664168 h 664168"/>
                <a:gd name="connsiteX1" fmla="*/ 194310 w 2545080"/>
                <a:gd name="connsiteY1" fmla="*/ 614638 h 664168"/>
                <a:gd name="connsiteX2" fmla="*/ 354330 w 2545080"/>
                <a:gd name="connsiteY2" fmla="*/ 538438 h 664168"/>
                <a:gd name="connsiteX3" fmla="*/ 458301 w 2545080"/>
                <a:gd name="connsiteY3" fmla="*/ 585822 h 664168"/>
                <a:gd name="connsiteX4" fmla="*/ 590550 w 2545080"/>
                <a:gd name="connsiteY4" fmla="*/ 553678 h 664168"/>
                <a:gd name="connsiteX5" fmla="*/ 732622 w 2545080"/>
                <a:gd name="connsiteY5" fmla="*/ 582606 h 664168"/>
                <a:gd name="connsiteX6" fmla="*/ 821353 w 2545080"/>
                <a:gd name="connsiteY6" fmla="*/ 588622 h 664168"/>
                <a:gd name="connsiteX7" fmla="*/ 980779 w 2545080"/>
                <a:gd name="connsiteY7" fmla="*/ 589235 h 664168"/>
                <a:gd name="connsiteX8" fmla="*/ 1011459 w 2545080"/>
                <a:gd name="connsiteY8" fmla="*/ 641308 h 664168"/>
                <a:gd name="connsiteX9" fmla="*/ 1162050 w 2545080"/>
                <a:gd name="connsiteY9" fmla="*/ 641308 h 664168"/>
                <a:gd name="connsiteX10" fmla="*/ 1364025 w 2545080"/>
                <a:gd name="connsiteY10" fmla="*/ 641572 h 664168"/>
                <a:gd name="connsiteX11" fmla="*/ 1390750 w 2545080"/>
                <a:gd name="connsiteY11" fmla="*/ 588858 h 664168"/>
                <a:gd name="connsiteX12" fmla="*/ 1485900 w 2545080"/>
                <a:gd name="connsiteY12" fmla="*/ 584158 h 664168"/>
                <a:gd name="connsiteX13" fmla="*/ 1661160 w 2545080"/>
                <a:gd name="connsiteY13" fmla="*/ 542248 h 664168"/>
                <a:gd name="connsiteX14" fmla="*/ 1779270 w 2545080"/>
                <a:gd name="connsiteY14" fmla="*/ 633688 h 664168"/>
                <a:gd name="connsiteX15" fmla="*/ 1927860 w 2545080"/>
                <a:gd name="connsiteY15" fmla="*/ 256498 h 664168"/>
                <a:gd name="connsiteX16" fmla="*/ 2026920 w 2545080"/>
                <a:gd name="connsiteY16" fmla="*/ 8848 h 664168"/>
                <a:gd name="connsiteX17" fmla="*/ 2096693 w 2545080"/>
                <a:gd name="connsiteY17" fmla="*/ 573197 h 664168"/>
                <a:gd name="connsiteX18" fmla="*/ 2217420 w 2545080"/>
                <a:gd name="connsiteY18" fmla="*/ 191728 h 664168"/>
                <a:gd name="connsiteX19" fmla="*/ 2301240 w 2545080"/>
                <a:gd name="connsiteY19" fmla="*/ 393658 h 664168"/>
                <a:gd name="connsiteX20" fmla="*/ 2350770 w 2545080"/>
                <a:gd name="connsiteY20" fmla="*/ 553678 h 664168"/>
                <a:gd name="connsiteX21" fmla="*/ 2423160 w 2545080"/>
                <a:gd name="connsiteY21" fmla="*/ 637498 h 664168"/>
                <a:gd name="connsiteX22" fmla="*/ 2545080 w 2545080"/>
                <a:gd name="connsiteY22" fmla="*/ 648928 h 664168"/>
                <a:gd name="connsiteX0" fmla="*/ 0 w 2545080"/>
                <a:gd name="connsiteY0" fmla="*/ 664168 h 664168"/>
                <a:gd name="connsiteX1" fmla="*/ 194310 w 2545080"/>
                <a:gd name="connsiteY1" fmla="*/ 614638 h 664168"/>
                <a:gd name="connsiteX2" fmla="*/ 354330 w 2545080"/>
                <a:gd name="connsiteY2" fmla="*/ 538438 h 664168"/>
                <a:gd name="connsiteX3" fmla="*/ 458301 w 2545080"/>
                <a:gd name="connsiteY3" fmla="*/ 585822 h 664168"/>
                <a:gd name="connsiteX4" fmla="*/ 590550 w 2545080"/>
                <a:gd name="connsiteY4" fmla="*/ 553678 h 664168"/>
                <a:gd name="connsiteX5" fmla="*/ 732622 w 2545080"/>
                <a:gd name="connsiteY5" fmla="*/ 582606 h 664168"/>
                <a:gd name="connsiteX6" fmla="*/ 821353 w 2545080"/>
                <a:gd name="connsiteY6" fmla="*/ 588622 h 664168"/>
                <a:gd name="connsiteX7" fmla="*/ 980779 w 2545080"/>
                <a:gd name="connsiteY7" fmla="*/ 589235 h 664168"/>
                <a:gd name="connsiteX8" fmla="*/ 1051064 w 2545080"/>
                <a:gd name="connsiteY8" fmla="*/ 641308 h 664168"/>
                <a:gd name="connsiteX9" fmla="*/ 1162050 w 2545080"/>
                <a:gd name="connsiteY9" fmla="*/ 641308 h 664168"/>
                <a:gd name="connsiteX10" fmla="*/ 1364025 w 2545080"/>
                <a:gd name="connsiteY10" fmla="*/ 641572 h 664168"/>
                <a:gd name="connsiteX11" fmla="*/ 1390750 w 2545080"/>
                <a:gd name="connsiteY11" fmla="*/ 588858 h 664168"/>
                <a:gd name="connsiteX12" fmla="*/ 1485900 w 2545080"/>
                <a:gd name="connsiteY12" fmla="*/ 584158 h 664168"/>
                <a:gd name="connsiteX13" fmla="*/ 1661160 w 2545080"/>
                <a:gd name="connsiteY13" fmla="*/ 542248 h 664168"/>
                <a:gd name="connsiteX14" fmla="*/ 1779270 w 2545080"/>
                <a:gd name="connsiteY14" fmla="*/ 633688 h 664168"/>
                <a:gd name="connsiteX15" fmla="*/ 1927860 w 2545080"/>
                <a:gd name="connsiteY15" fmla="*/ 256498 h 664168"/>
                <a:gd name="connsiteX16" fmla="*/ 2026920 w 2545080"/>
                <a:gd name="connsiteY16" fmla="*/ 8848 h 664168"/>
                <a:gd name="connsiteX17" fmla="*/ 2096693 w 2545080"/>
                <a:gd name="connsiteY17" fmla="*/ 573197 h 664168"/>
                <a:gd name="connsiteX18" fmla="*/ 2217420 w 2545080"/>
                <a:gd name="connsiteY18" fmla="*/ 191728 h 664168"/>
                <a:gd name="connsiteX19" fmla="*/ 2301240 w 2545080"/>
                <a:gd name="connsiteY19" fmla="*/ 393658 h 664168"/>
                <a:gd name="connsiteX20" fmla="*/ 2350770 w 2545080"/>
                <a:gd name="connsiteY20" fmla="*/ 553678 h 664168"/>
                <a:gd name="connsiteX21" fmla="*/ 2423160 w 2545080"/>
                <a:gd name="connsiteY21" fmla="*/ 637498 h 664168"/>
                <a:gd name="connsiteX22" fmla="*/ 2545080 w 2545080"/>
                <a:gd name="connsiteY22" fmla="*/ 648928 h 664168"/>
                <a:gd name="connsiteX0" fmla="*/ 0 w 2545080"/>
                <a:gd name="connsiteY0" fmla="*/ 664168 h 664168"/>
                <a:gd name="connsiteX1" fmla="*/ 194310 w 2545080"/>
                <a:gd name="connsiteY1" fmla="*/ 614638 h 664168"/>
                <a:gd name="connsiteX2" fmla="*/ 354330 w 2545080"/>
                <a:gd name="connsiteY2" fmla="*/ 538438 h 664168"/>
                <a:gd name="connsiteX3" fmla="*/ 458301 w 2545080"/>
                <a:gd name="connsiteY3" fmla="*/ 585822 h 664168"/>
                <a:gd name="connsiteX4" fmla="*/ 590550 w 2545080"/>
                <a:gd name="connsiteY4" fmla="*/ 553678 h 664168"/>
                <a:gd name="connsiteX5" fmla="*/ 732622 w 2545080"/>
                <a:gd name="connsiteY5" fmla="*/ 582606 h 664168"/>
                <a:gd name="connsiteX6" fmla="*/ 821353 w 2545080"/>
                <a:gd name="connsiteY6" fmla="*/ 588622 h 664168"/>
                <a:gd name="connsiteX7" fmla="*/ 1014445 w 2545080"/>
                <a:gd name="connsiteY7" fmla="*/ 589235 h 664168"/>
                <a:gd name="connsiteX8" fmla="*/ 1051064 w 2545080"/>
                <a:gd name="connsiteY8" fmla="*/ 641308 h 664168"/>
                <a:gd name="connsiteX9" fmla="*/ 1162050 w 2545080"/>
                <a:gd name="connsiteY9" fmla="*/ 641308 h 664168"/>
                <a:gd name="connsiteX10" fmla="*/ 1364025 w 2545080"/>
                <a:gd name="connsiteY10" fmla="*/ 641572 h 664168"/>
                <a:gd name="connsiteX11" fmla="*/ 1390750 w 2545080"/>
                <a:gd name="connsiteY11" fmla="*/ 588858 h 664168"/>
                <a:gd name="connsiteX12" fmla="*/ 1485900 w 2545080"/>
                <a:gd name="connsiteY12" fmla="*/ 584158 h 664168"/>
                <a:gd name="connsiteX13" fmla="*/ 1661160 w 2545080"/>
                <a:gd name="connsiteY13" fmla="*/ 542248 h 664168"/>
                <a:gd name="connsiteX14" fmla="*/ 1779270 w 2545080"/>
                <a:gd name="connsiteY14" fmla="*/ 633688 h 664168"/>
                <a:gd name="connsiteX15" fmla="*/ 1927860 w 2545080"/>
                <a:gd name="connsiteY15" fmla="*/ 256498 h 664168"/>
                <a:gd name="connsiteX16" fmla="*/ 2026920 w 2545080"/>
                <a:gd name="connsiteY16" fmla="*/ 8848 h 664168"/>
                <a:gd name="connsiteX17" fmla="*/ 2096693 w 2545080"/>
                <a:gd name="connsiteY17" fmla="*/ 573197 h 664168"/>
                <a:gd name="connsiteX18" fmla="*/ 2217420 w 2545080"/>
                <a:gd name="connsiteY18" fmla="*/ 191728 h 664168"/>
                <a:gd name="connsiteX19" fmla="*/ 2301240 w 2545080"/>
                <a:gd name="connsiteY19" fmla="*/ 393658 h 664168"/>
                <a:gd name="connsiteX20" fmla="*/ 2350770 w 2545080"/>
                <a:gd name="connsiteY20" fmla="*/ 553678 h 664168"/>
                <a:gd name="connsiteX21" fmla="*/ 2423160 w 2545080"/>
                <a:gd name="connsiteY21" fmla="*/ 637498 h 664168"/>
                <a:gd name="connsiteX22" fmla="*/ 2545080 w 2545080"/>
                <a:gd name="connsiteY22" fmla="*/ 648928 h 664168"/>
                <a:gd name="connsiteX0" fmla="*/ 0 w 2545080"/>
                <a:gd name="connsiteY0" fmla="*/ 664168 h 664168"/>
                <a:gd name="connsiteX1" fmla="*/ 194310 w 2545080"/>
                <a:gd name="connsiteY1" fmla="*/ 614638 h 664168"/>
                <a:gd name="connsiteX2" fmla="*/ 354330 w 2545080"/>
                <a:gd name="connsiteY2" fmla="*/ 538438 h 664168"/>
                <a:gd name="connsiteX3" fmla="*/ 458301 w 2545080"/>
                <a:gd name="connsiteY3" fmla="*/ 585822 h 664168"/>
                <a:gd name="connsiteX4" fmla="*/ 590550 w 2545080"/>
                <a:gd name="connsiteY4" fmla="*/ 553678 h 664168"/>
                <a:gd name="connsiteX5" fmla="*/ 732622 w 2545080"/>
                <a:gd name="connsiteY5" fmla="*/ 582606 h 664168"/>
                <a:gd name="connsiteX6" fmla="*/ 821353 w 2545080"/>
                <a:gd name="connsiteY6" fmla="*/ 588622 h 664168"/>
                <a:gd name="connsiteX7" fmla="*/ 1014445 w 2545080"/>
                <a:gd name="connsiteY7" fmla="*/ 589235 h 664168"/>
                <a:gd name="connsiteX8" fmla="*/ 1043143 w 2545080"/>
                <a:gd name="connsiteY8" fmla="*/ 641308 h 664168"/>
                <a:gd name="connsiteX9" fmla="*/ 1162050 w 2545080"/>
                <a:gd name="connsiteY9" fmla="*/ 641308 h 664168"/>
                <a:gd name="connsiteX10" fmla="*/ 1364025 w 2545080"/>
                <a:gd name="connsiteY10" fmla="*/ 641572 h 664168"/>
                <a:gd name="connsiteX11" fmla="*/ 1390750 w 2545080"/>
                <a:gd name="connsiteY11" fmla="*/ 588858 h 664168"/>
                <a:gd name="connsiteX12" fmla="*/ 1485900 w 2545080"/>
                <a:gd name="connsiteY12" fmla="*/ 584158 h 664168"/>
                <a:gd name="connsiteX13" fmla="*/ 1661160 w 2545080"/>
                <a:gd name="connsiteY13" fmla="*/ 542248 h 664168"/>
                <a:gd name="connsiteX14" fmla="*/ 1779270 w 2545080"/>
                <a:gd name="connsiteY14" fmla="*/ 633688 h 664168"/>
                <a:gd name="connsiteX15" fmla="*/ 1927860 w 2545080"/>
                <a:gd name="connsiteY15" fmla="*/ 256498 h 664168"/>
                <a:gd name="connsiteX16" fmla="*/ 2026920 w 2545080"/>
                <a:gd name="connsiteY16" fmla="*/ 8848 h 664168"/>
                <a:gd name="connsiteX17" fmla="*/ 2096693 w 2545080"/>
                <a:gd name="connsiteY17" fmla="*/ 573197 h 664168"/>
                <a:gd name="connsiteX18" fmla="*/ 2217420 w 2545080"/>
                <a:gd name="connsiteY18" fmla="*/ 191728 h 664168"/>
                <a:gd name="connsiteX19" fmla="*/ 2301240 w 2545080"/>
                <a:gd name="connsiteY19" fmla="*/ 393658 h 664168"/>
                <a:gd name="connsiteX20" fmla="*/ 2350770 w 2545080"/>
                <a:gd name="connsiteY20" fmla="*/ 553678 h 664168"/>
                <a:gd name="connsiteX21" fmla="*/ 2423160 w 2545080"/>
                <a:gd name="connsiteY21" fmla="*/ 637498 h 664168"/>
                <a:gd name="connsiteX22" fmla="*/ 2545080 w 2545080"/>
                <a:gd name="connsiteY22" fmla="*/ 648928 h 664168"/>
                <a:gd name="connsiteX0" fmla="*/ 0 w 2545080"/>
                <a:gd name="connsiteY0" fmla="*/ 664168 h 664168"/>
                <a:gd name="connsiteX1" fmla="*/ 194310 w 2545080"/>
                <a:gd name="connsiteY1" fmla="*/ 614638 h 664168"/>
                <a:gd name="connsiteX2" fmla="*/ 354330 w 2545080"/>
                <a:gd name="connsiteY2" fmla="*/ 538438 h 664168"/>
                <a:gd name="connsiteX3" fmla="*/ 458301 w 2545080"/>
                <a:gd name="connsiteY3" fmla="*/ 585822 h 664168"/>
                <a:gd name="connsiteX4" fmla="*/ 590550 w 2545080"/>
                <a:gd name="connsiteY4" fmla="*/ 553678 h 664168"/>
                <a:gd name="connsiteX5" fmla="*/ 732622 w 2545080"/>
                <a:gd name="connsiteY5" fmla="*/ 582606 h 664168"/>
                <a:gd name="connsiteX6" fmla="*/ 821353 w 2545080"/>
                <a:gd name="connsiteY6" fmla="*/ 588622 h 664168"/>
                <a:gd name="connsiteX7" fmla="*/ 1014445 w 2545080"/>
                <a:gd name="connsiteY7" fmla="*/ 589235 h 664168"/>
                <a:gd name="connsiteX8" fmla="*/ 1041162 w 2545080"/>
                <a:gd name="connsiteY8" fmla="*/ 655306 h 664168"/>
                <a:gd name="connsiteX9" fmla="*/ 1162050 w 2545080"/>
                <a:gd name="connsiteY9" fmla="*/ 641308 h 664168"/>
                <a:gd name="connsiteX10" fmla="*/ 1364025 w 2545080"/>
                <a:gd name="connsiteY10" fmla="*/ 641572 h 664168"/>
                <a:gd name="connsiteX11" fmla="*/ 1390750 w 2545080"/>
                <a:gd name="connsiteY11" fmla="*/ 588858 h 664168"/>
                <a:gd name="connsiteX12" fmla="*/ 1485900 w 2545080"/>
                <a:gd name="connsiteY12" fmla="*/ 584158 h 664168"/>
                <a:gd name="connsiteX13" fmla="*/ 1661160 w 2545080"/>
                <a:gd name="connsiteY13" fmla="*/ 542248 h 664168"/>
                <a:gd name="connsiteX14" fmla="*/ 1779270 w 2545080"/>
                <a:gd name="connsiteY14" fmla="*/ 633688 h 664168"/>
                <a:gd name="connsiteX15" fmla="*/ 1927860 w 2545080"/>
                <a:gd name="connsiteY15" fmla="*/ 256498 h 664168"/>
                <a:gd name="connsiteX16" fmla="*/ 2026920 w 2545080"/>
                <a:gd name="connsiteY16" fmla="*/ 8848 h 664168"/>
                <a:gd name="connsiteX17" fmla="*/ 2096693 w 2545080"/>
                <a:gd name="connsiteY17" fmla="*/ 573197 h 664168"/>
                <a:gd name="connsiteX18" fmla="*/ 2217420 w 2545080"/>
                <a:gd name="connsiteY18" fmla="*/ 191728 h 664168"/>
                <a:gd name="connsiteX19" fmla="*/ 2301240 w 2545080"/>
                <a:gd name="connsiteY19" fmla="*/ 393658 h 664168"/>
                <a:gd name="connsiteX20" fmla="*/ 2350770 w 2545080"/>
                <a:gd name="connsiteY20" fmla="*/ 553678 h 664168"/>
                <a:gd name="connsiteX21" fmla="*/ 2423160 w 2545080"/>
                <a:gd name="connsiteY21" fmla="*/ 637498 h 664168"/>
                <a:gd name="connsiteX22" fmla="*/ 2545080 w 2545080"/>
                <a:gd name="connsiteY22" fmla="*/ 648928 h 664168"/>
                <a:gd name="connsiteX0" fmla="*/ 0 w 2545080"/>
                <a:gd name="connsiteY0" fmla="*/ 664168 h 664168"/>
                <a:gd name="connsiteX1" fmla="*/ 194310 w 2545080"/>
                <a:gd name="connsiteY1" fmla="*/ 614638 h 664168"/>
                <a:gd name="connsiteX2" fmla="*/ 354330 w 2545080"/>
                <a:gd name="connsiteY2" fmla="*/ 538438 h 664168"/>
                <a:gd name="connsiteX3" fmla="*/ 458301 w 2545080"/>
                <a:gd name="connsiteY3" fmla="*/ 585822 h 664168"/>
                <a:gd name="connsiteX4" fmla="*/ 590550 w 2545080"/>
                <a:gd name="connsiteY4" fmla="*/ 553678 h 664168"/>
                <a:gd name="connsiteX5" fmla="*/ 732622 w 2545080"/>
                <a:gd name="connsiteY5" fmla="*/ 582606 h 664168"/>
                <a:gd name="connsiteX6" fmla="*/ 821353 w 2545080"/>
                <a:gd name="connsiteY6" fmla="*/ 588622 h 664168"/>
                <a:gd name="connsiteX7" fmla="*/ 1014445 w 2545080"/>
                <a:gd name="connsiteY7" fmla="*/ 589235 h 664168"/>
                <a:gd name="connsiteX8" fmla="*/ 1041162 w 2545080"/>
                <a:gd name="connsiteY8" fmla="*/ 655306 h 664168"/>
                <a:gd name="connsiteX9" fmla="*/ 1162050 w 2545080"/>
                <a:gd name="connsiteY9" fmla="*/ 652973 h 664168"/>
                <a:gd name="connsiteX10" fmla="*/ 1364025 w 2545080"/>
                <a:gd name="connsiteY10" fmla="*/ 641572 h 664168"/>
                <a:gd name="connsiteX11" fmla="*/ 1390750 w 2545080"/>
                <a:gd name="connsiteY11" fmla="*/ 588858 h 664168"/>
                <a:gd name="connsiteX12" fmla="*/ 1485900 w 2545080"/>
                <a:gd name="connsiteY12" fmla="*/ 584158 h 664168"/>
                <a:gd name="connsiteX13" fmla="*/ 1661160 w 2545080"/>
                <a:gd name="connsiteY13" fmla="*/ 542248 h 664168"/>
                <a:gd name="connsiteX14" fmla="*/ 1779270 w 2545080"/>
                <a:gd name="connsiteY14" fmla="*/ 633688 h 664168"/>
                <a:gd name="connsiteX15" fmla="*/ 1927860 w 2545080"/>
                <a:gd name="connsiteY15" fmla="*/ 256498 h 664168"/>
                <a:gd name="connsiteX16" fmla="*/ 2026920 w 2545080"/>
                <a:gd name="connsiteY16" fmla="*/ 8848 h 664168"/>
                <a:gd name="connsiteX17" fmla="*/ 2096693 w 2545080"/>
                <a:gd name="connsiteY17" fmla="*/ 573197 h 664168"/>
                <a:gd name="connsiteX18" fmla="*/ 2217420 w 2545080"/>
                <a:gd name="connsiteY18" fmla="*/ 191728 h 664168"/>
                <a:gd name="connsiteX19" fmla="*/ 2301240 w 2545080"/>
                <a:gd name="connsiteY19" fmla="*/ 393658 h 664168"/>
                <a:gd name="connsiteX20" fmla="*/ 2350770 w 2545080"/>
                <a:gd name="connsiteY20" fmla="*/ 553678 h 664168"/>
                <a:gd name="connsiteX21" fmla="*/ 2423160 w 2545080"/>
                <a:gd name="connsiteY21" fmla="*/ 637498 h 664168"/>
                <a:gd name="connsiteX22" fmla="*/ 2545080 w 2545080"/>
                <a:gd name="connsiteY22" fmla="*/ 648928 h 664168"/>
                <a:gd name="connsiteX0" fmla="*/ 0 w 2545080"/>
                <a:gd name="connsiteY0" fmla="*/ 664168 h 664168"/>
                <a:gd name="connsiteX1" fmla="*/ 194310 w 2545080"/>
                <a:gd name="connsiteY1" fmla="*/ 614638 h 664168"/>
                <a:gd name="connsiteX2" fmla="*/ 354330 w 2545080"/>
                <a:gd name="connsiteY2" fmla="*/ 538438 h 664168"/>
                <a:gd name="connsiteX3" fmla="*/ 458301 w 2545080"/>
                <a:gd name="connsiteY3" fmla="*/ 585822 h 664168"/>
                <a:gd name="connsiteX4" fmla="*/ 590550 w 2545080"/>
                <a:gd name="connsiteY4" fmla="*/ 553678 h 664168"/>
                <a:gd name="connsiteX5" fmla="*/ 732622 w 2545080"/>
                <a:gd name="connsiteY5" fmla="*/ 582606 h 664168"/>
                <a:gd name="connsiteX6" fmla="*/ 821353 w 2545080"/>
                <a:gd name="connsiteY6" fmla="*/ 588622 h 664168"/>
                <a:gd name="connsiteX7" fmla="*/ 1014445 w 2545080"/>
                <a:gd name="connsiteY7" fmla="*/ 589235 h 664168"/>
                <a:gd name="connsiteX8" fmla="*/ 1041162 w 2545080"/>
                <a:gd name="connsiteY8" fmla="*/ 655306 h 664168"/>
                <a:gd name="connsiteX9" fmla="*/ 1162050 w 2545080"/>
                <a:gd name="connsiteY9" fmla="*/ 652973 h 664168"/>
                <a:gd name="connsiteX10" fmla="*/ 1364025 w 2545080"/>
                <a:gd name="connsiteY10" fmla="*/ 650905 h 664168"/>
                <a:gd name="connsiteX11" fmla="*/ 1390750 w 2545080"/>
                <a:gd name="connsiteY11" fmla="*/ 588858 h 664168"/>
                <a:gd name="connsiteX12" fmla="*/ 1485900 w 2545080"/>
                <a:gd name="connsiteY12" fmla="*/ 584158 h 664168"/>
                <a:gd name="connsiteX13" fmla="*/ 1661160 w 2545080"/>
                <a:gd name="connsiteY13" fmla="*/ 542248 h 664168"/>
                <a:gd name="connsiteX14" fmla="*/ 1779270 w 2545080"/>
                <a:gd name="connsiteY14" fmla="*/ 633688 h 664168"/>
                <a:gd name="connsiteX15" fmla="*/ 1927860 w 2545080"/>
                <a:gd name="connsiteY15" fmla="*/ 256498 h 664168"/>
                <a:gd name="connsiteX16" fmla="*/ 2026920 w 2545080"/>
                <a:gd name="connsiteY16" fmla="*/ 8848 h 664168"/>
                <a:gd name="connsiteX17" fmla="*/ 2096693 w 2545080"/>
                <a:gd name="connsiteY17" fmla="*/ 573197 h 664168"/>
                <a:gd name="connsiteX18" fmla="*/ 2217420 w 2545080"/>
                <a:gd name="connsiteY18" fmla="*/ 191728 h 664168"/>
                <a:gd name="connsiteX19" fmla="*/ 2301240 w 2545080"/>
                <a:gd name="connsiteY19" fmla="*/ 393658 h 664168"/>
                <a:gd name="connsiteX20" fmla="*/ 2350770 w 2545080"/>
                <a:gd name="connsiteY20" fmla="*/ 553678 h 664168"/>
                <a:gd name="connsiteX21" fmla="*/ 2423160 w 2545080"/>
                <a:gd name="connsiteY21" fmla="*/ 637498 h 664168"/>
                <a:gd name="connsiteX22" fmla="*/ 2545080 w 2545080"/>
                <a:gd name="connsiteY22" fmla="*/ 648928 h 664168"/>
                <a:gd name="connsiteX0" fmla="*/ 0 w 2545080"/>
                <a:gd name="connsiteY0" fmla="*/ 664168 h 664168"/>
                <a:gd name="connsiteX1" fmla="*/ 194310 w 2545080"/>
                <a:gd name="connsiteY1" fmla="*/ 614638 h 664168"/>
                <a:gd name="connsiteX2" fmla="*/ 354330 w 2545080"/>
                <a:gd name="connsiteY2" fmla="*/ 538438 h 664168"/>
                <a:gd name="connsiteX3" fmla="*/ 458301 w 2545080"/>
                <a:gd name="connsiteY3" fmla="*/ 585822 h 664168"/>
                <a:gd name="connsiteX4" fmla="*/ 590550 w 2545080"/>
                <a:gd name="connsiteY4" fmla="*/ 553678 h 664168"/>
                <a:gd name="connsiteX5" fmla="*/ 732622 w 2545080"/>
                <a:gd name="connsiteY5" fmla="*/ 582606 h 664168"/>
                <a:gd name="connsiteX6" fmla="*/ 821353 w 2545080"/>
                <a:gd name="connsiteY6" fmla="*/ 588622 h 664168"/>
                <a:gd name="connsiteX7" fmla="*/ 1014445 w 2545080"/>
                <a:gd name="connsiteY7" fmla="*/ 589235 h 664168"/>
                <a:gd name="connsiteX8" fmla="*/ 1041162 w 2545080"/>
                <a:gd name="connsiteY8" fmla="*/ 655306 h 664168"/>
                <a:gd name="connsiteX9" fmla="*/ 1162050 w 2545080"/>
                <a:gd name="connsiteY9" fmla="*/ 652973 h 664168"/>
                <a:gd name="connsiteX10" fmla="*/ 1364025 w 2545080"/>
                <a:gd name="connsiteY10" fmla="*/ 650905 h 664168"/>
                <a:gd name="connsiteX11" fmla="*/ 1390750 w 2545080"/>
                <a:gd name="connsiteY11" fmla="*/ 588858 h 664168"/>
                <a:gd name="connsiteX12" fmla="*/ 1485900 w 2545080"/>
                <a:gd name="connsiteY12" fmla="*/ 584158 h 664168"/>
                <a:gd name="connsiteX13" fmla="*/ 1661160 w 2545080"/>
                <a:gd name="connsiteY13" fmla="*/ 542248 h 664168"/>
                <a:gd name="connsiteX14" fmla="*/ 1779270 w 2545080"/>
                <a:gd name="connsiteY14" fmla="*/ 633688 h 664168"/>
                <a:gd name="connsiteX15" fmla="*/ 1927860 w 2545080"/>
                <a:gd name="connsiteY15" fmla="*/ 256498 h 664168"/>
                <a:gd name="connsiteX16" fmla="*/ 2026920 w 2545080"/>
                <a:gd name="connsiteY16" fmla="*/ 8848 h 664168"/>
                <a:gd name="connsiteX17" fmla="*/ 2096693 w 2545080"/>
                <a:gd name="connsiteY17" fmla="*/ 573197 h 664168"/>
                <a:gd name="connsiteX18" fmla="*/ 2217420 w 2545080"/>
                <a:gd name="connsiteY18" fmla="*/ 191728 h 664168"/>
                <a:gd name="connsiteX19" fmla="*/ 2301240 w 2545080"/>
                <a:gd name="connsiteY19" fmla="*/ 393658 h 664168"/>
                <a:gd name="connsiteX20" fmla="*/ 2350770 w 2545080"/>
                <a:gd name="connsiteY20" fmla="*/ 553678 h 664168"/>
                <a:gd name="connsiteX21" fmla="*/ 2423160 w 2545080"/>
                <a:gd name="connsiteY21" fmla="*/ 637498 h 664168"/>
                <a:gd name="connsiteX22" fmla="*/ 2545080 w 2545080"/>
                <a:gd name="connsiteY22" fmla="*/ 648928 h 664168"/>
                <a:gd name="connsiteX0" fmla="*/ 0 w 2545080"/>
                <a:gd name="connsiteY0" fmla="*/ 664168 h 664168"/>
                <a:gd name="connsiteX1" fmla="*/ 194310 w 2545080"/>
                <a:gd name="connsiteY1" fmla="*/ 614638 h 664168"/>
                <a:gd name="connsiteX2" fmla="*/ 354330 w 2545080"/>
                <a:gd name="connsiteY2" fmla="*/ 538438 h 664168"/>
                <a:gd name="connsiteX3" fmla="*/ 458301 w 2545080"/>
                <a:gd name="connsiteY3" fmla="*/ 585822 h 664168"/>
                <a:gd name="connsiteX4" fmla="*/ 590550 w 2545080"/>
                <a:gd name="connsiteY4" fmla="*/ 553678 h 664168"/>
                <a:gd name="connsiteX5" fmla="*/ 732622 w 2545080"/>
                <a:gd name="connsiteY5" fmla="*/ 582606 h 664168"/>
                <a:gd name="connsiteX6" fmla="*/ 821353 w 2545080"/>
                <a:gd name="connsiteY6" fmla="*/ 588622 h 664168"/>
                <a:gd name="connsiteX7" fmla="*/ 1014445 w 2545080"/>
                <a:gd name="connsiteY7" fmla="*/ 589235 h 664168"/>
                <a:gd name="connsiteX8" fmla="*/ 1041162 w 2545080"/>
                <a:gd name="connsiteY8" fmla="*/ 655306 h 664168"/>
                <a:gd name="connsiteX9" fmla="*/ 1162050 w 2545080"/>
                <a:gd name="connsiteY9" fmla="*/ 652973 h 664168"/>
                <a:gd name="connsiteX10" fmla="*/ 1364025 w 2545080"/>
                <a:gd name="connsiteY10" fmla="*/ 655572 h 664168"/>
                <a:gd name="connsiteX11" fmla="*/ 1390750 w 2545080"/>
                <a:gd name="connsiteY11" fmla="*/ 588858 h 664168"/>
                <a:gd name="connsiteX12" fmla="*/ 1485900 w 2545080"/>
                <a:gd name="connsiteY12" fmla="*/ 584158 h 664168"/>
                <a:gd name="connsiteX13" fmla="*/ 1661160 w 2545080"/>
                <a:gd name="connsiteY13" fmla="*/ 542248 h 664168"/>
                <a:gd name="connsiteX14" fmla="*/ 1779270 w 2545080"/>
                <a:gd name="connsiteY14" fmla="*/ 633688 h 664168"/>
                <a:gd name="connsiteX15" fmla="*/ 1927860 w 2545080"/>
                <a:gd name="connsiteY15" fmla="*/ 256498 h 664168"/>
                <a:gd name="connsiteX16" fmla="*/ 2026920 w 2545080"/>
                <a:gd name="connsiteY16" fmla="*/ 8848 h 664168"/>
                <a:gd name="connsiteX17" fmla="*/ 2096693 w 2545080"/>
                <a:gd name="connsiteY17" fmla="*/ 573197 h 664168"/>
                <a:gd name="connsiteX18" fmla="*/ 2217420 w 2545080"/>
                <a:gd name="connsiteY18" fmla="*/ 191728 h 664168"/>
                <a:gd name="connsiteX19" fmla="*/ 2301240 w 2545080"/>
                <a:gd name="connsiteY19" fmla="*/ 393658 h 664168"/>
                <a:gd name="connsiteX20" fmla="*/ 2350770 w 2545080"/>
                <a:gd name="connsiteY20" fmla="*/ 553678 h 664168"/>
                <a:gd name="connsiteX21" fmla="*/ 2423160 w 2545080"/>
                <a:gd name="connsiteY21" fmla="*/ 637498 h 664168"/>
                <a:gd name="connsiteX22" fmla="*/ 2545080 w 2545080"/>
                <a:gd name="connsiteY22" fmla="*/ 648928 h 664168"/>
                <a:gd name="connsiteX0" fmla="*/ 0 w 2545080"/>
                <a:gd name="connsiteY0" fmla="*/ 664168 h 664168"/>
                <a:gd name="connsiteX1" fmla="*/ 194310 w 2545080"/>
                <a:gd name="connsiteY1" fmla="*/ 614638 h 664168"/>
                <a:gd name="connsiteX2" fmla="*/ 354330 w 2545080"/>
                <a:gd name="connsiteY2" fmla="*/ 538438 h 664168"/>
                <a:gd name="connsiteX3" fmla="*/ 458301 w 2545080"/>
                <a:gd name="connsiteY3" fmla="*/ 585822 h 664168"/>
                <a:gd name="connsiteX4" fmla="*/ 590550 w 2545080"/>
                <a:gd name="connsiteY4" fmla="*/ 553678 h 664168"/>
                <a:gd name="connsiteX5" fmla="*/ 732622 w 2545080"/>
                <a:gd name="connsiteY5" fmla="*/ 582606 h 664168"/>
                <a:gd name="connsiteX6" fmla="*/ 821353 w 2545080"/>
                <a:gd name="connsiteY6" fmla="*/ 588622 h 664168"/>
                <a:gd name="connsiteX7" fmla="*/ 1014445 w 2545080"/>
                <a:gd name="connsiteY7" fmla="*/ 589235 h 664168"/>
                <a:gd name="connsiteX8" fmla="*/ 1041162 w 2545080"/>
                <a:gd name="connsiteY8" fmla="*/ 655306 h 664168"/>
                <a:gd name="connsiteX9" fmla="*/ 1166010 w 2545080"/>
                <a:gd name="connsiteY9" fmla="*/ 657640 h 664168"/>
                <a:gd name="connsiteX10" fmla="*/ 1364025 w 2545080"/>
                <a:gd name="connsiteY10" fmla="*/ 655572 h 664168"/>
                <a:gd name="connsiteX11" fmla="*/ 1390750 w 2545080"/>
                <a:gd name="connsiteY11" fmla="*/ 588858 h 664168"/>
                <a:gd name="connsiteX12" fmla="*/ 1485900 w 2545080"/>
                <a:gd name="connsiteY12" fmla="*/ 584158 h 664168"/>
                <a:gd name="connsiteX13" fmla="*/ 1661160 w 2545080"/>
                <a:gd name="connsiteY13" fmla="*/ 542248 h 664168"/>
                <a:gd name="connsiteX14" fmla="*/ 1779270 w 2545080"/>
                <a:gd name="connsiteY14" fmla="*/ 633688 h 664168"/>
                <a:gd name="connsiteX15" fmla="*/ 1927860 w 2545080"/>
                <a:gd name="connsiteY15" fmla="*/ 256498 h 664168"/>
                <a:gd name="connsiteX16" fmla="*/ 2026920 w 2545080"/>
                <a:gd name="connsiteY16" fmla="*/ 8848 h 664168"/>
                <a:gd name="connsiteX17" fmla="*/ 2096693 w 2545080"/>
                <a:gd name="connsiteY17" fmla="*/ 573197 h 664168"/>
                <a:gd name="connsiteX18" fmla="*/ 2217420 w 2545080"/>
                <a:gd name="connsiteY18" fmla="*/ 191728 h 664168"/>
                <a:gd name="connsiteX19" fmla="*/ 2301240 w 2545080"/>
                <a:gd name="connsiteY19" fmla="*/ 393658 h 664168"/>
                <a:gd name="connsiteX20" fmla="*/ 2350770 w 2545080"/>
                <a:gd name="connsiteY20" fmla="*/ 553678 h 664168"/>
                <a:gd name="connsiteX21" fmla="*/ 2423160 w 2545080"/>
                <a:gd name="connsiteY21" fmla="*/ 637498 h 664168"/>
                <a:gd name="connsiteX22" fmla="*/ 2545080 w 2545080"/>
                <a:gd name="connsiteY22" fmla="*/ 648928 h 664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545080" h="664168">
                  <a:moveTo>
                    <a:pt x="0" y="664168"/>
                  </a:moveTo>
                  <a:cubicBezTo>
                    <a:pt x="60007" y="643213"/>
                    <a:pt x="135255" y="635593"/>
                    <a:pt x="194310" y="614638"/>
                  </a:cubicBezTo>
                  <a:cubicBezTo>
                    <a:pt x="253365" y="593683"/>
                    <a:pt x="310332" y="543241"/>
                    <a:pt x="354330" y="538438"/>
                  </a:cubicBezTo>
                  <a:cubicBezTo>
                    <a:pt x="398328" y="533635"/>
                    <a:pt x="418931" y="583282"/>
                    <a:pt x="458301" y="585822"/>
                  </a:cubicBezTo>
                  <a:cubicBezTo>
                    <a:pt x="497671" y="588362"/>
                    <a:pt x="544830" y="554214"/>
                    <a:pt x="590550" y="553678"/>
                  </a:cubicBezTo>
                  <a:cubicBezTo>
                    <a:pt x="636270" y="553142"/>
                    <a:pt x="694155" y="576782"/>
                    <a:pt x="732622" y="582606"/>
                  </a:cubicBezTo>
                  <a:cubicBezTo>
                    <a:pt x="771089" y="588430"/>
                    <a:pt x="774383" y="587517"/>
                    <a:pt x="821353" y="588622"/>
                  </a:cubicBezTo>
                  <a:cubicBezTo>
                    <a:pt x="868323" y="589727"/>
                    <a:pt x="977810" y="578121"/>
                    <a:pt x="1014445" y="589235"/>
                  </a:cubicBezTo>
                  <a:cubicBezTo>
                    <a:pt x="1051080" y="600349"/>
                    <a:pt x="1015901" y="643905"/>
                    <a:pt x="1041162" y="655306"/>
                  </a:cubicBezTo>
                  <a:cubicBezTo>
                    <a:pt x="1066423" y="666707"/>
                    <a:pt x="1112200" y="657596"/>
                    <a:pt x="1166010" y="657640"/>
                  </a:cubicBezTo>
                  <a:cubicBezTo>
                    <a:pt x="1219820" y="657684"/>
                    <a:pt x="1326568" y="667036"/>
                    <a:pt x="1364025" y="655572"/>
                  </a:cubicBezTo>
                  <a:cubicBezTo>
                    <a:pt x="1401482" y="644108"/>
                    <a:pt x="1370438" y="600760"/>
                    <a:pt x="1390750" y="588858"/>
                  </a:cubicBezTo>
                  <a:cubicBezTo>
                    <a:pt x="1411062" y="576956"/>
                    <a:pt x="1440832" y="591926"/>
                    <a:pt x="1485900" y="584158"/>
                  </a:cubicBezTo>
                  <a:cubicBezTo>
                    <a:pt x="1530968" y="576390"/>
                    <a:pt x="1612265" y="533993"/>
                    <a:pt x="1661160" y="542248"/>
                  </a:cubicBezTo>
                  <a:cubicBezTo>
                    <a:pt x="1710055" y="550503"/>
                    <a:pt x="1734820" y="681313"/>
                    <a:pt x="1779270" y="633688"/>
                  </a:cubicBezTo>
                  <a:cubicBezTo>
                    <a:pt x="1823720" y="586063"/>
                    <a:pt x="1886585" y="360638"/>
                    <a:pt x="1927860" y="256498"/>
                  </a:cubicBezTo>
                  <a:cubicBezTo>
                    <a:pt x="1969135" y="152358"/>
                    <a:pt x="1998781" y="-43935"/>
                    <a:pt x="2026920" y="8848"/>
                  </a:cubicBezTo>
                  <a:cubicBezTo>
                    <a:pt x="2055059" y="61631"/>
                    <a:pt x="2064943" y="542717"/>
                    <a:pt x="2096693" y="573197"/>
                  </a:cubicBezTo>
                  <a:cubicBezTo>
                    <a:pt x="2128443" y="603677"/>
                    <a:pt x="2183329" y="221651"/>
                    <a:pt x="2217420" y="191728"/>
                  </a:cubicBezTo>
                  <a:cubicBezTo>
                    <a:pt x="2251511" y="161805"/>
                    <a:pt x="2279015" y="333333"/>
                    <a:pt x="2301240" y="393658"/>
                  </a:cubicBezTo>
                  <a:cubicBezTo>
                    <a:pt x="2323465" y="453983"/>
                    <a:pt x="2330450" y="513038"/>
                    <a:pt x="2350770" y="553678"/>
                  </a:cubicBezTo>
                  <a:cubicBezTo>
                    <a:pt x="2371090" y="594318"/>
                    <a:pt x="2390775" y="621623"/>
                    <a:pt x="2423160" y="637498"/>
                  </a:cubicBezTo>
                  <a:cubicBezTo>
                    <a:pt x="2455545" y="653373"/>
                    <a:pt x="2491740" y="648928"/>
                    <a:pt x="2545080" y="648928"/>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51656" fontAlgn="auto">
                <a:spcBef>
                  <a:spcPts val="0"/>
                </a:spcBef>
                <a:spcAft>
                  <a:spcPts val="0"/>
                </a:spcAft>
              </a:pPr>
              <a:endParaRPr lang="en-US" sz="692" b="0">
                <a:solidFill>
                  <a:prstClr val="white"/>
                </a:solidFill>
              </a:endParaRPr>
            </a:p>
          </p:txBody>
        </p:sp>
        <p:cxnSp>
          <p:nvCxnSpPr>
            <p:cNvPr id="159" name="Straight Connector 158"/>
            <p:cNvCxnSpPr>
              <a:stCxn id="158" idx="0"/>
            </p:cNvCxnSpPr>
            <p:nvPr/>
          </p:nvCxnSpPr>
          <p:spPr>
            <a:xfrm flipV="1">
              <a:off x="3345380" y="6994521"/>
              <a:ext cx="7132072" cy="20677"/>
            </a:xfrm>
            <a:prstGeom prst="line">
              <a:avLst/>
            </a:prstGeom>
            <a:ln w="50800">
              <a:solidFill>
                <a:schemeClr val="tx1">
                  <a:lumMod val="95000"/>
                  <a:lumOff val="5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60" name="Straight Connector 159"/>
            <p:cNvCxnSpPr/>
            <p:nvPr/>
          </p:nvCxnSpPr>
          <p:spPr>
            <a:xfrm flipH="1" flipV="1">
              <a:off x="3365975" y="5122227"/>
              <a:ext cx="10291" cy="1892985"/>
            </a:xfrm>
            <a:prstGeom prst="line">
              <a:avLst/>
            </a:prstGeom>
            <a:ln w="50800">
              <a:solidFill>
                <a:schemeClr val="tx1">
                  <a:lumMod val="95000"/>
                  <a:lumOff val="5000"/>
                </a:schemeClr>
              </a:solidFill>
              <a:tailEnd type="triangle" w="lg" len="lg"/>
            </a:ln>
          </p:spPr>
          <p:style>
            <a:lnRef idx="1">
              <a:schemeClr val="accent1"/>
            </a:lnRef>
            <a:fillRef idx="0">
              <a:schemeClr val="accent1"/>
            </a:fillRef>
            <a:effectRef idx="0">
              <a:schemeClr val="accent1"/>
            </a:effectRef>
            <a:fontRef idx="minor">
              <a:schemeClr val="tx1"/>
            </a:fontRef>
          </p:style>
        </p:cxnSp>
        <p:sp>
          <p:nvSpPr>
            <p:cNvPr id="161" name="Freeform 160"/>
            <p:cNvSpPr/>
            <p:nvPr/>
          </p:nvSpPr>
          <p:spPr>
            <a:xfrm>
              <a:off x="3395850" y="7380912"/>
              <a:ext cx="6874782" cy="1994348"/>
            </a:xfrm>
            <a:custGeom>
              <a:avLst/>
              <a:gdLst>
                <a:gd name="connsiteX0" fmla="*/ 0 w 2545080"/>
                <a:gd name="connsiteY0" fmla="*/ 710148 h 711137"/>
                <a:gd name="connsiteX1" fmla="*/ 194310 w 2545080"/>
                <a:gd name="connsiteY1" fmla="*/ 630138 h 711137"/>
                <a:gd name="connsiteX2" fmla="*/ 445770 w 2545080"/>
                <a:gd name="connsiteY2" fmla="*/ 481548 h 711137"/>
                <a:gd name="connsiteX3" fmla="*/ 518160 w 2545080"/>
                <a:gd name="connsiteY3" fmla="*/ 359628 h 711137"/>
                <a:gd name="connsiteX4" fmla="*/ 579120 w 2545080"/>
                <a:gd name="connsiteY4" fmla="*/ 336768 h 711137"/>
                <a:gd name="connsiteX5" fmla="*/ 731520 w 2545080"/>
                <a:gd name="connsiteY5" fmla="*/ 371058 h 711137"/>
                <a:gd name="connsiteX6" fmla="*/ 834390 w 2545080"/>
                <a:gd name="connsiteY6" fmla="*/ 550128 h 711137"/>
                <a:gd name="connsiteX7" fmla="*/ 880110 w 2545080"/>
                <a:gd name="connsiteY7" fmla="*/ 649188 h 711137"/>
                <a:gd name="connsiteX8" fmla="*/ 990600 w 2545080"/>
                <a:gd name="connsiteY8" fmla="*/ 687288 h 711137"/>
                <a:gd name="connsiteX9" fmla="*/ 1162050 w 2545080"/>
                <a:gd name="connsiteY9" fmla="*/ 687288 h 711137"/>
                <a:gd name="connsiteX10" fmla="*/ 1280160 w 2545080"/>
                <a:gd name="connsiteY10" fmla="*/ 645378 h 711137"/>
                <a:gd name="connsiteX11" fmla="*/ 1291590 w 2545080"/>
                <a:gd name="connsiteY11" fmla="*/ 614898 h 711137"/>
                <a:gd name="connsiteX12" fmla="*/ 1394460 w 2545080"/>
                <a:gd name="connsiteY12" fmla="*/ 580608 h 711137"/>
                <a:gd name="connsiteX13" fmla="*/ 1623060 w 2545080"/>
                <a:gd name="connsiteY13" fmla="*/ 595848 h 711137"/>
                <a:gd name="connsiteX14" fmla="*/ 1699260 w 2545080"/>
                <a:gd name="connsiteY14" fmla="*/ 668238 h 711137"/>
                <a:gd name="connsiteX15" fmla="*/ 1779270 w 2545080"/>
                <a:gd name="connsiteY15" fmla="*/ 679668 h 711137"/>
                <a:gd name="connsiteX16" fmla="*/ 1965960 w 2545080"/>
                <a:gd name="connsiteY16" fmla="*/ 245328 h 711137"/>
                <a:gd name="connsiteX17" fmla="*/ 2026920 w 2545080"/>
                <a:gd name="connsiteY17" fmla="*/ 54828 h 711137"/>
                <a:gd name="connsiteX18" fmla="*/ 2152650 w 2545080"/>
                <a:gd name="connsiteY18" fmla="*/ 9108 h 711137"/>
                <a:gd name="connsiteX19" fmla="*/ 2217420 w 2545080"/>
                <a:gd name="connsiteY19" fmla="*/ 207228 h 711137"/>
                <a:gd name="connsiteX20" fmla="*/ 2289810 w 2545080"/>
                <a:gd name="connsiteY20" fmla="*/ 572988 h 711137"/>
                <a:gd name="connsiteX21" fmla="*/ 2316480 w 2545080"/>
                <a:gd name="connsiteY21" fmla="*/ 694908 h 711137"/>
                <a:gd name="connsiteX22" fmla="*/ 2385060 w 2545080"/>
                <a:gd name="connsiteY22" fmla="*/ 694908 h 711137"/>
                <a:gd name="connsiteX23" fmla="*/ 2545080 w 2545080"/>
                <a:gd name="connsiteY23" fmla="*/ 694908 h 711137"/>
                <a:gd name="connsiteX0" fmla="*/ 0 w 2545080"/>
                <a:gd name="connsiteY0" fmla="*/ 710148 h 711137"/>
                <a:gd name="connsiteX1" fmla="*/ 194310 w 2545080"/>
                <a:gd name="connsiteY1" fmla="*/ 630138 h 711137"/>
                <a:gd name="connsiteX2" fmla="*/ 354330 w 2545080"/>
                <a:gd name="connsiteY2" fmla="*/ 584418 h 711137"/>
                <a:gd name="connsiteX3" fmla="*/ 518160 w 2545080"/>
                <a:gd name="connsiteY3" fmla="*/ 359628 h 711137"/>
                <a:gd name="connsiteX4" fmla="*/ 579120 w 2545080"/>
                <a:gd name="connsiteY4" fmla="*/ 336768 h 711137"/>
                <a:gd name="connsiteX5" fmla="*/ 731520 w 2545080"/>
                <a:gd name="connsiteY5" fmla="*/ 371058 h 711137"/>
                <a:gd name="connsiteX6" fmla="*/ 834390 w 2545080"/>
                <a:gd name="connsiteY6" fmla="*/ 550128 h 711137"/>
                <a:gd name="connsiteX7" fmla="*/ 880110 w 2545080"/>
                <a:gd name="connsiteY7" fmla="*/ 649188 h 711137"/>
                <a:gd name="connsiteX8" fmla="*/ 990600 w 2545080"/>
                <a:gd name="connsiteY8" fmla="*/ 687288 h 711137"/>
                <a:gd name="connsiteX9" fmla="*/ 1162050 w 2545080"/>
                <a:gd name="connsiteY9" fmla="*/ 687288 h 711137"/>
                <a:gd name="connsiteX10" fmla="*/ 1280160 w 2545080"/>
                <a:gd name="connsiteY10" fmla="*/ 645378 h 711137"/>
                <a:gd name="connsiteX11" fmla="*/ 1291590 w 2545080"/>
                <a:gd name="connsiteY11" fmla="*/ 614898 h 711137"/>
                <a:gd name="connsiteX12" fmla="*/ 1394460 w 2545080"/>
                <a:gd name="connsiteY12" fmla="*/ 580608 h 711137"/>
                <a:gd name="connsiteX13" fmla="*/ 1623060 w 2545080"/>
                <a:gd name="connsiteY13" fmla="*/ 595848 h 711137"/>
                <a:gd name="connsiteX14" fmla="*/ 1699260 w 2545080"/>
                <a:gd name="connsiteY14" fmla="*/ 668238 h 711137"/>
                <a:gd name="connsiteX15" fmla="*/ 1779270 w 2545080"/>
                <a:gd name="connsiteY15" fmla="*/ 679668 h 711137"/>
                <a:gd name="connsiteX16" fmla="*/ 1965960 w 2545080"/>
                <a:gd name="connsiteY16" fmla="*/ 245328 h 711137"/>
                <a:gd name="connsiteX17" fmla="*/ 2026920 w 2545080"/>
                <a:gd name="connsiteY17" fmla="*/ 54828 h 711137"/>
                <a:gd name="connsiteX18" fmla="*/ 2152650 w 2545080"/>
                <a:gd name="connsiteY18" fmla="*/ 9108 h 711137"/>
                <a:gd name="connsiteX19" fmla="*/ 2217420 w 2545080"/>
                <a:gd name="connsiteY19" fmla="*/ 207228 h 711137"/>
                <a:gd name="connsiteX20" fmla="*/ 2289810 w 2545080"/>
                <a:gd name="connsiteY20" fmla="*/ 572988 h 711137"/>
                <a:gd name="connsiteX21" fmla="*/ 2316480 w 2545080"/>
                <a:gd name="connsiteY21" fmla="*/ 694908 h 711137"/>
                <a:gd name="connsiteX22" fmla="*/ 2385060 w 2545080"/>
                <a:gd name="connsiteY22" fmla="*/ 694908 h 711137"/>
                <a:gd name="connsiteX23" fmla="*/ 2545080 w 2545080"/>
                <a:gd name="connsiteY23" fmla="*/ 694908 h 711137"/>
                <a:gd name="connsiteX0" fmla="*/ 0 w 2545080"/>
                <a:gd name="connsiteY0" fmla="*/ 710148 h 711137"/>
                <a:gd name="connsiteX1" fmla="*/ 194310 w 2545080"/>
                <a:gd name="connsiteY1" fmla="*/ 660618 h 711137"/>
                <a:gd name="connsiteX2" fmla="*/ 354330 w 2545080"/>
                <a:gd name="connsiteY2" fmla="*/ 584418 h 711137"/>
                <a:gd name="connsiteX3" fmla="*/ 518160 w 2545080"/>
                <a:gd name="connsiteY3" fmla="*/ 359628 h 711137"/>
                <a:gd name="connsiteX4" fmla="*/ 579120 w 2545080"/>
                <a:gd name="connsiteY4" fmla="*/ 336768 h 711137"/>
                <a:gd name="connsiteX5" fmla="*/ 731520 w 2545080"/>
                <a:gd name="connsiteY5" fmla="*/ 371058 h 711137"/>
                <a:gd name="connsiteX6" fmla="*/ 834390 w 2545080"/>
                <a:gd name="connsiteY6" fmla="*/ 550128 h 711137"/>
                <a:gd name="connsiteX7" fmla="*/ 880110 w 2545080"/>
                <a:gd name="connsiteY7" fmla="*/ 649188 h 711137"/>
                <a:gd name="connsiteX8" fmla="*/ 990600 w 2545080"/>
                <a:gd name="connsiteY8" fmla="*/ 687288 h 711137"/>
                <a:gd name="connsiteX9" fmla="*/ 1162050 w 2545080"/>
                <a:gd name="connsiteY9" fmla="*/ 687288 h 711137"/>
                <a:gd name="connsiteX10" fmla="*/ 1280160 w 2545080"/>
                <a:gd name="connsiteY10" fmla="*/ 645378 h 711137"/>
                <a:gd name="connsiteX11" fmla="*/ 1291590 w 2545080"/>
                <a:gd name="connsiteY11" fmla="*/ 614898 h 711137"/>
                <a:gd name="connsiteX12" fmla="*/ 1394460 w 2545080"/>
                <a:gd name="connsiteY12" fmla="*/ 580608 h 711137"/>
                <a:gd name="connsiteX13" fmla="*/ 1623060 w 2545080"/>
                <a:gd name="connsiteY13" fmla="*/ 595848 h 711137"/>
                <a:gd name="connsiteX14" fmla="*/ 1699260 w 2545080"/>
                <a:gd name="connsiteY14" fmla="*/ 668238 h 711137"/>
                <a:gd name="connsiteX15" fmla="*/ 1779270 w 2545080"/>
                <a:gd name="connsiteY15" fmla="*/ 679668 h 711137"/>
                <a:gd name="connsiteX16" fmla="*/ 1965960 w 2545080"/>
                <a:gd name="connsiteY16" fmla="*/ 245328 h 711137"/>
                <a:gd name="connsiteX17" fmla="*/ 2026920 w 2545080"/>
                <a:gd name="connsiteY17" fmla="*/ 54828 h 711137"/>
                <a:gd name="connsiteX18" fmla="*/ 2152650 w 2545080"/>
                <a:gd name="connsiteY18" fmla="*/ 9108 h 711137"/>
                <a:gd name="connsiteX19" fmla="*/ 2217420 w 2545080"/>
                <a:gd name="connsiteY19" fmla="*/ 207228 h 711137"/>
                <a:gd name="connsiteX20" fmla="*/ 2289810 w 2545080"/>
                <a:gd name="connsiteY20" fmla="*/ 572988 h 711137"/>
                <a:gd name="connsiteX21" fmla="*/ 2316480 w 2545080"/>
                <a:gd name="connsiteY21" fmla="*/ 694908 h 711137"/>
                <a:gd name="connsiteX22" fmla="*/ 2385060 w 2545080"/>
                <a:gd name="connsiteY22" fmla="*/ 694908 h 711137"/>
                <a:gd name="connsiteX23" fmla="*/ 2545080 w 2545080"/>
                <a:gd name="connsiteY23" fmla="*/ 694908 h 711137"/>
                <a:gd name="connsiteX0" fmla="*/ 0 w 2545080"/>
                <a:gd name="connsiteY0" fmla="*/ 710148 h 711137"/>
                <a:gd name="connsiteX1" fmla="*/ 194310 w 2545080"/>
                <a:gd name="connsiteY1" fmla="*/ 660618 h 711137"/>
                <a:gd name="connsiteX2" fmla="*/ 354330 w 2545080"/>
                <a:gd name="connsiteY2" fmla="*/ 584418 h 711137"/>
                <a:gd name="connsiteX3" fmla="*/ 464820 w 2545080"/>
                <a:gd name="connsiteY3" fmla="*/ 416778 h 711137"/>
                <a:gd name="connsiteX4" fmla="*/ 579120 w 2545080"/>
                <a:gd name="connsiteY4" fmla="*/ 336768 h 711137"/>
                <a:gd name="connsiteX5" fmla="*/ 731520 w 2545080"/>
                <a:gd name="connsiteY5" fmla="*/ 371058 h 711137"/>
                <a:gd name="connsiteX6" fmla="*/ 834390 w 2545080"/>
                <a:gd name="connsiteY6" fmla="*/ 550128 h 711137"/>
                <a:gd name="connsiteX7" fmla="*/ 880110 w 2545080"/>
                <a:gd name="connsiteY7" fmla="*/ 649188 h 711137"/>
                <a:gd name="connsiteX8" fmla="*/ 990600 w 2545080"/>
                <a:gd name="connsiteY8" fmla="*/ 687288 h 711137"/>
                <a:gd name="connsiteX9" fmla="*/ 1162050 w 2545080"/>
                <a:gd name="connsiteY9" fmla="*/ 687288 h 711137"/>
                <a:gd name="connsiteX10" fmla="*/ 1280160 w 2545080"/>
                <a:gd name="connsiteY10" fmla="*/ 645378 h 711137"/>
                <a:gd name="connsiteX11" fmla="*/ 1291590 w 2545080"/>
                <a:gd name="connsiteY11" fmla="*/ 614898 h 711137"/>
                <a:gd name="connsiteX12" fmla="*/ 1394460 w 2545080"/>
                <a:gd name="connsiteY12" fmla="*/ 580608 h 711137"/>
                <a:gd name="connsiteX13" fmla="*/ 1623060 w 2545080"/>
                <a:gd name="connsiteY13" fmla="*/ 595848 h 711137"/>
                <a:gd name="connsiteX14" fmla="*/ 1699260 w 2545080"/>
                <a:gd name="connsiteY14" fmla="*/ 668238 h 711137"/>
                <a:gd name="connsiteX15" fmla="*/ 1779270 w 2545080"/>
                <a:gd name="connsiteY15" fmla="*/ 679668 h 711137"/>
                <a:gd name="connsiteX16" fmla="*/ 1965960 w 2545080"/>
                <a:gd name="connsiteY16" fmla="*/ 245328 h 711137"/>
                <a:gd name="connsiteX17" fmla="*/ 2026920 w 2545080"/>
                <a:gd name="connsiteY17" fmla="*/ 54828 h 711137"/>
                <a:gd name="connsiteX18" fmla="*/ 2152650 w 2545080"/>
                <a:gd name="connsiteY18" fmla="*/ 9108 h 711137"/>
                <a:gd name="connsiteX19" fmla="*/ 2217420 w 2545080"/>
                <a:gd name="connsiteY19" fmla="*/ 207228 h 711137"/>
                <a:gd name="connsiteX20" fmla="*/ 2289810 w 2545080"/>
                <a:gd name="connsiteY20" fmla="*/ 572988 h 711137"/>
                <a:gd name="connsiteX21" fmla="*/ 2316480 w 2545080"/>
                <a:gd name="connsiteY21" fmla="*/ 694908 h 711137"/>
                <a:gd name="connsiteX22" fmla="*/ 2385060 w 2545080"/>
                <a:gd name="connsiteY22" fmla="*/ 694908 h 711137"/>
                <a:gd name="connsiteX23" fmla="*/ 2545080 w 2545080"/>
                <a:gd name="connsiteY23" fmla="*/ 694908 h 711137"/>
                <a:gd name="connsiteX0" fmla="*/ 0 w 2545080"/>
                <a:gd name="connsiteY0" fmla="*/ 710148 h 711137"/>
                <a:gd name="connsiteX1" fmla="*/ 194310 w 2545080"/>
                <a:gd name="connsiteY1" fmla="*/ 660618 h 711137"/>
                <a:gd name="connsiteX2" fmla="*/ 354330 w 2545080"/>
                <a:gd name="connsiteY2" fmla="*/ 584418 h 711137"/>
                <a:gd name="connsiteX3" fmla="*/ 464820 w 2545080"/>
                <a:gd name="connsiteY3" fmla="*/ 416778 h 711137"/>
                <a:gd name="connsiteX4" fmla="*/ 567690 w 2545080"/>
                <a:gd name="connsiteY4" fmla="*/ 264378 h 711137"/>
                <a:gd name="connsiteX5" fmla="*/ 731520 w 2545080"/>
                <a:gd name="connsiteY5" fmla="*/ 371058 h 711137"/>
                <a:gd name="connsiteX6" fmla="*/ 834390 w 2545080"/>
                <a:gd name="connsiteY6" fmla="*/ 550128 h 711137"/>
                <a:gd name="connsiteX7" fmla="*/ 880110 w 2545080"/>
                <a:gd name="connsiteY7" fmla="*/ 649188 h 711137"/>
                <a:gd name="connsiteX8" fmla="*/ 990600 w 2545080"/>
                <a:gd name="connsiteY8" fmla="*/ 687288 h 711137"/>
                <a:gd name="connsiteX9" fmla="*/ 1162050 w 2545080"/>
                <a:gd name="connsiteY9" fmla="*/ 687288 h 711137"/>
                <a:gd name="connsiteX10" fmla="*/ 1280160 w 2545080"/>
                <a:gd name="connsiteY10" fmla="*/ 645378 h 711137"/>
                <a:gd name="connsiteX11" fmla="*/ 1291590 w 2545080"/>
                <a:gd name="connsiteY11" fmla="*/ 614898 h 711137"/>
                <a:gd name="connsiteX12" fmla="*/ 1394460 w 2545080"/>
                <a:gd name="connsiteY12" fmla="*/ 580608 h 711137"/>
                <a:gd name="connsiteX13" fmla="*/ 1623060 w 2545080"/>
                <a:gd name="connsiteY13" fmla="*/ 595848 h 711137"/>
                <a:gd name="connsiteX14" fmla="*/ 1699260 w 2545080"/>
                <a:gd name="connsiteY14" fmla="*/ 668238 h 711137"/>
                <a:gd name="connsiteX15" fmla="*/ 1779270 w 2545080"/>
                <a:gd name="connsiteY15" fmla="*/ 679668 h 711137"/>
                <a:gd name="connsiteX16" fmla="*/ 1965960 w 2545080"/>
                <a:gd name="connsiteY16" fmla="*/ 245328 h 711137"/>
                <a:gd name="connsiteX17" fmla="*/ 2026920 w 2545080"/>
                <a:gd name="connsiteY17" fmla="*/ 54828 h 711137"/>
                <a:gd name="connsiteX18" fmla="*/ 2152650 w 2545080"/>
                <a:gd name="connsiteY18" fmla="*/ 9108 h 711137"/>
                <a:gd name="connsiteX19" fmla="*/ 2217420 w 2545080"/>
                <a:gd name="connsiteY19" fmla="*/ 207228 h 711137"/>
                <a:gd name="connsiteX20" fmla="*/ 2289810 w 2545080"/>
                <a:gd name="connsiteY20" fmla="*/ 572988 h 711137"/>
                <a:gd name="connsiteX21" fmla="*/ 2316480 w 2545080"/>
                <a:gd name="connsiteY21" fmla="*/ 694908 h 711137"/>
                <a:gd name="connsiteX22" fmla="*/ 2385060 w 2545080"/>
                <a:gd name="connsiteY22" fmla="*/ 694908 h 711137"/>
                <a:gd name="connsiteX23" fmla="*/ 2545080 w 2545080"/>
                <a:gd name="connsiteY23" fmla="*/ 694908 h 711137"/>
                <a:gd name="connsiteX0" fmla="*/ 0 w 2545080"/>
                <a:gd name="connsiteY0" fmla="*/ 710148 h 711137"/>
                <a:gd name="connsiteX1" fmla="*/ 194310 w 2545080"/>
                <a:gd name="connsiteY1" fmla="*/ 660618 h 711137"/>
                <a:gd name="connsiteX2" fmla="*/ 354330 w 2545080"/>
                <a:gd name="connsiteY2" fmla="*/ 584418 h 711137"/>
                <a:gd name="connsiteX3" fmla="*/ 464820 w 2545080"/>
                <a:gd name="connsiteY3" fmla="*/ 416778 h 711137"/>
                <a:gd name="connsiteX4" fmla="*/ 567690 w 2545080"/>
                <a:gd name="connsiteY4" fmla="*/ 264378 h 711137"/>
                <a:gd name="connsiteX5" fmla="*/ 739140 w 2545080"/>
                <a:gd name="connsiteY5" fmla="*/ 336768 h 711137"/>
                <a:gd name="connsiteX6" fmla="*/ 834390 w 2545080"/>
                <a:gd name="connsiteY6" fmla="*/ 550128 h 711137"/>
                <a:gd name="connsiteX7" fmla="*/ 880110 w 2545080"/>
                <a:gd name="connsiteY7" fmla="*/ 649188 h 711137"/>
                <a:gd name="connsiteX8" fmla="*/ 990600 w 2545080"/>
                <a:gd name="connsiteY8" fmla="*/ 687288 h 711137"/>
                <a:gd name="connsiteX9" fmla="*/ 1162050 w 2545080"/>
                <a:gd name="connsiteY9" fmla="*/ 687288 h 711137"/>
                <a:gd name="connsiteX10" fmla="*/ 1280160 w 2545080"/>
                <a:gd name="connsiteY10" fmla="*/ 645378 h 711137"/>
                <a:gd name="connsiteX11" fmla="*/ 1291590 w 2545080"/>
                <a:gd name="connsiteY11" fmla="*/ 614898 h 711137"/>
                <a:gd name="connsiteX12" fmla="*/ 1394460 w 2545080"/>
                <a:gd name="connsiteY12" fmla="*/ 580608 h 711137"/>
                <a:gd name="connsiteX13" fmla="*/ 1623060 w 2545080"/>
                <a:gd name="connsiteY13" fmla="*/ 595848 h 711137"/>
                <a:gd name="connsiteX14" fmla="*/ 1699260 w 2545080"/>
                <a:gd name="connsiteY14" fmla="*/ 668238 h 711137"/>
                <a:gd name="connsiteX15" fmla="*/ 1779270 w 2545080"/>
                <a:gd name="connsiteY15" fmla="*/ 679668 h 711137"/>
                <a:gd name="connsiteX16" fmla="*/ 1965960 w 2545080"/>
                <a:gd name="connsiteY16" fmla="*/ 245328 h 711137"/>
                <a:gd name="connsiteX17" fmla="*/ 2026920 w 2545080"/>
                <a:gd name="connsiteY17" fmla="*/ 54828 h 711137"/>
                <a:gd name="connsiteX18" fmla="*/ 2152650 w 2545080"/>
                <a:gd name="connsiteY18" fmla="*/ 9108 h 711137"/>
                <a:gd name="connsiteX19" fmla="*/ 2217420 w 2545080"/>
                <a:gd name="connsiteY19" fmla="*/ 207228 h 711137"/>
                <a:gd name="connsiteX20" fmla="*/ 2289810 w 2545080"/>
                <a:gd name="connsiteY20" fmla="*/ 572988 h 711137"/>
                <a:gd name="connsiteX21" fmla="*/ 2316480 w 2545080"/>
                <a:gd name="connsiteY21" fmla="*/ 694908 h 711137"/>
                <a:gd name="connsiteX22" fmla="*/ 2385060 w 2545080"/>
                <a:gd name="connsiteY22" fmla="*/ 694908 h 711137"/>
                <a:gd name="connsiteX23" fmla="*/ 2545080 w 2545080"/>
                <a:gd name="connsiteY23" fmla="*/ 694908 h 711137"/>
                <a:gd name="connsiteX0" fmla="*/ 0 w 2545080"/>
                <a:gd name="connsiteY0" fmla="*/ 710148 h 711137"/>
                <a:gd name="connsiteX1" fmla="*/ 194310 w 2545080"/>
                <a:gd name="connsiteY1" fmla="*/ 660618 h 711137"/>
                <a:gd name="connsiteX2" fmla="*/ 354330 w 2545080"/>
                <a:gd name="connsiteY2" fmla="*/ 584418 h 711137"/>
                <a:gd name="connsiteX3" fmla="*/ 464820 w 2545080"/>
                <a:gd name="connsiteY3" fmla="*/ 416778 h 711137"/>
                <a:gd name="connsiteX4" fmla="*/ 590550 w 2545080"/>
                <a:gd name="connsiteY4" fmla="*/ 599658 h 711137"/>
                <a:gd name="connsiteX5" fmla="*/ 739140 w 2545080"/>
                <a:gd name="connsiteY5" fmla="*/ 336768 h 711137"/>
                <a:gd name="connsiteX6" fmla="*/ 834390 w 2545080"/>
                <a:gd name="connsiteY6" fmla="*/ 550128 h 711137"/>
                <a:gd name="connsiteX7" fmla="*/ 880110 w 2545080"/>
                <a:gd name="connsiteY7" fmla="*/ 649188 h 711137"/>
                <a:gd name="connsiteX8" fmla="*/ 990600 w 2545080"/>
                <a:gd name="connsiteY8" fmla="*/ 687288 h 711137"/>
                <a:gd name="connsiteX9" fmla="*/ 1162050 w 2545080"/>
                <a:gd name="connsiteY9" fmla="*/ 687288 h 711137"/>
                <a:gd name="connsiteX10" fmla="*/ 1280160 w 2545080"/>
                <a:gd name="connsiteY10" fmla="*/ 645378 h 711137"/>
                <a:gd name="connsiteX11" fmla="*/ 1291590 w 2545080"/>
                <a:gd name="connsiteY11" fmla="*/ 614898 h 711137"/>
                <a:gd name="connsiteX12" fmla="*/ 1394460 w 2545080"/>
                <a:gd name="connsiteY12" fmla="*/ 580608 h 711137"/>
                <a:gd name="connsiteX13" fmla="*/ 1623060 w 2545080"/>
                <a:gd name="connsiteY13" fmla="*/ 595848 h 711137"/>
                <a:gd name="connsiteX14" fmla="*/ 1699260 w 2545080"/>
                <a:gd name="connsiteY14" fmla="*/ 668238 h 711137"/>
                <a:gd name="connsiteX15" fmla="*/ 1779270 w 2545080"/>
                <a:gd name="connsiteY15" fmla="*/ 679668 h 711137"/>
                <a:gd name="connsiteX16" fmla="*/ 1965960 w 2545080"/>
                <a:gd name="connsiteY16" fmla="*/ 245328 h 711137"/>
                <a:gd name="connsiteX17" fmla="*/ 2026920 w 2545080"/>
                <a:gd name="connsiteY17" fmla="*/ 54828 h 711137"/>
                <a:gd name="connsiteX18" fmla="*/ 2152650 w 2545080"/>
                <a:gd name="connsiteY18" fmla="*/ 9108 h 711137"/>
                <a:gd name="connsiteX19" fmla="*/ 2217420 w 2545080"/>
                <a:gd name="connsiteY19" fmla="*/ 207228 h 711137"/>
                <a:gd name="connsiteX20" fmla="*/ 2289810 w 2545080"/>
                <a:gd name="connsiteY20" fmla="*/ 572988 h 711137"/>
                <a:gd name="connsiteX21" fmla="*/ 2316480 w 2545080"/>
                <a:gd name="connsiteY21" fmla="*/ 694908 h 711137"/>
                <a:gd name="connsiteX22" fmla="*/ 2385060 w 2545080"/>
                <a:gd name="connsiteY22" fmla="*/ 694908 h 711137"/>
                <a:gd name="connsiteX23" fmla="*/ 2545080 w 2545080"/>
                <a:gd name="connsiteY23" fmla="*/ 694908 h 711137"/>
                <a:gd name="connsiteX0" fmla="*/ 0 w 2545080"/>
                <a:gd name="connsiteY0" fmla="*/ 710148 h 711137"/>
                <a:gd name="connsiteX1" fmla="*/ 194310 w 2545080"/>
                <a:gd name="connsiteY1" fmla="*/ 660618 h 711137"/>
                <a:gd name="connsiteX2" fmla="*/ 354330 w 2545080"/>
                <a:gd name="connsiteY2" fmla="*/ 584418 h 711137"/>
                <a:gd name="connsiteX3" fmla="*/ 464820 w 2545080"/>
                <a:gd name="connsiteY3" fmla="*/ 416778 h 711137"/>
                <a:gd name="connsiteX4" fmla="*/ 590550 w 2545080"/>
                <a:gd name="connsiteY4" fmla="*/ 599658 h 711137"/>
                <a:gd name="connsiteX5" fmla="*/ 739140 w 2545080"/>
                <a:gd name="connsiteY5" fmla="*/ 336768 h 711137"/>
                <a:gd name="connsiteX6" fmla="*/ 834390 w 2545080"/>
                <a:gd name="connsiteY6" fmla="*/ 550128 h 711137"/>
                <a:gd name="connsiteX7" fmla="*/ 880110 w 2545080"/>
                <a:gd name="connsiteY7" fmla="*/ 649188 h 711137"/>
                <a:gd name="connsiteX8" fmla="*/ 990600 w 2545080"/>
                <a:gd name="connsiteY8" fmla="*/ 687288 h 711137"/>
                <a:gd name="connsiteX9" fmla="*/ 1162050 w 2545080"/>
                <a:gd name="connsiteY9" fmla="*/ 687288 h 711137"/>
                <a:gd name="connsiteX10" fmla="*/ 1280160 w 2545080"/>
                <a:gd name="connsiteY10" fmla="*/ 645378 h 711137"/>
                <a:gd name="connsiteX11" fmla="*/ 1329690 w 2545080"/>
                <a:gd name="connsiteY11" fmla="*/ 641568 h 711137"/>
                <a:gd name="connsiteX12" fmla="*/ 1394460 w 2545080"/>
                <a:gd name="connsiteY12" fmla="*/ 580608 h 711137"/>
                <a:gd name="connsiteX13" fmla="*/ 1623060 w 2545080"/>
                <a:gd name="connsiteY13" fmla="*/ 595848 h 711137"/>
                <a:gd name="connsiteX14" fmla="*/ 1699260 w 2545080"/>
                <a:gd name="connsiteY14" fmla="*/ 668238 h 711137"/>
                <a:gd name="connsiteX15" fmla="*/ 1779270 w 2545080"/>
                <a:gd name="connsiteY15" fmla="*/ 679668 h 711137"/>
                <a:gd name="connsiteX16" fmla="*/ 1965960 w 2545080"/>
                <a:gd name="connsiteY16" fmla="*/ 245328 h 711137"/>
                <a:gd name="connsiteX17" fmla="*/ 2026920 w 2545080"/>
                <a:gd name="connsiteY17" fmla="*/ 54828 h 711137"/>
                <a:gd name="connsiteX18" fmla="*/ 2152650 w 2545080"/>
                <a:gd name="connsiteY18" fmla="*/ 9108 h 711137"/>
                <a:gd name="connsiteX19" fmla="*/ 2217420 w 2545080"/>
                <a:gd name="connsiteY19" fmla="*/ 207228 h 711137"/>
                <a:gd name="connsiteX20" fmla="*/ 2289810 w 2545080"/>
                <a:gd name="connsiteY20" fmla="*/ 572988 h 711137"/>
                <a:gd name="connsiteX21" fmla="*/ 2316480 w 2545080"/>
                <a:gd name="connsiteY21" fmla="*/ 694908 h 711137"/>
                <a:gd name="connsiteX22" fmla="*/ 2385060 w 2545080"/>
                <a:gd name="connsiteY22" fmla="*/ 694908 h 711137"/>
                <a:gd name="connsiteX23" fmla="*/ 2545080 w 2545080"/>
                <a:gd name="connsiteY23" fmla="*/ 694908 h 711137"/>
                <a:gd name="connsiteX0" fmla="*/ 0 w 2545080"/>
                <a:gd name="connsiteY0" fmla="*/ 710148 h 711137"/>
                <a:gd name="connsiteX1" fmla="*/ 194310 w 2545080"/>
                <a:gd name="connsiteY1" fmla="*/ 660618 h 711137"/>
                <a:gd name="connsiteX2" fmla="*/ 354330 w 2545080"/>
                <a:gd name="connsiteY2" fmla="*/ 584418 h 711137"/>
                <a:gd name="connsiteX3" fmla="*/ 464820 w 2545080"/>
                <a:gd name="connsiteY3" fmla="*/ 416778 h 711137"/>
                <a:gd name="connsiteX4" fmla="*/ 590550 w 2545080"/>
                <a:gd name="connsiteY4" fmla="*/ 599658 h 711137"/>
                <a:gd name="connsiteX5" fmla="*/ 739140 w 2545080"/>
                <a:gd name="connsiteY5" fmla="*/ 336768 h 711137"/>
                <a:gd name="connsiteX6" fmla="*/ 834390 w 2545080"/>
                <a:gd name="connsiteY6" fmla="*/ 550128 h 711137"/>
                <a:gd name="connsiteX7" fmla="*/ 880110 w 2545080"/>
                <a:gd name="connsiteY7" fmla="*/ 649188 h 711137"/>
                <a:gd name="connsiteX8" fmla="*/ 990600 w 2545080"/>
                <a:gd name="connsiteY8" fmla="*/ 687288 h 711137"/>
                <a:gd name="connsiteX9" fmla="*/ 1162050 w 2545080"/>
                <a:gd name="connsiteY9" fmla="*/ 687288 h 711137"/>
                <a:gd name="connsiteX10" fmla="*/ 1280160 w 2545080"/>
                <a:gd name="connsiteY10" fmla="*/ 645378 h 711137"/>
                <a:gd name="connsiteX11" fmla="*/ 1329690 w 2545080"/>
                <a:gd name="connsiteY11" fmla="*/ 641568 h 711137"/>
                <a:gd name="connsiteX12" fmla="*/ 1383030 w 2545080"/>
                <a:gd name="connsiteY12" fmla="*/ 458688 h 711137"/>
                <a:gd name="connsiteX13" fmla="*/ 1623060 w 2545080"/>
                <a:gd name="connsiteY13" fmla="*/ 595848 h 711137"/>
                <a:gd name="connsiteX14" fmla="*/ 1699260 w 2545080"/>
                <a:gd name="connsiteY14" fmla="*/ 668238 h 711137"/>
                <a:gd name="connsiteX15" fmla="*/ 1779270 w 2545080"/>
                <a:gd name="connsiteY15" fmla="*/ 679668 h 711137"/>
                <a:gd name="connsiteX16" fmla="*/ 1965960 w 2545080"/>
                <a:gd name="connsiteY16" fmla="*/ 245328 h 711137"/>
                <a:gd name="connsiteX17" fmla="*/ 2026920 w 2545080"/>
                <a:gd name="connsiteY17" fmla="*/ 54828 h 711137"/>
                <a:gd name="connsiteX18" fmla="*/ 2152650 w 2545080"/>
                <a:gd name="connsiteY18" fmla="*/ 9108 h 711137"/>
                <a:gd name="connsiteX19" fmla="*/ 2217420 w 2545080"/>
                <a:gd name="connsiteY19" fmla="*/ 207228 h 711137"/>
                <a:gd name="connsiteX20" fmla="*/ 2289810 w 2545080"/>
                <a:gd name="connsiteY20" fmla="*/ 572988 h 711137"/>
                <a:gd name="connsiteX21" fmla="*/ 2316480 w 2545080"/>
                <a:gd name="connsiteY21" fmla="*/ 694908 h 711137"/>
                <a:gd name="connsiteX22" fmla="*/ 2385060 w 2545080"/>
                <a:gd name="connsiteY22" fmla="*/ 694908 h 711137"/>
                <a:gd name="connsiteX23" fmla="*/ 2545080 w 2545080"/>
                <a:gd name="connsiteY23" fmla="*/ 694908 h 711137"/>
                <a:gd name="connsiteX0" fmla="*/ 0 w 2545080"/>
                <a:gd name="connsiteY0" fmla="*/ 710148 h 710148"/>
                <a:gd name="connsiteX1" fmla="*/ 194310 w 2545080"/>
                <a:gd name="connsiteY1" fmla="*/ 660618 h 710148"/>
                <a:gd name="connsiteX2" fmla="*/ 354330 w 2545080"/>
                <a:gd name="connsiteY2" fmla="*/ 584418 h 710148"/>
                <a:gd name="connsiteX3" fmla="*/ 464820 w 2545080"/>
                <a:gd name="connsiteY3" fmla="*/ 416778 h 710148"/>
                <a:gd name="connsiteX4" fmla="*/ 590550 w 2545080"/>
                <a:gd name="connsiteY4" fmla="*/ 599658 h 710148"/>
                <a:gd name="connsiteX5" fmla="*/ 739140 w 2545080"/>
                <a:gd name="connsiteY5" fmla="*/ 336768 h 710148"/>
                <a:gd name="connsiteX6" fmla="*/ 834390 w 2545080"/>
                <a:gd name="connsiteY6" fmla="*/ 550128 h 710148"/>
                <a:gd name="connsiteX7" fmla="*/ 880110 w 2545080"/>
                <a:gd name="connsiteY7" fmla="*/ 649188 h 710148"/>
                <a:gd name="connsiteX8" fmla="*/ 990600 w 2545080"/>
                <a:gd name="connsiteY8" fmla="*/ 687288 h 710148"/>
                <a:gd name="connsiteX9" fmla="*/ 1162050 w 2545080"/>
                <a:gd name="connsiteY9" fmla="*/ 687288 h 710148"/>
                <a:gd name="connsiteX10" fmla="*/ 1280160 w 2545080"/>
                <a:gd name="connsiteY10" fmla="*/ 645378 h 710148"/>
                <a:gd name="connsiteX11" fmla="*/ 1329690 w 2545080"/>
                <a:gd name="connsiteY11" fmla="*/ 641568 h 710148"/>
                <a:gd name="connsiteX12" fmla="*/ 1383030 w 2545080"/>
                <a:gd name="connsiteY12" fmla="*/ 458688 h 710148"/>
                <a:gd name="connsiteX13" fmla="*/ 1485900 w 2545080"/>
                <a:gd name="connsiteY13" fmla="*/ 630138 h 710148"/>
                <a:gd name="connsiteX14" fmla="*/ 1699260 w 2545080"/>
                <a:gd name="connsiteY14" fmla="*/ 668238 h 710148"/>
                <a:gd name="connsiteX15" fmla="*/ 1779270 w 2545080"/>
                <a:gd name="connsiteY15" fmla="*/ 679668 h 710148"/>
                <a:gd name="connsiteX16" fmla="*/ 1965960 w 2545080"/>
                <a:gd name="connsiteY16" fmla="*/ 245328 h 710148"/>
                <a:gd name="connsiteX17" fmla="*/ 2026920 w 2545080"/>
                <a:gd name="connsiteY17" fmla="*/ 54828 h 710148"/>
                <a:gd name="connsiteX18" fmla="*/ 2152650 w 2545080"/>
                <a:gd name="connsiteY18" fmla="*/ 9108 h 710148"/>
                <a:gd name="connsiteX19" fmla="*/ 2217420 w 2545080"/>
                <a:gd name="connsiteY19" fmla="*/ 207228 h 710148"/>
                <a:gd name="connsiteX20" fmla="*/ 2289810 w 2545080"/>
                <a:gd name="connsiteY20" fmla="*/ 572988 h 710148"/>
                <a:gd name="connsiteX21" fmla="*/ 2316480 w 2545080"/>
                <a:gd name="connsiteY21" fmla="*/ 694908 h 710148"/>
                <a:gd name="connsiteX22" fmla="*/ 2385060 w 2545080"/>
                <a:gd name="connsiteY22" fmla="*/ 694908 h 710148"/>
                <a:gd name="connsiteX23" fmla="*/ 2545080 w 2545080"/>
                <a:gd name="connsiteY23" fmla="*/ 694908 h 710148"/>
                <a:gd name="connsiteX0" fmla="*/ 0 w 2545080"/>
                <a:gd name="connsiteY0" fmla="*/ 710148 h 710148"/>
                <a:gd name="connsiteX1" fmla="*/ 194310 w 2545080"/>
                <a:gd name="connsiteY1" fmla="*/ 660618 h 710148"/>
                <a:gd name="connsiteX2" fmla="*/ 354330 w 2545080"/>
                <a:gd name="connsiteY2" fmla="*/ 584418 h 710148"/>
                <a:gd name="connsiteX3" fmla="*/ 464820 w 2545080"/>
                <a:gd name="connsiteY3" fmla="*/ 416778 h 710148"/>
                <a:gd name="connsiteX4" fmla="*/ 590550 w 2545080"/>
                <a:gd name="connsiteY4" fmla="*/ 599658 h 710148"/>
                <a:gd name="connsiteX5" fmla="*/ 739140 w 2545080"/>
                <a:gd name="connsiteY5" fmla="*/ 336768 h 710148"/>
                <a:gd name="connsiteX6" fmla="*/ 834390 w 2545080"/>
                <a:gd name="connsiteY6" fmla="*/ 550128 h 710148"/>
                <a:gd name="connsiteX7" fmla="*/ 880110 w 2545080"/>
                <a:gd name="connsiteY7" fmla="*/ 649188 h 710148"/>
                <a:gd name="connsiteX8" fmla="*/ 990600 w 2545080"/>
                <a:gd name="connsiteY8" fmla="*/ 687288 h 710148"/>
                <a:gd name="connsiteX9" fmla="*/ 1162050 w 2545080"/>
                <a:gd name="connsiteY9" fmla="*/ 687288 h 710148"/>
                <a:gd name="connsiteX10" fmla="*/ 1280160 w 2545080"/>
                <a:gd name="connsiteY10" fmla="*/ 645378 h 710148"/>
                <a:gd name="connsiteX11" fmla="*/ 1329690 w 2545080"/>
                <a:gd name="connsiteY11" fmla="*/ 641568 h 710148"/>
                <a:gd name="connsiteX12" fmla="*/ 1421130 w 2545080"/>
                <a:gd name="connsiteY12" fmla="*/ 458688 h 710148"/>
                <a:gd name="connsiteX13" fmla="*/ 1485900 w 2545080"/>
                <a:gd name="connsiteY13" fmla="*/ 630138 h 710148"/>
                <a:gd name="connsiteX14" fmla="*/ 1699260 w 2545080"/>
                <a:gd name="connsiteY14" fmla="*/ 668238 h 710148"/>
                <a:gd name="connsiteX15" fmla="*/ 1779270 w 2545080"/>
                <a:gd name="connsiteY15" fmla="*/ 679668 h 710148"/>
                <a:gd name="connsiteX16" fmla="*/ 1965960 w 2545080"/>
                <a:gd name="connsiteY16" fmla="*/ 245328 h 710148"/>
                <a:gd name="connsiteX17" fmla="*/ 2026920 w 2545080"/>
                <a:gd name="connsiteY17" fmla="*/ 54828 h 710148"/>
                <a:gd name="connsiteX18" fmla="*/ 2152650 w 2545080"/>
                <a:gd name="connsiteY18" fmla="*/ 9108 h 710148"/>
                <a:gd name="connsiteX19" fmla="*/ 2217420 w 2545080"/>
                <a:gd name="connsiteY19" fmla="*/ 207228 h 710148"/>
                <a:gd name="connsiteX20" fmla="*/ 2289810 w 2545080"/>
                <a:gd name="connsiteY20" fmla="*/ 572988 h 710148"/>
                <a:gd name="connsiteX21" fmla="*/ 2316480 w 2545080"/>
                <a:gd name="connsiteY21" fmla="*/ 694908 h 710148"/>
                <a:gd name="connsiteX22" fmla="*/ 2385060 w 2545080"/>
                <a:gd name="connsiteY22" fmla="*/ 694908 h 710148"/>
                <a:gd name="connsiteX23" fmla="*/ 2545080 w 2545080"/>
                <a:gd name="connsiteY23" fmla="*/ 694908 h 710148"/>
                <a:gd name="connsiteX0" fmla="*/ 0 w 2545080"/>
                <a:gd name="connsiteY0" fmla="*/ 710148 h 710148"/>
                <a:gd name="connsiteX1" fmla="*/ 194310 w 2545080"/>
                <a:gd name="connsiteY1" fmla="*/ 660618 h 710148"/>
                <a:gd name="connsiteX2" fmla="*/ 354330 w 2545080"/>
                <a:gd name="connsiteY2" fmla="*/ 584418 h 710148"/>
                <a:gd name="connsiteX3" fmla="*/ 464820 w 2545080"/>
                <a:gd name="connsiteY3" fmla="*/ 416778 h 710148"/>
                <a:gd name="connsiteX4" fmla="*/ 590550 w 2545080"/>
                <a:gd name="connsiteY4" fmla="*/ 599658 h 710148"/>
                <a:gd name="connsiteX5" fmla="*/ 739140 w 2545080"/>
                <a:gd name="connsiteY5" fmla="*/ 336768 h 710148"/>
                <a:gd name="connsiteX6" fmla="*/ 834390 w 2545080"/>
                <a:gd name="connsiteY6" fmla="*/ 550128 h 710148"/>
                <a:gd name="connsiteX7" fmla="*/ 880110 w 2545080"/>
                <a:gd name="connsiteY7" fmla="*/ 649188 h 710148"/>
                <a:gd name="connsiteX8" fmla="*/ 990600 w 2545080"/>
                <a:gd name="connsiteY8" fmla="*/ 687288 h 710148"/>
                <a:gd name="connsiteX9" fmla="*/ 1162050 w 2545080"/>
                <a:gd name="connsiteY9" fmla="*/ 687288 h 710148"/>
                <a:gd name="connsiteX10" fmla="*/ 1268730 w 2545080"/>
                <a:gd name="connsiteY10" fmla="*/ 645378 h 710148"/>
                <a:gd name="connsiteX11" fmla="*/ 1329690 w 2545080"/>
                <a:gd name="connsiteY11" fmla="*/ 641568 h 710148"/>
                <a:gd name="connsiteX12" fmla="*/ 1421130 w 2545080"/>
                <a:gd name="connsiteY12" fmla="*/ 458688 h 710148"/>
                <a:gd name="connsiteX13" fmla="*/ 1485900 w 2545080"/>
                <a:gd name="connsiteY13" fmla="*/ 630138 h 710148"/>
                <a:gd name="connsiteX14" fmla="*/ 1699260 w 2545080"/>
                <a:gd name="connsiteY14" fmla="*/ 668238 h 710148"/>
                <a:gd name="connsiteX15" fmla="*/ 1779270 w 2545080"/>
                <a:gd name="connsiteY15" fmla="*/ 679668 h 710148"/>
                <a:gd name="connsiteX16" fmla="*/ 1965960 w 2545080"/>
                <a:gd name="connsiteY16" fmla="*/ 245328 h 710148"/>
                <a:gd name="connsiteX17" fmla="*/ 2026920 w 2545080"/>
                <a:gd name="connsiteY17" fmla="*/ 54828 h 710148"/>
                <a:gd name="connsiteX18" fmla="*/ 2152650 w 2545080"/>
                <a:gd name="connsiteY18" fmla="*/ 9108 h 710148"/>
                <a:gd name="connsiteX19" fmla="*/ 2217420 w 2545080"/>
                <a:gd name="connsiteY19" fmla="*/ 207228 h 710148"/>
                <a:gd name="connsiteX20" fmla="*/ 2289810 w 2545080"/>
                <a:gd name="connsiteY20" fmla="*/ 572988 h 710148"/>
                <a:gd name="connsiteX21" fmla="*/ 2316480 w 2545080"/>
                <a:gd name="connsiteY21" fmla="*/ 694908 h 710148"/>
                <a:gd name="connsiteX22" fmla="*/ 2385060 w 2545080"/>
                <a:gd name="connsiteY22" fmla="*/ 694908 h 710148"/>
                <a:gd name="connsiteX23" fmla="*/ 2545080 w 2545080"/>
                <a:gd name="connsiteY23" fmla="*/ 694908 h 710148"/>
                <a:gd name="connsiteX0" fmla="*/ 0 w 2545080"/>
                <a:gd name="connsiteY0" fmla="*/ 710148 h 710148"/>
                <a:gd name="connsiteX1" fmla="*/ 194310 w 2545080"/>
                <a:gd name="connsiteY1" fmla="*/ 660618 h 710148"/>
                <a:gd name="connsiteX2" fmla="*/ 354330 w 2545080"/>
                <a:gd name="connsiteY2" fmla="*/ 584418 h 710148"/>
                <a:gd name="connsiteX3" fmla="*/ 464820 w 2545080"/>
                <a:gd name="connsiteY3" fmla="*/ 416778 h 710148"/>
                <a:gd name="connsiteX4" fmla="*/ 590550 w 2545080"/>
                <a:gd name="connsiteY4" fmla="*/ 599658 h 710148"/>
                <a:gd name="connsiteX5" fmla="*/ 739140 w 2545080"/>
                <a:gd name="connsiteY5" fmla="*/ 336768 h 710148"/>
                <a:gd name="connsiteX6" fmla="*/ 834390 w 2545080"/>
                <a:gd name="connsiteY6" fmla="*/ 550128 h 710148"/>
                <a:gd name="connsiteX7" fmla="*/ 880110 w 2545080"/>
                <a:gd name="connsiteY7" fmla="*/ 649188 h 710148"/>
                <a:gd name="connsiteX8" fmla="*/ 990600 w 2545080"/>
                <a:gd name="connsiteY8" fmla="*/ 687288 h 710148"/>
                <a:gd name="connsiteX9" fmla="*/ 1162050 w 2545080"/>
                <a:gd name="connsiteY9" fmla="*/ 687288 h 710148"/>
                <a:gd name="connsiteX10" fmla="*/ 1268730 w 2545080"/>
                <a:gd name="connsiteY10" fmla="*/ 645378 h 710148"/>
                <a:gd name="connsiteX11" fmla="*/ 1329690 w 2545080"/>
                <a:gd name="connsiteY11" fmla="*/ 641568 h 710148"/>
                <a:gd name="connsiteX12" fmla="*/ 1421130 w 2545080"/>
                <a:gd name="connsiteY12" fmla="*/ 458688 h 710148"/>
                <a:gd name="connsiteX13" fmla="*/ 1485900 w 2545080"/>
                <a:gd name="connsiteY13" fmla="*/ 630138 h 710148"/>
                <a:gd name="connsiteX14" fmla="*/ 1661160 w 2545080"/>
                <a:gd name="connsiteY14" fmla="*/ 588228 h 710148"/>
                <a:gd name="connsiteX15" fmla="*/ 1779270 w 2545080"/>
                <a:gd name="connsiteY15" fmla="*/ 679668 h 710148"/>
                <a:gd name="connsiteX16" fmla="*/ 1965960 w 2545080"/>
                <a:gd name="connsiteY16" fmla="*/ 245328 h 710148"/>
                <a:gd name="connsiteX17" fmla="*/ 2026920 w 2545080"/>
                <a:gd name="connsiteY17" fmla="*/ 54828 h 710148"/>
                <a:gd name="connsiteX18" fmla="*/ 2152650 w 2545080"/>
                <a:gd name="connsiteY18" fmla="*/ 9108 h 710148"/>
                <a:gd name="connsiteX19" fmla="*/ 2217420 w 2545080"/>
                <a:gd name="connsiteY19" fmla="*/ 207228 h 710148"/>
                <a:gd name="connsiteX20" fmla="*/ 2289810 w 2545080"/>
                <a:gd name="connsiteY20" fmla="*/ 572988 h 710148"/>
                <a:gd name="connsiteX21" fmla="*/ 2316480 w 2545080"/>
                <a:gd name="connsiteY21" fmla="*/ 694908 h 710148"/>
                <a:gd name="connsiteX22" fmla="*/ 2385060 w 2545080"/>
                <a:gd name="connsiteY22" fmla="*/ 694908 h 710148"/>
                <a:gd name="connsiteX23" fmla="*/ 2545080 w 2545080"/>
                <a:gd name="connsiteY23" fmla="*/ 694908 h 710148"/>
                <a:gd name="connsiteX0" fmla="*/ 0 w 2545080"/>
                <a:gd name="connsiteY0" fmla="*/ 711637 h 711637"/>
                <a:gd name="connsiteX1" fmla="*/ 194310 w 2545080"/>
                <a:gd name="connsiteY1" fmla="*/ 662107 h 711637"/>
                <a:gd name="connsiteX2" fmla="*/ 354330 w 2545080"/>
                <a:gd name="connsiteY2" fmla="*/ 585907 h 711637"/>
                <a:gd name="connsiteX3" fmla="*/ 464820 w 2545080"/>
                <a:gd name="connsiteY3" fmla="*/ 418267 h 711637"/>
                <a:gd name="connsiteX4" fmla="*/ 590550 w 2545080"/>
                <a:gd name="connsiteY4" fmla="*/ 601147 h 711637"/>
                <a:gd name="connsiteX5" fmla="*/ 739140 w 2545080"/>
                <a:gd name="connsiteY5" fmla="*/ 338257 h 711637"/>
                <a:gd name="connsiteX6" fmla="*/ 834390 w 2545080"/>
                <a:gd name="connsiteY6" fmla="*/ 551617 h 711637"/>
                <a:gd name="connsiteX7" fmla="*/ 880110 w 2545080"/>
                <a:gd name="connsiteY7" fmla="*/ 650677 h 711637"/>
                <a:gd name="connsiteX8" fmla="*/ 990600 w 2545080"/>
                <a:gd name="connsiteY8" fmla="*/ 688777 h 711637"/>
                <a:gd name="connsiteX9" fmla="*/ 1162050 w 2545080"/>
                <a:gd name="connsiteY9" fmla="*/ 688777 h 711637"/>
                <a:gd name="connsiteX10" fmla="*/ 1268730 w 2545080"/>
                <a:gd name="connsiteY10" fmla="*/ 646867 h 711637"/>
                <a:gd name="connsiteX11" fmla="*/ 1329690 w 2545080"/>
                <a:gd name="connsiteY11" fmla="*/ 643057 h 711637"/>
                <a:gd name="connsiteX12" fmla="*/ 1421130 w 2545080"/>
                <a:gd name="connsiteY12" fmla="*/ 460177 h 711637"/>
                <a:gd name="connsiteX13" fmla="*/ 1485900 w 2545080"/>
                <a:gd name="connsiteY13" fmla="*/ 631627 h 711637"/>
                <a:gd name="connsiteX14" fmla="*/ 1661160 w 2545080"/>
                <a:gd name="connsiteY14" fmla="*/ 589717 h 711637"/>
                <a:gd name="connsiteX15" fmla="*/ 1779270 w 2545080"/>
                <a:gd name="connsiteY15" fmla="*/ 681157 h 711637"/>
                <a:gd name="connsiteX16" fmla="*/ 1962150 w 2545080"/>
                <a:gd name="connsiteY16" fmla="*/ 303967 h 711637"/>
                <a:gd name="connsiteX17" fmla="*/ 2026920 w 2545080"/>
                <a:gd name="connsiteY17" fmla="*/ 56317 h 711637"/>
                <a:gd name="connsiteX18" fmla="*/ 2152650 w 2545080"/>
                <a:gd name="connsiteY18" fmla="*/ 10597 h 711637"/>
                <a:gd name="connsiteX19" fmla="*/ 2217420 w 2545080"/>
                <a:gd name="connsiteY19" fmla="*/ 208717 h 711637"/>
                <a:gd name="connsiteX20" fmla="*/ 2289810 w 2545080"/>
                <a:gd name="connsiteY20" fmla="*/ 574477 h 711637"/>
                <a:gd name="connsiteX21" fmla="*/ 2316480 w 2545080"/>
                <a:gd name="connsiteY21" fmla="*/ 696397 h 711637"/>
                <a:gd name="connsiteX22" fmla="*/ 2385060 w 2545080"/>
                <a:gd name="connsiteY22" fmla="*/ 696397 h 711637"/>
                <a:gd name="connsiteX23" fmla="*/ 2545080 w 2545080"/>
                <a:gd name="connsiteY23" fmla="*/ 696397 h 711637"/>
                <a:gd name="connsiteX0" fmla="*/ 0 w 2545080"/>
                <a:gd name="connsiteY0" fmla="*/ 668578 h 668578"/>
                <a:gd name="connsiteX1" fmla="*/ 194310 w 2545080"/>
                <a:gd name="connsiteY1" fmla="*/ 619048 h 668578"/>
                <a:gd name="connsiteX2" fmla="*/ 354330 w 2545080"/>
                <a:gd name="connsiteY2" fmla="*/ 542848 h 668578"/>
                <a:gd name="connsiteX3" fmla="*/ 464820 w 2545080"/>
                <a:gd name="connsiteY3" fmla="*/ 375208 h 668578"/>
                <a:gd name="connsiteX4" fmla="*/ 590550 w 2545080"/>
                <a:gd name="connsiteY4" fmla="*/ 558088 h 668578"/>
                <a:gd name="connsiteX5" fmla="*/ 739140 w 2545080"/>
                <a:gd name="connsiteY5" fmla="*/ 295198 h 668578"/>
                <a:gd name="connsiteX6" fmla="*/ 834390 w 2545080"/>
                <a:gd name="connsiteY6" fmla="*/ 508558 h 668578"/>
                <a:gd name="connsiteX7" fmla="*/ 880110 w 2545080"/>
                <a:gd name="connsiteY7" fmla="*/ 607618 h 668578"/>
                <a:gd name="connsiteX8" fmla="*/ 990600 w 2545080"/>
                <a:gd name="connsiteY8" fmla="*/ 645718 h 668578"/>
                <a:gd name="connsiteX9" fmla="*/ 1162050 w 2545080"/>
                <a:gd name="connsiteY9" fmla="*/ 645718 h 668578"/>
                <a:gd name="connsiteX10" fmla="*/ 1268730 w 2545080"/>
                <a:gd name="connsiteY10" fmla="*/ 603808 h 668578"/>
                <a:gd name="connsiteX11" fmla="*/ 1329690 w 2545080"/>
                <a:gd name="connsiteY11" fmla="*/ 599998 h 668578"/>
                <a:gd name="connsiteX12" fmla="*/ 1421130 w 2545080"/>
                <a:gd name="connsiteY12" fmla="*/ 417118 h 668578"/>
                <a:gd name="connsiteX13" fmla="*/ 1485900 w 2545080"/>
                <a:gd name="connsiteY13" fmla="*/ 588568 h 668578"/>
                <a:gd name="connsiteX14" fmla="*/ 1661160 w 2545080"/>
                <a:gd name="connsiteY14" fmla="*/ 546658 h 668578"/>
                <a:gd name="connsiteX15" fmla="*/ 1779270 w 2545080"/>
                <a:gd name="connsiteY15" fmla="*/ 638098 h 668578"/>
                <a:gd name="connsiteX16" fmla="*/ 1962150 w 2545080"/>
                <a:gd name="connsiteY16" fmla="*/ 260908 h 668578"/>
                <a:gd name="connsiteX17" fmla="*/ 2026920 w 2545080"/>
                <a:gd name="connsiteY17" fmla="*/ 13258 h 668578"/>
                <a:gd name="connsiteX18" fmla="*/ 2148840 w 2545080"/>
                <a:gd name="connsiteY18" fmla="*/ 47548 h 668578"/>
                <a:gd name="connsiteX19" fmla="*/ 2217420 w 2545080"/>
                <a:gd name="connsiteY19" fmla="*/ 165658 h 668578"/>
                <a:gd name="connsiteX20" fmla="*/ 2289810 w 2545080"/>
                <a:gd name="connsiteY20" fmla="*/ 531418 h 668578"/>
                <a:gd name="connsiteX21" fmla="*/ 2316480 w 2545080"/>
                <a:gd name="connsiteY21" fmla="*/ 653338 h 668578"/>
                <a:gd name="connsiteX22" fmla="*/ 2385060 w 2545080"/>
                <a:gd name="connsiteY22" fmla="*/ 653338 h 668578"/>
                <a:gd name="connsiteX23" fmla="*/ 2545080 w 2545080"/>
                <a:gd name="connsiteY23" fmla="*/ 653338 h 668578"/>
                <a:gd name="connsiteX0" fmla="*/ 0 w 2545080"/>
                <a:gd name="connsiteY0" fmla="*/ 669407 h 669407"/>
                <a:gd name="connsiteX1" fmla="*/ 194310 w 2545080"/>
                <a:gd name="connsiteY1" fmla="*/ 619877 h 669407"/>
                <a:gd name="connsiteX2" fmla="*/ 354330 w 2545080"/>
                <a:gd name="connsiteY2" fmla="*/ 543677 h 669407"/>
                <a:gd name="connsiteX3" fmla="*/ 464820 w 2545080"/>
                <a:gd name="connsiteY3" fmla="*/ 376037 h 669407"/>
                <a:gd name="connsiteX4" fmla="*/ 590550 w 2545080"/>
                <a:gd name="connsiteY4" fmla="*/ 558917 h 669407"/>
                <a:gd name="connsiteX5" fmla="*/ 739140 w 2545080"/>
                <a:gd name="connsiteY5" fmla="*/ 296027 h 669407"/>
                <a:gd name="connsiteX6" fmla="*/ 834390 w 2545080"/>
                <a:gd name="connsiteY6" fmla="*/ 509387 h 669407"/>
                <a:gd name="connsiteX7" fmla="*/ 880110 w 2545080"/>
                <a:gd name="connsiteY7" fmla="*/ 608447 h 669407"/>
                <a:gd name="connsiteX8" fmla="*/ 990600 w 2545080"/>
                <a:gd name="connsiteY8" fmla="*/ 646547 h 669407"/>
                <a:gd name="connsiteX9" fmla="*/ 1162050 w 2545080"/>
                <a:gd name="connsiteY9" fmla="*/ 646547 h 669407"/>
                <a:gd name="connsiteX10" fmla="*/ 1268730 w 2545080"/>
                <a:gd name="connsiteY10" fmla="*/ 604637 h 669407"/>
                <a:gd name="connsiteX11" fmla="*/ 1329690 w 2545080"/>
                <a:gd name="connsiteY11" fmla="*/ 600827 h 669407"/>
                <a:gd name="connsiteX12" fmla="*/ 1421130 w 2545080"/>
                <a:gd name="connsiteY12" fmla="*/ 417947 h 669407"/>
                <a:gd name="connsiteX13" fmla="*/ 1485900 w 2545080"/>
                <a:gd name="connsiteY13" fmla="*/ 589397 h 669407"/>
                <a:gd name="connsiteX14" fmla="*/ 1661160 w 2545080"/>
                <a:gd name="connsiteY14" fmla="*/ 547487 h 669407"/>
                <a:gd name="connsiteX15" fmla="*/ 1779270 w 2545080"/>
                <a:gd name="connsiteY15" fmla="*/ 638927 h 669407"/>
                <a:gd name="connsiteX16" fmla="*/ 1962150 w 2545080"/>
                <a:gd name="connsiteY16" fmla="*/ 261737 h 669407"/>
                <a:gd name="connsiteX17" fmla="*/ 2026920 w 2545080"/>
                <a:gd name="connsiteY17" fmla="*/ 14087 h 669407"/>
                <a:gd name="connsiteX18" fmla="*/ 2148840 w 2545080"/>
                <a:gd name="connsiteY18" fmla="*/ 48377 h 669407"/>
                <a:gd name="connsiteX19" fmla="*/ 2217420 w 2545080"/>
                <a:gd name="connsiteY19" fmla="*/ 196967 h 669407"/>
                <a:gd name="connsiteX20" fmla="*/ 2289810 w 2545080"/>
                <a:gd name="connsiteY20" fmla="*/ 532247 h 669407"/>
                <a:gd name="connsiteX21" fmla="*/ 2316480 w 2545080"/>
                <a:gd name="connsiteY21" fmla="*/ 654167 h 669407"/>
                <a:gd name="connsiteX22" fmla="*/ 2385060 w 2545080"/>
                <a:gd name="connsiteY22" fmla="*/ 654167 h 669407"/>
                <a:gd name="connsiteX23" fmla="*/ 2545080 w 2545080"/>
                <a:gd name="connsiteY23" fmla="*/ 654167 h 669407"/>
                <a:gd name="connsiteX0" fmla="*/ 0 w 2545080"/>
                <a:gd name="connsiteY0" fmla="*/ 669407 h 669407"/>
                <a:gd name="connsiteX1" fmla="*/ 194310 w 2545080"/>
                <a:gd name="connsiteY1" fmla="*/ 619877 h 669407"/>
                <a:gd name="connsiteX2" fmla="*/ 354330 w 2545080"/>
                <a:gd name="connsiteY2" fmla="*/ 543677 h 669407"/>
                <a:gd name="connsiteX3" fmla="*/ 464820 w 2545080"/>
                <a:gd name="connsiteY3" fmla="*/ 376037 h 669407"/>
                <a:gd name="connsiteX4" fmla="*/ 590550 w 2545080"/>
                <a:gd name="connsiteY4" fmla="*/ 558917 h 669407"/>
                <a:gd name="connsiteX5" fmla="*/ 739140 w 2545080"/>
                <a:gd name="connsiteY5" fmla="*/ 296027 h 669407"/>
                <a:gd name="connsiteX6" fmla="*/ 834390 w 2545080"/>
                <a:gd name="connsiteY6" fmla="*/ 509387 h 669407"/>
                <a:gd name="connsiteX7" fmla="*/ 880110 w 2545080"/>
                <a:gd name="connsiteY7" fmla="*/ 608447 h 669407"/>
                <a:gd name="connsiteX8" fmla="*/ 990600 w 2545080"/>
                <a:gd name="connsiteY8" fmla="*/ 646547 h 669407"/>
                <a:gd name="connsiteX9" fmla="*/ 1162050 w 2545080"/>
                <a:gd name="connsiteY9" fmla="*/ 646547 h 669407"/>
                <a:gd name="connsiteX10" fmla="*/ 1268730 w 2545080"/>
                <a:gd name="connsiteY10" fmla="*/ 604637 h 669407"/>
                <a:gd name="connsiteX11" fmla="*/ 1329690 w 2545080"/>
                <a:gd name="connsiteY11" fmla="*/ 600827 h 669407"/>
                <a:gd name="connsiteX12" fmla="*/ 1421130 w 2545080"/>
                <a:gd name="connsiteY12" fmla="*/ 417947 h 669407"/>
                <a:gd name="connsiteX13" fmla="*/ 1485900 w 2545080"/>
                <a:gd name="connsiteY13" fmla="*/ 589397 h 669407"/>
                <a:gd name="connsiteX14" fmla="*/ 1661160 w 2545080"/>
                <a:gd name="connsiteY14" fmla="*/ 547487 h 669407"/>
                <a:gd name="connsiteX15" fmla="*/ 1779270 w 2545080"/>
                <a:gd name="connsiteY15" fmla="*/ 638927 h 669407"/>
                <a:gd name="connsiteX16" fmla="*/ 1962150 w 2545080"/>
                <a:gd name="connsiteY16" fmla="*/ 261737 h 669407"/>
                <a:gd name="connsiteX17" fmla="*/ 2026920 w 2545080"/>
                <a:gd name="connsiteY17" fmla="*/ 14087 h 669407"/>
                <a:gd name="connsiteX18" fmla="*/ 2148840 w 2545080"/>
                <a:gd name="connsiteY18" fmla="*/ 48377 h 669407"/>
                <a:gd name="connsiteX19" fmla="*/ 2217420 w 2545080"/>
                <a:gd name="connsiteY19" fmla="*/ 196967 h 669407"/>
                <a:gd name="connsiteX20" fmla="*/ 2289810 w 2545080"/>
                <a:gd name="connsiteY20" fmla="*/ 532247 h 669407"/>
                <a:gd name="connsiteX21" fmla="*/ 2350770 w 2545080"/>
                <a:gd name="connsiteY21" fmla="*/ 558917 h 669407"/>
                <a:gd name="connsiteX22" fmla="*/ 2385060 w 2545080"/>
                <a:gd name="connsiteY22" fmla="*/ 654167 h 669407"/>
                <a:gd name="connsiteX23" fmla="*/ 2545080 w 2545080"/>
                <a:gd name="connsiteY23" fmla="*/ 654167 h 669407"/>
                <a:gd name="connsiteX0" fmla="*/ 0 w 2545080"/>
                <a:gd name="connsiteY0" fmla="*/ 669407 h 669407"/>
                <a:gd name="connsiteX1" fmla="*/ 194310 w 2545080"/>
                <a:gd name="connsiteY1" fmla="*/ 619877 h 669407"/>
                <a:gd name="connsiteX2" fmla="*/ 354330 w 2545080"/>
                <a:gd name="connsiteY2" fmla="*/ 543677 h 669407"/>
                <a:gd name="connsiteX3" fmla="*/ 464820 w 2545080"/>
                <a:gd name="connsiteY3" fmla="*/ 376037 h 669407"/>
                <a:gd name="connsiteX4" fmla="*/ 590550 w 2545080"/>
                <a:gd name="connsiteY4" fmla="*/ 558917 h 669407"/>
                <a:gd name="connsiteX5" fmla="*/ 739140 w 2545080"/>
                <a:gd name="connsiteY5" fmla="*/ 296027 h 669407"/>
                <a:gd name="connsiteX6" fmla="*/ 834390 w 2545080"/>
                <a:gd name="connsiteY6" fmla="*/ 509387 h 669407"/>
                <a:gd name="connsiteX7" fmla="*/ 880110 w 2545080"/>
                <a:gd name="connsiteY7" fmla="*/ 608447 h 669407"/>
                <a:gd name="connsiteX8" fmla="*/ 990600 w 2545080"/>
                <a:gd name="connsiteY8" fmla="*/ 646547 h 669407"/>
                <a:gd name="connsiteX9" fmla="*/ 1162050 w 2545080"/>
                <a:gd name="connsiteY9" fmla="*/ 646547 h 669407"/>
                <a:gd name="connsiteX10" fmla="*/ 1268730 w 2545080"/>
                <a:gd name="connsiteY10" fmla="*/ 604637 h 669407"/>
                <a:gd name="connsiteX11" fmla="*/ 1329690 w 2545080"/>
                <a:gd name="connsiteY11" fmla="*/ 600827 h 669407"/>
                <a:gd name="connsiteX12" fmla="*/ 1421130 w 2545080"/>
                <a:gd name="connsiteY12" fmla="*/ 417947 h 669407"/>
                <a:gd name="connsiteX13" fmla="*/ 1485900 w 2545080"/>
                <a:gd name="connsiteY13" fmla="*/ 589397 h 669407"/>
                <a:gd name="connsiteX14" fmla="*/ 1661160 w 2545080"/>
                <a:gd name="connsiteY14" fmla="*/ 547487 h 669407"/>
                <a:gd name="connsiteX15" fmla="*/ 1779270 w 2545080"/>
                <a:gd name="connsiteY15" fmla="*/ 638927 h 669407"/>
                <a:gd name="connsiteX16" fmla="*/ 1962150 w 2545080"/>
                <a:gd name="connsiteY16" fmla="*/ 261737 h 669407"/>
                <a:gd name="connsiteX17" fmla="*/ 2026920 w 2545080"/>
                <a:gd name="connsiteY17" fmla="*/ 14087 h 669407"/>
                <a:gd name="connsiteX18" fmla="*/ 2148840 w 2545080"/>
                <a:gd name="connsiteY18" fmla="*/ 48377 h 669407"/>
                <a:gd name="connsiteX19" fmla="*/ 2217420 w 2545080"/>
                <a:gd name="connsiteY19" fmla="*/ 196967 h 669407"/>
                <a:gd name="connsiteX20" fmla="*/ 2301240 w 2545080"/>
                <a:gd name="connsiteY20" fmla="*/ 398897 h 669407"/>
                <a:gd name="connsiteX21" fmla="*/ 2350770 w 2545080"/>
                <a:gd name="connsiteY21" fmla="*/ 558917 h 669407"/>
                <a:gd name="connsiteX22" fmla="*/ 2385060 w 2545080"/>
                <a:gd name="connsiteY22" fmla="*/ 654167 h 669407"/>
                <a:gd name="connsiteX23" fmla="*/ 2545080 w 2545080"/>
                <a:gd name="connsiteY23" fmla="*/ 654167 h 669407"/>
                <a:gd name="connsiteX0" fmla="*/ 0 w 2545080"/>
                <a:gd name="connsiteY0" fmla="*/ 669407 h 669407"/>
                <a:gd name="connsiteX1" fmla="*/ 194310 w 2545080"/>
                <a:gd name="connsiteY1" fmla="*/ 619877 h 669407"/>
                <a:gd name="connsiteX2" fmla="*/ 354330 w 2545080"/>
                <a:gd name="connsiteY2" fmla="*/ 543677 h 669407"/>
                <a:gd name="connsiteX3" fmla="*/ 464820 w 2545080"/>
                <a:gd name="connsiteY3" fmla="*/ 376037 h 669407"/>
                <a:gd name="connsiteX4" fmla="*/ 590550 w 2545080"/>
                <a:gd name="connsiteY4" fmla="*/ 558917 h 669407"/>
                <a:gd name="connsiteX5" fmla="*/ 739140 w 2545080"/>
                <a:gd name="connsiteY5" fmla="*/ 296027 h 669407"/>
                <a:gd name="connsiteX6" fmla="*/ 834390 w 2545080"/>
                <a:gd name="connsiteY6" fmla="*/ 509387 h 669407"/>
                <a:gd name="connsiteX7" fmla="*/ 880110 w 2545080"/>
                <a:gd name="connsiteY7" fmla="*/ 608447 h 669407"/>
                <a:gd name="connsiteX8" fmla="*/ 990600 w 2545080"/>
                <a:gd name="connsiteY8" fmla="*/ 646547 h 669407"/>
                <a:gd name="connsiteX9" fmla="*/ 1162050 w 2545080"/>
                <a:gd name="connsiteY9" fmla="*/ 646547 h 669407"/>
                <a:gd name="connsiteX10" fmla="*/ 1268730 w 2545080"/>
                <a:gd name="connsiteY10" fmla="*/ 604637 h 669407"/>
                <a:gd name="connsiteX11" fmla="*/ 1329690 w 2545080"/>
                <a:gd name="connsiteY11" fmla="*/ 600827 h 669407"/>
                <a:gd name="connsiteX12" fmla="*/ 1421130 w 2545080"/>
                <a:gd name="connsiteY12" fmla="*/ 417947 h 669407"/>
                <a:gd name="connsiteX13" fmla="*/ 1485900 w 2545080"/>
                <a:gd name="connsiteY13" fmla="*/ 589397 h 669407"/>
                <a:gd name="connsiteX14" fmla="*/ 1661160 w 2545080"/>
                <a:gd name="connsiteY14" fmla="*/ 547487 h 669407"/>
                <a:gd name="connsiteX15" fmla="*/ 1779270 w 2545080"/>
                <a:gd name="connsiteY15" fmla="*/ 638927 h 669407"/>
                <a:gd name="connsiteX16" fmla="*/ 1962150 w 2545080"/>
                <a:gd name="connsiteY16" fmla="*/ 261737 h 669407"/>
                <a:gd name="connsiteX17" fmla="*/ 2026920 w 2545080"/>
                <a:gd name="connsiteY17" fmla="*/ 14087 h 669407"/>
                <a:gd name="connsiteX18" fmla="*/ 2148840 w 2545080"/>
                <a:gd name="connsiteY18" fmla="*/ 48377 h 669407"/>
                <a:gd name="connsiteX19" fmla="*/ 2217420 w 2545080"/>
                <a:gd name="connsiteY19" fmla="*/ 196967 h 669407"/>
                <a:gd name="connsiteX20" fmla="*/ 2301240 w 2545080"/>
                <a:gd name="connsiteY20" fmla="*/ 398897 h 669407"/>
                <a:gd name="connsiteX21" fmla="*/ 2350770 w 2545080"/>
                <a:gd name="connsiteY21" fmla="*/ 558917 h 669407"/>
                <a:gd name="connsiteX22" fmla="*/ 2423160 w 2545080"/>
                <a:gd name="connsiteY22" fmla="*/ 642737 h 669407"/>
                <a:gd name="connsiteX23" fmla="*/ 2545080 w 2545080"/>
                <a:gd name="connsiteY23" fmla="*/ 654167 h 669407"/>
                <a:gd name="connsiteX0" fmla="*/ 0 w 2545080"/>
                <a:gd name="connsiteY0" fmla="*/ 669407 h 669407"/>
                <a:gd name="connsiteX1" fmla="*/ 194310 w 2545080"/>
                <a:gd name="connsiteY1" fmla="*/ 619877 h 669407"/>
                <a:gd name="connsiteX2" fmla="*/ 354330 w 2545080"/>
                <a:gd name="connsiteY2" fmla="*/ 543677 h 669407"/>
                <a:gd name="connsiteX3" fmla="*/ 464820 w 2545080"/>
                <a:gd name="connsiteY3" fmla="*/ 376037 h 669407"/>
                <a:gd name="connsiteX4" fmla="*/ 590550 w 2545080"/>
                <a:gd name="connsiteY4" fmla="*/ 558917 h 669407"/>
                <a:gd name="connsiteX5" fmla="*/ 739140 w 2545080"/>
                <a:gd name="connsiteY5" fmla="*/ 296027 h 669407"/>
                <a:gd name="connsiteX6" fmla="*/ 834390 w 2545080"/>
                <a:gd name="connsiteY6" fmla="*/ 509387 h 669407"/>
                <a:gd name="connsiteX7" fmla="*/ 880110 w 2545080"/>
                <a:gd name="connsiteY7" fmla="*/ 608447 h 669407"/>
                <a:gd name="connsiteX8" fmla="*/ 990600 w 2545080"/>
                <a:gd name="connsiteY8" fmla="*/ 646547 h 669407"/>
                <a:gd name="connsiteX9" fmla="*/ 1162050 w 2545080"/>
                <a:gd name="connsiteY9" fmla="*/ 646547 h 669407"/>
                <a:gd name="connsiteX10" fmla="*/ 1268730 w 2545080"/>
                <a:gd name="connsiteY10" fmla="*/ 604637 h 669407"/>
                <a:gd name="connsiteX11" fmla="*/ 1329690 w 2545080"/>
                <a:gd name="connsiteY11" fmla="*/ 600827 h 669407"/>
                <a:gd name="connsiteX12" fmla="*/ 1421130 w 2545080"/>
                <a:gd name="connsiteY12" fmla="*/ 417947 h 669407"/>
                <a:gd name="connsiteX13" fmla="*/ 1485900 w 2545080"/>
                <a:gd name="connsiteY13" fmla="*/ 589397 h 669407"/>
                <a:gd name="connsiteX14" fmla="*/ 1661160 w 2545080"/>
                <a:gd name="connsiteY14" fmla="*/ 547487 h 669407"/>
                <a:gd name="connsiteX15" fmla="*/ 1779270 w 2545080"/>
                <a:gd name="connsiteY15" fmla="*/ 638927 h 669407"/>
                <a:gd name="connsiteX16" fmla="*/ 1927860 w 2545080"/>
                <a:gd name="connsiteY16" fmla="*/ 261737 h 669407"/>
                <a:gd name="connsiteX17" fmla="*/ 2026920 w 2545080"/>
                <a:gd name="connsiteY17" fmla="*/ 14087 h 669407"/>
                <a:gd name="connsiteX18" fmla="*/ 2148840 w 2545080"/>
                <a:gd name="connsiteY18" fmla="*/ 48377 h 669407"/>
                <a:gd name="connsiteX19" fmla="*/ 2217420 w 2545080"/>
                <a:gd name="connsiteY19" fmla="*/ 196967 h 669407"/>
                <a:gd name="connsiteX20" fmla="*/ 2301240 w 2545080"/>
                <a:gd name="connsiteY20" fmla="*/ 398897 h 669407"/>
                <a:gd name="connsiteX21" fmla="*/ 2350770 w 2545080"/>
                <a:gd name="connsiteY21" fmla="*/ 558917 h 669407"/>
                <a:gd name="connsiteX22" fmla="*/ 2423160 w 2545080"/>
                <a:gd name="connsiteY22" fmla="*/ 642737 h 669407"/>
                <a:gd name="connsiteX23" fmla="*/ 2545080 w 2545080"/>
                <a:gd name="connsiteY23" fmla="*/ 654167 h 669407"/>
                <a:gd name="connsiteX0" fmla="*/ 0 w 2545080"/>
                <a:gd name="connsiteY0" fmla="*/ 664456 h 664456"/>
                <a:gd name="connsiteX1" fmla="*/ 194310 w 2545080"/>
                <a:gd name="connsiteY1" fmla="*/ 614926 h 664456"/>
                <a:gd name="connsiteX2" fmla="*/ 354330 w 2545080"/>
                <a:gd name="connsiteY2" fmla="*/ 538726 h 664456"/>
                <a:gd name="connsiteX3" fmla="*/ 464820 w 2545080"/>
                <a:gd name="connsiteY3" fmla="*/ 371086 h 664456"/>
                <a:gd name="connsiteX4" fmla="*/ 590550 w 2545080"/>
                <a:gd name="connsiteY4" fmla="*/ 553966 h 664456"/>
                <a:gd name="connsiteX5" fmla="*/ 739140 w 2545080"/>
                <a:gd name="connsiteY5" fmla="*/ 291076 h 664456"/>
                <a:gd name="connsiteX6" fmla="*/ 834390 w 2545080"/>
                <a:gd name="connsiteY6" fmla="*/ 504436 h 664456"/>
                <a:gd name="connsiteX7" fmla="*/ 880110 w 2545080"/>
                <a:gd name="connsiteY7" fmla="*/ 603496 h 664456"/>
                <a:gd name="connsiteX8" fmla="*/ 990600 w 2545080"/>
                <a:gd name="connsiteY8" fmla="*/ 641596 h 664456"/>
                <a:gd name="connsiteX9" fmla="*/ 1162050 w 2545080"/>
                <a:gd name="connsiteY9" fmla="*/ 641596 h 664456"/>
                <a:gd name="connsiteX10" fmla="*/ 1268730 w 2545080"/>
                <a:gd name="connsiteY10" fmla="*/ 599686 h 664456"/>
                <a:gd name="connsiteX11" fmla="*/ 1329690 w 2545080"/>
                <a:gd name="connsiteY11" fmla="*/ 595876 h 664456"/>
                <a:gd name="connsiteX12" fmla="*/ 1421130 w 2545080"/>
                <a:gd name="connsiteY12" fmla="*/ 412996 h 664456"/>
                <a:gd name="connsiteX13" fmla="*/ 1485900 w 2545080"/>
                <a:gd name="connsiteY13" fmla="*/ 584446 h 664456"/>
                <a:gd name="connsiteX14" fmla="*/ 1661160 w 2545080"/>
                <a:gd name="connsiteY14" fmla="*/ 542536 h 664456"/>
                <a:gd name="connsiteX15" fmla="*/ 1779270 w 2545080"/>
                <a:gd name="connsiteY15" fmla="*/ 633976 h 664456"/>
                <a:gd name="connsiteX16" fmla="*/ 1927860 w 2545080"/>
                <a:gd name="connsiteY16" fmla="*/ 256786 h 664456"/>
                <a:gd name="connsiteX17" fmla="*/ 2026920 w 2545080"/>
                <a:gd name="connsiteY17" fmla="*/ 9136 h 664456"/>
                <a:gd name="connsiteX18" fmla="*/ 2148840 w 2545080"/>
                <a:gd name="connsiteY18" fmla="*/ 43426 h 664456"/>
                <a:gd name="connsiteX19" fmla="*/ 2217420 w 2545080"/>
                <a:gd name="connsiteY19" fmla="*/ 192016 h 664456"/>
                <a:gd name="connsiteX20" fmla="*/ 2301240 w 2545080"/>
                <a:gd name="connsiteY20" fmla="*/ 393946 h 664456"/>
                <a:gd name="connsiteX21" fmla="*/ 2350770 w 2545080"/>
                <a:gd name="connsiteY21" fmla="*/ 553966 h 664456"/>
                <a:gd name="connsiteX22" fmla="*/ 2423160 w 2545080"/>
                <a:gd name="connsiteY22" fmla="*/ 637786 h 664456"/>
                <a:gd name="connsiteX23" fmla="*/ 2545080 w 2545080"/>
                <a:gd name="connsiteY23" fmla="*/ 649216 h 664456"/>
                <a:gd name="connsiteX0" fmla="*/ 0 w 2545080"/>
                <a:gd name="connsiteY0" fmla="*/ 677086 h 677086"/>
                <a:gd name="connsiteX1" fmla="*/ 194310 w 2545080"/>
                <a:gd name="connsiteY1" fmla="*/ 627556 h 677086"/>
                <a:gd name="connsiteX2" fmla="*/ 354330 w 2545080"/>
                <a:gd name="connsiteY2" fmla="*/ 551356 h 677086"/>
                <a:gd name="connsiteX3" fmla="*/ 464820 w 2545080"/>
                <a:gd name="connsiteY3" fmla="*/ 383716 h 677086"/>
                <a:gd name="connsiteX4" fmla="*/ 590550 w 2545080"/>
                <a:gd name="connsiteY4" fmla="*/ 566596 h 677086"/>
                <a:gd name="connsiteX5" fmla="*/ 739140 w 2545080"/>
                <a:gd name="connsiteY5" fmla="*/ 303706 h 677086"/>
                <a:gd name="connsiteX6" fmla="*/ 834390 w 2545080"/>
                <a:gd name="connsiteY6" fmla="*/ 517066 h 677086"/>
                <a:gd name="connsiteX7" fmla="*/ 880110 w 2545080"/>
                <a:gd name="connsiteY7" fmla="*/ 616126 h 677086"/>
                <a:gd name="connsiteX8" fmla="*/ 990600 w 2545080"/>
                <a:gd name="connsiteY8" fmla="*/ 654226 h 677086"/>
                <a:gd name="connsiteX9" fmla="*/ 1162050 w 2545080"/>
                <a:gd name="connsiteY9" fmla="*/ 654226 h 677086"/>
                <a:gd name="connsiteX10" fmla="*/ 1268730 w 2545080"/>
                <a:gd name="connsiteY10" fmla="*/ 612316 h 677086"/>
                <a:gd name="connsiteX11" fmla="*/ 1329690 w 2545080"/>
                <a:gd name="connsiteY11" fmla="*/ 608506 h 677086"/>
                <a:gd name="connsiteX12" fmla="*/ 1421130 w 2545080"/>
                <a:gd name="connsiteY12" fmla="*/ 425626 h 677086"/>
                <a:gd name="connsiteX13" fmla="*/ 1485900 w 2545080"/>
                <a:gd name="connsiteY13" fmla="*/ 597076 h 677086"/>
                <a:gd name="connsiteX14" fmla="*/ 1661160 w 2545080"/>
                <a:gd name="connsiteY14" fmla="*/ 555166 h 677086"/>
                <a:gd name="connsiteX15" fmla="*/ 1779270 w 2545080"/>
                <a:gd name="connsiteY15" fmla="*/ 646606 h 677086"/>
                <a:gd name="connsiteX16" fmla="*/ 1927860 w 2545080"/>
                <a:gd name="connsiteY16" fmla="*/ 269416 h 677086"/>
                <a:gd name="connsiteX17" fmla="*/ 2026920 w 2545080"/>
                <a:gd name="connsiteY17" fmla="*/ 21766 h 677086"/>
                <a:gd name="connsiteX18" fmla="*/ 2148840 w 2545080"/>
                <a:gd name="connsiteY18" fmla="*/ 33196 h 677086"/>
                <a:gd name="connsiteX19" fmla="*/ 2217420 w 2545080"/>
                <a:gd name="connsiteY19" fmla="*/ 204646 h 677086"/>
                <a:gd name="connsiteX20" fmla="*/ 2301240 w 2545080"/>
                <a:gd name="connsiteY20" fmla="*/ 406576 h 677086"/>
                <a:gd name="connsiteX21" fmla="*/ 2350770 w 2545080"/>
                <a:gd name="connsiteY21" fmla="*/ 566596 h 677086"/>
                <a:gd name="connsiteX22" fmla="*/ 2423160 w 2545080"/>
                <a:gd name="connsiteY22" fmla="*/ 650416 h 677086"/>
                <a:gd name="connsiteX23" fmla="*/ 2545080 w 2545080"/>
                <a:gd name="connsiteY23" fmla="*/ 661846 h 677086"/>
                <a:gd name="connsiteX0" fmla="*/ 0 w 2545080"/>
                <a:gd name="connsiteY0" fmla="*/ 732989 h 732989"/>
                <a:gd name="connsiteX1" fmla="*/ 194310 w 2545080"/>
                <a:gd name="connsiteY1" fmla="*/ 683459 h 732989"/>
                <a:gd name="connsiteX2" fmla="*/ 354330 w 2545080"/>
                <a:gd name="connsiteY2" fmla="*/ 607259 h 732989"/>
                <a:gd name="connsiteX3" fmla="*/ 464820 w 2545080"/>
                <a:gd name="connsiteY3" fmla="*/ 439619 h 732989"/>
                <a:gd name="connsiteX4" fmla="*/ 590550 w 2545080"/>
                <a:gd name="connsiteY4" fmla="*/ 465 h 732989"/>
                <a:gd name="connsiteX5" fmla="*/ 739140 w 2545080"/>
                <a:gd name="connsiteY5" fmla="*/ 359609 h 732989"/>
                <a:gd name="connsiteX6" fmla="*/ 834390 w 2545080"/>
                <a:gd name="connsiteY6" fmla="*/ 572969 h 732989"/>
                <a:gd name="connsiteX7" fmla="*/ 880110 w 2545080"/>
                <a:gd name="connsiteY7" fmla="*/ 672029 h 732989"/>
                <a:gd name="connsiteX8" fmla="*/ 990600 w 2545080"/>
                <a:gd name="connsiteY8" fmla="*/ 710129 h 732989"/>
                <a:gd name="connsiteX9" fmla="*/ 1162050 w 2545080"/>
                <a:gd name="connsiteY9" fmla="*/ 710129 h 732989"/>
                <a:gd name="connsiteX10" fmla="*/ 1268730 w 2545080"/>
                <a:gd name="connsiteY10" fmla="*/ 668219 h 732989"/>
                <a:gd name="connsiteX11" fmla="*/ 1329690 w 2545080"/>
                <a:gd name="connsiteY11" fmla="*/ 664409 h 732989"/>
                <a:gd name="connsiteX12" fmla="*/ 1421130 w 2545080"/>
                <a:gd name="connsiteY12" fmla="*/ 481529 h 732989"/>
                <a:gd name="connsiteX13" fmla="*/ 1485900 w 2545080"/>
                <a:gd name="connsiteY13" fmla="*/ 652979 h 732989"/>
                <a:gd name="connsiteX14" fmla="*/ 1661160 w 2545080"/>
                <a:gd name="connsiteY14" fmla="*/ 611069 h 732989"/>
                <a:gd name="connsiteX15" fmla="*/ 1779270 w 2545080"/>
                <a:gd name="connsiteY15" fmla="*/ 702509 h 732989"/>
                <a:gd name="connsiteX16" fmla="*/ 1927860 w 2545080"/>
                <a:gd name="connsiteY16" fmla="*/ 325319 h 732989"/>
                <a:gd name="connsiteX17" fmla="*/ 2026920 w 2545080"/>
                <a:gd name="connsiteY17" fmla="*/ 77669 h 732989"/>
                <a:gd name="connsiteX18" fmla="*/ 2148840 w 2545080"/>
                <a:gd name="connsiteY18" fmla="*/ 89099 h 732989"/>
                <a:gd name="connsiteX19" fmla="*/ 2217420 w 2545080"/>
                <a:gd name="connsiteY19" fmla="*/ 260549 h 732989"/>
                <a:gd name="connsiteX20" fmla="*/ 2301240 w 2545080"/>
                <a:gd name="connsiteY20" fmla="*/ 462479 h 732989"/>
                <a:gd name="connsiteX21" fmla="*/ 2350770 w 2545080"/>
                <a:gd name="connsiteY21" fmla="*/ 622499 h 732989"/>
                <a:gd name="connsiteX22" fmla="*/ 2423160 w 2545080"/>
                <a:gd name="connsiteY22" fmla="*/ 706319 h 732989"/>
                <a:gd name="connsiteX23" fmla="*/ 2545080 w 2545080"/>
                <a:gd name="connsiteY23" fmla="*/ 717749 h 732989"/>
                <a:gd name="connsiteX0" fmla="*/ 0 w 2545080"/>
                <a:gd name="connsiteY0" fmla="*/ 734564 h 734564"/>
                <a:gd name="connsiteX1" fmla="*/ 194310 w 2545080"/>
                <a:gd name="connsiteY1" fmla="*/ 685034 h 734564"/>
                <a:gd name="connsiteX2" fmla="*/ 354330 w 2545080"/>
                <a:gd name="connsiteY2" fmla="*/ 608834 h 734564"/>
                <a:gd name="connsiteX3" fmla="*/ 464820 w 2545080"/>
                <a:gd name="connsiteY3" fmla="*/ 441194 h 734564"/>
                <a:gd name="connsiteX4" fmla="*/ 590550 w 2545080"/>
                <a:gd name="connsiteY4" fmla="*/ 2040 h 734564"/>
                <a:gd name="connsiteX5" fmla="*/ 706548 w 2545080"/>
                <a:gd name="connsiteY5" fmla="*/ 637644 h 734564"/>
                <a:gd name="connsiteX6" fmla="*/ 834390 w 2545080"/>
                <a:gd name="connsiteY6" fmla="*/ 574544 h 734564"/>
                <a:gd name="connsiteX7" fmla="*/ 880110 w 2545080"/>
                <a:gd name="connsiteY7" fmla="*/ 673604 h 734564"/>
                <a:gd name="connsiteX8" fmla="*/ 990600 w 2545080"/>
                <a:gd name="connsiteY8" fmla="*/ 711704 h 734564"/>
                <a:gd name="connsiteX9" fmla="*/ 1162050 w 2545080"/>
                <a:gd name="connsiteY9" fmla="*/ 711704 h 734564"/>
                <a:gd name="connsiteX10" fmla="*/ 1268730 w 2545080"/>
                <a:gd name="connsiteY10" fmla="*/ 669794 h 734564"/>
                <a:gd name="connsiteX11" fmla="*/ 1329690 w 2545080"/>
                <a:gd name="connsiteY11" fmla="*/ 665984 h 734564"/>
                <a:gd name="connsiteX12" fmla="*/ 1421130 w 2545080"/>
                <a:gd name="connsiteY12" fmla="*/ 483104 h 734564"/>
                <a:gd name="connsiteX13" fmla="*/ 1485900 w 2545080"/>
                <a:gd name="connsiteY13" fmla="*/ 654554 h 734564"/>
                <a:gd name="connsiteX14" fmla="*/ 1661160 w 2545080"/>
                <a:gd name="connsiteY14" fmla="*/ 612644 h 734564"/>
                <a:gd name="connsiteX15" fmla="*/ 1779270 w 2545080"/>
                <a:gd name="connsiteY15" fmla="*/ 704084 h 734564"/>
                <a:gd name="connsiteX16" fmla="*/ 1927860 w 2545080"/>
                <a:gd name="connsiteY16" fmla="*/ 326894 h 734564"/>
                <a:gd name="connsiteX17" fmla="*/ 2026920 w 2545080"/>
                <a:gd name="connsiteY17" fmla="*/ 79244 h 734564"/>
                <a:gd name="connsiteX18" fmla="*/ 2148840 w 2545080"/>
                <a:gd name="connsiteY18" fmla="*/ 90674 h 734564"/>
                <a:gd name="connsiteX19" fmla="*/ 2217420 w 2545080"/>
                <a:gd name="connsiteY19" fmla="*/ 262124 h 734564"/>
                <a:gd name="connsiteX20" fmla="*/ 2301240 w 2545080"/>
                <a:gd name="connsiteY20" fmla="*/ 464054 h 734564"/>
                <a:gd name="connsiteX21" fmla="*/ 2350770 w 2545080"/>
                <a:gd name="connsiteY21" fmla="*/ 624074 h 734564"/>
                <a:gd name="connsiteX22" fmla="*/ 2423160 w 2545080"/>
                <a:gd name="connsiteY22" fmla="*/ 707894 h 734564"/>
                <a:gd name="connsiteX23" fmla="*/ 2545080 w 2545080"/>
                <a:gd name="connsiteY23" fmla="*/ 719324 h 734564"/>
                <a:gd name="connsiteX0" fmla="*/ 0 w 2545080"/>
                <a:gd name="connsiteY0" fmla="*/ 734564 h 734564"/>
                <a:gd name="connsiteX1" fmla="*/ 194310 w 2545080"/>
                <a:gd name="connsiteY1" fmla="*/ 685034 h 734564"/>
                <a:gd name="connsiteX2" fmla="*/ 354330 w 2545080"/>
                <a:gd name="connsiteY2" fmla="*/ 608834 h 734564"/>
                <a:gd name="connsiteX3" fmla="*/ 464820 w 2545080"/>
                <a:gd name="connsiteY3" fmla="*/ 441194 h 734564"/>
                <a:gd name="connsiteX4" fmla="*/ 590550 w 2545080"/>
                <a:gd name="connsiteY4" fmla="*/ 2040 h 734564"/>
                <a:gd name="connsiteX5" fmla="*/ 706548 w 2545080"/>
                <a:gd name="connsiteY5" fmla="*/ 637644 h 734564"/>
                <a:gd name="connsiteX6" fmla="*/ 827872 w 2545080"/>
                <a:gd name="connsiteY6" fmla="*/ 659018 h 734564"/>
                <a:gd name="connsiteX7" fmla="*/ 880110 w 2545080"/>
                <a:gd name="connsiteY7" fmla="*/ 673604 h 734564"/>
                <a:gd name="connsiteX8" fmla="*/ 990600 w 2545080"/>
                <a:gd name="connsiteY8" fmla="*/ 711704 h 734564"/>
                <a:gd name="connsiteX9" fmla="*/ 1162050 w 2545080"/>
                <a:gd name="connsiteY9" fmla="*/ 711704 h 734564"/>
                <a:gd name="connsiteX10" fmla="*/ 1268730 w 2545080"/>
                <a:gd name="connsiteY10" fmla="*/ 669794 h 734564"/>
                <a:gd name="connsiteX11" fmla="*/ 1329690 w 2545080"/>
                <a:gd name="connsiteY11" fmla="*/ 665984 h 734564"/>
                <a:gd name="connsiteX12" fmla="*/ 1421130 w 2545080"/>
                <a:gd name="connsiteY12" fmla="*/ 483104 h 734564"/>
                <a:gd name="connsiteX13" fmla="*/ 1485900 w 2545080"/>
                <a:gd name="connsiteY13" fmla="*/ 654554 h 734564"/>
                <a:gd name="connsiteX14" fmla="*/ 1661160 w 2545080"/>
                <a:gd name="connsiteY14" fmla="*/ 612644 h 734564"/>
                <a:gd name="connsiteX15" fmla="*/ 1779270 w 2545080"/>
                <a:gd name="connsiteY15" fmla="*/ 704084 h 734564"/>
                <a:gd name="connsiteX16" fmla="*/ 1927860 w 2545080"/>
                <a:gd name="connsiteY16" fmla="*/ 326894 h 734564"/>
                <a:gd name="connsiteX17" fmla="*/ 2026920 w 2545080"/>
                <a:gd name="connsiteY17" fmla="*/ 79244 h 734564"/>
                <a:gd name="connsiteX18" fmla="*/ 2148840 w 2545080"/>
                <a:gd name="connsiteY18" fmla="*/ 90674 h 734564"/>
                <a:gd name="connsiteX19" fmla="*/ 2217420 w 2545080"/>
                <a:gd name="connsiteY19" fmla="*/ 262124 h 734564"/>
                <a:gd name="connsiteX20" fmla="*/ 2301240 w 2545080"/>
                <a:gd name="connsiteY20" fmla="*/ 464054 h 734564"/>
                <a:gd name="connsiteX21" fmla="*/ 2350770 w 2545080"/>
                <a:gd name="connsiteY21" fmla="*/ 624074 h 734564"/>
                <a:gd name="connsiteX22" fmla="*/ 2423160 w 2545080"/>
                <a:gd name="connsiteY22" fmla="*/ 707894 h 734564"/>
                <a:gd name="connsiteX23" fmla="*/ 2545080 w 2545080"/>
                <a:gd name="connsiteY23" fmla="*/ 719324 h 734564"/>
                <a:gd name="connsiteX0" fmla="*/ 0 w 2545080"/>
                <a:gd name="connsiteY0" fmla="*/ 734564 h 734564"/>
                <a:gd name="connsiteX1" fmla="*/ 194310 w 2545080"/>
                <a:gd name="connsiteY1" fmla="*/ 685034 h 734564"/>
                <a:gd name="connsiteX2" fmla="*/ 354330 w 2545080"/>
                <a:gd name="connsiteY2" fmla="*/ 608834 h 734564"/>
                <a:gd name="connsiteX3" fmla="*/ 464820 w 2545080"/>
                <a:gd name="connsiteY3" fmla="*/ 441194 h 734564"/>
                <a:gd name="connsiteX4" fmla="*/ 590550 w 2545080"/>
                <a:gd name="connsiteY4" fmla="*/ 2040 h 734564"/>
                <a:gd name="connsiteX5" fmla="*/ 706548 w 2545080"/>
                <a:gd name="connsiteY5" fmla="*/ 637644 h 734564"/>
                <a:gd name="connsiteX6" fmla="*/ 827872 w 2545080"/>
                <a:gd name="connsiteY6" fmla="*/ 659018 h 734564"/>
                <a:gd name="connsiteX7" fmla="*/ 880110 w 2545080"/>
                <a:gd name="connsiteY7" fmla="*/ 673604 h 734564"/>
                <a:gd name="connsiteX8" fmla="*/ 990600 w 2545080"/>
                <a:gd name="connsiteY8" fmla="*/ 711704 h 734564"/>
                <a:gd name="connsiteX9" fmla="*/ 1162050 w 2545080"/>
                <a:gd name="connsiteY9" fmla="*/ 711704 h 734564"/>
                <a:gd name="connsiteX10" fmla="*/ 1268730 w 2545080"/>
                <a:gd name="connsiteY10" fmla="*/ 669794 h 734564"/>
                <a:gd name="connsiteX11" fmla="*/ 1371408 w 2545080"/>
                <a:gd name="connsiteY11" fmla="*/ 655745 h 734564"/>
                <a:gd name="connsiteX12" fmla="*/ 1421130 w 2545080"/>
                <a:gd name="connsiteY12" fmla="*/ 483104 h 734564"/>
                <a:gd name="connsiteX13" fmla="*/ 1485900 w 2545080"/>
                <a:gd name="connsiteY13" fmla="*/ 654554 h 734564"/>
                <a:gd name="connsiteX14" fmla="*/ 1661160 w 2545080"/>
                <a:gd name="connsiteY14" fmla="*/ 612644 h 734564"/>
                <a:gd name="connsiteX15" fmla="*/ 1779270 w 2545080"/>
                <a:gd name="connsiteY15" fmla="*/ 704084 h 734564"/>
                <a:gd name="connsiteX16" fmla="*/ 1927860 w 2545080"/>
                <a:gd name="connsiteY16" fmla="*/ 326894 h 734564"/>
                <a:gd name="connsiteX17" fmla="*/ 2026920 w 2545080"/>
                <a:gd name="connsiteY17" fmla="*/ 79244 h 734564"/>
                <a:gd name="connsiteX18" fmla="*/ 2148840 w 2545080"/>
                <a:gd name="connsiteY18" fmla="*/ 90674 h 734564"/>
                <a:gd name="connsiteX19" fmla="*/ 2217420 w 2545080"/>
                <a:gd name="connsiteY19" fmla="*/ 262124 h 734564"/>
                <a:gd name="connsiteX20" fmla="*/ 2301240 w 2545080"/>
                <a:gd name="connsiteY20" fmla="*/ 464054 h 734564"/>
                <a:gd name="connsiteX21" fmla="*/ 2350770 w 2545080"/>
                <a:gd name="connsiteY21" fmla="*/ 624074 h 734564"/>
                <a:gd name="connsiteX22" fmla="*/ 2423160 w 2545080"/>
                <a:gd name="connsiteY22" fmla="*/ 707894 h 734564"/>
                <a:gd name="connsiteX23" fmla="*/ 2545080 w 2545080"/>
                <a:gd name="connsiteY23" fmla="*/ 719324 h 734564"/>
                <a:gd name="connsiteX0" fmla="*/ 0 w 2545080"/>
                <a:gd name="connsiteY0" fmla="*/ 734564 h 734564"/>
                <a:gd name="connsiteX1" fmla="*/ 194310 w 2545080"/>
                <a:gd name="connsiteY1" fmla="*/ 685034 h 734564"/>
                <a:gd name="connsiteX2" fmla="*/ 354330 w 2545080"/>
                <a:gd name="connsiteY2" fmla="*/ 608834 h 734564"/>
                <a:gd name="connsiteX3" fmla="*/ 464820 w 2545080"/>
                <a:gd name="connsiteY3" fmla="*/ 441194 h 734564"/>
                <a:gd name="connsiteX4" fmla="*/ 590550 w 2545080"/>
                <a:gd name="connsiteY4" fmla="*/ 2040 h 734564"/>
                <a:gd name="connsiteX5" fmla="*/ 706548 w 2545080"/>
                <a:gd name="connsiteY5" fmla="*/ 637644 h 734564"/>
                <a:gd name="connsiteX6" fmla="*/ 827872 w 2545080"/>
                <a:gd name="connsiteY6" fmla="*/ 659018 h 734564"/>
                <a:gd name="connsiteX7" fmla="*/ 880110 w 2545080"/>
                <a:gd name="connsiteY7" fmla="*/ 673604 h 734564"/>
                <a:gd name="connsiteX8" fmla="*/ 990600 w 2545080"/>
                <a:gd name="connsiteY8" fmla="*/ 711704 h 734564"/>
                <a:gd name="connsiteX9" fmla="*/ 1162050 w 2545080"/>
                <a:gd name="connsiteY9" fmla="*/ 711704 h 734564"/>
                <a:gd name="connsiteX10" fmla="*/ 1348690 w 2545080"/>
                <a:gd name="connsiteY10" fmla="*/ 723038 h 734564"/>
                <a:gd name="connsiteX11" fmla="*/ 1371408 w 2545080"/>
                <a:gd name="connsiteY11" fmla="*/ 655745 h 734564"/>
                <a:gd name="connsiteX12" fmla="*/ 1421130 w 2545080"/>
                <a:gd name="connsiteY12" fmla="*/ 483104 h 734564"/>
                <a:gd name="connsiteX13" fmla="*/ 1485900 w 2545080"/>
                <a:gd name="connsiteY13" fmla="*/ 654554 h 734564"/>
                <a:gd name="connsiteX14" fmla="*/ 1661160 w 2545080"/>
                <a:gd name="connsiteY14" fmla="*/ 612644 h 734564"/>
                <a:gd name="connsiteX15" fmla="*/ 1779270 w 2545080"/>
                <a:gd name="connsiteY15" fmla="*/ 704084 h 734564"/>
                <a:gd name="connsiteX16" fmla="*/ 1927860 w 2545080"/>
                <a:gd name="connsiteY16" fmla="*/ 326894 h 734564"/>
                <a:gd name="connsiteX17" fmla="*/ 2026920 w 2545080"/>
                <a:gd name="connsiteY17" fmla="*/ 79244 h 734564"/>
                <a:gd name="connsiteX18" fmla="*/ 2148840 w 2545080"/>
                <a:gd name="connsiteY18" fmla="*/ 90674 h 734564"/>
                <a:gd name="connsiteX19" fmla="*/ 2217420 w 2545080"/>
                <a:gd name="connsiteY19" fmla="*/ 262124 h 734564"/>
                <a:gd name="connsiteX20" fmla="*/ 2301240 w 2545080"/>
                <a:gd name="connsiteY20" fmla="*/ 464054 h 734564"/>
                <a:gd name="connsiteX21" fmla="*/ 2350770 w 2545080"/>
                <a:gd name="connsiteY21" fmla="*/ 624074 h 734564"/>
                <a:gd name="connsiteX22" fmla="*/ 2423160 w 2545080"/>
                <a:gd name="connsiteY22" fmla="*/ 707894 h 734564"/>
                <a:gd name="connsiteX23" fmla="*/ 2545080 w 2545080"/>
                <a:gd name="connsiteY23" fmla="*/ 719324 h 734564"/>
                <a:gd name="connsiteX0" fmla="*/ 0 w 2545080"/>
                <a:gd name="connsiteY0" fmla="*/ 734564 h 734564"/>
                <a:gd name="connsiteX1" fmla="*/ 194310 w 2545080"/>
                <a:gd name="connsiteY1" fmla="*/ 685034 h 734564"/>
                <a:gd name="connsiteX2" fmla="*/ 354330 w 2545080"/>
                <a:gd name="connsiteY2" fmla="*/ 608834 h 734564"/>
                <a:gd name="connsiteX3" fmla="*/ 464820 w 2545080"/>
                <a:gd name="connsiteY3" fmla="*/ 441194 h 734564"/>
                <a:gd name="connsiteX4" fmla="*/ 590550 w 2545080"/>
                <a:gd name="connsiteY4" fmla="*/ 2040 h 734564"/>
                <a:gd name="connsiteX5" fmla="*/ 706548 w 2545080"/>
                <a:gd name="connsiteY5" fmla="*/ 637644 h 734564"/>
                <a:gd name="connsiteX6" fmla="*/ 827872 w 2545080"/>
                <a:gd name="connsiteY6" fmla="*/ 659018 h 734564"/>
                <a:gd name="connsiteX7" fmla="*/ 880110 w 2545080"/>
                <a:gd name="connsiteY7" fmla="*/ 673604 h 734564"/>
                <a:gd name="connsiteX8" fmla="*/ 1002768 w 2545080"/>
                <a:gd name="connsiteY8" fmla="*/ 697369 h 734564"/>
                <a:gd name="connsiteX9" fmla="*/ 1162050 w 2545080"/>
                <a:gd name="connsiteY9" fmla="*/ 711704 h 734564"/>
                <a:gd name="connsiteX10" fmla="*/ 1348690 w 2545080"/>
                <a:gd name="connsiteY10" fmla="*/ 723038 h 734564"/>
                <a:gd name="connsiteX11" fmla="*/ 1371408 w 2545080"/>
                <a:gd name="connsiteY11" fmla="*/ 655745 h 734564"/>
                <a:gd name="connsiteX12" fmla="*/ 1421130 w 2545080"/>
                <a:gd name="connsiteY12" fmla="*/ 483104 h 734564"/>
                <a:gd name="connsiteX13" fmla="*/ 1485900 w 2545080"/>
                <a:gd name="connsiteY13" fmla="*/ 654554 h 734564"/>
                <a:gd name="connsiteX14" fmla="*/ 1661160 w 2545080"/>
                <a:gd name="connsiteY14" fmla="*/ 612644 h 734564"/>
                <a:gd name="connsiteX15" fmla="*/ 1779270 w 2545080"/>
                <a:gd name="connsiteY15" fmla="*/ 704084 h 734564"/>
                <a:gd name="connsiteX16" fmla="*/ 1927860 w 2545080"/>
                <a:gd name="connsiteY16" fmla="*/ 326894 h 734564"/>
                <a:gd name="connsiteX17" fmla="*/ 2026920 w 2545080"/>
                <a:gd name="connsiteY17" fmla="*/ 79244 h 734564"/>
                <a:gd name="connsiteX18" fmla="*/ 2148840 w 2545080"/>
                <a:gd name="connsiteY18" fmla="*/ 90674 h 734564"/>
                <a:gd name="connsiteX19" fmla="*/ 2217420 w 2545080"/>
                <a:gd name="connsiteY19" fmla="*/ 262124 h 734564"/>
                <a:gd name="connsiteX20" fmla="*/ 2301240 w 2545080"/>
                <a:gd name="connsiteY20" fmla="*/ 464054 h 734564"/>
                <a:gd name="connsiteX21" fmla="*/ 2350770 w 2545080"/>
                <a:gd name="connsiteY21" fmla="*/ 624074 h 734564"/>
                <a:gd name="connsiteX22" fmla="*/ 2423160 w 2545080"/>
                <a:gd name="connsiteY22" fmla="*/ 707894 h 734564"/>
                <a:gd name="connsiteX23" fmla="*/ 2545080 w 2545080"/>
                <a:gd name="connsiteY23" fmla="*/ 719324 h 734564"/>
                <a:gd name="connsiteX0" fmla="*/ 0 w 2545080"/>
                <a:gd name="connsiteY0" fmla="*/ 734564 h 734564"/>
                <a:gd name="connsiteX1" fmla="*/ 194310 w 2545080"/>
                <a:gd name="connsiteY1" fmla="*/ 685034 h 734564"/>
                <a:gd name="connsiteX2" fmla="*/ 354330 w 2545080"/>
                <a:gd name="connsiteY2" fmla="*/ 608834 h 734564"/>
                <a:gd name="connsiteX3" fmla="*/ 464820 w 2545080"/>
                <a:gd name="connsiteY3" fmla="*/ 441194 h 734564"/>
                <a:gd name="connsiteX4" fmla="*/ 590550 w 2545080"/>
                <a:gd name="connsiteY4" fmla="*/ 2040 h 734564"/>
                <a:gd name="connsiteX5" fmla="*/ 706548 w 2545080"/>
                <a:gd name="connsiteY5" fmla="*/ 637644 h 734564"/>
                <a:gd name="connsiteX6" fmla="*/ 827872 w 2545080"/>
                <a:gd name="connsiteY6" fmla="*/ 659018 h 734564"/>
                <a:gd name="connsiteX7" fmla="*/ 880110 w 2545080"/>
                <a:gd name="connsiteY7" fmla="*/ 673604 h 734564"/>
                <a:gd name="connsiteX8" fmla="*/ 1002768 w 2545080"/>
                <a:gd name="connsiteY8" fmla="*/ 697369 h 734564"/>
                <a:gd name="connsiteX9" fmla="*/ 1043848 w 2545080"/>
                <a:gd name="connsiteY9" fmla="*/ 730135 h 734564"/>
                <a:gd name="connsiteX10" fmla="*/ 1348690 w 2545080"/>
                <a:gd name="connsiteY10" fmla="*/ 723038 h 734564"/>
                <a:gd name="connsiteX11" fmla="*/ 1371408 w 2545080"/>
                <a:gd name="connsiteY11" fmla="*/ 655745 h 734564"/>
                <a:gd name="connsiteX12" fmla="*/ 1421130 w 2545080"/>
                <a:gd name="connsiteY12" fmla="*/ 483104 h 734564"/>
                <a:gd name="connsiteX13" fmla="*/ 1485900 w 2545080"/>
                <a:gd name="connsiteY13" fmla="*/ 654554 h 734564"/>
                <a:gd name="connsiteX14" fmla="*/ 1661160 w 2545080"/>
                <a:gd name="connsiteY14" fmla="*/ 612644 h 734564"/>
                <a:gd name="connsiteX15" fmla="*/ 1779270 w 2545080"/>
                <a:gd name="connsiteY15" fmla="*/ 704084 h 734564"/>
                <a:gd name="connsiteX16" fmla="*/ 1927860 w 2545080"/>
                <a:gd name="connsiteY16" fmla="*/ 326894 h 734564"/>
                <a:gd name="connsiteX17" fmla="*/ 2026920 w 2545080"/>
                <a:gd name="connsiteY17" fmla="*/ 79244 h 734564"/>
                <a:gd name="connsiteX18" fmla="*/ 2148840 w 2545080"/>
                <a:gd name="connsiteY18" fmla="*/ 90674 h 734564"/>
                <a:gd name="connsiteX19" fmla="*/ 2217420 w 2545080"/>
                <a:gd name="connsiteY19" fmla="*/ 262124 h 734564"/>
                <a:gd name="connsiteX20" fmla="*/ 2301240 w 2545080"/>
                <a:gd name="connsiteY20" fmla="*/ 464054 h 734564"/>
                <a:gd name="connsiteX21" fmla="*/ 2350770 w 2545080"/>
                <a:gd name="connsiteY21" fmla="*/ 624074 h 734564"/>
                <a:gd name="connsiteX22" fmla="*/ 2423160 w 2545080"/>
                <a:gd name="connsiteY22" fmla="*/ 707894 h 734564"/>
                <a:gd name="connsiteX23" fmla="*/ 2545080 w 2545080"/>
                <a:gd name="connsiteY23" fmla="*/ 719324 h 734564"/>
                <a:gd name="connsiteX0" fmla="*/ 0 w 2545080"/>
                <a:gd name="connsiteY0" fmla="*/ 734564 h 734564"/>
                <a:gd name="connsiteX1" fmla="*/ 194310 w 2545080"/>
                <a:gd name="connsiteY1" fmla="*/ 685034 h 734564"/>
                <a:gd name="connsiteX2" fmla="*/ 354330 w 2545080"/>
                <a:gd name="connsiteY2" fmla="*/ 608834 h 734564"/>
                <a:gd name="connsiteX3" fmla="*/ 464820 w 2545080"/>
                <a:gd name="connsiteY3" fmla="*/ 441194 h 734564"/>
                <a:gd name="connsiteX4" fmla="*/ 590550 w 2545080"/>
                <a:gd name="connsiteY4" fmla="*/ 2040 h 734564"/>
                <a:gd name="connsiteX5" fmla="*/ 706548 w 2545080"/>
                <a:gd name="connsiteY5" fmla="*/ 637644 h 734564"/>
                <a:gd name="connsiteX6" fmla="*/ 827872 w 2545080"/>
                <a:gd name="connsiteY6" fmla="*/ 659018 h 734564"/>
                <a:gd name="connsiteX7" fmla="*/ 880110 w 2545080"/>
                <a:gd name="connsiteY7" fmla="*/ 673604 h 734564"/>
                <a:gd name="connsiteX8" fmla="*/ 1002768 w 2545080"/>
                <a:gd name="connsiteY8" fmla="*/ 697369 h 734564"/>
                <a:gd name="connsiteX9" fmla="*/ 1043848 w 2545080"/>
                <a:gd name="connsiteY9" fmla="*/ 730135 h 734564"/>
                <a:gd name="connsiteX10" fmla="*/ 1348690 w 2545080"/>
                <a:gd name="connsiteY10" fmla="*/ 723038 h 734564"/>
                <a:gd name="connsiteX11" fmla="*/ 1371408 w 2545080"/>
                <a:gd name="connsiteY11" fmla="*/ 655745 h 734564"/>
                <a:gd name="connsiteX12" fmla="*/ 1421130 w 2545080"/>
                <a:gd name="connsiteY12" fmla="*/ 483104 h 734564"/>
                <a:gd name="connsiteX13" fmla="*/ 1485900 w 2545080"/>
                <a:gd name="connsiteY13" fmla="*/ 654554 h 734564"/>
                <a:gd name="connsiteX14" fmla="*/ 1661160 w 2545080"/>
                <a:gd name="connsiteY14" fmla="*/ 612644 h 734564"/>
                <a:gd name="connsiteX15" fmla="*/ 1779270 w 2545080"/>
                <a:gd name="connsiteY15" fmla="*/ 704084 h 734564"/>
                <a:gd name="connsiteX16" fmla="*/ 1927860 w 2545080"/>
                <a:gd name="connsiteY16" fmla="*/ 326894 h 734564"/>
                <a:gd name="connsiteX17" fmla="*/ 2026920 w 2545080"/>
                <a:gd name="connsiteY17" fmla="*/ 79244 h 734564"/>
                <a:gd name="connsiteX18" fmla="*/ 2148840 w 2545080"/>
                <a:gd name="connsiteY18" fmla="*/ 90674 h 734564"/>
                <a:gd name="connsiteX19" fmla="*/ 2217420 w 2545080"/>
                <a:gd name="connsiteY19" fmla="*/ 262124 h 734564"/>
                <a:gd name="connsiteX20" fmla="*/ 2301240 w 2545080"/>
                <a:gd name="connsiteY20" fmla="*/ 464054 h 734564"/>
                <a:gd name="connsiteX21" fmla="*/ 2350770 w 2545080"/>
                <a:gd name="connsiteY21" fmla="*/ 624074 h 734564"/>
                <a:gd name="connsiteX22" fmla="*/ 2423160 w 2545080"/>
                <a:gd name="connsiteY22" fmla="*/ 707894 h 734564"/>
                <a:gd name="connsiteX23" fmla="*/ 2545080 w 2545080"/>
                <a:gd name="connsiteY23" fmla="*/ 719324 h 734564"/>
                <a:gd name="connsiteX0" fmla="*/ 0 w 2545080"/>
                <a:gd name="connsiteY0" fmla="*/ 734564 h 734564"/>
                <a:gd name="connsiteX1" fmla="*/ 194310 w 2545080"/>
                <a:gd name="connsiteY1" fmla="*/ 685034 h 734564"/>
                <a:gd name="connsiteX2" fmla="*/ 354330 w 2545080"/>
                <a:gd name="connsiteY2" fmla="*/ 608834 h 734564"/>
                <a:gd name="connsiteX3" fmla="*/ 464820 w 2545080"/>
                <a:gd name="connsiteY3" fmla="*/ 441194 h 734564"/>
                <a:gd name="connsiteX4" fmla="*/ 590550 w 2545080"/>
                <a:gd name="connsiteY4" fmla="*/ 2040 h 734564"/>
                <a:gd name="connsiteX5" fmla="*/ 706548 w 2545080"/>
                <a:gd name="connsiteY5" fmla="*/ 637644 h 734564"/>
                <a:gd name="connsiteX6" fmla="*/ 827872 w 2545080"/>
                <a:gd name="connsiteY6" fmla="*/ 659018 h 734564"/>
                <a:gd name="connsiteX7" fmla="*/ 880110 w 2545080"/>
                <a:gd name="connsiteY7" fmla="*/ 673604 h 734564"/>
                <a:gd name="connsiteX8" fmla="*/ 1002768 w 2545080"/>
                <a:gd name="connsiteY8" fmla="*/ 697369 h 734564"/>
                <a:gd name="connsiteX9" fmla="*/ 1043848 w 2545080"/>
                <a:gd name="connsiteY9" fmla="*/ 730135 h 734564"/>
                <a:gd name="connsiteX10" fmla="*/ 1331308 w 2545080"/>
                <a:gd name="connsiteY10" fmla="*/ 727134 h 734564"/>
                <a:gd name="connsiteX11" fmla="*/ 1371408 w 2545080"/>
                <a:gd name="connsiteY11" fmla="*/ 655745 h 734564"/>
                <a:gd name="connsiteX12" fmla="*/ 1421130 w 2545080"/>
                <a:gd name="connsiteY12" fmla="*/ 483104 h 734564"/>
                <a:gd name="connsiteX13" fmla="*/ 1485900 w 2545080"/>
                <a:gd name="connsiteY13" fmla="*/ 654554 h 734564"/>
                <a:gd name="connsiteX14" fmla="*/ 1661160 w 2545080"/>
                <a:gd name="connsiteY14" fmla="*/ 612644 h 734564"/>
                <a:gd name="connsiteX15" fmla="*/ 1779270 w 2545080"/>
                <a:gd name="connsiteY15" fmla="*/ 704084 h 734564"/>
                <a:gd name="connsiteX16" fmla="*/ 1927860 w 2545080"/>
                <a:gd name="connsiteY16" fmla="*/ 326894 h 734564"/>
                <a:gd name="connsiteX17" fmla="*/ 2026920 w 2545080"/>
                <a:gd name="connsiteY17" fmla="*/ 79244 h 734564"/>
                <a:gd name="connsiteX18" fmla="*/ 2148840 w 2545080"/>
                <a:gd name="connsiteY18" fmla="*/ 90674 h 734564"/>
                <a:gd name="connsiteX19" fmla="*/ 2217420 w 2545080"/>
                <a:gd name="connsiteY19" fmla="*/ 262124 h 734564"/>
                <a:gd name="connsiteX20" fmla="*/ 2301240 w 2545080"/>
                <a:gd name="connsiteY20" fmla="*/ 464054 h 734564"/>
                <a:gd name="connsiteX21" fmla="*/ 2350770 w 2545080"/>
                <a:gd name="connsiteY21" fmla="*/ 624074 h 734564"/>
                <a:gd name="connsiteX22" fmla="*/ 2423160 w 2545080"/>
                <a:gd name="connsiteY22" fmla="*/ 707894 h 734564"/>
                <a:gd name="connsiteX23" fmla="*/ 2545080 w 2545080"/>
                <a:gd name="connsiteY23" fmla="*/ 719324 h 734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545080" h="734564">
                  <a:moveTo>
                    <a:pt x="0" y="734564"/>
                  </a:moveTo>
                  <a:cubicBezTo>
                    <a:pt x="60007" y="713609"/>
                    <a:pt x="135255" y="705989"/>
                    <a:pt x="194310" y="685034"/>
                  </a:cubicBezTo>
                  <a:cubicBezTo>
                    <a:pt x="253365" y="664079"/>
                    <a:pt x="309245" y="649474"/>
                    <a:pt x="354330" y="608834"/>
                  </a:cubicBezTo>
                  <a:cubicBezTo>
                    <a:pt x="399415" y="568194"/>
                    <a:pt x="425450" y="542326"/>
                    <a:pt x="464820" y="441194"/>
                  </a:cubicBezTo>
                  <a:cubicBezTo>
                    <a:pt x="504190" y="340062"/>
                    <a:pt x="550262" y="-30702"/>
                    <a:pt x="590550" y="2040"/>
                  </a:cubicBezTo>
                  <a:cubicBezTo>
                    <a:pt x="630838" y="34782"/>
                    <a:pt x="666994" y="528148"/>
                    <a:pt x="706548" y="637644"/>
                  </a:cubicBezTo>
                  <a:cubicBezTo>
                    <a:pt x="746102" y="747140"/>
                    <a:pt x="798945" y="653025"/>
                    <a:pt x="827872" y="659018"/>
                  </a:cubicBezTo>
                  <a:cubicBezTo>
                    <a:pt x="856799" y="665011"/>
                    <a:pt x="850961" y="667212"/>
                    <a:pt x="880110" y="673604"/>
                  </a:cubicBezTo>
                  <a:cubicBezTo>
                    <a:pt x="909259" y="679996"/>
                    <a:pt x="975478" y="687947"/>
                    <a:pt x="1002768" y="697369"/>
                  </a:cubicBezTo>
                  <a:cubicBezTo>
                    <a:pt x="1030058" y="706791"/>
                    <a:pt x="989091" y="725174"/>
                    <a:pt x="1043848" y="730135"/>
                  </a:cubicBezTo>
                  <a:cubicBezTo>
                    <a:pt x="1098605" y="735096"/>
                    <a:pt x="1276715" y="731341"/>
                    <a:pt x="1331308" y="727134"/>
                  </a:cubicBezTo>
                  <a:cubicBezTo>
                    <a:pt x="1385901" y="722927"/>
                    <a:pt x="1356438" y="696417"/>
                    <a:pt x="1371408" y="655745"/>
                  </a:cubicBezTo>
                  <a:cubicBezTo>
                    <a:pt x="1386378" y="615073"/>
                    <a:pt x="1402048" y="483303"/>
                    <a:pt x="1421130" y="483104"/>
                  </a:cubicBezTo>
                  <a:cubicBezTo>
                    <a:pt x="1440212" y="482906"/>
                    <a:pt x="1445895" y="632964"/>
                    <a:pt x="1485900" y="654554"/>
                  </a:cubicBezTo>
                  <a:cubicBezTo>
                    <a:pt x="1525905" y="676144"/>
                    <a:pt x="1612265" y="604389"/>
                    <a:pt x="1661160" y="612644"/>
                  </a:cubicBezTo>
                  <a:cubicBezTo>
                    <a:pt x="1710055" y="620899"/>
                    <a:pt x="1734820" y="751709"/>
                    <a:pt x="1779270" y="704084"/>
                  </a:cubicBezTo>
                  <a:cubicBezTo>
                    <a:pt x="1823720" y="656459"/>
                    <a:pt x="1886585" y="431034"/>
                    <a:pt x="1927860" y="326894"/>
                  </a:cubicBezTo>
                  <a:cubicBezTo>
                    <a:pt x="1969135" y="222754"/>
                    <a:pt x="1990090" y="118614"/>
                    <a:pt x="2026920" y="79244"/>
                  </a:cubicBezTo>
                  <a:cubicBezTo>
                    <a:pt x="2063750" y="39874"/>
                    <a:pt x="2117090" y="60194"/>
                    <a:pt x="2148840" y="90674"/>
                  </a:cubicBezTo>
                  <a:cubicBezTo>
                    <a:pt x="2180590" y="121154"/>
                    <a:pt x="2192020" y="199894"/>
                    <a:pt x="2217420" y="262124"/>
                  </a:cubicBezTo>
                  <a:cubicBezTo>
                    <a:pt x="2242820" y="324354"/>
                    <a:pt x="2279015" y="403729"/>
                    <a:pt x="2301240" y="464054"/>
                  </a:cubicBezTo>
                  <a:cubicBezTo>
                    <a:pt x="2323465" y="524379"/>
                    <a:pt x="2330450" y="583434"/>
                    <a:pt x="2350770" y="624074"/>
                  </a:cubicBezTo>
                  <a:cubicBezTo>
                    <a:pt x="2371090" y="664714"/>
                    <a:pt x="2390775" y="692019"/>
                    <a:pt x="2423160" y="707894"/>
                  </a:cubicBezTo>
                  <a:cubicBezTo>
                    <a:pt x="2455545" y="723769"/>
                    <a:pt x="2491740" y="719324"/>
                    <a:pt x="2545080" y="719324"/>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51656" fontAlgn="auto">
                <a:spcBef>
                  <a:spcPts val="0"/>
                </a:spcBef>
                <a:spcAft>
                  <a:spcPts val="0"/>
                </a:spcAft>
              </a:pPr>
              <a:endParaRPr lang="en-US" sz="692" b="0">
                <a:solidFill>
                  <a:prstClr val="white"/>
                </a:solidFill>
              </a:endParaRPr>
            </a:p>
          </p:txBody>
        </p:sp>
        <p:cxnSp>
          <p:nvCxnSpPr>
            <p:cNvPr id="162" name="Straight Connector 161"/>
            <p:cNvCxnSpPr>
              <a:stCxn id="161" idx="0"/>
            </p:cNvCxnSpPr>
            <p:nvPr/>
          </p:nvCxnSpPr>
          <p:spPr>
            <a:xfrm flipV="1">
              <a:off x="3395839" y="9354583"/>
              <a:ext cx="7132072" cy="20677"/>
            </a:xfrm>
            <a:prstGeom prst="line">
              <a:avLst/>
            </a:prstGeom>
            <a:ln w="50800">
              <a:solidFill>
                <a:schemeClr val="tx1">
                  <a:lumMod val="95000"/>
                  <a:lumOff val="5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63" name="Straight Connector 162"/>
            <p:cNvCxnSpPr/>
            <p:nvPr/>
          </p:nvCxnSpPr>
          <p:spPr>
            <a:xfrm flipH="1" flipV="1">
              <a:off x="3416434" y="7482288"/>
              <a:ext cx="10291" cy="1892985"/>
            </a:xfrm>
            <a:prstGeom prst="line">
              <a:avLst/>
            </a:prstGeom>
            <a:ln w="50800">
              <a:solidFill>
                <a:schemeClr val="tx1">
                  <a:lumMod val="95000"/>
                  <a:lumOff val="5000"/>
                </a:schemeClr>
              </a:solidFill>
              <a:tailEnd type="triangle" w="lg" len="lg"/>
            </a:ln>
          </p:spPr>
          <p:style>
            <a:lnRef idx="1">
              <a:schemeClr val="accent1"/>
            </a:lnRef>
            <a:fillRef idx="0">
              <a:schemeClr val="accent1"/>
            </a:fillRef>
            <a:effectRef idx="0">
              <a:schemeClr val="accent1"/>
            </a:effectRef>
            <a:fontRef idx="minor">
              <a:schemeClr val="tx1"/>
            </a:fontRef>
          </p:style>
        </p:cxnSp>
        <p:grpSp>
          <p:nvGrpSpPr>
            <p:cNvPr id="6" name="Group 5"/>
            <p:cNvGrpSpPr/>
            <p:nvPr/>
          </p:nvGrpSpPr>
          <p:grpSpPr>
            <a:xfrm>
              <a:off x="6136219" y="4483510"/>
              <a:ext cx="942196" cy="5034329"/>
              <a:chOff x="6136219" y="4289396"/>
              <a:chExt cx="942196" cy="5228443"/>
            </a:xfrm>
          </p:grpSpPr>
          <p:cxnSp>
            <p:nvCxnSpPr>
              <p:cNvPr id="164" name="Straight Connector 163"/>
              <p:cNvCxnSpPr/>
              <p:nvPr/>
            </p:nvCxnSpPr>
            <p:spPr>
              <a:xfrm flipV="1">
                <a:off x="7078415" y="4289396"/>
                <a:ext cx="0" cy="5228443"/>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65" name="Straight Connector 164"/>
              <p:cNvCxnSpPr/>
              <p:nvPr/>
            </p:nvCxnSpPr>
            <p:spPr>
              <a:xfrm flipV="1">
                <a:off x="6136219" y="4289396"/>
                <a:ext cx="0" cy="5228443"/>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grpSp>
        <p:sp>
          <p:nvSpPr>
            <p:cNvPr id="194" name="TextBox 193"/>
            <p:cNvSpPr txBox="1"/>
            <p:nvPr/>
          </p:nvSpPr>
          <p:spPr>
            <a:xfrm>
              <a:off x="1211495" y="5522081"/>
              <a:ext cx="2209774" cy="1200329"/>
            </a:xfrm>
            <a:prstGeom prst="rect">
              <a:avLst/>
            </a:prstGeom>
            <a:noFill/>
          </p:spPr>
          <p:txBody>
            <a:bodyPr wrap="none" rtlCol="0">
              <a:spAutoFit/>
            </a:bodyPr>
            <a:lstStyle/>
            <a:p>
              <a:pPr algn="ctr" defTabSz="351656" fontAlgn="auto">
                <a:spcBef>
                  <a:spcPts val="0"/>
                </a:spcBef>
                <a:spcAft>
                  <a:spcPts val="0"/>
                </a:spcAft>
              </a:pPr>
              <a:r>
                <a:rPr lang="en-US" b="0" dirty="0" err="1">
                  <a:solidFill>
                    <a:prstClr val="black"/>
                  </a:solidFill>
                  <a:latin typeface="Arial" panose="020B0604020202020204" pitchFamily="34" charset="0"/>
                  <a:ea typeface=""/>
                  <a:cs typeface="Arial" panose="020B0604020202020204" pitchFamily="34" charset="0"/>
                </a:rPr>
                <a:t>ChIP-Seq</a:t>
              </a:r>
              <a:endParaRPr lang="en-US" b="0" dirty="0">
                <a:solidFill>
                  <a:prstClr val="black"/>
                </a:solidFill>
                <a:latin typeface="Arial" panose="020B0604020202020204" pitchFamily="34" charset="0"/>
                <a:ea typeface=""/>
                <a:cs typeface="Arial" panose="020B0604020202020204" pitchFamily="34" charset="0"/>
              </a:endParaRPr>
            </a:p>
            <a:p>
              <a:pPr algn="ctr" defTabSz="351656" fontAlgn="auto">
                <a:spcBef>
                  <a:spcPts val="0"/>
                </a:spcBef>
                <a:spcAft>
                  <a:spcPts val="0"/>
                </a:spcAft>
              </a:pPr>
              <a:r>
                <a:rPr lang="en-US" b="0" dirty="0">
                  <a:solidFill>
                    <a:prstClr val="black"/>
                  </a:solidFill>
                  <a:latin typeface="Arial" panose="020B0604020202020204" pitchFamily="34" charset="0"/>
                  <a:ea typeface=""/>
                  <a:cs typeface="Arial" panose="020B0604020202020204" pitchFamily="34" charset="0"/>
                </a:rPr>
                <a:t>Signals</a:t>
              </a:r>
            </a:p>
          </p:txBody>
        </p:sp>
        <p:sp>
          <p:nvSpPr>
            <p:cNvPr id="195" name="TextBox 194"/>
            <p:cNvSpPr txBox="1"/>
            <p:nvPr/>
          </p:nvSpPr>
          <p:spPr>
            <a:xfrm>
              <a:off x="5264875" y="9638206"/>
              <a:ext cx="3501795" cy="794217"/>
            </a:xfrm>
            <a:prstGeom prst="rect">
              <a:avLst/>
            </a:prstGeom>
            <a:noFill/>
          </p:spPr>
          <p:txBody>
            <a:bodyPr wrap="none" rtlCol="0">
              <a:spAutoFit/>
            </a:bodyPr>
            <a:lstStyle/>
            <a:p>
              <a:pPr defTabSz="351656" fontAlgn="auto">
                <a:spcBef>
                  <a:spcPts val="0"/>
                </a:spcBef>
                <a:spcAft>
                  <a:spcPts val="0"/>
                </a:spcAft>
              </a:pPr>
              <a:r>
                <a:rPr lang="en-US" sz="1385" b="0" dirty="0">
                  <a:solidFill>
                    <a:prstClr val="black"/>
                  </a:solidFill>
                  <a:latin typeface="Arial" panose="020B0604020202020204" pitchFamily="34" charset="0"/>
                  <a:ea typeface=""/>
                  <a:cs typeface="Arial" panose="020B0604020202020204" pitchFamily="34" charset="0"/>
                </a:rPr>
                <a:t>Large Deletion</a:t>
              </a:r>
            </a:p>
          </p:txBody>
        </p:sp>
        <p:sp>
          <p:nvSpPr>
            <p:cNvPr id="201" name="TextBox 200"/>
            <p:cNvSpPr txBox="1"/>
            <p:nvPr/>
          </p:nvSpPr>
          <p:spPr>
            <a:xfrm>
              <a:off x="9562142" y="9451368"/>
              <a:ext cx="2493184" cy="1225003"/>
            </a:xfrm>
            <a:prstGeom prst="rect">
              <a:avLst/>
            </a:prstGeom>
            <a:noFill/>
          </p:spPr>
          <p:txBody>
            <a:bodyPr wrap="none" rtlCol="0">
              <a:spAutoFit/>
            </a:bodyPr>
            <a:lstStyle/>
            <a:p>
              <a:pPr algn="ctr" defTabSz="351656" fontAlgn="auto">
                <a:spcBef>
                  <a:spcPts val="0"/>
                </a:spcBef>
                <a:spcAft>
                  <a:spcPts val="0"/>
                </a:spcAft>
              </a:pPr>
              <a:r>
                <a:rPr lang="en-US" sz="1231" b="0" dirty="0">
                  <a:solidFill>
                    <a:prstClr val="black"/>
                  </a:solidFill>
                  <a:latin typeface="Arial" panose="020B0604020202020204" pitchFamily="34" charset="0"/>
                  <a:ea typeface=""/>
                  <a:cs typeface="Arial" panose="020B0604020202020204" pitchFamily="34" charset="0"/>
                </a:rPr>
                <a:t>Genomic </a:t>
              </a:r>
            </a:p>
            <a:p>
              <a:pPr algn="ctr" defTabSz="351656" fontAlgn="auto">
                <a:spcBef>
                  <a:spcPts val="0"/>
                </a:spcBef>
                <a:spcAft>
                  <a:spcPts val="0"/>
                </a:spcAft>
              </a:pPr>
              <a:r>
                <a:rPr lang="en-US" sz="1231" b="0" dirty="0">
                  <a:solidFill>
                    <a:prstClr val="black"/>
                  </a:solidFill>
                  <a:latin typeface="Arial" panose="020B0604020202020204" pitchFamily="34" charset="0"/>
                  <a:ea typeface=""/>
                  <a:cs typeface="Arial" panose="020B0604020202020204" pitchFamily="34" charset="0"/>
                </a:rPr>
                <a:t>Coordinate</a:t>
              </a:r>
            </a:p>
          </p:txBody>
        </p:sp>
      </p:grpSp>
      <p:grpSp>
        <p:nvGrpSpPr>
          <p:cNvPr id="2" name="Group 1"/>
          <p:cNvGrpSpPr/>
          <p:nvPr/>
        </p:nvGrpSpPr>
        <p:grpSpPr>
          <a:xfrm>
            <a:off x="0" y="2136689"/>
            <a:ext cx="4415845" cy="3209801"/>
            <a:chOff x="11225679" y="2642585"/>
            <a:chExt cx="11481198" cy="8345482"/>
          </a:xfrm>
        </p:grpSpPr>
        <p:cxnSp>
          <p:nvCxnSpPr>
            <p:cNvPr id="153" name="Straight Connector 152"/>
            <p:cNvCxnSpPr/>
            <p:nvPr/>
          </p:nvCxnSpPr>
          <p:spPr>
            <a:xfrm>
              <a:off x="15858004" y="5909001"/>
              <a:ext cx="783542" cy="0"/>
            </a:xfrm>
            <a:prstGeom prst="line">
              <a:avLst/>
            </a:prstGeom>
            <a:ln w="1428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67" name="Straight Connector 166"/>
            <p:cNvCxnSpPr/>
            <p:nvPr/>
          </p:nvCxnSpPr>
          <p:spPr>
            <a:xfrm flipH="1" flipV="1">
              <a:off x="13369866" y="2642585"/>
              <a:ext cx="2" cy="2843050"/>
            </a:xfrm>
            <a:prstGeom prst="line">
              <a:avLst/>
            </a:prstGeom>
            <a:ln w="50800">
              <a:solidFill>
                <a:schemeClr val="tx1">
                  <a:lumMod val="95000"/>
                  <a:lumOff val="5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68" name="Straight Connector 167"/>
            <p:cNvCxnSpPr/>
            <p:nvPr/>
          </p:nvCxnSpPr>
          <p:spPr>
            <a:xfrm flipV="1">
              <a:off x="13864263" y="3724209"/>
              <a:ext cx="0" cy="1762068"/>
            </a:xfrm>
            <a:prstGeom prst="line">
              <a:avLst/>
            </a:prstGeom>
            <a:ln w="28575">
              <a:solidFill>
                <a:srgbClr val="41719C"/>
              </a:solidFill>
            </a:ln>
          </p:spPr>
          <p:style>
            <a:lnRef idx="1">
              <a:schemeClr val="accent1"/>
            </a:lnRef>
            <a:fillRef idx="0">
              <a:schemeClr val="accent1"/>
            </a:fillRef>
            <a:effectRef idx="0">
              <a:schemeClr val="accent1"/>
            </a:effectRef>
            <a:fontRef idx="minor">
              <a:schemeClr val="tx1"/>
            </a:fontRef>
          </p:style>
        </p:cxnSp>
        <p:cxnSp>
          <p:nvCxnSpPr>
            <p:cNvPr id="169" name="Straight Connector 168"/>
            <p:cNvCxnSpPr/>
            <p:nvPr/>
          </p:nvCxnSpPr>
          <p:spPr>
            <a:xfrm flipV="1">
              <a:off x="14579406" y="3450477"/>
              <a:ext cx="0" cy="2027235"/>
            </a:xfrm>
            <a:prstGeom prst="line">
              <a:avLst/>
            </a:prstGeom>
            <a:ln w="28575">
              <a:solidFill>
                <a:srgbClr val="41719C"/>
              </a:solidFill>
            </a:ln>
          </p:spPr>
          <p:style>
            <a:lnRef idx="1">
              <a:schemeClr val="accent1"/>
            </a:lnRef>
            <a:fillRef idx="0">
              <a:schemeClr val="accent1"/>
            </a:fillRef>
            <a:effectRef idx="0">
              <a:schemeClr val="accent1"/>
            </a:effectRef>
            <a:fontRef idx="minor">
              <a:schemeClr val="tx1"/>
            </a:fontRef>
          </p:style>
        </p:cxnSp>
        <p:cxnSp>
          <p:nvCxnSpPr>
            <p:cNvPr id="170" name="Straight Connector 169"/>
            <p:cNvCxnSpPr/>
            <p:nvPr/>
          </p:nvCxnSpPr>
          <p:spPr>
            <a:xfrm flipV="1">
              <a:off x="15872441" y="3279415"/>
              <a:ext cx="0" cy="2189757"/>
            </a:xfrm>
            <a:prstGeom prst="line">
              <a:avLst/>
            </a:prstGeom>
            <a:ln w="28575">
              <a:solidFill>
                <a:srgbClr val="41719C"/>
              </a:solidFill>
            </a:ln>
          </p:spPr>
          <p:style>
            <a:lnRef idx="1">
              <a:schemeClr val="accent1"/>
            </a:lnRef>
            <a:fillRef idx="0">
              <a:schemeClr val="accent1"/>
            </a:fillRef>
            <a:effectRef idx="0">
              <a:schemeClr val="accent1"/>
            </a:effectRef>
            <a:fontRef idx="minor">
              <a:schemeClr val="tx1"/>
            </a:fontRef>
          </p:style>
        </p:cxnSp>
        <p:cxnSp>
          <p:nvCxnSpPr>
            <p:cNvPr id="171" name="Straight Connector 170"/>
            <p:cNvCxnSpPr/>
            <p:nvPr/>
          </p:nvCxnSpPr>
          <p:spPr>
            <a:xfrm flipV="1">
              <a:off x="16587584" y="3399168"/>
              <a:ext cx="0" cy="2061450"/>
            </a:xfrm>
            <a:prstGeom prst="line">
              <a:avLst/>
            </a:prstGeom>
            <a:ln w="28575">
              <a:solidFill>
                <a:srgbClr val="41719C"/>
              </a:solidFill>
            </a:ln>
          </p:spPr>
          <p:style>
            <a:lnRef idx="1">
              <a:schemeClr val="accent1"/>
            </a:lnRef>
            <a:fillRef idx="0">
              <a:schemeClr val="accent1"/>
            </a:fillRef>
            <a:effectRef idx="0">
              <a:schemeClr val="accent1"/>
            </a:effectRef>
            <a:fontRef idx="minor">
              <a:schemeClr val="tx1"/>
            </a:fontRef>
          </p:style>
        </p:cxnSp>
        <p:cxnSp>
          <p:nvCxnSpPr>
            <p:cNvPr id="172" name="Straight Connector 171"/>
            <p:cNvCxnSpPr/>
            <p:nvPr/>
          </p:nvCxnSpPr>
          <p:spPr>
            <a:xfrm flipV="1">
              <a:off x="18516300" y="3698548"/>
              <a:ext cx="0" cy="1762068"/>
            </a:xfrm>
            <a:prstGeom prst="line">
              <a:avLst/>
            </a:prstGeom>
            <a:ln w="28575">
              <a:solidFill>
                <a:srgbClr val="41719C"/>
              </a:solidFill>
            </a:ln>
          </p:spPr>
          <p:style>
            <a:lnRef idx="1">
              <a:schemeClr val="accent1"/>
            </a:lnRef>
            <a:fillRef idx="0">
              <a:schemeClr val="accent1"/>
            </a:fillRef>
            <a:effectRef idx="0">
              <a:schemeClr val="accent1"/>
            </a:effectRef>
            <a:fontRef idx="minor">
              <a:schemeClr val="tx1"/>
            </a:fontRef>
          </p:style>
        </p:cxnSp>
        <p:cxnSp>
          <p:nvCxnSpPr>
            <p:cNvPr id="173" name="Straight Connector 172"/>
            <p:cNvCxnSpPr/>
            <p:nvPr/>
          </p:nvCxnSpPr>
          <p:spPr>
            <a:xfrm flipV="1">
              <a:off x="19231443" y="3955160"/>
              <a:ext cx="0" cy="1496904"/>
            </a:xfrm>
            <a:prstGeom prst="line">
              <a:avLst/>
            </a:prstGeom>
            <a:ln w="28575">
              <a:solidFill>
                <a:srgbClr val="41719C"/>
              </a:solidFill>
            </a:ln>
          </p:spPr>
          <p:style>
            <a:lnRef idx="1">
              <a:schemeClr val="accent1"/>
            </a:lnRef>
            <a:fillRef idx="0">
              <a:schemeClr val="accent1"/>
            </a:fillRef>
            <a:effectRef idx="0">
              <a:schemeClr val="accent1"/>
            </a:effectRef>
            <a:fontRef idx="minor">
              <a:schemeClr val="tx1"/>
            </a:fontRef>
          </p:style>
        </p:cxnSp>
        <p:sp>
          <p:nvSpPr>
            <p:cNvPr id="174" name="Freeform 173"/>
            <p:cNvSpPr/>
            <p:nvPr/>
          </p:nvSpPr>
          <p:spPr>
            <a:xfrm>
              <a:off x="13863925" y="3407884"/>
              <a:ext cx="717513" cy="320589"/>
            </a:xfrm>
            <a:custGeom>
              <a:avLst/>
              <a:gdLst>
                <a:gd name="connsiteX0" fmla="*/ 0 w 388144"/>
                <a:gd name="connsiteY0" fmla="*/ 146458 h 146458"/>
                <a:gd name="connsiteX1" fmla="*/ 100012 w 388144"/>
                <a:gd name="connsiteY1" fmla="*/ 58352 h 146458"/>
                <a:gd name="connsiteX2" fmla="*/ 257175 w 388144"/>
                <a:gd name="connsiteY2" fmla="*/ 1202 h 146458"/>
                <a:gd name="connsiteX3" fmla="*/ 388144 w 388144"/>
                <a:gd name="connsiteY3" fmla="*/ 25014 h 146458"/>
              </a:gdLst>
              <a:ahLst/>
              <a:cxnLst>
                <a:cxn ang="0">
                  <a:pos x="connsiteX0" y="connsiteY0"/>
                </a:cxn>
                <a:cxn ang="0">
                  <a:pos x="connsiteX1" y="connsiteY1"/>
                </a:cxn>
                <a:cxn ang="0">
                  <a:pos x="connsiteX2" y="connsiteY2"/>
                </a:cxn>
                <a:cxn ang="0">
                  <a:pos x="connsiteX3" y="connsiteY3"/>
                </a:cxn>
              </a:cxnLst>
              <a:rect l="l" t="t" r="r" b="b"/>
              <a:pathLst>
                <a:path w="388144" h="146458">
                  <a:moveTo>
                    <a:pt x="0" y="146458"/>
                  </a:moveTo>
                  <a:cubicBezTo>
                    <a:pt x="28575" y="114509"/>
                    <a:pt x="57150" y="82561"/>
                    <a:pt x="100012" y="58352"/>
                  </a:cubicBezTo>
                  <a:cubicBezTo>
                    <a:pt x="142874" y="34143"/>
                    <a:pt x="209153" y="6758"/>
                    <a:pt x="257175" y="1202"/>
                  </a:cubicBezTo>
                  <a:cubicBezTo>
                    <a:pt x="305197" y="-4354"/>
                    <a:pt x="346670" y="10330"/>
                    <a:pt x="388144" y="25014"/>
                  </a:cubicBezTo>
                </a:path>
              </a:pathLst>
            </a:custGeom>
            <a:ln w="28575">
              <a:solidFill>
                <a:srgbClr val="41719C"/>
              </a:solidFill>
            </a:ln>
          </p:spPr>
          <p:style>
            <a:lnRef idx="1">
              <a:schemeClr val="dk1"/>
            </a:lnRef>
            <a:fillRef idx="0">
              <a:schemeClr val="dk1"/>
            </a:fillRef>
            <a:effectRef idx="0">
              <a:schemeClr val="dk1"/>
            </a:effectRef>
            <a:fontRef idx="minor">
              <a:schemeClr val="tx1"/>
            </a:fontRef>
          </p:style>
          <p:txBody>
            <a:bodyPr rtlCol="0" anchor="ctr"/>
            <a:lstStyle/>
            <a:p>
              <a:pPr algn="ctr" defTabSz="351656" fontAlgn="auto">
                <a:spcBef>
                  <a:spcPts val="0"/>
                </a:spcBef>
                <a:spcAft>
                  <a:spcPts val="0"/>
                </a:spcAft>
              </a:pPr>
              <a:endParaRPr lang="en-US" sz="692" b="0">
                <a:solidFill>
                  <a:prstClr val="black"/>
                </a:solidFill>
              </a:endParaRPr>
            </a:p>
          </p:txBody>
        </p:sp>
        <p:sp>
          <p:nvSpPr>
            <p:cNvPr id="175" name="Freeform 174"/>
            <p:cNvSpPr/>
            <p:nvPr/>
          </p:nvSpPr>
          <p:spPr>
            <a:xfrm>
              <a:off x="15871212" y="3071323"/>
              <a:ext cx="718979" cy="339206"/>
            </a:xfrm>
            <a:custGeom>
              <a:avLst/>
              <a:gdLst>
                <a:gd name="connsiteX0" fmla="*/ 0 w 388144"/>
                <a:gd name="connsiteY0" fmla="*/ 146458 h 146458"/>
                <a:gd name="connsiteX1" fmla="*/ 100012 w 388144"/>
                <a:gd name="connsiteY1" fmla="*/ 58352 h 146458"/>
                <a:gd name="connsiteX2" fmla="*/ 257175 w 388144"/>
                <a:gd name="connsiteY2" fmla="*/ 1202 h 146458"/>
                <a:gd name="connsiteX3" fmla="*/ 388144 w 388144"/>
                <a:gd name="connsiteY3" fmla="*/ 25014 h 146458"/>
                <a:gd name="connsiteX0" fmla="*/ 0 w 395287"/>
                <a:gd name="connsiteY0" fmla="*/ 150155 h 190636"/>
                <a:gd name="connsiteX1" fmla="*/ 100012 w 395287"/>
                <a:gd name="connsiteY1" fmla="*/ 62049 h 190636"/>
                <a:gd name="connsiteX2" fmla="*/ 257175 w 395287"/>
                <a:gd name="connsiteY2" fmla="*/ 4899 h 190636"/>
                <a:gd name="connsiteX3" fmla="*/ 395287 w 395287"/>
                <a:gd name="connsiteY3" fmla="*/ 190636 h 190636"/>
                <a:gd name="connsiteX0" fmla="*/ 0 w 395287"/>
                <a:gd name="connsiteY0" fmla="*/ 101766 h 142247"/>
                <a:gd name="connsiteX1" fmla="*/ 100012 w 395287"/>
                <a:gd name="connsiteY1" fmla="*/ 13660 h 142247"/>
                <a:gd name="connsiteX2" fmla="*/ 233362 w 395287"/>
                <a:gd name="connsiteY2" fmla="*/ 13660 h 142247"/>
                <a:gd name="connsiteX3" fmla="*/ 395287 w 395287"/>
                <a:gd name="connsiteY3" fmla="*/ 142247 h 142247"/>
                <a:gd name="connsiteX0" fmla="*/ 0 w 380999"/>
                <a:gd name="connsiteY0" fmla="*/ 101766 h 142247"/>
                <a:gd name="connsiteX1" fmla="*/ 100012 w 380999"/>
                <a:gd name="connsiteY1" fmla="*/ 13660 h 142247"/>
                <a:gd name="connsiteX2" fmla="*/ 233362 w 380999"/>
                <a:gd name="connsiteY2" fmla="*/ 13660 h 142247"/>
                <a:gd name="connsiteX3" fmla="*/ 380999 w 380999"/>
                <a:gd name="connsiteY3" fmla="*/ 142247 h 142247"/>
                <a:gd name="connsiteX0" fmla="*/ 0 w 380999"/>
                <a:gd name="connsiteY0" fmla="*/ 101766 h 142247"/>
                <a:gd name="connsiteX1" fmla="*/ 100012 w 380999"/>
                <a:gd name="connsiteY1" fmla="*/ 13660 h 142247"/>
                <a:gd name="connsiteX2" fmla="*/ 233362 w 380999"/>
                <a:gd name="connsiteY2" fmla="*/ 13660 h 142247"/>
                <a:gd name="connsiteX3" fmla="*/ 380999 w 380999"/>
                <a:gd name="connsiteY3" fmla="*/ 142247 h 142247"/>
                <a:gd name="connsiteX0" fmla="*/ 0 w 385762"/>
                <a:gd name="connsiteY0" fmla="*/ 101926 h 144788"/>
                <a:gd name="connsiteX1" fmla="*/ 100012 w 385762"/>
                <a:gd name="connsiteY1" fmla="*/ 13820 h 144788"/>
                <a:gd name="connsiteX2" fmla="*/ 233362 w 385762"/>
                <a:gd name="connsiteY2" fmla="*/ 13820 h 144788"/>
                <a:gd name="connsiteX3" fmla="*/ 385762 w 385762"/>
                <a:gd name="connsiteY3" fmla="*/ 144788 h 144788"/>
                <a:gd name="connsiteX0" fmla="*/ 0 w 388937"/>
                <a:gd name="connsiteY0" fmla="*/ 102576 h 154963"/>
                <a:gd name="connsiteX1" fmla="*/ 100012 w 388937"/>
                <a:gd name="connsiteY1" fmla="*/ 14470 h 154963"/>
                <a:gd name="connsiteX2" fmla="*/ 233362 w 388937"/>
                <a:gd name="connsiteY2" fmla="*/ 14470 h 154963"/>
                <a:gd name="connsiteX3" fmla="*/ 388937 w 388937"/>
                <a:gd name="connsiteY3" fmla="*/ 154963 h 154963"/>
              </a:gdLst>
              <a:ahLst/>
              <a:cxnLst>
                <a:cxn ang="0">
                  <a:pos x="connsiteX0" y="connsiteY0"/>
                </a:cxn>
                <a:cxn ang="0">
                  <a:pos x="connsiteX1" y="connsiteY1"/>
                </a:cxn>
                <a:cxn ang="0">
                  <a:pos x="connsiteX2" y="connsiteY2"/>
                </a:cxn>
                <a:cxn ang="0">
                  <a:pos x="connsiteX3" y="connsiteY3"/>
                </a:cxn>
              </a:cxnLst>
              <a:rect l="l" t="t" r="r" b="b"/>
              <a:pathLst>
                <a:path w="388937" h="154963">
                  <a:moveTo>
                    <a:pt x="0" y="102576"/>
                  </a:moveTo>
                  <a:cubicBezTo>
                    <a:pt x="28575" y="70627"/>
                    <a:pt x="61118" y="29154"/>
                    <a:pt x="100012" y="14470"/>
                  </a:cubicBezTo>
                  <a:cubicBezTo>
                    <a:pt x="138906" y="-214"/>
                    <a:pt x="185208" y="-8946"/>
                    <a:pt x="233362" y="14470"/>
                  </a:cubicBezTo>
                  <a:cubicBezTo>
                    <a:pt x="281516" y="37886"/>
                    <a:pt x="354607" y="118848"/>
                    <a:pt x="388937" y="154963"/>
                  </a:cubicBezTo>
                </a:path>
              </a:pathLst>
            </a:custGeom>
            <a:ln w="19050">
              <a:solidFill>
                <a:srgbClr val="41719C"/>
              </a:solidFill>
            </a:ln>
          </p:spPr>
          <p:style>
            <a:lnRef idx="1">
              <a:schemeClr val="dk1"/>
            </a:lnRef>
            <a:fillRef idx="0">
              <a:schemeClr val="dk1"/>
            </a:fillRef>
            <a:effectRef idx="0">
              <a:schemeClr val="dk1"/>
            </a:effectRef>
            <a:fontRef idx="minor">
              <a:schemeClr val="tx1"/>
            </a:fontRef>
          </p:style>
          <p:txBody>
            <a:bodyPr rtlCol="0" anchor="ctr"/>
            <a:lstStyle/>
            <a:p>
              <a:pPr algn="ctr" defTabSz="351656" fontAlgn="auto">
                <a:spcBef>
                  <a:spcPts val="0"/>
                </a:spcBef>
                <a:spcAft>
                  <a:spcPts val="0"/>
                </a:spcAft>
              </a:pPr>
              <a:endParaRPr lang="en-US" sz="692" b="0">
                <a:solidFill>
                  <a:prstClr val="black"/>
                </a:solidFill>
              </a:endParaRPr>
            </a:p>
          </p:txBody>
        </p:sp>
        <p:sp>
          <p:nvSpPr>
            <p:cNvPr id="176" name="Freeform 175"/>
            <p:cNvSpPr/>
            <p:nvPr/>
          </p:nvSpPr>
          <p:spPr>
            <a:xfrm>
              <a:off x="18515294" y="3453900"/>
              <a:ext cx="710176" cy="519570"/>
            </a:xfrm>
            <a:custGeom>
              <a:avLst/>
              <a:gdLst>
                <a:gd name="connsiteX0" fmla="*/ 0 w 388144"/>
                <a:gd name="connsiteY0" fmla="*/ 146458 h 146458"/>
                <a:gd name="connsiteX1" fmla="*/ 100012 w 388144"/>
                <a:gd name="connsiteY1" fmla="*/ 58352 h 146458"/>
                <a:gd name="connsiteX2" fmla="*/ 257175 w 388144"/>
                <a:gd name="connsiteY2" fmla="*/ 1202 h 146458"/>
                <a:gd name="connsiteX3" fmla="*/ 388144 w 388144"/>
                <a:gd name="connsiteY3" fmla="*/ 25014 h 146458"/>
                <a:gd name="connsiteX0" fmla="*/ 0 w 395287"/>
                <a:gd name="connsiteY0" fmla="*/ 150155 h 190636"/>
                <a:gd name="connsiteX1" fmla="*/ 100012 w 395287"/>
                <a:gd name="connsiteY1" fmla="*/ 62049 h 190636"/>
                <a:gd name="connsiteX2" fmla="*/ 257175 w 395287"/>
                <a:gd name="connsiteY2" fmla="*/ 4899 h 190636"/>
                <a:gd name="connsiteX3" fmla="*/ 395287 w 395287"/>
                <a:gd name="connsiteY3" fmla="*/ 190636 h 190636"/>
                <a:gd name="connsiteX0" fmla="*/ 0 w 395287"/>
                <a:gd name="connsiteY0" fmla="*/ 101766 h 142247"/>
                <a:gd name="connsiteX1" fmla="*/ 100012 w 395287"/>
                <a:gd name="connsiteY1" fmla="*/ 13660 h 142247"/>
                <a:gd name="connsiteX2" fmla="*/ 233362 w 395287"/>
                <a:gd name="connsiteY2" fmla="*/ 13660 h 142247"/>
                <a:gd name="connsiteX3" fmla="*/ 395287 w 395287"/>
                <a:gd name="connsiteY3" fmla="*/ 142247 h 142247"/>
                <a:gd name="connsiteX0" fmla="*/ 0 w 380999"/>
                <a:gd name="connsiteY0" fmla="*/ 101766 h 142247"/>
                <a:gd name="connsiteX1" fmla="*/ 100012 w 380999"/>
                <a:gd name="connsiteY1" fmla="*/ 13660 h 142247"/>
                <a:gd name="connsiteX2" fmla="*/ 233362 w 380999"/>
                <a:gd name="connsiteY2" fmla="*/ 13660 h 142247"/>
                <a:gd name="connsiteX3" fmla="*/ 380999 w 380999"/>
                <a:gd name="connsiteY3" fmla="*/ 142247 h 142247"/>
                <a:gd name="connsiteX0" fmla="*/ 0 w 380999"/>
                <a:gd name="connsiteY0" fmla="*/ 101766 h 142247"/>
                <a:gd name="connsiteX1" fmla="*/ 100012 w 380999"/>
                <a:gd name="connsiteY1" fmla="*/ 13660 h 142247"/>
                <a:gd name="connsiteX2" fmla="*/ 233362 w 380999"/>
                <a:gd name="connsiteY2" fmla="*/ 13660 h 142247"/>
                <a:gd name="connsiteX3" fmla="*/ 380999 w 380999"/>
                <a:gd name="connsiteY3" fmla="*/ 142247 h 142247"/>
                <a:gd name="connsiteX0" fmla="*/ 0 w 385762"/>
                <a:gd name="connsiteY0" fmla="*/ 101926 h 144788"/>
                <a:gd name="connsiteX1" fmla="*/ 100012 w 385762"/>
                <a:gd name="connsiteY1" fmla="*/ 13820 h 144788"/>
                <a:gd name="connsiteX2" fmla="*/ 233362 w 385762"/>
                <a:gd name="connsiteY2" fmla="*/ 13820 h 144788"/>
                <a:gd name="connsiteX3" fmla="*/ 385762 w 385762"/>
                <a:gd name="connsiteY3" fmla="*/ 144788 h 144788"/>
                <a:gd name="connsiteX0" fmla="*/ 0 w 392906"/>
                <a:gd name="connsiteY0" fmla="*/ 107599 h 231424"/>
                <a:gd name="connsiteX1" fmla="*/ 100012 w 392906"/>
                <a:gd name="connsiteY1" fmla="*/ 19493 h 231424"/>
                <a:gd name="connsiteX2" fmla="*/ 233362 w 392906"/>
                <a:gd name="connsiteY2" fmla="*/ 19493 h 231424"/>
                <a:gd name="connsiteX3" fmla="*/ 392906 w 392906"/>
                <a:gd name="connsiteY3" fmla="*/ 231424 h 231424"/>
                <a:gd name="connsiteX0" fmla="*/ 0 w 385762"/>
                <a:gd name="connsiteY0" fmla="*/ 107940 h 236528"/>
                <a:gd name="connsiteX1" fmla="*/ 100012 w 385762"/>
                <a:gd name="connsiteY1" fmla="*/ 19834 h 236528"/>
                <a:gd name="connsiteX2" fmla="*/ 233362 w 385762"/>
                <a:gd name="connsiteY2" fmla="*/ 19834 h 236528"/>
                <a:gd name="connsiteX3" fmla="*/ 385762 w 385762"/>
                <a:gd name="connsiteY3" fmla="*/ 236528 h 236528"/>
                <a:gd name="connsiteX0" fmla="*/ 0 w 385762"/>
                <a:gd name="connsiteY0" fmla="*/ 107940 h 236528"/>
                <a:gd name="connsiteX1" fmla="*/ 100012 w 385762"/>
                <a:gd name="connsiteY1" fmla="*/ 19834 h 236528"/>
                <a:gd name="connsiteX2" fmla="*/ 233362 w 385762"/>
                <a:gd name="connsiteY2" fmla="*/ 19834 h 236528"/>
                <a:gd name="connsiteX3" fmla="*/ 385762 w 385762"/>
                <a:gd name="connsiteY3" fmla="*/ 236528 h 236528"/>
                <a:gd name="connsiteX0" fmla="*/ 0 w 378618"/>
                <a:gd name="connsiteY0" fmla="*/ 112937 h 236762"/>
                <a:gd name="connsiteX1" fmla="*/ 92868 w 378618"/>
                <a:gd name="connsiteY1" fmla="*/ 20068 h 236762"/>
                <a:gd name="connsiteX2" fmla="*/ 226218 w 378618"/>
                <a:gd name="connsiteY2" fmla="*/ 20068 h 236762"/>
                <a:gd name="connsiteX3" fmla="*/ 378618 w 378618"/>
                <a:gd name="connsiteY3" fmla="*/ 236762 h 236762"/>
                <a:gd name="connsiteX0" fmla="*/ 0 w 385762"/>
                <a:gd name="connsiteY0" fmla="*/ 120438 h 237120"/>
                <a:gd name="connsiteX1" fmla="*/ 100012 w 385762"/>
                <a:gd name="connsiteY1" fmla="*/ 20426 h 237120"/>
                <a:gd name="connsiteX2" fmla="*/ 233362 w 385762"/>
                <a:gd name="connsiteY2" fmla="*/ 20426 h 237120"/>
                <a:gd name="connsiteX3" fmla="*/ 385762 w 385762"/>
                <a:gd name="connsiteY3" fmla="*/ 237120 h 237120"/>
                <a:gd name="connsiteX0" fmla="*/ 0 w 381000"/>
                <a:gd name="connsiteY0" fmla="*/ 115438 h 236882"/>
                <a:gd name="connsiteX1" fmla="*/ 95250 w 381000"/>
                <a:gd name="connsiteY1" fmla="*/ 20188 h 236882"/>
                <a:gd name="connsiteX2" fmla="*/ 228600 w 381000"/>
                <a:gd name="connsiteY2" fmla="*/ 20188 h 236882"/>
                <a:gd name="connsiteX3" fmla="*/ 381000 w 381000"/>
                <a:gd name="connsiteY3" fmla="*/ 236882 h 236882"/>
                <a:gd name="connsiteX0" fmla="*/ 0 w 384175"/>
                <a:gd name="connsiteY0" fmla="*/ 125442 h 237361"/>
                <a:gd name="connsiteX1" fmla="*/ 98425 w 384175"/>
                <a:gd name="connsiteY1" fmla="*/ 20667 h 237361"/>
                <a:gd name="connsiteX2" fmla="*/ 231775 w 384175"/>
                <a:gd name="connsiteY2" fmla="*/ 20667 h 237361"/>
                <a:gd name="connsiteX3" fmla="*/ 384175 w 384175"/>
                <a:gd name="connsiteY3" fmla="*/ 237361 h 237361"/>
              </a:gdLst>
              <a:ahLst/>
              <a:cxnLst>
                <a:cxn ang="0">
                  <a:pos x="connsiteX0" y="connsiteY0"/>
                </a:cxn>
                <a:cxn ang="0">
                  <a:pos x="connsiteX1" y="connsiteY1"/>
                </a:cxn>
                <a:cxn ang="0">
                  <a:pos x="connsiteX2" y="connsiteY2"/>
                </a:cxn>
                <a:cxn ang="0">
                  <a:pos x="connsiteX3" y="connsiteY3"/>
                </a:cxn>
              </a:cxnLst>
              <a:rect l="l" t="t" r="r" b="b"/>
              <a:pathLst>
                <a:path w="384175" h="237361">
                  <a:moveTo>
                    <a:pt x="0" y="125442"/>
                  </a:moveTo>
                  <a:cubicBezTo>
                    <a:pt x="28575" y="93493"/>
                    <a:pt x="59796" y="38129"/>
                    <a:pt x="98425" y="20667"/>
                  </a:cubicBezTo>
                  <a:cubicBezTo>
                    <a:pt x="137054" y="3205"/>
                    <a:pt x="184150" y="-15449"/>
                    <a:pt x="231775" y="20667"/>
                  </a:cubicBezTo>
                  <a:cubicBezTo>
                    <a:pt x="279400" y="56783"/>
                    <a:pt x="364133" y="196483"/>
                    <a:pt x="384175" y="237361"/>
                  </a:cubicBezTo>
                </a:path>
              </a:pathLst>
            </a:custGeom>
            <a:ln w="28575">
              <a:solidFill>
                <a:srgbClr val="41719C"/>
              </a:solidFill>
            </a:ln>
          </p:spPr>
          <p:style>
            <a:lnRef idx="1">
              <a:schemeClr val="dk1"/>
            </a:lnRef>
            <a:fillRef idx="0">
              <a:schemeClr val="dk1"/>
            </a:fillRef>
            <a:effectRef idx="0">
              <a:schemeClr val="dk1"/>
            </a:effectRef>
            <a:fontRef idx="minor">
              <a:schemeClr val="tx1"/>
            </a:fontRef>
          </p:style>
          <p:txBody>
            <a:bodyPr rtlCol="0" anchor="ctr"/>
            <a:lstStyle/>
            <a:p>
              <a:pPr algn="ctr" defTabSz="351656" fontAlgn="auto">
                <a:spcBef>
                  <a:spcPts val="0"/>
                </a:spcBef>
                <a:spcAft>
                  <a:spcPts val="0"/>
                </a:spcAft>
              </a:pPr>
              <a:endParaRPr lang="en-US" sz="692" b="0">
                <a:solidFill>
                  <a:prstClr val="black"/>
                </a:solidFill>
              </a:endParaRPr>
            </a:p>
          </p:txBody>
        </p:sp>
        <p:cxnSp>
          <p:nvCxnSpPr>
            <p:cNvPr id="177" name="Straight Connector 176"/>
            <p:cNvCxnSpPr/>
            <p:nvPr/>
          </p:nvCxnSpPr>
          <p:spPr>
            <a:xfrm flipV="1">
              <a:off x="14585839" y="5473036"/>
              <a:ext cx="1615938" cy="1752977"/>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78" name="Straight Connector 177"/>
            <p:cNvCxnSpPr/>
            <p:nvPr/>
          </p:nvCxnSpPr>
          <p:spPr>
            <a:xfrm flipH="1" flipV="1">
              <a:off x="16229671" y="5459823"/>
              <a:ext cx="1679618" cy="1760976"/>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79" name="Straight Connector 178"/>
            <p:cNvCxnSpPr/>
            <p:nvPr/>
          </p:nvCxnSpPr>
          <p:spPr>
            <a:xfrm>
              <a:off x="14590241" y="9405550"/>
              <a:ext cx="3873687" cy="0"/>
            </a:xfrm>
            <a:prstGeom prst="line">
              <a:avLst/>
            </a:prstGeom>
            <a:ln w="50800">
              <a:solidFill>
                <a:schemeClr val="tx1">
                  <a:lumMod val="95000"/>
                  <a:lumOff val="5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80" name="Straight Connector 179"/>
            <p:cNvCxnSpPr/>
            <p:nvPr/>
          </p:nvCxnSpPr>
          <p:spPr>
            <a:xfrm flipH="1" flipV="1">
              <a:off x="14567187" y="6541480"/>
              <a:ext cx="2" cy="2843050"/>
            </a:xfrm>
            <a:prstGeom prst="line">
              <a:avLst/>
            </a:prstGeom>
            <a:ln w="50800">
              <a:solidFill>
                <a:schemeClr val="tx1">
                  <a:lumMod val="95000"/>
                  <a:lumOff val="5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81" name="Straight Connector 180"/>
            <p:cNvCxnSpPr/>
            <p:nvPr/>
          </p:nvCxnSpPr>
          <p:spPr>
            <a:xfrm flipV="1">
              <a:off x="15009666" y="7240859"/>
              <a:ext cx="0" cy="2189757"/>
            </a:xfrm>
            <a:prstGeom prst="line">
              <a:avLst/>
            </a:prstGeom>
            <a:ln w="19050">
              <a:solidFill>
                <a:srgbClr val="41719C"/>
              </a:solidFill>
              <a:prstDash val="dash"/>
            </a:ln>
          </p:spPr>
          <p:style>
            <a:lnRef idx="1">
              <a:schemeClr val="accent1"/>
            </a:lnRef>
            <a:fillRef idx="0">
              <a:schemeClr val="accent1"/>
            </a:fillRef>
            <a:effectRef idx="0">
              <a:schemeClr val="accent1"/>
            </a:effectRef>
            <a:fontRef idx="minor">
              <a:schemeClr val="tx1"/>
            </a:fontRef>
          </p:style>
        </p:cxnSp>
        <p:cxnSp>
          <p:nvCxnSpPr>
            <p:cNvPr id="182" name="Straight Connector 181"/>
            <p:cNvCxnSpPr/>
            <p:nvPr/>
          </p:nvCxnSpPr>
          <p:spPr>
            <a:xfrm flipV="1">
              <a:off x="15493877" y="7220009"/>
              <a:ext cx="0" cy="2189757"/>
            </a:xfrm>
            <a:prstGeom prst="line">
              <a:avLst/>
            </a:prstGeom>
            <a:ln w="19050">
              <a:solidFill>
                <a:srgbClr val="41719C"/>
              </a:solidFill>
              <a:prstDash val="dash"/>
            </a:ln>
          </p:spPr>
          <p:style>
            <a:lnRef idx="1">
              <a:schemeClr val="accent1"/>
            </a:lnRef>
            <a:fillRef idx="0">
              <a:schemeClr val="accent1"/>
            </a:fillRef>
            <a:effectRef idx="0">
              <a:schemeClr val="accent1"/>
            </a:effectRef>
            <a:fontRef idx="minor">
              <a:schemeClr val="tx1"/>
            </a:fontRef>
          </p:style>
        </p:cxnSp>
        <p:cxnSp>
          <p:nvCxnSpPr>
            <p:cNvPr id="183" name="Straight Connector 182"/>
            <p:cNvCxnSpPr/>
            <p:nvPr/>
          </p:nvCxnSpPr>
          <p:spPr>
            <a:xfrm flipV="1">
              <a:off x="15978089" y="7241294"/>
              <a:ext cx="0" cy="2168476"/>
            </a:xfrm>
            <a:prstGeom prst="line">
              <a:avLst/>
            </a:prstGeom>
            <a:ln w="19050">
              <a:solidFill>
                <a:srgbClr val="41719C"/>
              </a:solidFill>
              <a:prstDash val="dash"/>
            </a:ln>
          </p:spPr>
          <p:style>
            <a:lnRef idx="1">
              <a:schemeClr val="accent1"/>
            </a:lnRef>
            <a:fillRef idx="0">
              <a:schemeClr val="accent1"/>
            </a:fillRef>
            <a:effectRef idx="0">
              <a:schemeClr val="accent1"/>
            </a:effectRef>
            <a:fontRef idx="minor">
              <a:schemeClr val="tx1"/>
            </a:fontRef>
          </p:style>
        </p:cxnSp>
        <p:cxnSp>
          <p:nvCxnSpPr>
            <p:cNvPr id="184" name="Straight Connector 183"/>
            <p:cNvCxnSpPr/>
            <p:nvPr/>
          </p:nvCxnSpPr>
          <p:spPr>
            <a:xfrm flipV="1">
              <a:off x="16462299" y="7231223"/>
              <a:ext cx="0" cy="2178535"/>
            </a:xfrm>
            <a:prstGeom prst="line">
              <a:avLst/>
            </a:prstGeom>
            <a:ln w="19050">
              <a:solidFill>
                <a:srgbClr val="41719C"/>
              </a:solidFill>
              <a:prstDash val="dash"/>
            </a:ln>
          </p:spPr>
          <p:style>
            <a:lnRef idx="1">
              <a:schemeClr val="accent1"/>
            </a:lnRef>
            <a:fillRef idx="0">
              <a:schemeClr val="accent1"/>
            </a:fillRef>
            <a:effectRef idx="0">
              <a:schemeClr val="accent1"/>
            </a:effectRef>
            <a:fontRef idx="minor">
              <a:schemeClr val="tx1"/>
            </a:fontRef>
          </p:style>
        </p:cxnSp>
        <p:cxnSp>
          <p:nvCxnSpPr>
            <p:cNvPr id="185" name="Straight Connector 184"/>
            <p:cNvCxnSpPr/>
            <p:nvPr/>
          </p:nvCxnSpPr>
          <p:spPr>
            <a:xfrm flipV="1">
              <a:off x="16946511" y="7220009"/>
              <a:ext cx="0" cy="2189757"/>
            </a:xfrm>
            <a:prstGeom prst="line">
              <a:avLst/>
            </a:prstGeom>
            <a:ln w="19050">
              <a:solidFill>
                <a:srgbClr val="41719C"/>
              </a:solidFill>
              <a:prstDash val="dash"/>
            </a:ln>
          </p:spPr>
          <p:style>
            <a:lnRef idx="1">
              <a:schemeClr val="accent1"/>
            </a:lnRef>
            <a:fillRef idx="0">
              <a:schemeClr val="accent1"/>
            </a:fillRef>
            <a:effectRef idx="0">
              <a:schemeClr val="accent1"/>
            </a:effectRef>
            <a:fontRef idx="minor">
              <a:schemeClr val="tx1"/>
            </a:fontRef>
          </p:style>
        </p:cxnSp>
        <p:cxnSp>
          <p:nvCxnSpPr>
            <p:cNvPr id="186" name="Straight Connector 185"/>
            <p:cNvCxnSpPr/>
            <p:nvPr/>
          </p:nvCxnSpPr>
          <p:spPr>
            <a:xfrm flipV="1">
              <a:off x="17430721" y="7220009"/>
              <a:ext cx="0" cy="2189757"/>
            </a:xfrm>
            <a:prstGeom prst="line">
              <a:avLst/>
            </a:prstGeom>
            <a:ln w="19050">
              <a:solidFill>
                <a:srgbClr val="41719C"/>
              </a:solidFill>
              <a:prstDash val="dash"/>
            </a:ln>
          </p:spPr>
          <p:style>
            <a:lnRef idx="1">
              <a:schemeClr val="accent1"/>
            </a:lnRef>
            <a:fillRef idx="0">
              <a:schemeClr val="accent1"/>
            </a:fillRef>
            <a:effectRef idx="0">
              <a:schemeClr val="accent1"/>
            </a:effectRef>
            <a:fontRef idx="minor">
              <a:schemeClr val="tx1"/>
            </a:fontRef>
          </p:style>
        </p:cxnSp>
        <p:cxnSp>
          <p:nvCxnSpPr>
            <p:cNvPr id="187" name="Straight Connector 186"/>
            <p:cNvCxnSpPr/>
            <p:nvPr/>
          </p:nvCxnSpPr>
          <p:spPr>
            <a:xfrm flipV="1">
              <a:off x="17914931" y="7220009"/>
              <a:ext cx="0" cy="2189757"/>
            </a:xfrm>
            <a:prstGeom prst="line">
              <a:avLst/>
            </a:prstGeom>
            <a:ln w="19050">
              <a:solidFill>
                <a:srgbClr val="41719C"/>
              </a:solidFill>
              <a:prstDash val="dash"/>
            </a:ln>
          </p:spPr>
          <p:style>
            <a:lnRef idx="1">
              <a:schemeClr val="accent1"/>
            </a:lnRef>
            <a:fillRef idx="0">
              <a:schemeClr val="accent1"/>
            </a:fillRef>
            <a:effectRef idx="0">
              <a:schemeClr val="accent1"/>
            </a:effectRef>
            <a:fontRef idx="minor">
              <a:schemeClr val="tx1"/>
            </a:fontRef>
          </p:style>
        </p:cxnSp>
        <p:cxnSp>
          <p:nvCxnSpPr>
            <p:cNvPr id="188" name="Straight Connector 187"/>
            <p:cNvCxnSpPr/>
            <p:nvPr/>
          </p:nvCxnSpPr>
          <p:spPr>
            <a:xfrm flipH="1">
              <a:off x="14585841" y="7226024"/>
              <a:ext cx="1404210" cy="5212"/>
            </a:xfrm>
            <a:prstGeom prst="line">
              <a:avLst/>
            </a:prstGeom>
            <a:ln w="47625">
              <a:solidFill>
                <a:srgbClr val="41719C"/>
              </a:solidFill>
            </a:ln>
          </p:spPr>
          <p:style>
            <a:lnRef idx="1">
              <a:schemeClr val="accent1"/>
            </a:lnRef>
            <a:fillRef idx="0">
              <a:schemeClr val="accent1"/>
            </a:fillRef>
            <a:effectRef idx="0">
              <a:schemeClr val="accent1"/>
            </a:effectRef>
            <a:fontRef idx="minor">
              <a:schemeClr val="tx1"/>
            </a:fontRef>
          </p:style>
        </p:cxnSp>
        <p:cxnSp>
          <p:nvCxnSpPr>
            <p:cNvPr id="189" name="Straight Connector 188"/>
            <p:cNvCxnSpPr/>
            <p:nvPr/>
          </p:nvCxnSpPr>
          <p:spPr>
            <a:xfrm flipH="1">
              <a:off x="15981162" y="8992238"/>
              <a:ext cx="484164" cy="0"/>
            </a:xfrm>
            <a:prstGeom prst="line">
              <a:avLst/>
            </a:prstGeom>
            <a:ln w="47625">
              <a:solidFill>
                <a:srgbClr val="41719C"/>
              </a:solidFill>
            </a:ln>
          </p:spPr>
          <p:style>
            <a:lnRef idx="1">
              <a:schemeClr val="accent1"/>
            </a:lnRef>
            <a:fillRef idx="0">
              <a:schemeClr val="accent1"/>
            </a:fillRef>
            <a:effectRef idx="0">
              <a:schemeClr val="accent1"/>
            </a:effectRef>
            <a:fontRef idx="minor">
              <a:schemeClr val="tx1"/>
            </a:fontRef>
          </p:style>
        </p:cxnSp>
        <p:cxnSp>
          <p:nvCxnSpPr>
            <p:cNvPr id="190" name="Straight Connector 189"/>
            <p:cNvCxnSpPr/>
            <p:nvPr/>
          </p:nvCxnSpPr>
          <p:spPr>
            <a:xfrm flipH="1">
              <a:off x="16449753" y="7239057"/>
              <a:ext cx="1481543" cy="0"/>
            </a:xfrm>
            <a:prstGeom prst="line">
              <a:avLst/>
            </a:prstGeom>
            <a:ln w="47625">
              <a:solidFill>
                <a:srgbClr val="41719C"/>
              </a:solidFill>
            </a:ln>
          </p:spPr>
          <p:style>
            <a:lnRef idx="1">
              <a:schemeClr val="accent1"/>
            </a:lnRef>
            <a:fillRef idx="0">
              <a:schemeClr val="accent1"/>
            </a:fillRef>
            <a:effectRef idx="0">
              <a:schemeClr val="accent1"/>
            </a:effectRef>
            <a:fontRef idx="minor">
              <a:schemeClr val="tx1"/>
            </a:fontRef>
          </p:style>
        </p:cxnSp>
        <p:cxnSp>
          <p:nvCxnSpPr>
            <p:cNvPr id="191" name="Straight Connector 190"/>
            <p:cNvCxnSpPr/>
            <p:nvPr/>
          </p:nvCxnSpPr>
          <p:spPr>
            <a:xfrm flipH="1" flipV="1">
              <a:off x="16179371" y="3040446"/>
              <a:ext cx="23771" cy="2423778"/>
            </a:xfrm>
            <a:prstGeom prst="line">
              <a:avLst/>
            </a:prstGeom>
            <a:ln w="635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92" name="Straight Connector 191"/>
            <p:cNvCxnSpPr/>
            <p:nvPr/>
          </p:nvCxnSpPr>
          <p:spPr>
            <a:xfrm flipH="1" flipV="1">
              <a:off x="16199550" y="3040084"/>
              <a:ext cx="23771" cy="2423778"/>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193" name="TextBox 192"/>
            <p:cNvSpPr txBox="1"/>
            <p:nvPr/>
          </p:nvSpPr>
          <p:spPr>
            <a:xfrm>
              <a:off x="11225679" y="3624236"/>
              <a:ext cx="2163926" cy="1200329"/>
            </a:xfrm>
            <a:prstGeom prst="rect">
              <a:avLst/>
            </a:prstGeom>
            <a:noFill/>
          </p:spPr>
          <p:txBody>
            <a:bodyPr wrap="none" rtlCol="0">
              <a:spAutoFit/>
            </a:bodyPr>
            <a:lstStyle/>
            <a:p>
              <a:pPr defTabSz="351656" fontAlgn="auto">
                <a:spcBef>
                  <a:spcPts val="0"/>
                </a:spcBef>
                <a:spcAft>
                  <a:spcPts val="0"/>
                </a:spcAft>
              </a:pPr>
              <a:r>
                <a:rPr lang="en-US" b="0" dirty="0">
                  <a:solidFill>
                    <a:prstClr val="black"/>
                  </a:solidFill>
                  <a:latin typeface="Arial" panose="020B0604020202020204" pitchFamily="34" charset="0"/>
                  <a:ea typeface=""/>
                  <a:cs typeface="Arial" panose="020B0604020202020204" pitchFamily="34" charset="0"/>
                </a:rPr>
                <a:t>RNA-</a:t>
              </a:r>
              <a:r>
                <a:rPr lang="en-US" b="0" dirty="0" err="1">
                  <a:solidFill>
                    <a:prstClr val="black"/>
                  </a:solidFill>
                  <a:latin typeface="Arial" panose="020B0604020202020204" pitchFamily="34" charset="0"/>
                  <a:ea typeface=""/>
                  <a:cs typeface="Arial" panose="020B0604020202020204" pitchFamily="34" charset="0"/>
                </a:rPr>
                <a:t>Seq</a:t>
              </a:r>
              <a:endParaRPr lang="en-US" b="0" dirty="0">
                <a:solidFill>
                  <a:prstClr val="black"/>
                </a:solidFill>
                <a:latin typeface="Arial" panose="020B0604020202020204" pitchFamily="34" charset="0"/>
                <a:ea typeface=""/>
                <a:cs typeface="Arial" panose="020B0604020202020204" pitchFamily="34" charset="0"/>
              </a:endParaRPr>
            </a:p>
            <a:p>
              <a:pPr algn="ctr" defTabSz="351656" fontAlgn="auto">
                <a:spcBef>
                  <a:spcPts val="0"/>
                </a:spcBef>
                <a:spcAft>
                  <a:spcPts val="0"/>
                </a:spcAft>
              </a:pPr>
              <a:r>
                <a:rPr lang="en-US" b="0" dirty="0">
                  <a:solidFill>
                    <a:prstClr val="black"/>
                  </a:solidFill>
                  <a:latin typeface="Arial" panose="020B0604020202020204" pitchFamily="34" charset="0"/>
                  <a:ea typeface=""/>
                  <a:cs typeface="Arial" panose="020B0604020202020204" pitchFamily="34" charset="0"/>
                </a:rPr>
                <a:t>Signal</a:t>
              </a:r>
            </a:p>
          </p:txBody>
        </p:sp>
        <p:sp>
          <p:nvSpPr>
            <p:cNvPr id="196" name="TextBox 195"/>
            <p:cNvSpPr txBox="1"/>
            <p:nvPr/>
          </p:nvSpPr>
          <p:spPr>
            <a:xfrm>
              <a:off x="14928800" y="10193850"/>
              <a:ext cx="3472618" cy="794217"/>
            </a:xfrm>
            <a:prstGeom prst="rect">
              <a:avLst/>
            </a:prstGeom>
            <a:noFill/>
          </p:spPr>
          <p:txBody>
            <a:bodyPr wrap="none" rtlCol="0">
              <a:spAutoFit/>
            </a:bodyPr>
            <a:lstStyle/>
            <a:p>
              <a:pPr defTabSz="351656" fontAlgn="auto">
                <a:spcBef>
                  <a:spcPts val="0"/>
                </a:spcBef>
                <a:spcAft>
                  <a:spcPts val="0"/>
                </a:spcAft>
              </a:pPr>
              <a:r>
                <a:rPr lang="en-US" sz="1385" b="0" dirty="0">
                  <a:solidFill>
                    <a:prstClr val="black"/>
                  </a:solidFill>
                  <a:latin typeface="Arial" panose="020B0604020202020204" pitchFamily="34" charset="0"/>
                  <a:ea typeface=""/>
                  <a:cs typeface="Arial" panose="020B0604020202020204" pitchFamily="34" charset="0"/>
                </a:rPr>
                <a:t>Small Deletion</a:t>
              </a:r>
            </a:p>
          </p:txBody>
        </p:sp>
        <p:cxnSp>
          <p:nvCxnSpPr>
            <p:cNvPr id="197" name="Straight Connector 196"/>
            <p:cNvCxnSpPr/>
            <p:nvPr/>
          </p:nvCxnSpPr>
          <p:spPr>
            <a:xfrm>
              <a:off x="14053940" y="5909006"/>
              <a:ext cx="5115028" cy="0"/>
            </a:xfrm>
            <a:prstGeom prst="line">
              <a:avLst/>
            </a:prstGeom>
            <a:ln w="254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98" name="Straight Connector 197"/>
            <p:cNvCxnSpPr/>
            <p:nvPr/>
          </p:nvCxnSpPr>
          <p:spPr>
            <a:xfrm>
              <a:off x="13824319" y="5909001"/>
              <a:ext cx="783542" cy="0"/>
            </a:xfrm>
            <a:prstGeom prst="line">
              <a:avLst/>
            </a:prstGeom>
            <a:ln w="1428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99" name="Straight Connector 198"/>
            <p:cNvCxnSpPr/>
            <p:nvPr/>
          </p:nvCxnSpPr>
          <p:spPr>
            <a:xfrm>
              <a:off x="18481546" y="5909001"/>
              <a:ext cx="783542" cy="0"/>
            </a:xfrm>
            <a:prstGeom prst="line">
              <a:avLst/>
            </a:prstGeom>
            <a:ln w="1428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200" name="TextBox 199"/>
            <p:cNvSpPr txBox="1"/>
            <p:nvPr/>
          </p:nvSpPr>
          <p:spPr>
            <a:xfrm>
              <a:off x="14519822" y="9406544"/>
              <a:ext cx="3756028" cy="778547"/>
            </a:xfrm>
            <a:prstGeom prst="rect">
              <a:avLst/>
            </a:prstGeom>
            <a:noFill/>
          </p:spPr>
          <p:txBody>
            <a:bodyPr wrap="none" rtlCol="0">
              <a:spAutoFit/>
            </a:bodyPr>
            <a:lstStyle/>
            <a:p>
              <a:pPr defTabSz="351656" fontAlgn="auto">
                <a:spcBef>
                  <a:spcPts val="0"/>
                </a:spcBef>
                <a:spcAft>
                  <a:spcPts val="0"/>
                </a:spcAft>
              </a:pPr>
              <a:r>
                <a:rPr lang="en-US" sz="1346" b="0" dirty="0">
                  <a:solidFill>
                    <a:prstClr val="black"/>
                  </a:solidFill>
                  <a:latin typeface="Calibri" panose="020F0502020204030204"/>
                  <a:ea typeface=""/>
                  <a:cs typeface=""/>
                </a:rPr>
                <a:t>A  C   G  T   A   C  G</a:t>
              </a:r>
            </a:p>
          </p:txBody>
        </p:sp>
        <p:sp>
          <p:nvSpPr>
            <p:cNvPr id="202" name="TextBox 201"/>
            <p:cNvSpPr txBox="1"/>
            <p:nvPr/>
          </p:nvSpPr>
          <p:spPr>
            <a:xfrm>
              <a:off x="20213693" y="4980851"/>
              <a:ext cx="2493184" cy="1225003"/>
            </a:xfrm>
            <a:prstGeom prst="rect">
              <a:avLst/>
            </a:prstGeom>
            <a:noFill/>
          </p:spPr>
          <p:txBody>
            <a:bodyPr wrap="none" rtlCol="0">
              <a:spAutoFit/>
            </a:bodyPr>
            <a:lstStyle/>
            <a:p>
              <a:pPr algn="ctr" defTabSz="351656" fontAlgn="auto">
                <a:spcBef>
                  <a:spcPts val="0"/>
                </a:spcBef>
                <a:spcAft>
                  <a:spcPts val="0"/>
                </a:spcAft>
              </a:pPr>
              <a:r>
                <a:rPr lang="en-US" sz="1231" b="0" dirty="0">
                  <a:solidFill>
                    <a:prstClr val="black"/>
                  </a:solidFill>
                  <a:latin typeface="Arial" panose="020B0604020202020204" pitchFamily="34" charset="0"/>
                  <a:ea typeface=""/>
                  <a:cs typeface="Arial" panose="020B0604020202020204" pitchFamily="34" charset="0"/>
                </a:rPr>
                <a:t>Genomic </a:t>
              </a:r>
            </a:p>
            <a:p>
              <a:pPr algn="ctr" defTabSz="351656" fontAlgn="auto">
                <a:spcBef>
                  <a:spcPts val="0"/>
                </a:spcBef>
                <a:spcAft>
                  <a:spcPts val="0"/>
                </a:spcAft>
              </a:pPr>
              <a:r>
                <a:rPr lang="en-US" sz="1231" b="0" dirty="0">
                  <a:solidFill>
                    <a:prstClr val="black"/>
                  </a:solidFill>
                  <a:latin typeface="Arial" panose="020B0604020202020204" pitchFamily="34" charset="0"/>
                  <a:ea typeface=""/>
                  <a:cs typeface="Arial" panose="020B0604020202020204" pitchFamily="34" charset="0"/>
                </a:rPr>
                <a:t>Coordinate</a:t>
              </a:r>
            </a:p>
          </p:txBody>
        </p:sp>
        <p:cxnSp>
          <p:nvCxnSpPr>
            <p:cNvPr id="166" name="Straight Connector 165"/>
            <p:cNvCxnSpPr/>
            <p:nvPr/>
          </p:nvCxnSpPr>
          <p:spPr>
            <a:xfrm flipV="1">
              <a:off x="13338980" y="5464956"/>
              <a:ext cx="7132072" cy="20677"/>
            </a:xfrm>
            <a:prstGeom prst="line">
              <a:avLst/>
            </a:prstGeom>
            <a:ln w="50800">
              <a:solidFill>
                <a:schemeClr val="tx1">
                  <a:lumMod val="95000"/>
                  <a:lumOff val="5000"/>
                </a:schemeClr>
              </a:solidFill>
              <a:tailEnd type="triangle" w="lg" len="lg"/>
            </a:ln>
          </p:spPr>
          <p:style>
            <a:lnRef idx="1">
              <a:schemeClr val="accent1"/>
            </a:lnRef>
            <a:fillRef idx="0">
              <a:schemeClr val="accent1"/>
            </a:fillRef>
            <a:effectRef idx="0">
              <a:schemeClr val="accent1"/>
            </a:effectRef>
            <a:fontRef idx="minor">
              <a:schemeClr val="tx1"/>
            </a:fontRef>
          </p:style>
        </p:cxnSp>
      </p:grpSp>
      <p:sp>
        <p:nvSpPr>
          <p:cNvPr id="56" name="Rectangle 55"/>
          <p:cNvSpPr/>
          <p:nvPr/>
        </p:nvSpPr>
        <p:spPr>
          <a:xfrm>
            <a:off x="0" y="6581001"/>
            <a:ext cx="2856872" cy="261610"/>
          </a:xfrm>
          <a:prstGeom prst="rect">
            <a:avLst/>
          </a:prstGeom>
        </p:spPr>
        <p:txBody>
          <a:bodyPr wrap="none">
            <a:spAutoFit/>
          </a:bodyPr>
          <a:lstStyle/>
          <a:p>
            <a:pPr defTabSz="912813"/>
            <a:r>
              <a:rPr lang="en-US" sz="1100" dirty="0">
                <a:solidFill>
                  <a:srgbClr val="A6A6A6"/>
                </a:solidFill>
              </a:rPr>
              <a:t>[</a:t>
            </a:r>
            <a:r>
              <a:rPr lang="en-US" sz="1100" dirty="0" err="1">
                <a:solidFill>
                  <a:srgbClr val="A6A6A6"/>
                </a:solidFill>
              </a:rPr>
              <a:t>Harmanci</a:t>
            </a:r>
            <a:r>
              <a:rPr lang="en-US" sz="1100" dirty="0">
                <a:solidFill>
                  <a:srgbClr val="A6A6A6"/>
                </a:solidFill>
              </a:rPr>
              <a:t> &amp; Gerstein, </a:t>
            </a:r>
            <a:r>
              <a:rPr lang="en-US" sz="1100" i="1" dirty="0">
                <a:solidFill>
                  <a:srgbClr val="A6A6A6"/>
                </a:solidFill>
              </a:rPr>
              <a:t>Nat. Comm. </a:t>
            </a:r>
            <a:r>
              <a:rPr lang="en-US" sz="1100" dirty="0">
                <a:solidFill>
                  <a:srgbClr val="A6A6A6"/>
                </a:solidFill>
              </a:rPr>
              <a:t>(‘18)</a:t>
            </a:r>
            <a:r>
              <a:rPr lang="en-US" altLang="ja-JP" sz="1100" dirty="0">
                <a:solidFill>
                  <a:srgbClr val="A6A6A6"/>
                </a:solidFill>
              </a:rPr>
              <a:t>]</a:t>
            </a:r>
            <a:endParaRPr lang="en-US" sz="1100" dirty="0">
              <a:solidFill>
                <a:srgbClr val="A6A6A6"/>
              </a:solidFill>
            </a:endParaRPr>
          </a:p>
        </p:txBody>
      </p:sp>
      <p:sp>
        <p:nvSpPr>
          <p:cNvPr id="4" name="Title 3"/>
          <p:cNvSpPr>
            <a:spLocks noGrp="1"/>
          </p:cNvSpPr>
          <p:nvPr>
            <p:ph type="title"/>
          </p:nvPr>
        </p:nvSpPr>
        <p:spPr/>
        <p:txBody>
          <a:bodyPr/>
          <a:lstStyle/>
          <a:p>
            <a:r>
              <a:rPr lang="en-US" dirty="0"/>
              <a:t>Detection &amp; Genotyping of small &amp; large </a:t>
            </a:r>
            <a:br>
              <a:rPr lang="en-US" dirty="0"/>
            </a:br>
            <a:r>
              <a:rPr lang="en-US" dirty="0"/>
              <a:t>SV deletions from signal profiles</a:t>
            </a:r>
            <a:br>
              <a:rPr lang="en-US" dirty="0"/>
            </a:br>
            <a:endParaRPr lang="en-US" dirty="0"/>
          </a:p>
        </p:txBody>
      </p:sp>
      <p:sp>
        <p:nvSpPr>
          <p:cNvPr id="5" name="TextBox 4"/>
          <p:cNvSpPr txBox="1"/>
          <p:nvPr/>
        </p:nvSpPr>
        <p:spPr>
          <a:xfrm>
            <a:off x="5548004" y="6302412"/>
            <a:ext cx="2646878" cy="276999"/>
          </a:xfrm>
          <a:prstGeom prst="rect">
            <a:avLst/>
          </a:prstGeom>
          <a:noFill/>
        </p:spPr>
        <p:txBody>
          <a:bodyPr wrap="none" rtlCol="0">
            <a:spAutoFit/>
          </a:bodyPr>
          <a:lstStyle/>
          <a:p>
            <a:r>
              <a:rPr lang="en-US" b="0" dirty="0"/>
              <a:t>RNA-</a:t>
            </a:r>
            <a:r>
              <a:rPr lang="en-US" b="0" dirty="0" err="1"/>
              <a:t>seq</a:t>
            </a:r>
            <a:r>
              <a:rPr lang="en-US" b="0" dirty="0"/>
              <a:t> also shows large deletions</a:t>
            </a:r>
          </a:p>
        </p:txBody>
      </p:sp>
    </p:spTree>
    <p:extLst>
      <p:ext uri="{BB962C8B-B14F-4D97-AF65-F5344CB8AC3E}">
        <p14:creationId xmlns:p14="http://schemas.microsoft.com/office/powerpoint/2010/main" val="1325981578"/>
      </p:ext>
    </p:extLst>
  </p:cSld>
  <p:clrMapOvr>
    <a:masterClrMapping/>
  </p:clrMapOvr>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524411"/>
            <a:ext cx="9134407" cy="2167899"/>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03736"/>
            <a:ext cx="9144000" cy="2170176"/>
          </a:xfrm>
          <a:prstGeom prst="rect">
            <a:avLst/>
          </a:prstGeom>
        </p:spPr>
      </p:pic>
      <p:cxnSp>
        <p:nvCxnSpPr>
          <p:cNvPr id="8" name="Straight Connector 7"/>
          <p:cNvCxnSpPr/>
          <p:nvPr/>
        </p:nvCxnSpPr>
        <p:spPr>
          <a:xfrm flipH="1">
            <a:off x="4888279" y="3073644"/>
            <a:ext cx="84871" cy="449385"/>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4978644" y="3075476"/>
            <a:ext cx="80596" cy="44388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5058407" y="3518105"/>
            <a:ext cx="0" cy="2246293"/>
          </a:xfrm>
          <a:prstGeom prst="line">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4888240" y="3518105"/>
            <a:ext cx="0" cy="2246293"/>
          </a:xfrm>
          <a:prstGeom prst="line">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4976163" y="2956414"/>
            <a:ext cx="0" cy="120894"/>
          </a:xfrm>
          <a:prstGeom prst="line">
            <a:avLst/>
          </a:prstGeom>
          <a:ln w="22225">
            <a:solidFill>
              <a:srgbClr val="FF0000"/>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0" y="6581001"/>
            <a:ext cx="2856872" cy="261610"/>
          </a:xfrm>
          <a:prstGeom prst="rect">
            <a:avLst/>
          </a:prstGeom>
        </p:spPr>
        <p:txBody>
          <a:bodyPr wrap="none">
            <a:spAutoFit/>
          </a:bodyPr>
          <a:lstStyle/>
          <a:p>
            <a:pPr defTabSz="912813"/>
            <a:r>
              <a:rPr lang="en-US" sz="1100" dirty="0">
                <a:solidFill>
                  <a:srgbClr val="A6A6A6"/>
                </a:solidFill>
              </a:rPr>
              <a:t>[</a:t>
            </a:r>
            <a:r>
              <a:rPr lang="en-US" sz="1100" dirty="0" err="1">
                <a:solidFill>
                  <a:srgbClr val="A6A6A6"/>
                </a:solidFill>
              </a:rPr>
              <a:t>Harmanci</a:t>
            </a:r>
            <a:r>
              <a:rPr lang="en-US" sz="1100" dirty="0">
                <a:solidFill>
                  <a:srgbClr val="A6A6A6"/>
                </a:solidFill>
              </a:rPr>
              <a:t> &amp; Gerstein, </a:t>
            </a:r>
            <a:r>
              <a:rPr lang="en-US" sz="1100" i="1" dirty="0">
                <a:solidFill>
                  <a:srgbClr val="A6A6A6"/>
                </a:solidFill>
              </a:rPr>
              <a:t>Nat. Comm. </a:t>
            </a:r>
            <a:r>
              <a:rPr lang="en-US" sz="1100" dirty="0">
                <a:solidFill>
                  <a:srgbClr val="A6A6A6"/>
                </a:solidFill>
              </a:rPr>
              <a:t>(‘18)</a:t>
            </a:r>
            <a:r>
              <a:rPr lang="en-US" altLang="ja-JP" sz="1100" dirty="0">
                <a:solidFill>
                  <a:srgbClr val="A6A6A6"/>
                </a:solidFill>
              </a:rPr>
              <a:t>]</a:t>
            </a:r>
            <a:endParaRPr lang="en-US" sz="1100" dirty="0">
              <a:solidFill>
                <a:srgbClr val="A6A6A6"/>
              </a:solidFill>
            </a:endParaRPr>
          </a:p>
        </p:txBody>
      </p:sp>
      <p:sp>
        <p:nvSpPr>
          <p:cNvPr id="2" name="Title 1"/>
          <p:cNvSpPr>
            <a:spLocks noGrp="1"/>
          </p:cNvSpPr>
          <p:nvPr>
            <p:ph type="title"/>
          </p:nvPr>
        </p:nvSpPr>
        <p:spPr>
          <a:xfrm>
            <a:off x="685800" y="-102919"/>
            <a:ext cx="7772400" cy="1143000"/>
          </a:xfrm>
        </p:spPr>
        <p:txBody>
          <a:bodyPr/>
          <a:lstStyle/>
          <a:p>
            <a:r>
              <a:rPr lang="en-US" dirty="0"/>
              <a:t>Example of Small Deletion Evident in Signal Profile</a:t>
            </a:r>
          </a:p>
        </p:txBody>
      </p:sp>
    </p:spTree>
    <p:extLst>
      <p:ext uri="{BB962C8B-B14F-4D97-AF65-F5344CB8AC3E}">
        <p14:creationId xmlns:p14="http://schemas.microsoft.com/office/powerpoint/2010/main" val="1908480021"/>
      </p:ext>
    </p:extLst>
  </p:cSld>
  <p:clrMapOvr>
    <a:masterClrMapping/>
  </p:clrMapOvr>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767" y="1553892"/>
            <a:ext cx="9018550" cy="2719170"/>
          </a:xfrm>
          <a:prstGeom prst="rect">
            <a:avLst/>
          </a:prstGeom>
        </p:spPr>
      </p:pic>
      <p:sp>
        <p:nvSpPr>
          <p:cNvPr id="4" name="Rectangle 3"/>
          <p:cNvSpPr/>
          <p:nvPr/>
        </p:nvSpPr>
        <p:spPr>
          <a:xfrm>
            <a:off x="0" y="6581001"/>
            <a:ext cx="2856872" cy="261610"/>
          </a:xfrm>
          <a:prstGeom prst="rect">
            <a:avLst/>
          </a:prstGeom>
        </p:spPr>
        <p:txBody>
          <a:bodyPr wrap="none">
            <a:spAutoFit/>
          </a:bodyPr>
          <a:lstStyle/>
          <a:p>
            <a:pPr defTabSz="912813"/>
            <a:r>
              <a:rPr lang="en-US" sz="1100" dirty="0">
                <a:solidFill>
                  <a:srgbClr val="A6A6A6"/>
                </a:solidFill>
              </a:rPr>
              <a:t>[</a:t>
            </a:r>
            <a:r>
              <a:rPr lang="en-US" sz="1100" dirty="0" err="1">
                <a:solidFill>
                  <a:srgbClr val="A6A6A6"/>
                </a:solidFill>
              </a:rPr>
              <a:t>Harmanci</a:t>
            </a:r>
            <a:r>
              <a:rPr lang="en-US" sz="1100" dirty="0">
                <a:solidFill>
                  <a:srgbClr val="A6A6A6"/>
                </a:solidFill>
              </a:rPr>
              <a:t> </a:t>
            </a:r>
            <a:r>
              <a:rPr lang="en-US" sz="1100">
                <a:solidFill>
                  <a:srgbClr val="A6A6A6"/>
                </a:solidFill>
              </a:rPr>
              <a:t>&amp; Gerstein, </a:t>
            </a:r>
            <a:r>
              <a:rPr lang="en-US" sz="1100" i="1" dirty="0">
                <a:solidFill>
                  <a:srgbClr val="A6A6A6"/>
                </a:solidFill>
              </a:rPr>
              <a:t>Nat. Comm. </a:t>
            </a:r>
            <a:r>
              <a:rPr lang="en-US" sz="1100" dirty="0">
                <a:solidFill>
                  <a:srgbClr val="A6A6A6"/>
                </a:solidFill>
              </a:rPr>
              <a:t>(‘18)</a:t>
            </a:r>
            <a:r>
              <a:rPr lang="en-US" altLang="ja-JP" sz="1100" dirty="0">
                <a:solidFill>
                  <a:srgbClr val="A6A6A6"/>
                </a:solidFill>
              </a:rPr>
              <a:t>]</a:t>
            </a:r>
            <a:endParaRPr lang="en-US" sz="1100" dirty="0">
              <a:solidFill>
                <a:srgbClr val="A6A6A6"/>
              </a:solidFill>
            </a:endParaRPr>
          </a:p>
        </p:txBody>
      </p:sp>
      <p:sp>
        <p:nvSpPr>
          <p:cNvPr id="2" name="Title 1"/>
          <p:cNvSpPr>
            <a:spLocks noGrp="1"/>
          </p:cNvSpPr>
          <p:nvPr>
            <p:ph type="title"/>
          </p:nvPr>
        </p:nvSpPr>
        <p:spPr/>
        <p:txBody>
          <a:bodyPr/>
          <a:lstStyle/>
          <a:p>
            <a:r>
              <a:rPr lang="en-US" dirty="0"/>
              <a:t>Example of Large Deletion Evident in Signal Profile</a:t>
            </a:r>
          </a:p>
        </p:txBody>
      </p:sp>
    </p:spTree>
    <p:extLst>
      <p:ext uri="{BB962C8B-B14F-4D97-AF65-F5344CB8AC3E}">
        <p14:creationId xmlns:p14="http://schemas.microsoft.com/office/powerpoint/2010/main" val="1007961355"/>
      </p:ext>
    </p:extLst>
  </p:cSld>
  <p:clrMapOvr>
    <a:masterClrMapping/>
  </p:clrMapOvr>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192262" y="1784684"/>
            <a:ext cx="2096600" cy="305468"/>
          </a:xfrm>
          <a:prstGeom prst="rect">
            <a:avLst/>
          </a:prstGeom>
        </p:spPr>
        <p:txBody>
          <a:bodyPr wrap="none">
            <a:spAutoFit/>
          </a:bodyPr>
          <a:lstStyle/>
          <a:p>
            <a:pPr marL="175839" indent="-175839" defTabSz="351656" fontAlgn="auto">
              <a:spcBef>
                <a:spcPts val="0"/>
              </a:spcBef>
              <a:spcAft>
                <a:spcPts val="0"/>
              </a:spcAft>
              <a:buFontTx/>
              <a:buAutoNum type="alphaLcParenR"/>
            </a:pPr>
            <a:r>
              <a:rPr lang="en-US" sz="1385" b="0" dirty="0">
                <a:solidFill>
                  <a:prstClr val="black"/>
                </a:solidFill>
                <a:latin typeface="Arial" panose="020B0604020202020204" pitchFamily="34" charset="0"/>
                <a:ea typeface=""/>
                <a:cs typeface="Arial" panose="020B0604020202020204" pitchFamily="34" charset="0"/>
              </a:rPr>
              <a:t>Before Anonymization</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2667" y="2183297"/>
            <a:ext cx="3993345" cy="3068738"/>
          </a:xfrm>
          <a:prstGeom prst="rect">
            <a:avLst/>
          </a:prstGeom>
        </p:spPr>
      </p:pic>
      <p:pic>
        <p:nvPicPr>
          <p:cNvPr id="27" name="Picture 2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65255" y="2259167"/>
            <a:ext cx="4011499" cy="3082689"/>
          </a:xfrm>
          <a:prstGeom prst="rect">
            <a:avLst/>
          </a:prstGeom>
        </p:spPr>
      </p:pic>
      <p:sp>
        <p:nvSpPr>
          <p:cNvPr id="26" name="Rectangle 25"/>
          <p:cNvSpPr/>
          <p:nvPr/>
        </p:nvSpPr>
        <p:spPr>
          <a:xfrm>
            <a:off x="5736886" y="1886789"/>
            <a:ext cx="1968552" cy="305468"/>
          </a:xfrm>
          <a:prstGeom prst="rect">
            <a:avLst/>
          </a:prstGeom>
        </p:spPr>
        <p:txBody>
          <a:bodyPr wrap="none">
            <a:spAutoFit/>
          </a:bodyPr>
          <a:lstStyle/>
          <a:p>
            <a:pPr defTabSz="351656" fontAlgn="auto">
              <a:spcBef>
                <a:spcPts val="0"/>
              </a:spcBef>
              <a:spcAft>
                <a:spcPts val="0"/>
              </a:spcAft>
            </a:pPr>
            <a:r>
              <a:rPr lang="en-US" sz="1385" b="0" dirty="0">
                <a:solidFill>
                  <a:prstClr val="black"/>
                </a:solidFill>
                <a:latin typeface="Arial" panose="020B0604020202020204" pitchFamily="34" charset="0"/>
                <a:ea typeface=""/>
                <a:cs typeface="Arial" panose="020B0604020202020204" pitchFamily="34" charset="0"/>
              </a:rPr>
              <a:t>b) After Anonymization</a:t>
            </a:r>
          </a:p>
        </p:txBody>
      </p:sp>
      <p:sp>
        <p:nvSpPr>
          <p:cNvPr id="7" name="Rectangle 6"/>
          <p:cNvSpPr/>
          <p:nvPr/>
        </p:nvSpPr>
        <p:spPr>
          <a:xfrm>
            <a:off x="0" y="6581001"/>
            <a:ext cx="2856872" cy="261610"/>
          </a:xfrm>
          <a:prstGeom prst="rect">
            <a:avLst/>
          </a:prstGeom>
        </p:spPr>
        <p:txBody>
          <a:bodyPr wrap="none">
            <a:spAutoFit/>
          </a:bodyPr>
          <a:lstStyle/>
          <a:p>
            <a:pPr defTabSz="912813"/>
            <a:r>
              <a:rPr lang="en-US" sz="1100" dirty="0">
                <a:solidFill>
                  <a:srgbClr val="A6A6A6"/>
                </a:solidFill>
              </a:rPr>
              <a:t>[</a:t>
            </a:r>
            <a:r>
              <a:rPr lang="en-US" sz="1100" dirty="0" err="1">
                <a:solidFill>
                  <a:srgbClr val="A6A6A6"/>
                </a:solidFill>
              </a:rPr>
              <a:t>Harmanci</a:t>
            </a:r>
            <a:r>
              <a:rPr lang="en-US" sz="1100" dirty="0">
                <a:solidFill>
                  <a:srgbClr val="A6A6A6"/>
                </a:solidFill>
              </a:rPr>
              <a:t> &amp; Gerstein, </a:t>
            </a:r>
            <a:r>
              <a:rPr lang="en-US" sz="1100" i="1" dirty="0">
                <a:solidFill>
                  <a:srgbClr val="A6A6A6"/>
                </a:solidFill>
              </a:rPr>
              <a:t>Nat. Comm. </a:t>
            </a:r>
            <a:r>
              <a:rPr lang="en-US" sz="1100" dirty="0">
                <a:solidFill>
                  <a:srgbClr val="A6A6A6"/>
                </a:solidFill>
              </a:rPr>
              <a:t>(‘18)</a:t>
            </a:r>
            <a:r>
              <a:rPr lang="en-US" altLang="ja-JP" sz="1100" dirty="0">
                <a:solidFill>
                  <a:srgbClr val="A6A6A6"/>
                </a:solidFill>
              </a:rPr>
              <a:t>]</a:t>
            </a:r>
            <a:endParaRPr lang="en-US" sz="1100" dirty="0">
              <a:solidFill>
                <a:srgbClr val="A6A6A6"/>
              </a:solidFill>
            </a:endParaRPr>
          </a:p>
        </p:txBody>
      </p:sp>
      <p:sp>
        <p:nvSpPr>
          <p:cNvPr id="2" name="Title 1"/>
          <p:cNvSpPr>
            <a:spLocks noGrp="1"/>
          </p:cNvSpPr>
          <p:nvPr>
            <p:ph type="title"/>
          </p:nvPr>
        </p:nvSpPr>
        <p:spPr/>
        <p:txBody>
          <a:bodyPr/>
          <a:lstStyle/>
          <a:p>
            <a:r>
              <a:rPr lang="en-US" dirty="0"/>
              <a:t>Information Leakage from SV Deletions</a:t>
            </a:r>
          </a:p>
        </p:txBody>
      </p:sp>
      <p:sp>
        <p:nvSpPr>
          <p:cNvPr id="3" name="TextBox 2"/>
          <p:cNvSpPr txBox="1"/>
          <p:nvPr/>
        </p:nvSpPr>
        <p:spPr>
          <a:xfrm>
            <a:off x="1331144" y="5977719"/>
            <a:ext cx="6481711" cy="276999"/>
          </a:xfrm>
          <a:prstGeom prst="rect">
            <a:avLst/>
          </a:prstGeom>
          <a:noFill/>
        </p:spPr>
        <p:txBody>
          <a:bodyPr wrap="none" rtlCol="0">
            <a:spAutoFit/>
          </a:bodyPr>
          <a:lstStyle/>
          <a:p>
            <a:r>
              <a:rPr lang="en-US" b="0" dirty="0"/>
              <a:t>Simple anonymization procedure (filling in deletion by value at endpoints) </a:t>
            </a:r>
            <a:r>
              <a:rPr lang="en-US" b="0"/>
              <a:t>has dramatic effect</a:t>
            </a:r>
          </a:p>
        </p:txBody>
      </p:sp>
    </p:spTree>
    <p:extLst>
      <p:ext uri="{BB962C8B-B14F-4D97-AF65-F5344CB8AC3E}">
        <p14:creationId xmlns:p14="http://schemas.microsoft.com/office/powerpoint/2010/main" val="366121866"/>
      </p:ext>
    </p:extLst>
  </p:cSld>
  <p:clrMapOvr>
    <a:masterClrMapping/>
  </p:clrMapOvr>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85800" y="562100"/>
            <a:ext cx="7772400" cy="1143000"/>
          </a:xfrm>
        </p:spPr>
        <p:txBody>
          <a:bodyPr/>
          <a:lstStyle/>
          <a:p>
            <a:r>
              <a:rPr lang="en-US" dirty="0"/>
              <a:t>Another type of Linking Attack: </a:t>
            </a:r>
            <a:br>
              <a:rPr lang="en-US" dirty="0"/>
            </a:br>
            <a:r>
              <a:rPr lang="en-US" dirty="0"/>
              <a:t>Linking based on SV Genotyping</a:t>
            </a:r>
          </a:p>
        </p:txBody>
      </p:sp>
      <p:pic>
        <p:nvPicPr>
          <p:cNvPr id="2" name="Picture 1"/>
          <p:cNvPicPr>
            <a:picLocks noChangeAspect="1"/>
          </p:cNvPicPr>
          <p:nvPr/>
        </p:nvPicPr>
        <p:blipFill>
          <a:blip r:embed="rId2"/>
          <a:stretch>
            <a:fillRect/>
          </a:stretch>
        </p:blipFill>
        <p:spPr>
          <a:xfrm>
            <a:off x="1121569" y="1908276"/>
            <a:ext cx="6900862" cy="4294510"/>
          </a:xfrm>
          <a:prstGeom prst="rect">
            <a:avLst/>
          </a:prstGeom>
        </p:spPr>
      </p:pic>
      <p:sp>
        <p:nvSpPr>
          <p:cNvPr id="6" name="Rectangle 5"/>
          <p:cNvSpPr/>
          <p:nvPr/>
        </p:nvSpPr>
        <p:spPr>
          <a:xfrm>
            <a:off x="0" y="6581001"/>
            <a:ext cx="2856872" cy="261610"/>
          </a:xfrm>
          <a:prstGeom prst="rect">
            <a:avLst/>
          </a:prstGeom>
        </p:spPr>
        <p:txBody>
          <a:bodyPr wrap="none">
            <a:spAutoFit/>
          </a:bodyPr>
          <a:lstStyle/>
          <a:p>
            <a:pPr defTabSz="912813"/>
            <a:r>
              <a:rPr lang="en-US" sz="1100" dirty="0">
                <a:solidFill>
                  <a:srgbClr val="A6A6A6"/>
                </a:solidFill>
              </a:rPr>
              <a:t>[</a:t>
            </a:r>
            <a:r>
              <a:rPr lang="en-US" sz="1100" dirty="0" err="1">
                <a:solidFill>
                  <a:srgbClr val="A6A6A6"/>
                </a:solidFill>
              </a:rPr>
              <a:t>Harmanci</a:t>
            </a:r>
            <a:r>
              <a:rPr lang="en-US" sz="1100" dirty="0">
                <a:solidFill>
                  <a:srgbClr val="A6A6A6"/>
                </a:solidFill>
              </a:rPr>
              <a:t> </a:t>
            </a:r>
            <a:r>
              <a:rPr lang="en-US" sz="1100">
                <a:solidFill>
                  <a:srgbClr val="A6A6A6"/>
                </a:solidFill>
              </a:rPr>
              <a:t>&amp; Gerstein, </a:t>
            </a:r>
            <a:r>
              <a:rPr lang="en-US" sz="1100" i="1" dirty="0">
                <a:solidFill>
                  <a:srgbClr val="A6A6A6"/>
                </a:solidFill>
              </a:rPr>
              <a:t>Nat. Comm. </a:t>
            </a:r>
            <a:r>
              <a:rPr lang="en-US" sz="1100" dirty="0">
                <a:solidFill>
                  <a:srgbClr val="A6A6A6"/>
                </a:solidFill>
              </a:rPr>
              <a:t>(‘18)</a:t>
            </a:r>
            <a:r>
              <a:rPr lang="en-US" altLang="ja-JP" sz="1100" dirty="0">
                <a:solidFill>
                  <a:srgbClr val="A6A6A6"/>
                </a:solidFill>
              </a:rPr>
              <a:t>]</a:t>
            </a:r>
            <a:endParaRPr lang="en-US" sz="1100" dirty="0">
              <a:solidFill>
                <a:srgbClr val="A6A6A6"/>
              </a:solidFill>
            </a:endParaRPr>
          </a:p>
        </p:txBody>
      </p:sp>
    </p:spTree>
    <p:extLst>
      <p:ext uri="{BB962C8B-B14F-4D97-AF65-F5344CB8AC3E}">
        <p14:creationId xmlns:p14="http://schemas.microsoft.com/office/powerpoint/2010/main" val="954532214"/>
      </p:ext>
    </p:extLst>
  </p:cSld>
  <p:clrMapOvr>
    <a:masterClrMapping/>
  </p:clrMapOvr>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85800" y="562100"/>
            <a:ext cx="7772400" cy="1143000"/>
          </a:xfrm>
        </p:spPr>
        <p:txBody>
          <a:bodyPr/>
          <a:lstStyle/>
          <a:p>
            <a:r>
              <a:rPr lang="en-US" dirty="0"/>
              <a:t>Another type of Linking Attack: </a:t>
            </a:r>
            <a:br>
              <a:rPr lang="en-US" dirty="0"/>
            </a:br>
            <a:r>
              <a:rPr lang="en-US" dirty="0"/>
              <a:t>First Doing SV Genotyping</a:t>
            </a:r>
          </a:p>
        </p:txBody>
      </p:sp>
      <p:pic>
        <p:nvPicPr>
          <p:cNvPr id="156" name="Picture 155"/>
          <p:cNvPicPr>
            <a:picLocks noChangeAspect="1"/>
          </p:cNvPicPr>
          <p:nvPr/>
        </p:nvPicPr>
        <p:blipFill>
          <a:blip r:embed="rId2"/>
          <a:stretch>
            <a:fillRect/>
          </a:stretch>
        </p:blipFill>
        <p:spPr>
          <a:xfrm>
            <a:off x="2000616" y="1699655"/>
            <a:ext cx="5142768" cy="5105400"/>
          </a:xfrm>
          <a:prstGeom prst="rect">
            <a:avLst/>
          </a:prstGeom>
        </p:spPr>
      </p:pic>
      <p:sp>
        <p:nvSpPr>
          <p:cNvPr id="158" name="Rectangle 157"/>
          <p:cNvSpPr/>
          <p:nvPr/>
        </p:nvSpPr>
        <p:spPr>
          <a:xfrm>
            <a:off x="0" y="6581001"/>
            <a:ext cx="2856872" cy="261610"/>
          </a:xfrm>
          <a:prstGeom prst="rect">
            <a:avLst/>
          </a:prstGeom>
        </p:spPr>
        <p:txBody>
          <a:bodyPr wrap="none">
            <a:spAutoFit/>
          </a:bodyPr>
          <a:lstStyle/>
          <a:p>
            <a:pPr defTabSz="912813"/>
            <a:r>
              <a:rPr lang="en-US" sz="1100" dirty="0">
                <a:solidFill>
                  <a:srgbClr val="A6A6A6"/>
                </a:solidFill>
              </a:rPr>
              <a:t>[</a:t>
            </a:r>
            <a:r>
              <a:rPr lang="en-US" sz="1100" dirty="0" err="1">
                <a:solidFill>
                  <a:srgbClr val="A6A6A6"/>
                </a:solidFill>
              </a:rPr>
              <a:t>Harmanci</a:t>
            </a:r>
            <a:r>
              <a:rPr lang="en-US" sz="1100" dirty="0">
                <a:solidFill>
                  <a:srgbClr val="A6A6A6"/>
                </a:solidFill>
              </a:rPr>
              <a:t> &amp; Gerstein, </a:t>
            </a:r>
            <a:r>
              <a:rPr lang="en-US" sz="1100" i="1" dirty="0">
                <a:solidFill>
                  <a:srgbClr val="A6A6A6"/>
                </a:solidFill>
              </a:rPr>
              <a:t>Nat. Comm. </a:t>
            </a:r>
            <a:r>
              <a:rPr lang="en-US" sz="1100" dirty="0">
                <a:solidFill>
                  <a:srgbClr val="A6A6A6"/>
                </a:solidFill>
              </a:rPr>
              <a:t>(‘18)</a:t>
            </a:r>
            <a:r>
              <a:rPr lang="en-US" altLang="ja-JP" sz="1100" dirty="0">
                <a:solidFill>
                  <a:srgbClr val="A6A6A6"/>
                </a:solidFill>
              </a:rPr>
              <a:t>]</a:t>
            </a:r>
            <a:endParaRPr lang="en-US" sz="1100" dirty="0">
              <a:solidFill>
                <a:srgbClr val="A6A6A6"/>
              </a:solidFill>
            </a:endParaRPr>
          </a:p>
        </p:txBody>
      </p:sp>
    </p:spTree>
    <p:extLst>
      <p:ext uri="{BB962C8B-B14F-4D97-AF65-F5344CB8AC3E}">
        <p14:creationId xmlns:p14="http://schemas.microsoft.com/office/powerpoint/2010/main" val="1120077608"/>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Title 1"/>
          <p:cNvSpPr>
            <a:spLocks noGrp="1"/>
          </p:cNvSpPr>
          <p:nvPr>
            <p:ph type="title"/>
          </p:nvPr>
        </p:nvSpPr>
        <p:spPr>
          <a:xfrm>
            <a:off x="15876" y="7938"/>
            <a:ext cx="9112248" cy="684212"/>
          </a:xfrm>
        </p:spPr>
        <p:txBody>
          <a:bodyPr/>
          <a:lstStyle/>
          <a:p>
            <a:pPr>
              <a:defRPr/>
            </a:pPr>
            <a:r>
              <a:rPr lang="en-US" sz="1400" dirty="0">
                <a:solidFill>
                  <a:schemeClr val="bg1">
                    <a:lumMod val="50000"/>
                  </a:schemeClr>
                </a:solidFill>
                <a:ea typeface="ＭＳ Ｐゴシック" charset="0"/>
                <a:cs typeface="ＭＳ Ｐゴシック" charset="0"/>
              </a:rPr>
              <a:t>Using population-scale </a:t>
            </a:r>
            <a:r>
              <a:rPr lang="en-US" sz="1400" dirty="0" smtClean="0">
                <a:solidFill>
                  <a:schemeClr val="bg1">
                    <a:lumMod val="50000"/>
                  </a:schemeClr>
                </a:solidFill>
                <a:ea typeface="ＭＳ Ｐゴシック" charset="0"/>
                <a:cs typeface="ＭＳ Ｐゴシック" charset="0"/>
              </a:rPr>
              <a:t>functional </a:t>
            </a:r>
            <a:r>
              <a:rPr lang="en-US" sz="1400" dirty="0">
                <a:solidFill>
                  <a:schemeClr val="bg1">
                    <a:lumMod val="50000"/>
                  </a:schemeClr>
                </a:solidFill>
                <a:ea typeface="ＭＳ Ｐゴシック" charset="0"/>
                <a:cs typeface="ＭＳ Ｐゴシック" charset="0"/>
              </a:rPr>
              <a:t>genomics </a:t>
            </a:r>
            <a:r>
              <a:rPr lang="en-US" sz="1400" dirty="0" smtClean="0">
                <a:solidFill>
                  <a:schemeClr val="bg1">
                    <a:lumMod val="50000"/>
                  </a:schemeClr>
                </a:solidFill>
                <a:ea typeface="ＭＳ Ｐゴシック" charset="0"/>
                <a:cs typeface="ＭＳ Ｐゴシック" charset="0"/>
              </a:rPr>
              <a:t>to </a:t>
            </a:r>
            <a:r>
              <a:rPr lang="en-US" sz="1400" dirty="0">
                <a:solidFill>
                  <a:schemeClr val="bg1">
                    <a:lumMod val="50000"/>
                  </a:schemeClr>
                </a:solidFill>
                <a:ea typeface="ＭＳ Ｐゴシック" charset="0"/>
                <a:cs typeface="ＭＳ Ｐゴシック" charset="0"/>
              </a:rPr>
              <a:t>understand </a:t>
            </a:r>
            <a:r>
              <a:rPr lang="en-US" sz="1400" dirty="0" err="1" smtClean="0">
                <a:solidFill>
                  <a:schemeClr val="bg1">
                    <a:lumMod val="50000"/>
                  </a:schemeClr>
                </a:solidFill>
                <a:ea typeface="ＭＳ Ｐゴシック" charset="0"/>
                <a:cs typeface="ＭＳ Ｐゴシック" charset="0"/>
              </a:rPr>
              <a:t>neuropsychiatic</a:t>
            </a:r>
            <a:r>
              <a:rPr lang="en-US" sz="1400" dirty="0" smtClean="0">
                <a:solidFill>
                  <a:schemeClr val="bg1">
                    <a:lumMod val="50000"/>
                  </a:schemeClr>
                </a:solidFill>
                <a:ea typeface="ＭＳ Ｐゴシック" charset="0"/>
                <a:cs typeface="ＭＳ Ｐゴシック" charset="0"/>
              </a:rPr>
              <a:t> </a:t>
            </a:r>
            <a:r>
              <a:rPr lang="en-US" sz="1400" dirty="0">
                <a:solidFill>
                  <a:schemeClr val="bg1">
                    <a:lumMod val="50000"/>
                  </a:schemeClr>
                </a:solidFill>
                <a:ea typeface="ＭＳ Ｐゴシック" charset="0"/>
                <a:cs typeface="ＭＳ Ｐゴシック" charset="0"/>
              </a:rPr>
              <a:t>disease </a:t>
            </a:r>
            <a:r>
              <a:rPr lang="en-US" sz="1400" dirty="0" smtClean="0">
                <a:solidFill>
                  <a:schemeClr val="bg1">
                    <a:lumMod val="50000"/>
                  </a:schemeClr>
                </a:solidFill>
                <a:ea typeface="ＭＳ Ｐゴシック" charset="0"/>
                <a:cs typeface="ＭＳ Ｐゴシック" charset="0"/>
              </a:rPr>
              <a:t/>
            </a:r>
            <a:br>
              <a:rPr lang="en-US" sz="1400" dirty="0" smtClean="0">
                <a:solidFill>
                  <a:schemeClr val="bg1">
                    <a:lumMod val="50000"/>
                  </a:schemeClr>
                </a:solidFill>
                <a:ea typeface="ＭＳ Ｐゴシック" charset="0"/>
                <a:cs typeface="ＭＳ Ｐゴシック" charset="0"/>
              </a:rPr>
            </a:br>
            <a:r>
              <a:rPr lang="en-US" sz="1400" dirty="0" smtClean="0">
                <a:solidFill>
                  <a:schemeClr val="bg1">
                    <a:lumMod val="50000"/>
                  </a:schemeClr>
                </a:solidFill>
                <a:ea typeface="ＭＳ Ｐゴシック" charset="0"/>
                <a:cs typeface="ＭＳ Ｐゴシック" charset="0"/>
              </a:rPr>
              <a:t>&amp; </a:t>
            </a:r>
            <a:r>
              <a:rPr lang="en-US" sz="1400" dirty="0">
                <a:solidFill>
                  <a:schemeClr val="bg1">
                    <a:lumMod val="50000"/>
                  </a:schemeClr>
                </a:solidFill>
                <a:ea typeface="ＭＳ Ｐゴシック" charset="0"/>
                <a:cs typeface="ＭＳ Ｐゴシック" charset="0"/>
              </a:rPr>
              <a:t>interpreting </a:t>
            </a:r>
            <a:r>
              <a:rPr lang="en-US" sz="1400" dirty="0" smtClean="0">
                <a:solidFill>
                  <a:schemeClr val="bg1">
                    <a:lumMod val="50000"/>
                  </a:schemeClr>
                </a:solidFill>
                <a:ea typeface="ＭＳ Ｐゴシック" charset="0"/>
                <a:cs typeface="ＭＳ Ｐゴシック" charset="0"/>
              </a:rPr>
              <a:t>the data </a:t>
            </a:r>
            <a:r>
              <a:rPr lang="en-US" sz="1400" dirty="0">
                <a:solidFill>
                  <a:schemeClr val="bg1">
                    <a:lumMod val="50000"/>
                  </a:schemeClr>
                </a:solidFill>
                <a:ea typeface="ＭＳ Ｐゴシック" charset="0"/>
                <a:cs typeface="ＭＳ Ｐゴシック" charset="0"/>
              </a:rPr>
              <a:t>exhaust </a:t>
            </a:r>
            <a:r>
              <a:rPr lang="en-US" sz="1400" dirty="0" smtClean="0">
                <a:solidFill>
                  <a:schemeClr val="bg1">
                    <a:lumMod val="50000"/>
                  </a:schemeClr>
                </a:solidFill>
                <a:ea typeface="ＭＳ Ｐゴシック" charset="0"/>
                <a:cs typeface="ＭＳ Ｐゴシック" charset="0"/>
              </a:rPr>
              <a:t>from </a:t>
            </a:r>
            <a:r>
              <a:rPr lang="en-US" sz="1400" dirty="0">
                <a:solidFill>
                  <a:schemeClr val="bg1">
                    <a:lumMod val="50000"/>
                  </a:schemeClr>
                </a:solidFill>
                <a:ea typeface="ＭＳ Ｐゴシック" charset="0"/>
                <a:cs typeface="ＭＳ Ｐゴシック" charset="0"/>
              </a:rPr>
              <a:t>this activity </a:t>
            </a:r>
            <a:endParaRPr lang="en-US" sz="1400" dirty="0">
              <a:ea typeface="ＭＳ Ｐゴシック" charset="0"/>
              <a:cs typeface="ＭＳ Ｐゴシック" charset="0"/>
            </a:endParaRPr>
          </a:p>
        </p:txBody>
      </p:sp>
      <p:sp>
        <p:nvSpPr>
          <p:cNvPr id="54274" name="Content Placeholder 2"/>
          <p:cNvSpPr>
            <a:spLocks noGrp="1"/>
          </p:cNvSpPr>
          <p:nvPr>
            <p:ph sz="half" idx="1"/>
          </p:nvPr>
        </p:nvSpPr>
        <p:spPr>
          <a:xfrm>
            <a:off x="-10310" y="711200"/>
            <a:ext cx="4859397" cy="6116638"/>
          </a:xfrm>
        </p:spPr>
        <p:txBody>
          <a:bodyPr/>
          <a:lstStyle/>
          <a:p>
            <a:r>
              <a:rPr lang="en-US" altLang="en-US" sz="1400" i="1" dirty="0" smtClean="0">
                <a:ea typeface="ＭＳ Ｐゴシック" charset="-128"/>
                <a:cs typeface="ＭＳ Ｐゴシック" charset="-128"/>
              </a:rPr>
              <a:t>[Core] </a:t>
            </a:r>
            <a:r>
              <a:rPr lang="en-US" altLang="en-US" sz="1800" b="1" u="sng" dirty="0" err="1" smtClean="0">
                <a:ea typeface="ＭＳ Ｐゴシック" charset="-128"/>
                <a:cs typeface="ＭＳ Ｐゴシック" charset="-128"/>
              </a:rPr>
              <a:t>PsychENCODE</a:t>
            </a:r>
            <a:r>
              <a:rPr lang="en-US" altLang="en-US" sz="1800" b="1" dirty="0">
                <a:ea typeface="ＭＳ Ｐゴシック" charset="-128"/>
                <a:cs typeface="ＭＳ Ｐゴシック" charset="-128"/>
              </a:rPr>
              <a:t>: </a:t>
            </a:r>
            <a:r>
              <a:rPr lang="en-US" altLang="en-US" sz="1800" dirty="0">
                <a:ea typeface="ＭＳ Ｐゴシック" charset="-128"/>
                <a:cs typeface="ＭＳ Ｐゴシック" charset="-128"/>
              </a:rPr>
              <a:t>Population-level analysis of </a:t>
            </a:r>
            <a:r>
              <a:rPr lang="en-US" altLang="en-US" sz="1800" dirty="0" smtClean="0">
                <a:ea typeface="ＭＳ Ｐゴシック" charset="-128"/>
                <a:cs typeface="ＭＳ Ｐゴシック" charset="-128"/>
              </a:rPr>
              <a:t>functional </a:t>
            </a:r>
            <a:r>
              <a:rPr lang="en-US" altLang="en-US" sz="1800" dirty="0">
                <a:ea typeface="ＭＳ Ｐゴシック" charset="-128"/>
                <a:cs typeface="ＭＳ Ｐゴシック" charset="-128"/>
              </a:rPr>
              <a:t>genomics data related to </a:t>
            </a:r>
            <a:r>
              <a:rPr lang="en-US" altLang="en-US" sz="1800" dirty="0" smtClean="0">
                <a:ea typeface="ＭＳ Ｐゴシック" charset="-128"/>
                <a:cs typeface="ＭＳ Ｐゴシック" charset="-128"/>
              </a:rPr>
              <a:t>neuropsychiatric </a:t>
            </a:r>
            <a:r>
              <a:rPr lang="en-US" altLang="en-US" sz="1800" dirty="0">
                <a:ea typeface="ＭＳ Ｐゴシック" charset="-128"/>
                <a:cs typeface="ＭＳ Ｐゴシック" charset="-128"/>
              </a:rPr>
              <a:t>disease</a:t>
            </a:r>
          </a:p>
          <a:p>
            <a:pPr lvl="1"/>
            <a:r>
              <a:rPr lang="en-US" altLang="en-US" sz="1600" dirty="0" smtClean="0">
                <a:ea typeface="ＭＳ Ｐゴシック" charset="-128"/>
              </a:rPr>
              <a:t>Construction of an adult brain resource with 1866 individuals + dev. time-course</a:t>
            </a:r>
          </a:p>
          <a:p>
            <a:pPr lvl="1"/>
            <a:r>
              <a:rPr lang="en-US" altLang="en-US" sz="1600" dirty="0" smtClean="0">
                <a:ea typeface="ＭＳ Ｐゴシック" charset="-128"/>
              </a:rPr>
              <a:t>Using the changing proportions of cell types (via </a:t>
            </a:r>
            <a:r>
              <a:rPr lang="en-US" altLang="en-US" sz="1600" b="1" u="sng" dirty="0" smtClean="0">
                <a:ea typeface="ＭＳ Ｐゴシック" charset="-128"/>
              </a:rPr>
              <a:t>single-cell deconvolution</a:t>
            </a:r>
            <a:r>
              <a:rPr lang="en-US" altLang="en-US" sz="1600" dirty="0" smtClean="0">
                <a:ea typeface="ＭＳ Ｐゴシック" charset="-128"/>
              </a:rPr>
              <a:t>) to account for expression variation across a population, </a:t>
            </a:r>
            <a:br>
              <a:rPr lang="en-US" altLang="en-US" sz="1600" dirty="0" smtClean="0">
                <a:ea typeface="ＭＳ Ｐゴシック" charset="-128"/>
              </a:rPr>
            </a:br>
            <a:r>
              <a:rPr lang="en-US" altLang="en-US" sz="1600" dirty="0" smtClean="0">
                <a:ea typeface="ＭＳ Ｐゴシック" charset="-128"/>
              </a:rPr>
              <a:t>disorders &amp; development</a:t>
            </a:r>
          </a:p>
          <a:p>
            <a:pPr lvl="1"/>
            <a:r>
              <a:rPr lang="en-US" altLang="en-US" sz="1600" dirty="0" smtClean="0">
                <a:ea typeface="ＭＳ Ｐゴシック" charset="-128"/>
              </a:rPr>
              <a:t>Large-scale processing defines ~79K PFC </a:t>
            </a:r>
            <a:br>
              <a:rPr lang="en-US" altLang="en-US" sz="1600" dirty="0" smtClean="0">
                <a:ea typeface="ＭＳ Ｐゴシック" charset="-128"/>
              </a:rPr>
            </a:br>
            <a:r>
              <a:rPr lang="en-US" altLang="en-US" sz="1600" b="1" u="sng" dirty="0" smtClean="0">
                <a:ea typeface="ＭＳ Ｐゴシック" charset="-128"/>
              </a:rPr>
              <a:t>enhancers &amp; creates a comprehensive QTL </a:t>
            </a:r>
            <a:r>
              <a:rPr lang="en-US" altLang="en-US" sz="1600" dirty="0" smtClean="0">
                <a:ea typeface="ＭＳ Ｐゴシック" charset="-128"/>
              </a:rPr>
              <a:t>resource (~2.5M </a:t>
            </a:r>
            <a:r>
              <a:rPr lang="en-US" altLang="en-US" sz="1600" dirty="0" err="1" smtClean="0">
                <a:ea typeface="ＭＳ Ｐゴシック" charset="-128"/>
              </a:rPr>
              <a:t>eQTLs</a:t>
            </a:r>
            <a:r>
              <a:rPr lang="en-US" altLang="en-US" sz="1600" dirty="0" smtClean="0">
                <a:ea typeface="ＭＳ Ｐゴシック" charset="-128"/>
              </a:rPr>
              <a:t> + </a:t>
            </a:r>
            <a:r>
              <a:rPr lang="en-US" altLang="en-US" sz="1600" dirty="0" err="1" smtClean="0">
                <a:ea typeface="ＭＳ Ｐゴシック" charset="-128"/>
              </a:rPr>
              <a:t>cQTLs</a:t>
            </a:r>
            <a:r>
              <a:rPr lang="en-US" altLang="en-US" sz="1600" dirty="0" smtClean="0">
                <a:ea typeface="ＭＳ Ｐゴシック" charset="-128"/>
              </a:rPr>
              <a:t> &amp; </a:t>
            </a:r>
            <a:r>
              <a:rPr lang="en-US" altLang="en-US" sz="1600" dirty="0" err="1" smtClean="0">
                <a:ea typeface="ＭＳ Ｐゴシック" charset="-128"/>
              </a:rPr>
              <a:t>fQTLs</a:t>
            </a:r>
            <a:r>
              <a:rPr lang="en-US" altLang="en-US" sz="1600" dirty="0" smtClean="0">
                <a:ea typeface="ＭＳ Ｐゴシック" charset="-128"/>
              </a:rPr>
              <a:t>)</a:t>
            </a:r>
          </a:p>
          <a:p>
            <a:pPr lvl="1"/>
            <a:r>
              <a:rPr lang="en-US" altLang="en-US" sz="1600" dirty="0" smtClean="0">
                <a:ea typeface="ＭＳ Ｐゴシック" charset="-128"/>
              </a:rPr>
              <a:t>Connecting QTLs, enhancer activity relationships &amp; Hi-C into a</a:t>
            </a:r>
            <a:r>
              <a:rPr lang="en-US" altLang="en-US" sz="1600" b="1" dirty="0" smtClean="0">
                <a:ea typeface="ＭＳ Ｐゴシック" charset="-128"/>
              </a:rPr>
              <a:t> </a:t>
            </a:r>
            <a:br>
              <a:rPr lang="en-US" altLang="en-US" sz="1600" b="1" dirty="0" smtClean="0">
                <a:ea typeface="ＭＳ Ｐゴシック" charset="-128"/>
              </a:rPr>
            </a:br>
            <a:r>
              <a:rPr lang="en-US" altLang="en-US" sz="1600" b="1" u="sng" dirty="0" smtClean="0">
                <a:ea typeface="ＭＳ Ｐゴシック" charset="-128"/>
              </a:rPr>
              <a:t>brain regulatory network</a:t>
            </a:r>
            <a:r>
              <a:rPr lang="en-US" altLang="en-US" sz="1600" b="1" dirty="0" smtClean="0">
                <a:ea typeface="ＭＳ Ｐゴシック" charset="-128"/>
              </a:rPr>
              <a:t> </a:t>
            </a:r>
            <a:r>
              <a:rPr lang="en-US" altLang="en-US" sz="1600" dirty="0" smtClean="0">
                <a:ea typeface="ＭＳ Ｐゴシック" charset="-128"/>
              </a:rPr>
              <a:t>&amp; using this to link SCZ GWAS SNPs to genes</a:t>
            </a:r>
          </a:p>
          <a:p>
            <a:pPr lvl="1"/>
            <a:r>
              <a:rPr lang="en-US" altLang="en-US" sz="1600" dirty="0" smtClean="0">
                <a:ea typeface="ＭＳ Ｐゴシック" charset="-128"/>
              </a:rPr>
              <a:t>Embedding the reg. network in a </a:t>
            </a:r>
            <a:br>
              <a:rPr lang="en-US" altLang="en-US" sz="1600" dirty="0" smtClean="0">
                <a:ea typeface="ＭＳ Ｐゴシック" charset="-128"/>
              </a:rPr>
            </a:br>
            <a:r>
              <a:rPr lang="en-US" altLang="en-US" sz="1600" b="1" u="sng" dirty="0" smtClean="0">
                <a:ea typeface="ＭＳ Ｐゴシック" charset="-128"/>
              </a:rPr>
              <a:t>deep-learning model</a:t>
            </a:r>
            <a:r>
              <a:rPr lang="en-US" altLang="en-US" sz="1600" dirty="0" smtClean="0">
                <a:ea typeface="ＭＳ Ｐゴシック" charset="-128"/>
              </a:rPr>
              <a:t> to predict disease from genotype &amp; transcriptome. Using this to suggest specific pathways &amp; genes, as targets.</a:t>
            </a:r>
          </a:p>
          <a:p>
            <a:endParaRPr lang="en-US" altLang="en-US" sz="1600" dirty="0" smtClean="0">
              <a:ea typeface="ＭＳ Ｐゴシック" charset="-128"/>
              <a:cs typeface="ＭＳ Ｐゴシック" charset="-128"/>
            </a:endParaRPr>
          </a:p>
          <a:p>
            <a:endParaRPr lang="en-US" altLang="en-US" sz="1600" dirty="0">
              <a:ea typeface="ＭＳ Ｐゴシック" charset="-128"/>
              <a:cs typeface="ＭＳ Ｐゴシック" charset="-128"/>
            </a:endParaRPr>
          </a:p>
        </p:txBody>
      </p:sp>
      <p:sp>
        <p:nvSpPr>
          <p:cNvPr id="54275" name="Content Placeholder 3"/>
          <p:cNvSpPr>
            <a:spLocks noGrp="1"/>
          </p:cNvSpPr>
          <p:nvPr>
            <p:ph sz="half" idx="2"/>
          </p:nvPr>
        </p:nvSpPr>
        <p:spPr>
          <a:xfrm>
            <a:off x="4849087" y="711200"/>
            <a:ext cx="4265181" cy="6132512"/>
          </a:xfrm>
        </p:spPr>
        <p:txBody>
          <a:bodyPr/>
          <a:lstStyle/>
          <a:p>
            <a:pPr marL="228600" lvl="1">
              <a:buFontTx/>
              <a:buChar char="•"/>
            </a:pPr>
            <a:r>
              <a:rPr lang="en-US" altLang="en-US" sz="1400" i="1" dirty="0">
                <a:ea typeface="ＭＳ Ｐゴシック" charset="-128"/>
                <a:cs typeface="ＭＳ Ｐゴシック" charset="-128"/>
              </a:rPr>
              <a:t>[Exhaust]</a:t>
            </a:r>
            <a:r>
              <a:rPr lang="en-US" altLang="en-US" sz="1800" i="1" dirty="0">
                <a:ea typeface="ＭＳ Ｐゴシック" charset="-128"/>
                <a:cs typeface="ＭＳ Ｐゴシック" charset="-128"/>
              </a:rPr>
              <a:t> </a:t>
            </a:r>
            <a:r>
              <a:rPr lang="en-US" altLang="en-US" sz="1800" b="1" u="sng" dirty="0" smtClean="0">
                <a:ea typeface="ＭＳ Ｐゴシック" charset="-128"/>
              </a:rPr>
              <a:t>Other uses</a:t>
            </a:r>
            <a:r>
              <a:rPr lang="en-US" altLang="en-US" sz="1800" dirty="0" smtClean="0">
                <a:ea typeface="ＭＳ Ｐゴシック" charset="-128"/>
              </a:rPr>
              <a:t> for the resource</a:t>
            </a:r>
          </a:p>
          <a:p>
            <a:pPr marL="569913" lvl="2"/>
            <a:r>
              <a:rPr lang="en-US" altLang="en-US" sz="1600" dirty="0">
                <a:ea typeface="ＭＳ Ｐゴシック" charset="-128"/>
              </a:rPr>
              <a:t>H</a:t>
            </a:r>
            <a:r>
              <a:rPr lang="en-US" altLang="en-US" sz="1600" dirty="0" smtClean="0">
                <a:ea typeface="ＭＳ Ｐゴシック" charset="-128"/>
              </a:rPr>
              <a:t>ighlighting </a:t>
            </a:r>
            <a:r>
              <a:rPr lang="en-US" altLang="en-US" sz="1600" dirty="0">
                <a:ea typeface="ＭＳ Ｐゴシック" charset="-128"/>
              </a:rPr>
              <a:t>aging related genes + consistently comparing the brain to other </a:t>
            </a:r>
            <a:r>
              <a:rPr lang="en-US" altLang="en-US" sz="1600" dirty="0" smtClean="0">
                <a:ea typeface="ＭＳ Ｐゴシック" charset="-128"/>
              </a:rPr>
              <a:t>organs</a:t>
            </a:r>
            <a:endParaRPr lang="en-US" altLang="en-US" sz="1600" i="1" dirty="0">
              <a:ea typeface="ＭＳ Ｐゴシック" charset="-128"/>
              <a:cs typeface="ＭＳ Ｐゴシック" charset="-128"/>
            </a:endParaRPr>
          </a:p>
          <a:p>
            <a:r>
              <a:rPr lang="en-US" altLang="en-US" sz="1400" i="1" dirty="0" smtClean="0">
                <a:ea typeface="ＭＳ Ｐゴシック" charset="-128"/>
                <a:cs typeface="ＭＳ Ｐゴシック" charset="-128"/>
              </a:rPr>
              <a:t>[</a:t>
            </a:r>
            <a:r>
              <a:rPr lang="en-US" altLang="en-US" sz="1400" i="1" dirty="0">
                <a:ea typeface="ＭＳ Ｐゴシック" charset="-128"/>
                <a:cs typeface="ＭＳ Ｐゴシック" charset="-128"/>
              </a:rPr>
              <a:t>Exhaust] </a:t>
            </a:r>
            <a:r>
              <a:rPr lang="en-US" altLang="en-US" sz="1800" b="1" u="sng" dirty="0">
                <a:ea typeface="ＭＳ Ｐゴシック" charset="-128"/>
                <a:cs typeface="ＭＳ Ｐゴシック" charset="-128"/>
              </a:rPr>
              <a:t>Genomic </a:t>
            </a:r>
            <a:r>
              <a:rPr lang="en-US" altLang="en-US" sz="1800" b="1" u="sng" dirty="0" smtClean="0">
                <a:ea typeface="ＭＳ Ｐゴシック" charset="-128"/>
                <a:cs typeface="ＭＳ Ｐゴシック" charset="-128"/>
              </a:rPr>
              <a:t>Privacy</a:t>
            </a:r>
          </a:p>
          <a:p>
            <a:pPr lvl="1"/>
            <a:r>
              <a:rPr lang="en-US" altLang="en-US" sz="1600" dirty="0" smtClean="0">
                <a:ea typeface="ＭＳ Ｐゴシック" charset="-128"/>
                <a:cs typeface="ＭＳ Ｐゴシック" charset="-128"/>
              </a:rPr>
              <a:t>The </a:t>
            </a:r>
            <a:r>
              <a:rPr lang="en-US" altLang="en-US" sz="1600" b="1" u="sng" dirty="0" smtClean="0">
                <a:ea typeface="ＭＳ Ｐゴシック" charset="-128"/>
                <a:cs typeface="ＭＳ Ｐゴシック" charset="-128"/>
              </a:rPr>
              <a:t>Dilemma</a:t>
            </a:r>
            <a:endParaRPr lang="en-US" altLang="en-US" sz="1600" dirty="0">
              <a:ea typeface="ＭＳ Ｐゴシック" charset="-128"/>
              <a:cs typeface="ＭＳ Ｐゴシック" charset="-128"/>
            </a:endParaRPr>
          </a:p>
          <a:p>
            <a:pPr lvl="2"/>
            <a:r>
              <a:rPr lang="en-US" altLang="en-US" sz="1600" dirty="0">
                <a:ea typeface="ＭＳ Ｐゴシック" charset="-128"/>
                <a:cs typeface="ＭＳ Ｐゴシック" charset="-128"/>
              </a:rPr>
              <a:t>The genome as fundamental, inherited info that’s very private v. need for large-scale mining for med. research</a:t>
            </a:r>
          </a:p>
          <a:p>
            <a:pPr lvl="2"/>
            <a:r>
              <a:rPr lang="en-US" altLang="en-US" sz="1600" dirty="0" smtClean="0">
                <a:ea typeface="ＭＳ Ｐゴシック" charset="-128"/>
                <a:cs typeface="ＭＳ Ｐゴシック" charset="-128"/>
              </a:rPr>
              <a:t>2-sided </a:t>
            </a:r>
            <a:r>
              <a:rPr lang="en-US" altLang="en-US" sz="1600" dirty="0">
                <a:ea typeface="ＭＳ Ｐゴシック" charset="-128"/>
                <a:cs typeface="ＭＳ Ｐゴシック" charset="-128"/>
              </a:rPr>
              <a:t>nature of </a:t>
            </a:r>
            <a:r>
              <a:rPr lang="en-US" altLang="en-US" sz="1600" dirty="0" smtClean="0">
                <a:ea typeface="ＭＳ Ｐゴシック" charset="-128"/>
                <a:cs typeface="ＭＳ Ｐゴシック" charset="-128"/>
              </a:rPr>
              <a:t>RNA-</a:t>
            </a:r>
            <a:r>
              <a:rPr lang="en-US" altLang="en-US" sz="1600" dirty="0" err="1" smtClean="0">
                <a:ea typeface="ＭＳ Ｐゴシック" charset="-128"/>
                <a:cs typeface="ＭＳ Ｐゴシック" charset="-128"/>
              </a:rPr>
              <a:t>seq</a:t>
            </a:r>
            <a:r>
              <a:rPr lang="en-US" altLang="en-US" sz="1600" dirty="0" smtClean="0">
                <a:ea typeface="ＭＳ Ｐゴシック" charset="-128"/>
                <a:cs typeface="ＭＳ Ｐゴシック" charset="-128"/>
              </a:rPr>
              <a:t> presents tricky privacy issues</a:t>
            </a:r>
            <a:endParaRPr lang="en-US" altLang="en-US" sz="1600" dirty="0">
              <a:ea typeface="ＭＳ Ｐゴシック" charset="-128"/>
              <a:cs typeface="ＭＳ Ｐゴシック" charset="-128"/>
            </a:endParaRPr>
          </a:p>
          <a:p>
            <a:pPr lvl="1"/>
            <a:r>
              <a:rPr lang="en-US" altLang="en-US" sz="1600" b="1" u="sng" dirty="0" err="1">
                <a:ea typeface="ＭＳ Ｐゴシック" charset="-128"/>
              </a:rPr>
              <a:t>eQTLs</a:t>
            </a:r>
            <a:r>
              <a:rPr lang="en-US" altLang="en-US" sz="1600" dirty="0">
                <a:ea typeface="ＭＳ Ｐゴシック" charset="-128"/>
              </a:rPr>
              <a:t>: Quantifying &amp; removing </a:t>
            </a:r>
            <a:r>
              <a:rPr lang="en-US" altLang="en-US" sz="1600" dirty="0" smtClean="0">
                <a:ea typeface="ＭＳ Ｐゴシック" charset="-128"/>
              </a:rPr>
              <a:t>variant </a:t>
            </a:r>
            <a:r>
              <a:rPr lang="en-US" altLang="en-US" sz="1600" dirty="0">
                <a:ea typeface="ＭＳ Ｐゴシック" charset="-128"/>
              </a:rPr>
              <a:t>info from expression levels </a:t>
            </a:r>
            <a:r>
              <a:rPr lang="en-US" altLang="en-US" sz="1600" dirty="0" smtClean="0">
                <a:ea typeface="ＭＳ Ｐゴシック" charset="-128"/>
              </a:rPr>
              <a:t>with </a:t>
            </a:r>
            <a:r>
              <a:rPr lang="en-US" altLang="en-US" sz="1600" dirty="0">
                <a:ea typeface="ＭＳ Ｐゴシック" charset="-128"/>
              </a:rPr>
              <a:t>ICI &amp; predictability. Instantiating a practical linking attack </a:t>
            </a:r>
            <a:r>
              <a:rPr lang="en-US" altLang="en-US" sz="1600" dirty="0" smtClean="0">
                <a:ea typeface="ＭＳ Ｐゴシック" charset="-128"/>
              </a:rPr>
              <a:t>with </a:t>
            </a:r>
            <a:r>
              <a:rPr lang="en-US" altLang="en-US" sz="1600" dirty="0">
                <a:ea typeface="ＭＳ Ｐゴシック" charset="-128"/>
              </a:rPr>
              <a:t>noisy quasi-identifiers</a:t>
            </a:r>
          </a:p>
          <a:p>
            <a:pPr lvl="1"/>
            <a:r>
              <a:rPr lang="en-US" altLang="en-US" sz="1600" b="1" u="sng" dirty="0">
                <a:ea typeface="ＭＳ Ｐゴシック" charset="-128"/>
                <a:cs typeface="ＭＳ Ｐゴシック" charset="-128"/>
              </a:rPr>
              <a:t>Signal Profiles</a:t>
            </a:r>
            <a:r>
              <a:rPr lang="en-US" altLang="en-US" sz="1600" dirty="0">
                <a:ea typeface="ＭＳ Ｐゴシック" charset="-128"/>
                <a:cs typeface="ＭＳ Ｐゴシック" charset="-128"/>
              </a:rPr>
              <a:t>: Manifest appreciable leakage from large &amp; small deletions. Linking attacks possible but additional complication of SV discovery in addition to genotyping</a:t>
            </a:r>
            <a:endParaRPr lang="en-US" altLang="en-US" sz="1600" dirty="0">
              <a:ea typeface="ＭＳ Ｐゴシック" charset="-128"/>
            </a:endParaRPr>
          </a:p>
          <a:p>
            <a:endParaRPr lang="en-US" altLang="en-US" sz="1600" dirty="0">
              <a:ea typeface="ＭＳ Ｐゴシック" charset="-128"/>
              <a:cs typeface="ＭＳ Ｐゴシック" charset="-128"/>
            </a:endParaRPr>
          </a:p>
          <a:p>
            <a:endParaRPr lang="en-US" altLang="en-US" sz="1600" dirty="0">
              <a:ea typeface="ＭＳ Ｐゴシック" charset="-128"/>
              <a:cs typeface="ＭＳ Ｐゴシック" charset="-128"/>
            </a:endParaRPr>
          </a:p>
        </p:txBody>
      </p:sp>
    </p:spTree>
    <p:extLst>
      <p:ext uri="{BB962C8B-B14F-4D97-AF65-F5344CB8AC3E}">
        <p14:creationId xmlns:p14="http://schemas.microsoft.com/office/powerpoint/2010/main" val="1047376942"/>
      </p:ext>
    </p:extLst>
  </p:cSld>
  <p:clrMapOvr>
    <a:masterClrMapping/>
  </p:clrMapOvr>
  <p:transition advTm="238108"/>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433894" y="2165571"/>
            <a:ext cx="1663267" cy="471155"/>
          </a:xfrm>
          <a:prstGeom prst="rect">
            <a:avLst/>
          </a:prstGeom>
          <a:noFill/>
        </p:spPr>
        <p:txBody>
          <a:bodyPr wrap="square" rtlCol="0">
            <a:spAutoFit/>
          </a:bodyPr>
          <a:lstStyle/>
          <a:p>
            <a:pPr algn="ctr" defTabSz="351656" fontAlgn="auto">
              <a:spcBef>
                <a:spcPts val="0"/>
              </a:spcBef>
              <a:spcAft>
                <a:spcPts val="0"/>
              </a:spcAft>
            </a:pPr>
            <a:r>
              <a:rPr lang="en-US" sz="1231" b="0" dirty="0">
                <a:solidFill>
                  <a:prstClr val="black"/>
                </a:solidFill>
                <a:latin typeface="Arial" panose="020B0604020202020204" pitchFamily="34" charset="0"/>
                <a:ea typeface=""/>
                <a:cs typeface="Arial" panose="020B0604020202020204" pitchFamily="34" charset="0"/>
              </a:rPr>
              <a:t>c) Genotyping</a:t>
            </a:r>
          </a:p>
          <a:p>
            <a:pPr algn="ctr" defTabSz="351656" fontAlgn="auto">
              <a:spcBef>
                <a:spcPts val="0"/>
              </a:spcBef>
              <a:spcAft>
                <a:spcPts val="0"/>
              </a:spcAft>
            </a:pPr>
            <a:r>
              <a:rPr lang="en-US" sz="1231" b="0" dirty="0">
                <a:solidFill>
                  <a:prstClr val="black"/>
                </a:solidFill>
                <a:latin typeface="Arial" panose="020B0604020202020204" pitchFamily="34" charset="0"/>
                <a:ea typeface=""/>
                <a:cs typeface="Arial" panose="020B0604020202020204" pitchFamily="34" charset="0"/>
              </a:rPr>
              <a:t>(1kG MAF&gt;0.01)</a:t>
            </a:r>
          </a:p>
        </p:txBody>
      </p:sp>
      <p:sp>
        <p:nvSpPr>
          <p:cNvPr id="6" name="TextBox 5"/>
          <p:cNvSpPr txBox="1"/>
          <p:nvPr/>
        </p:nvSpPr>
        <p:spPr>
          <a:xfrm>
            <a:off x="4604798" y="2385284"/>
            <a:ext cx="2602872" cy="281744"/>
          </a:xfrm>
          <a:prstGeom prst="rect">
            <a:avLst/>
          </a:prstGeom>
          <a:noFill/>
        </p:spPr>
        <p:txBody>
          <a:bodyPr wrap="square" rtlCol="0">
            <a:spAutoFit/>
          </a:bodyPr>
          <a:lstStyle/>
          <a:p>
            <a:pPr algn="ctr" defTabSz="351656" fontAlgn="auto">
              <a:spcBef>
                <a:spcPts val="0"/>
              </a:spcBef>
              <a:spcAft>
                <a:spcPts val="0"/>
              </a:spcAft>
            </a:pPr>
            <a:r>
              <a:rPr lang="en-US" sz="1231" b="0" dirty="0">
                <a:solidFill>
                  <a:prstClr val="black"/>
                </a:solidFill>
                <a:latin typeface="Arial" panose="020B0604020202020204" pitchFamily="34" charset="0"/>
                <a:ea typeface=""/>
                <a:cs typeface="Arial" panose="020B0604020202020204" pitchFamily="34" charset="0"/>
              </a:rPr>
              <a:t>d) Discovery + Genotyping</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13409" y="2651052"/>
            <a:ext cx="2711196" cy="2124404"/>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6085" y="2684708"/>
            <a:ext cx="2635905" cy="2065409"/>
          </a:xfrm>
          <a:prstGeom prst="rect">
            <a:avLst/>
          </a:prstGeom>
        </p:spPr>
      </p:pic>
      <p:cxnSp>
        <p:nvCxnSpPr>
          <p:cNvPr id="3" name="Straight Arrow Connector 2"/>
          <p:cNvCxnSpPr/>
          <p:nvPr/>
        </p:nvCxnSpPr>
        <p:spPr>
          <a:xfrm>
            <a:off x="4742174" y="4886821"/>
            <a:ext cx="2325707" cy="0"/>
          </a:xfrm>
          <a:prstGeom prst="straightConnector1">
            <a:avLst/>
          </a:prstGeom>
          <a:ln w="539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1125037" y="4888712"/>
            <a:ext cx="2325707" cy="0"/>
          </a:xfrm>
          <a:prstGeom prst="straightConnector1">
            <a:avLst/>
          </a:prstGeom>
          <a:ln w="539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1654577" y="4922747"/>
            <a:ext cx="1236236" cy="352661"/>
          </a:xfrm>
          <a:prstGeom prst="rect">
            <a:avLst/>
          </a:prstGeom>
          <a:noFill/>
        </p:spPr>
        <p:txBody>
          <a:bodyPr wrap="none" rtlCol="0">
            <a:spAutoFit/>
          </a:bodyPr>
          <a:lstStyle/>
          <a:p>
            <a:pPr algn="ctr" defTabSz="351656" fontAlgn="auto">
              <a:spcBef>
                <a:spcPts val="0"/>
              </a:spcBef>
              <a:spcAft>
                <a:spcPts val="0"/>
              </a:spcAft>
            </a:pPr>
            <a:r>
              <a:rPr lang="en-US" sz="846" b="0" dirty="0">
                <a:solidFill>
                  <a:prstClr val="black"/>
                </a:solidFill>
                <a:latin typeface="Arial" panose="020B0604020202020204" pitchFamily="34" charset="0"/>
                <a:ea typeface=""/>
                <a:cs typeface="Arial" panose="020B0604020202020204" pitchFamily="34" charset="0"/>
              </a:rPr>
              <a:t>Sorted in Decreasing </a:t>
            </a:r>
          </a:p>
          <a:p>
            <a:pPr algn="ctr" defTabSz="351656" fontAlgn="auto">
              <a:spcBef>
                <a:spcPts val="0"/>
              </a:spcBef>
              <a:spcAft>
                <a:spcPts val="0"/>
              </a:spcAft>
            </a:pPr>
            <a:r>
              <a:rPr lang="en-US" sz="846" b="0" dirty="0">
                <a:solidFill>
                  <a:prstClr val="black"/>
                </a:solidFill>
                <a:latin typeface="Arial" panose="020B0604020202020204" pitchFamily="34" charset="0"/>
                <a:ea typeface=""/>
                <a:cs typeface="Arial" panose="020B0604020202020204" pitchFamily="34" charset="0"/>
              </a:rPr>
              <a:t>Predictability</a:t>
            </a:r>
          </a:p>
        </p:txBody>
      </p:sp>
      <p:sp>
        <p:nvSpPr>
          <p:cNvPr id="14" name="TextBox 13"/>
          <p:cNvSpPr txBox="1"/>
          <p:nvPr/>
        </p:nvSpPr>
        <p:spPr>
          <a:xfrm>
            <a:off x="5207424" y="4935983"/>
            <a:ext cx="1236236" cy="352661"/>
          </a:xfrm>
          <a:prstGeom prst="rect">
            <a:avLst/>
          </a:prstGeom>
          <a:noFill/>
        </p:spPr>
        <p:txBody>
          <a:bodyPr wrap="none" rtlCol="0">
            <a:spAutoFit/>
          </a:bodyPr>
          <a:lstStyle/>
          <a:p>
            <a:pPr algn="ctr" defTabSz="351656" fontAlgn="auto">
              <a:spcBef>
                <a:spcPts val="0"/>
              </a:spcBef>
              <a:spcAft>
                <a:spcPts val="0"/>
              </a:spcAft>
            </a:pPr>
            <a:r>
              <a:rPr lang="en-US" sz="846" b="0" dirty="0">
                <a:solidFill>
                  <a:prstClr val="black"/>
                </a:solidFill>
                <a:latin typeface="Arial" panose="020B0604020202020204" pitchFamily="34" charset="0"/>
                <a:ea typeface=""/>
                <a:cs typeface="Arial" panose="020B0604020202020204" pitchFamily="34" charset="0"/>
              </a:rPr>
              <a:t>Sorted in Decreasing </a:t>
            </a:r>
          </a:p>
          <a:p>
            <a:pPr algn="ctr" defTabSz="351656" fontAlgn="auto">
              <a:spcBef>
                <a:spcPts val="0"/>
              </a:spcBef>
              <a:spcAft>
                <a:spcPts val="0"/>
              </a:spcAft>
            </a:pPr>
            <a:r>
              <a:rPr lang="en-US" sz="846" b="0" dirty="0">
                <a:solidFill>
                  <a:prstClr val="black"/>
                </a:solidFill>
                <a:latin typeface="Arial" panose="020B0604020202020204" pitchFamily="34" charset="0"/>
                <a:ea typeface=""/>
                <a:cs typeface="Arial" panose="020B0604020202020204" pitchFamily="34" charset="0"/>
              </a:rPr>
              <a:t>Predictability</a:t>
            </a:r>
          </a:p>
        </p:txBody>
      </p:sp>
      <p:sp>
        <p:nvSpPr>
          <p:cNvPr id="2" name="Title 1"/>
          <p:cNvSpPr>
            <a:spLocks noGrp="1"/>
          </p:cNvSpPr>
          <p:nvPr>
            <p:ph type="title"/>
          </p:nvPr>
        </p:nvSpPr>
        <p:spPr/>
        <p:txBody>
          <a:bodyPr/>
          <a:lstStyle/>
          <a:p>
            <a:r>
              <a:rPr lang="en-US" dirty="0"/>
              <a:t>Linking Attack Based on SV Deletions in </a:t>
            </a:r>
            <a:br>
              <a:rPr lang="en-US" dirty="0"/>
            </a:br>
            <a:r>
              <a:rPr lang="en-US" dirty="0" err="1"/>
              <a:t>gEUVADIS</a:t>
            </a:r>
            <a:r>
              <a:rPr lang="en-US" dirty="0"/>
              <a:t> Dataset </a:t>
            </a:r>
          </a:p>
        </p:txBody>
      </p:sp>
      <p:sp>
        <p:nvSpPr>
          <p:cNvPr id="15" name="Rectangle 14"/>
          <p:cNvSpPr/>
          <p:nvPr/>
        </p:nvSpPr>
        <p:spPr>
          <a:xfrm>
            <a:off x="0" y="6581001"/>
            <a:ext cx="2856872" cy="261610"/>
          </a:xfrm>
          <a:prstGeom prst="rect">
            <a:avLst/>
          </a:prstGeom>
        </p:spPr>
        <p:txBody>
          <a:bodyPr wrap="none">
            <a:spAutoFit/>
          </a:bodyPr>
          <a:lstStyle/>
          <a:p>
            <a:pPr defTabSz="912813"/>
            <a:r>
              <a:rPr lang="en-US" sz="1100" dirty="0">
                <a:solidFill>
                  <a:srgbClr val="A6A6A6"/>
                </a:solidFill>
              </a:rPr>
              <a:t>[</a:t>
            </a:r>
            <a:r>
              <a:rPr lang="en-US" sz="1100" dirty="0" err="1">
                <a:solidFill>
                  <a:srgbClr val="A6A6A6"/>
                </a:solidFill>
              </a:rPr>
              <a:t>Harmanci</a:t>
            </a:r>
            <a:r>
              <a:rPr lang="en-US" sz="1100" dirty="0">
                <a:solidFill>
                  <a:srgbClr val="A6A6A6"/>
                </a:solidFill>
              </a:rPr>
              <a:t> &amp; Gerstein, </a:t>
            </a:r>
            <a:r>
              <a:rPr lang="en-US" sz="1100" i="1" dirty="0">
                <a:solidFill>
                  <a:srgbClr val="A6A6A6"/>
                </a:solidFill>
              </a:rPr>
              <a:t>Nat. Comm. </a:t>
            </a:r>
            <a:r>
              <a:rPr lang="en-US" sz="1100" dirty="0">
                <a:solidFill>
                  <a:srgbClr val="A6A6A6"/>
                </a:solidFill>
              </a:rPr>
              <a:t>(‘18)</a:t>
            </a:r>
            <a:r>
              <a:rPr lang="en-US" altLang="ja-JP" sz="1100" dirty="0">
                <a:solidFill>
                  <a:srgbClr val="A6A6A6"/>
                </a:solidFill>
              </a:rPr>
              <a:t>]</a:t>
            </a:r>
            <a:endParaRPr lang="en-US" sz="1100" dirty="0">
              <a:solidFill>
                <a:srgbClr val="A6A6A6"/>
              </a:solidFill>
            </a:endParaRPr>
          </a:p>
        </p:txBody>
      </p:sp>
    </p:spTree>
    <p:extLst>
      <p:ext uri="{BB962C8B-B14F-4D97-AF65-F5344CB8AC3E}">
        <p14:creationId xmlns:p14="http://schemas.microsoft.com/office/powerpoint/2010/main" val="302708054"/>
      </p:ext>
    </p:extLst>
  </p:cSld>
  <p:clrMapOvr>
    <a:masterClrMapping/>
  </p:clrMapOvr>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Title 1"/>
          <p:cNvSpPr>
            <a:spLocks noGrp="1"/>
          </p:cNvSpPr>
          <p:nvPr>
            <p:ph type="title"/>
          </p:nvPr>
        </p:nvSpPr>
        <p:spPr>
          <a:xfrm>
            <a:off x="15876" y="7938"/>
            <a:ext cx="9112248" cy="684212"/>
          </a:xfrm>
        </p:spPr>
        <p:txBody>
          <a:bodyPr/>
          <a:lstStyle/>
          <a:p>
            <a:pPr>
              <a:defRPr/>
            </a:pPr>
            <a:r>
              <a:rPr lang="en-US" sz="1400" dirty="0">
                <a:solidFill>
                  <a:schemeClr val="tx1">
                    <a:lumMod val="65000"/>
                    <a:lumOff val="35000"/>
                  </a:schemeClr>
                </a:solidFill>
                <a:ea typeface="ＭＳ Ｐゴシック" charset="0"/>
                <a:cs typeface="ＭＳ Ｐゴシック" charset="0"/>
              </a:rPr>
              <a:t>Using population-scale </a:t>
            </a:r>
            <a:r>
              <a:rPr lang="en-US" sz="1400" dirty="0" smtClean="0">
                <a:solidFill>
                  <a:schemeClr val="tx1">
                    <a:lumMod val="65000"/>
                    <a:lumOff val="35000"/>
                  </a:schemeClr>
                </a:solidFill>
                <a:ea typeface="ＭＳ Ｐゴシック" charset="0"/>
                <a:cs typeface="ＭＳ Ｐゴシック" charset="0"/>
              </a:rPr>
              <a:t>functional </a:t>
            </a:r>
            <a:r>
              <a:rPr lang="en-US" sz="1400" dirty="0">
                <a:solidFill>
                  <a:schemeClr val="tx1">
                    <a:lumMod val="65000"/>
                    <a:lumOff val="35000"/>
                  </a:schemeClr>
                </a:solidFill>
                <a:ea typeface="ＭＳ Ｐゴシック" charset="0"/>
                <a:cs typeface="ＭＳ Ｐゴシック" charset="0"/>
              </a:rPr>
              <a:t>genomics </a:t>
            </a:r>
            <a:r>
              <a:rPr lang="en-US" sz="1400" dirty="0" smtClean="0">
                <a:solidFill>
                  <a:schemeClr val="tx1">
                    <a:lumMod val="65000"/>
                    <a:lumOff val="35000"/>
                  </a:schemeClr>
                </a:solidFill>
                <a:ea typeface="ＭＳ Ｐゴシック" charset="0"/>
                <a:cs typeface="ＭＳ Ｐゴシック" charset="0"/>
              </a:rPr>
              <a:t>to </a:t>
            </a:r>
            <a:r>
              <a:rPr lang="en-US" sz="1400" dirty="0">
                <a:solidFill>
                  <a:schemeClr val="tx1">
                    <a:lumMod val="65000"/>
                    <a:lumOff val="35000"/>
                  </a:schemeClr>
                </a:solidFill>
                <a:ea typeface="ＭＳ Ｐゴシック" charset="0"/>
                <a:cs typeface="ＭＳ Ｐゴシック" charset="0"/>
              </a:rPr>
              <a:t>understand </a:t>
            </a:r>
            <a:r>
              <a:rPr lang="en-US" sz="1400" dirty="0" err="1" smtClean="0">
                <a:solidFill>
                  <a:schemeClr val="tx1">
                    <a:lumMod val="65000"/>
                    <a:lumOff val="35000"/>
                  </a:schemeClr>
                </a:solidFill>
                <a:ea typeface="ＭＳ Ｐゴシック" charset="0"/>
                <a:cs typeface="ＭＳ Ｐゴシック" charset="0"/>
              </a:rPr>
              <a:t>neuropsychiatic</a:t>
            </a:r>
            <a:r>
              <a:rPr lang="en-US" sz="1400" dirty="0" smtClean="0">
                <a:solidFill>
                  <a:schemeClr val="tx1">
                    <a:lumMod val="65000"/>
                    <a:lumOff val="35000"/>
                  </a:schemeClr>
                </a:solidFill>
                <a:ea typeface="ＭＳ Ｐゴシック" charset="0"/>
                <a:cs typeface="ＭＳ Ｐゴシック" charset="0"/>
              </a:rPr>
              <a:t> </a:t>
            </a:r>
            <a:r>
              <a:rPr lang="en-US" sz="1400" dirty="0">
                <a:solidFill>
                  <a:schemeClr val="tx1">
                    <a:lumMod val="65000"/>
                    <a:lumOff val="35000"/>
                  </a:schemeClr>
                </a:solidFill>
                <a:ea typeface="ＭＳ Ｐゴシック" charset="0"/>
                <a:cs typeface="ＭＳ Ｐゴシック" charset="0"/>
              </a:rPr>
              <a:t>disease </a:t>
            </a:r>
            <a:r>
              <a:rPr lang="en-US" sz="1400" dirty="0" smtClean="0">
                <a:solidFill>
                  <a:schemeClr val="tx1">
                    <a:lumMod val="65000"/>
                    <a:lumOff val="35000"/>
                  </a:schemeClr>
                </a:solidFill>
                <a:ea typeface="ＭＳ Ｐゴシック" charset="0"/>
                <a:cs typeface="ＭＳ Ｐゴシック" charset="0"/>
              </a:rPr>
              <a:t/>
            </a:r>
            <a:br>
              <a:rPr lang="en-US" sz="1400" dirty="0" smtClean="0">
                <a:solidFill>
                  <a:schemeClr val="tx1">
                    <a:lumMod val="65000"/>
                    <a:lumOff val="35000"/>
                  </a:schemeClr>
                </a:solidFill>
                <a:ea typeface="ＭＳ Ｐゴシック" charset="0"/>
                <a:cs typeface="ＭＳ Ｐゴシック" charset="0"/>
              </a:rPr>
            </a:br>
            <a:r>
              <a:rPr lang="en-US" sz="1400" dirty="0" smtClean="0">
                <a:solidFill>
                  <a:schemeClr val="tx1">
                    <a:lumMod val="65000"/>
                    <a:lumOff val="35000"/>
                  </a:schemeClr>
                </a:solidFill>
                <a:ea typeface="ＭＳ Ｐゴシック" charset="0"/>
                <a:cs typeface="ＭＳ Ｐゴシック" charset="0"/>
              </a:rPr>
              <a:t>&amp; </a:t>
            </a:r>
            <a:r>
              <a:rPr lang="en-US" sz="1400" dirty="0">
                <a:solidFill>
                  <a:schemeClr val="tx1">
                    <a:lumMod val="65000"/>
                    <a:lumOff val="35000"/>
                  </a:schemeClr>
                </a:solidFill>
                <a:ea typeface="ＭＳ Ｐゴシック" charset="0"/>
                <a:cs typeface="ＭＳ Ｐゴシック" charset="0"/>
              </a:rPr>
              <a:t>interpreting </a:t>
            </a:r>
            <a:r>
              <a:rPr lang="en-US" sz="1400" dirty="0" smtClean="0">
                <a:solidFill>
                  <a:schemeClr val="tx1">
                    <a:lumMod val="65000"/>
                    <a:lumOff val="35000"/>
                  </a:schemeClr>
                </a:solidFill>
                <a:ea typeface="ＭＳ Ｐゴシック" charset="0"/>
                <a:cs typeface="ＭＳ Ｐゴシック" charset="0"/>
              </a:rPr>
              <a:t>the data </a:t>
            </a:r>
            <a:r>
              <a:rPr lang="en-US" sz="1400" dirty="0">
                <a:solidFill>
                  <a:schemeClr val="tx1">
                    <a:lumMod val="65000"/>
                    <a:lumOff val="35000"/>
                  </a:schemeClr>
                </a:solidFill>
                <a:ea typeface="ＭＳ Ｐゴシック" charset="0"/>
                <a:cs typeface="ＭＳ Ｐゴシック" charset="0"/>
              </a:rPr>
              <a:t>exhaust </a:t>
            </a:r>
            <a:r>
              <a:rPr lang="en-US" sz="1400" dirty="0" smtClean="0">
                <a:solidFill>
                  <a:schemeClr val="tx1">
                    <a:lumMod val="65000"/>
                    <a:lumOff val="35000"/>
                  </a:schemeClr>
                </a:solidFill>
                <a:ea typeface="ＭＳ Ｐゴシック" charset="0"/>
                <a:cs typeface="ＭＳ Ｐゴシック" charset="0"/>
              </a:rPr>
              <a:t>from </a:t>
            </a:r>
            <a:r>
              <a:rPr lang="en-US" sz="1400" dirty="0">
                <a:solidFill>
                  <a:schemeClr val="tx1">
                    <a:lumMod val="65000"/>
                    <a:lumOff val="35000"/>
                  </a:schemeClr>
                </a:solidFill>
                <a:ea typeface="ＭＳ Ｐゴシック" charset="0"/>
                <a:cs typeface="ＭＳ Ｐゴシック" charset="0"/>
              </a:rPr>
              <a:t>this activity </a:t>
            </a:r>
          </a:p>
        </p:txBody>
      </p:sp>
      <p:sp>
        <p:nvSpPr>
          <p:cNvPr id="54274" name="Content Placeholder 2"/>
          <p:cNvSpPr>
            <a:spLocks noGrp="1"/>
          </p:cNvSpPr>
          <p:nvPr>
            <p:ph sz="half" idx="1"/>
          </p:nvPr>
        </p:nvSpPr>
        <p:spPr>
          <a:xfrm>
            <a:off x="-10310" y="711200"/>
            <a:ext cx="4859397" cy="6116638"/>
          </a:xfrm>
        </p:spPr>
        <p:txBody>
          <a:bodyPr/>
          <a:lstStyle/>
          <a:p>
            <a:r>
              <a:rPr lang="en-US" altLang="en-US" sz="1400" i="1" dirty="0" smtClean="0">
                <a:solidFill>
                  <a:schemeClr val="tx1">
                    <a:lumMod val="65000"/>
                    <a:lumOff val="35000"/>
                  </a:schemeClr>
                </a:solidFill>
                <a:ea typeface="ＭＳ Ｐゴシック" charset="-128"/>
                <a:cs typeface="ＭＳ Ｐゴシック" charset="-128"/>
              </a:rPr>
              <a:t>[Core] </a:t>
            </a:r>
            <a:r>
              <a:rPr lang="en-US" altLang="en-US" sz="1800" b="1" u="sng" dirty="0" err="1" smtClean="0">
                <a:solidFill>
                  <a:srgbClr val="FFC000"/>
                </a:solidFill>
                <a:ea typeface="ＭＳ Ｐゴシック" charset="-128"/>
                <a:cs typeface="ＭＳ Ｐゴシック" charset="-128"/>
              </a:rPr>
              <a:t>PsychENCODE</a:t>
            </a:r>
            <a:r>
              <a:rPr lang="en-US" altLang="en-US" sz="1800" b="1" dirty="0">
                <a:solidFill>
                  <a:schemeClr val="tx1">
                    <a:lumMod val="65000"/>
                    <a:lumOff val="35000"/>
                  </a:schemeClr>
                </a:solidFill>
                <a:ea typeface="ＭＳ Ｐゴシック" charset="-128"/>
                <a:cs typeface="ＭＳ Ｐゴシック" charset="-128"/>
              </a:rPr>
              <a:t>: </a:t>
            </a:r>
            <a:r>
              <a:rPr lang="en-US" altLang="en-US" sz="1800" dirty="0">
                <a:solidFill>
                  <a:schemeClr val="tx1">
                    <a:lumMod val="65000"/>
                    <a:lumOff val="35000"/>
                  </a:schemeClr>
                </a:solidFill>
                <a:ea typeface="ＭＳ Ｐゴシック" charset="-128"/>
                <a:cs typeface="ＭＳ Ｐゴシック" charset="-128"/>
              </a:rPr>
              <a:t>Population-level analysis of </a:t>
            </a:r>
            <a:r>
              <a:rPr lang="en-US" altLang="en-US" sz="1800" dirty="0" smtClean="0">
                <a:solidFill>
                  <a:schemeClr val="tx1">
                    <a:lumMod val="65000"/>
                    <a:lumOff val="35000"/>
                  </a:schemeClr>
                </a:solidFill>
                <a:ea typeface="ＭＳ Ｐゴシック" charset="-128"/>
                <a:cs typeface="ＭＳ Ｐゴシック" charset="-128"/>
              </a:rPr>
              <a:t>functional </a:t>
            </a:r>
            <a:r>
              <a:rPr lang="en-US" altLang="en-US" sz="1800" dirty="0">
                <a:solidFill>
                  <a:schemeClr val="tx1">
                    <a:lumMod val="65000"/>
                    <a:lumOff val="35000"/>
                  </a:schemeClr>
                </a:solidFill>
                <a:ea typeface="ＭＳ Ｐゴシック" charset="-128"/>
                <a:cs typeface="ＭＳ Ｐゴシック" charset="-128"/>
              </a:rPr>
              <a:t>genomics data related to </a:t>
            </a:r>
            <a:r>
              <a:rPr lang="en-US" altLang="en-US" sz="1800" dirty="0" smtClean="0">
                <a:solidFill>
                  <a:schemeClr val="tx1">
                    <a:lumMod val="65000"/>
                    <a:lumOff val="35000"/>
                  </a:schemeClr>
                </a:solidFill>
                <a:ea typeface="ＭＳ Ｐゴシック" charset="-128"/>
                <a:cs typeface="ＭＳ Ｐゴシック" charset="-128"/>
              </a:rPr>
              <a:t>neuropsychiatric </a:t>
            </a:r>
            <a:r>
              <a:rPr lang="en-US" altLang="en-US" sz="1800" dirty="0">
                <a:solidFill>
                  <a:schemeClr val="tx1">
                    <a:lumMod val="65000"/>
                    <a:lumOff val="35000"/>
                  </a:schemeClr>
                </a:solidFill>
                <a:ea typeface="ＭＳ Ｐゴシック" charset="-128"/>
                <a:cs typeface="ＭＳ Ｐゴシック" charset="-128"/>
              </a:rPr>
              <a:t>disease</a:t>
            </a:r>
          </a:p>
          <a:p>
            <a:pPr lvl="1"/>
            <a:r>
              <a:rPr lang="en-US" altLang="en-US" sz="1600" dirty="0" smtClean="0">
                <a:solidFill>
                  <a:schemeClr val="tx1">
                    <a:lumMod val="65000"/>
                    <a:lumOff val="35000"/>
                  </a:schemeClr>
                </a:solidFill>
                <a:ea typeface="ＭＳ Ｐゴシック" charset="-128"/>
              </a:rPr>
              <a:t>Construction of an adult brain resource with 1866 individuals + dev. time-course</a:t>
            </a:r>
          </a:p>
          <a:p>
            <a:pPr lvl="1"/>
            <a:r>
              <a:rPr lang="en-US" altLang="en-US" sz="1600" dirty="0" smtClean="0">
                <a:solidFill>
                  <a:schemeClr val="tx1">
                    <a:lumMod val="65000"/>
                    <a:lumOff val="35000"/>
                  </a:schemeClr>
                </a:solidFill>
                <a:ea typeface="ＭＳ Ｐゴシック" charset="-128"/>
              </a:rPr>
              <a:t>Using the changing proportions of cell types (via </a:t>
            </a:r>
            <a:r>
              <a:rPr lang="en-US" altLang="en-US" sz="1600" b="1" u="sng" dirty="0" smtClean="0">
                <a:solidFill>
                  <a:srgbClr val="FFC000"/>
                </a:solidFill>
                <a:ea typeface="ＭＳ Ｐゴシック" charset="-128"/>
              </a:rPr>
              <a:t>single-cell deconvolution</a:t>
            </a:r>
            <a:r>
              <a:rPr lang="en-US" altLang="en-US" sz="1600" dirty="0" smtClean="0">
                <a:solidFill>
                  <a:schemeClr val="tx1">
                    <a:lumMod val="65000"/>
                    <a:lumOff val="35000"/>
                  </a:schemeClr>
                </a:solidFill>
                <a:ea typeface="ＭＳ Ｐゴシック" charset="-128"/>
              </a:rPr>
              <a:t>) to account for expression variation across a population, </a:t>
            </a:r>
            <a:br>
              <a:rPr lang="en-US" altLang="en-US" sz="1600" dirty="0" smtClean="0">
                <a:solidFill>
                  <a:schemeClr val="tx1">
                    <a:lumMod val="65000"/>
                    <a:lumOff val="35000"/>
                  </a:schemeClr>
                </a:solidFill>
                <a:ea typeface="ＭＳ Ｐゴシック" charset="-128"/>
              </a:rPr>
            </a:br>
            <a:r>
              <a:rPr lang="en-US" altLang="en-US" sz="1600" dirty="0" smtClean="0">
                <a:solidFill>
                  <a:schemeClr val="tx1">
                    <a:lumMod val="65000"/>
                    <a:lumOff val="35000"/>
                  </a:schemeClr>
                </a:solidFill>
                <a:ea typeface="ＭＳ Ｐゴシック" charset="-128"/>
              </a:rPr>
              <a:t>disorders &amp; development</a:t>
            </a:r>
          </a:p>
          <a:p>
            <a:pPr lvl="1"/>
            <a:r>
              <a:rPr lang="en-US" altLang="en-US" sz="1600" dirty="0" smtClean="0">
                <a:solidFill>
                  <a:schemeClr val="tx1">
                    <a:lumMod val="65000"/>
                    <a:lumOff val="35000"/>
                  </a:schemeClr>
                </a:solidFill>
                <a:ea typeface="ＭＳ Ｐゴシック" charset="-128"/>
              </a:rPr>
              <a:t>Large-scale processing defines ~79K PFC </a:t>
            </a:r>
            <a:br>
              <a:rPr lang="en-US" altLang="en-US" sz="1600" dirty="0" smtClean="0">
                <a:solidFill>
                  <a:schemeClr val="tx1">
                    <a:lumMod val="65000"/>
                    <a:lumOff val="35000"/>
                  </a:schemeClr>
                </a:solidFill>
                <a:ea typeface="ＭＳ Ｐゴシック" charset="-128"/>
              </a:rPr>
            </a:br>
            <a:r>
              <a:rPr lang="en-US" altLang="en-US" sz="1600" b="1" u="sng" dirty="0" smtClean="0">
                <a:solidFill>
                  <a:srgbClr val="FFC000"/>
                </a:solidFill>
                <a:ea typeface="ＭＳ Ｐゴシック" charset="-128"/>
              </a:rPr>
              <a:t>enhancers &amp; creates a comprehensive QTL </a:t>
            </a:r>
            <a:r>
              <a:rPr lang="en-US" altLang="en-US" sz="1600" dirty="0" smtClean="0">
                <a:solidFill>
                  <a:schemeClr val="tx1">
                    <a:lumMod val="65000"/>
                    <a:lumOff val="35000"/>
                  </a:schemeClr>
                </a:solidFill>
                <a:ea typeface="ＭＳ Ｐゴシック" charset="-128"/>
              </a:rPr>
              <a:t>resource (~2.5M </a:t>
            </a:r>
            <a:r>
              <a:rPr lang="en-US" altLang="en-US" sz="1600" dirty="0" err="1" smtClean="0">
                <a:solidFill>
                  <a:schemeClr val="tx1">
                    <a:lumMod val="65000"/>
                    <a:lumOff val="35000"/>
                  </a:schemeClr>
                </a:solidFill>
                <a:ea typeface="ＭＳ Ｐゴシック" charset="-128"/>
              </a:rPr>
              <a:t>eQTLs</a:t>
            </a:r>
            <a:r>
              <a:rPr lang="en-US" altLang="en-US" sz="1600" dirty="0" smtClean="0">
                <a:solidFill>
                  <a:schemeClr val="tx1">
                    <a:lumMod val="65000"/>
                    <a:lumOff val="35000"/>
                  </a:schemeClr>
                </a:solidFill>
                <a:ea typeface="ＭＳ Ｐゴシック" charset="-128"/>
              </a:rPr>
              <a:t> + </a:t>
            </a:r>
            <a:r>
              <a:rPr lang="en-US" altLang="en-US" sz="1600" dirty="0" err="1" smtClean="0">
                <a:solidFill>
                  <a:schemeClr val="tx1">
                    <a:lumMod val="65000"/>
                    <a:lumOff val="35000"/>
                  </a:schemeClr>
                </a:solidFill>
                <a:ea typeface="ＭＳ Ｐゴシック" charset="-128"/>
              </a:rPr>
              <a:t>cQTLs</a:t>
            </a:r>
            <a:r>
              <a:rPr lang="en-US" altLang="en-US" sz="1600" dirty="0" smtClean="0">
                <a:solidFill>
                  <a:schemeClr val="tx1">
                    <a:lumMod val="65000"/>
                    <a:lumOff val="35000"/>
                  </a:schemeClr>
                </a:solidFill>
                <a:ea typeface="ＭＳ Ｐゴシック" charset="-128"/>
              </a:rPr>
              <a:t> &amp; </a:t>
            </a:r>
            <a:r>
              <a:rPr lang="en-US" altLang="en-US" sz="1600" dirty="0" err="1" smtClean="0">
                <a:solidFill>
                  <a:schemeClr val="tx1">
                    <a:lumMod val="65000"/>
                    <a:lumOff val="35000"/>
                  </a:schemeClr>
                </a:solidFill>
                <a:ea typeface="ＭＳ Ｐゴシック" charset="-128"/>
              </a:rPr>
              <a:t>fQTLs</a:t>
            </a:r>
            <a:r>
              <a:rPr lang="en-US" altLang="en-US" sz="1600" dirty="0" smtClean="0">
                <a:solidFill>
                  <a:schemeClr val="tx1">
                    <a:lumMod val="65000"/>
                    <a:lumOff val="35000"/>
                  </a:schemeClr>
                </a:solidFill>
                <a:ea typeface="ＭＳ Ｐゴシック" charset="-128"/>
              </a:rPr>
              <a:t>)</a:t>
            </a:r>
          </a:p>
          <a:p>
            <a:pPr lvl="1"/>
            <a:r>
              <a:rPr lang="en-US" altLang="en-US" sz="1600" dirty="0" smtClean="0">
                <a:solidFill>
                  <a:schemeClr val="tx1">
                    <a:lumMod val="65000"/>
                    <a:lumOff val="35000"/>
                  </a:schemeClr>
                </a:solidFill>
                <a:ea typeface="ＭＳ Ｐゴシック" charset="-128"/>
              </a:rPr>
              <a:t>Connecting QTLs, enhancer activity relationships &amp; Hi-C into a</a:t>
            </a:r>
            <a:r>
              <a:rPr lang="en-US" altLang="en-US" sz="1600" b="1" dirty="0" smtClean="0">
                <a:solidFill>
                  <a:schemeClr val="tx1">
                    <a:lumMod val="65000"/>
                    <a:lumOff val="35000"/>
                  </a:schemeClr>
                </a:solidFill>
                <a:ea typeface="ＭＳ Ｐゴシック" charset="-128"/>
              </a:rPr>
              <a:t> </a:t>
            </a:r>
            <a:br>
              <a:rPr lang="en-US" altLang="en-US" sz="1600" b="1" dirty="0" smtClean="0">
                <a:solidFill>
                  <a:schemeClr val="tx1">
                    <a:lumMod val="65000"/>
                    <a:lumOff val="35000"/>
                  </a:schemeClr>
                </a:solidFill>
                <a:ea typeface="ＭＳ Ｐゴシック" charset="-128"/>
              </a:rPr>
            </a:br>
            <a:r>
              <a:rPr lang="en-US" altLang="en-US" sz="1600" b="1" u="sng" dirty="0" smtClean="0">
                <a:solidFill>
                  <a:srgbClr val="FFC000"/>
                </a:solidFill>
                <a:ea typeface="ＭＳ Ｐゴシック" charset="-128"/>
              </a:rPr>
              <a:t>brain regulatory network</a:t>
            </a:r>
            <a:r>
              <a:rPr lang="en-US" altLang="en-US" sz="1600" b="1" dirty="0" smtClean="0">
                <a:solidFill>
                  <a:schemeClr val="tx1">
                    <a:lumMod val="65000"/>
                    <a:lumOff val="35000"/>
                  </a:schemeClr>
                </a:solidFill>
                <a:ea typeface="ＭＳ Ｐゴシック" charset="-128"/>
              </a:rPr>
              <a:t> </a:t>
            </a:r>
            <a:r>
              <a:rPr lang="en-US" altLang="en-US" sz="1600" dirty="0" smtClean="0">
                <a:solidFill>
                  <a:schemeClr val="tx1">
                    <a:lumMod val="65000"/>
                    <a:lumOff val="35000"/>
                  </a:schemeClr>
                </a:solidFill>
                <a:ea typeface="ＭＳ Ｐゴシック" charset="-128"/>
              </a:rPr>
              <a:t>&amp; using this to link SCZ GWAS SNPs to genes</a:t>
            </a:r>
          </a:p>
          <a:p>
            <a:pPr lvl="1"/>
            <a:r>
              <a:rPr lang="en-US" altLang="en-US" sz="1600" dirty="0" smtClean="0">
                <a:solidFill>
                  <a:schemeClr val="tx1">
                    <a:lumMod val="65000"/>
                    <a:lumOff val="35000"/>
                  </a:schemeClr>
                </a:solidFill>
                <a:ea typeface="ＭＳ Ｐゴシック" charset="-128"/>
              </a:rPr>
              <a:t>Embedding the reg. network in a </a:t>
            </a:r>
            <a:br>
              <a:rPr lang="en-US" altLang="en-US" sz="1600" dirty="0" smtClean="0">
                <a:solidFill>
                  <a:schemeClr val="tx1">
                    <a:lumMod val="65000"/>
                    <a:lumOff val="35000"/>
                  </a:schemeClr>
                </a:solidFill>
                <a:ea typeface="ＭＳ Ｐゴシック" charset="-128"/>
              </a:rPr>
            </a:br>
            <a:r>
              <a:rPr lang="en-US" altLang="en-US" sz="1600" b="1" u="sng" dirty="0" smtClean="0">
                <a:solidFill>
                  <a:srgbClr val="FFC000"/>
                </a:solidFill>
                <a:ea typeface="ＭＳ Ｐゴシック" charset="-128"/>
              </a:rPr>
              <a:t>deep-learning model</a:t>
            </a:r>
            <a:r>
              <a:rPr lang="en-US" altLang="en-US" sz="1600" dirty="0" smtClean="0">
                <a:solidFill>
                  <a:srgbClr val="FFC000"/>
                </a:solidFill>
                <a:ea typeface="ＭＳ Ｐゴシック" charset="-128"/>
              </a:rPr>
              <a:t> </a:t>
            </a:r>
            <a:r>
              <a:rPr lang="en-US" altLang="en-US" sz="1600" dirty="0" smtClean="0">
                <a:solidFill>
                  <a:schemeClr val="tx1">
                    <a:lumMod val="65000"/>
                    <a:lumOff val="35000"/>
                  </a:schemeClr>
                </a:solidFill>
                <a:ea typeface="ＭＳ Ｐゴシック" charset="-128"/>
              </a:rPr>
              <a:t>to predict disease from genotype &amp; transcriptome. Using this to suggest specific pathways &amp; genes, as targets.</a:t>
            </a:r>
          </a:p>
          <a:p>
            <a:endParaRPr lang="en-US" altLang="en-US" sz="1600" dirty="0" smtClean="0">
              <a:solidFill>
                <a:schemeClr val="tx1">
                  <a:lumMod val="65000"/>
                  <a:lumOff val="35000"/>
                </a:schemeClr>
              </a:solidFill>
              <a:ea typeface="ＭＳ Ｐゴシック" charset="-128"/>
              <a:cs typeface="ＭＳ Ｐゴシック" charset="-128"/>
            </a:endParaRPr>
          </a:p>
          <a:p>
            <a:endParaRPr lang="en-US" altLang="en-US" sz="1600" dirty="0">
              <a:solidFill>
                <a:schemeClr val="tx1">
                  <a:lumMod val="65000"/>
                  <a:lumOff val="35000"/>
                </a:schemeClr>
              </a:solidFill>
              <a:ea typeface="ＭＳ Ｐゴシック" charset="-128"/>
              <a:cs typeface="ＭＳ Ｐゴシック" charset="-128"/>
            </a:endParaRPr>
          </a:p>
        </p:txBody>
      </p:sp>
      <p:sp>
        <p:nvSpPr>
          <p:cNvPr id="54275" name="Content Placeholder 3"/>
          <p:cNvSpPr>
            <a:spLocks noGrp="1"/>
          </p:cNvSpPr>
          <p:nvPr>
            <p:ph sz="half" idx="2"/>
          </p:nvPr>
        </p:nvSpPr>
        <p:spPr>
          <a:xfrm>
            <a:off x="4849087" y="711200"/>
            <a:ext cx="4265181" cy="6132512"/>
          </a:xfrm>
        </p:spPr>
        <p:txBody>
          <a:bodyPr/>
          <a:lstStyle/>
          <a:p>
            <a:pPr marL="228600" lvl="1">
              <a:buFontTx/>
              <a:buChar char="•"/>
            </a:pPr>
            <a:r>
              <a:rPr lang="en-US" altLang="en-US" sz="1400" i="1" dirty="0">
                <a:solidFill>
                  <a:schemeClr val="tx1">
                    <a:lumMod val="65000"/>
                    <a:lumOff val="35000"/>
                  </a:schemeClr>
                </a:solidFill>
                <a:ea typeface="ＭＳ Ｐゴシック" charset="-128"/>
                <a:cs typeface="ＭＳ Ｐゴシック" charset="-128"/>
              </a:rPr>
              <a:t>[Exhaust]</a:t>
            </a:r>
            <a:r>
              <a:rPr lang="en-US" altLang="en-US" sz="1800" i="1" dirty="0">
                <a:solidFill>
                  <a:schemeClr val="tx1">
                    <a:lumMod val="65000"/>
                    <a:lumOff val="35000"/>
                  </a:schemeClr>
                </a:solidFill>
                <a:ea typeface="ＭＳ Ｐゴシック" charset="-128"/>
                <a:cs typeface="ＭＳ Ｐゴシック" charset="-128"/>
              </a:rPr>
              <a:t> </a:t>
            </a:r>
            <a:r>
              <a:rPr lang="en-US" altLang="en-US" sz="1800" b="1" u="sng" dirty="0" smtClean="0">
                <a:solidFill>
                  <a:srgbClr val="FFC000"/>
                </a:solidFill>
                <a:ea typeface="ＭＳ Ｐゴシック" charset="-128"/>
              </a:rPr>
              <a:t>Other uses</a:t>
            </a:r>
            <a:r>
              <a:rPr lang="en-US" altLang="en-US" sz="1800" dirty="0" smtClean="0">
                <a:solidFill>
                  <a:schemeClr val="tx1">
                    <a:lumMod val="65000"/>
                    <a:lumOff val="35000"/>
                  </a:schemeClr>
                </a:solidFill>
                <a:ea typeface="ＭＳ Ｐゴシック" charset="-128"/>
              </a:rPr>
              <a:t> for the resource</a:t>
            </a:r>
          </a:p>
          <a:p>
            <a:pPr marL="569913" lvl="2"/>
            <a:r>
              <a:rPr lang="en-US" altLang="en-US" sz="1600" dirty="0">
                <a:solidFill>
                  <a:schemeClr val="tx1">
                    <a:lumMod val="65000"/>
                    <a:lumOff val="35000"/>
                  </a:schemeClr>
                </a:solidFill>
                <a:ea typeface="ＭＳ Ｐゴシック" charset="-128"/>
              </a:rPr>
              <a:t>H</a:t>
            </a:r>
            <a:r>
              <a:rPr lang="en-US" altLang="en-US" sz="1600" dirty="0" smtClean="0">
                <a:solidFill>
                  <a:schemeClr val="tx1">
                    <a:lumMod val="65000"/>
                    <a:lumOff val="35000"/>
                  </a:schemeClr>
                </a:solidFill>
                <a:ea typeface="ＭＳ Ｐゴシック" charset="-128"/>
              </a:rPr>
              <a:t>ighlighting </a:t>
            </a:r>
            <a:r>
              <a:rPr lang="en-US" altLang="en-US" sz="1600" dirty="0">
                <a:solidFill>
                  <a:schemeClr val="tx1">
                    <a:lumMod val="65000"/>
                    <a:lumOff val="35000"/>
                  </a:schemeClr>
                </a:solidFill>
                <a:ea typeface="ＭＳ Ｐゴシック" charset="-128"/>
              </a:rPr>
              <a:t>aging related genes + consistently comparing the brain to other </a:t>
            </a:r>
            <a:r>
              <a:rPr lang="en-US" altLang="en-US" sz="1600" dirty="0" smtClean="0">
                <a:solidFill>
                  <a:schemeClr val="tx1">
                    <a:lumMod val="65000"/>
                    <a:lumOff val="35000"/>
                  </a:schemeClr>
                </a:solidFill>
                <a:ea typeface="ＭＳ Ｐゴシック" charset="-128"/>
              </a:rPr>
              <a:t>organs</a:t>
            </a:r>
            <a:endParaRPr lang="en-US" altLang="en-US" sz="1600" i="1" dirty="0">
              <a:solidFill>
                <a:schemeClr val="tx1">
                  <a:lumMod val="65000"/>
                  <a:lumOff val="35000"/>
                </a:schemeClr>
              </a:solidFill>
              <a:ea typeface="ＭＳ Ｐゴシック" charset="-128"/>
              <a:cs typeface="ＭＳ Ｐゴシック" charset="-128"/>
            </a:endParaRPr>
          </a:p>
          <a:p>
            <a:r>
              <a:rPr lang="en-US" altLang="en-US" sz="1400" i="1" dirty="0" smtClean="0">
                <a:solidFill>
                  <a:schemeClr val="tx1">
                    <a:lumMod val="65000"/>
                    <a:lumOff val="35000"/>
                  </a:schemeClr>
                </a:solidFill>
                <a:ea typeface="ＭＳ Ｐゴシック" charset="-128"/>
                <a:cs typeface="ＭＳ Ｐゴシック" charset="-128"/>
              </a:rPr>
              <a:t>[</a:t>
            </a:r>
            <a:r>
              <a:rPr lang="en-US" altLang="en-US" sz="1400" i="1" dirty="0">
                <a:solidFill>
                  <a:schemeClr val="tx1">
                    <a:lumMod val="65000"/>
                    <a:lumOff val="35000"/>
                  </a:schemeClr>
                </a:solidFill>
                <a:ea typeface="ＭＳ Ｐゴシック" charset="-128"/>
                <a:cs typeface="ＭＳ Ｐゴシック" charset="-128"/>
              </a:rPr>
              <a:t>Exhaust] </a:t>
            </a:r>
            <a:r>
              <a:rPr lang="en-US" altLang="en-US" sz="1800" b="1" u="sng" dirty="0">
                <a:solidFill>
                  <a:srgbClr val="FFC000"/>
                </a:solidFill>
                <a:ea typeface="ＭＳ Ｐゴシック" charset="-128"/>
                <a:cs typeface="ＭＳ Ｐゴシック" charset="-128"/>
              </a:rPr>
              <a:t>Genomic </a:t>
            </a:r>
            <a:r>
              <a:rPr lang="en-US" altLang="en-US" sz="1800" b="1" u="sng" dirty="0" smtClean="0">
                <a:solidFill>
                  <a:srgbClr val="FFC000"/>
                </a:solidFill>
                <a:ea typeface="ＭＳ Ｐゴシック" charset="-128"/>
                <a:cs typeface="ＭＳ Ｐゴシック" charset="-128"/>
              </a:rPr>
              <a:t>Privacy</a:t>
            </a:r>
          </a:p>
          <a:p>
            <a:pPr lvl="1"/>
            <a:r>
              <a:rPr lang="en-US" altLang="en-US" sz="1600" dirty="0" smtClean="0">
                <a:solidFill>
                  <a:schemeClr val="tx1">
                    <a:lumMod val="65000"/>
                    <a:lumOff val="35000"/>
                  </a:schemeClr>
                </a:solidFill>
                <a:ea typeface="ＭＳ Ｐゴシック" charset="-128"/>
                <a:cs typeface="ＭＳ Ｐゴシック" charset="-128"/>
              </a:rPr>
              <a:t>The </a:t>
            </a:r>
            <a:r>
              <a:rPr lang="en-US" altLang="en-US" sz="1600" b="1" u="sng" dirty="0" smtClean="0">
                <a:solidFill>
                  <a:srgbClr val="FFC000"/>
                </a:solidFill>
                <a:ea typeface="ＭＳ Ｐゴシック" charset="-128"/>
                <a:cs typeface="ＭＳ Ｐゴシック" charset="-128"/>
              </a:rPr>
              <a:t>Dilemma</a:t>
            </a:r>
            <a:endParaRPr lang="en-US" altLang="en-US" sz="1600" dirty="0">
              <a:solidFill>
                <a:srgbClr val="FFC000"/>
              </a:solidFill>
              <a:ea typeface="ＭＳ Ｐゴシック" charset="-128"/>
              <a:cs typeface="ＭＳ Ｐゴシック" charset="-128"/>
            </a:endParaRPr>
          </a:p>
          <a:p>
            <a:pPr lvl="2"/>
            <a:r>
              <a:rPr lang="en-US" altLang="en-US" sz="1600" dirty="0">
                <a:solidFill>
                  <a:schemeClr val="tx1">
                    <a:lumMod val="65000"/>
                    <a:lumOff val="35000"/>
                  </a:schemeClr>
                </a:solidFill>
                <a:ea typeface="ＭＳ Ｐゴシック" charset="-128"/>
                <a:cs typeface="ＭＳ Ｐゴシック" charset="-128"/>
              </a:rPr>
              <a:t>The genome as fundamental, inherited info that’s very private v. need for large-scale mining for med. research</a:t>
            </a:r>
          </a:p>
          <a:p>
            <a:pPr lvl="2"/>
            <a:r>
              <a:rPr lang="en-US" altLang="en-US" sz="1600" dirty="0" smtClean="0">
                <a:solidFill>
                  <a:schemeClr val="tx1">
                    <a:lumMod val="65000"/>
                    <a:lumOff val="35000"/>
                  </a:schemeClr>
                </a:solidFill>
                <a:ea typeface="ＭＳ Ｐゴシック" charset="-128"/>
                <a:cs typeface="ＭＳ Ｐゴシック" charset="-128"/>
              </a:rPr>
              <a:t>2-sided </a:t>
            </a:r>
            <a:r>
              <a:rPr lang="en-US" altLang="en-US" sz="1600" dirty="0">
                <a:solidFill>
                  <a:schemeClr val="tx1">
                    <a:lumMod val="65000"/>
                    <a:lumOff val="35000"/>
                  </a:schemeClr>
                </a:solidFill>
                <a:ea typeface="ＭＳ Ｐゴシック" charset="-128"/>
                <a:cs typeface="ＭＳ Ｐゴシック" charset="-128"/>
              </a:rPr>
              <a:t>nature of </a:t>
            </a:r>
            <a:r>
              <a:rPr lang="en-US" altLang="en-US" sz="1600" dirty="0" smtClean="0">
                <a:solidFill>
                  <a:schemeClr val="tx1">
                    <a:lumMod val="65000"/>
                    <a:lumOff val="35000"/>
                  </a:schemeClr>
                </a:solidFill>
                <a:ea typeface="ＭＳ Ｐゴシック" charset="-128"/>
                <a:cs typeface="ＭＳ Ｐゴシック" charset="-128"/>
              </a:rPr>
              <a:t>RNA-</a:t>
            </a:r>
            <a:r>
              <a:rPr lang="en-US" altLang="en-US" sz="1600" dirty="0" err="1" smtClean="0">
                <a:solidFill>
                  <a:schemeClr val="tx1">
                    <a:lumMod val="65000"/>
                    <a:lumOff val="35000"/>
                  </a:schemeClr>
                </a:solidFill>
                <a:ea typeface="ＭＳ Ｐゴシック" charset="-128"/>
                <a:cs typeface="ＭＳ Ｐゴシック" charset="-128"/>
              </a:rPr>
              <a:t>seq</a:t>
            </a:r>
            <a:r>
              <a:rPr lang="en-US" altLang="en-US" sz="1600" dirty="0" smtClean="0">
                <a:solidFill>
                  <a:schemeClr val="tx1">
                    <a:lumMod val="65000"/>
                    <a:lumOff val="35000"/>
                  </a:schemeClr>
                </a:solidFill>
                <a:ea typeface="ＭＳ Ｐゴシック" charset="-128"/>
                <a:cs typeface="ＭＳ Ｐゴシック" charset="-128"/>
              </a:rPr>
              <a:t> presents tricky privacy issues</a:t>
            </a:r>
            <a:endParaRPr lang="en-US" altLang="en-US" sz="1600" dirty="0">
              <a:solidFill>
                <a:schemeClr val="tx1">
                  <a:lumMod val="65000"/>
                  <a:lumOff val="35000"/>
                </a:schemeClr>
              </a:solidFill>
              <a:ea typeface="ＭＳ Ｐゴシック" charset="-128"/>
              <a:cs typeface="ＭＳ Ｐゴシック" charset="-128"/>
            </a:endParaRPr>
          </a:p>
          <a:p>
            <a:pPr lvl="1"/>
            <a:r>
              <a:rPr lang="en-US" altLang="en-US" sz="1600" b="1" u="sng" dirty="0" err="1">
                <a:solidFill>
                  <a:srgbClr val="FFC000"/>
                </a:solidFill>
                <a:ea typeface="ＭＳ Ｐゴシック" charset="-128"/>
              </a:rPr>
              <a:t>eQTLs</a:t>
            </a:r>
            <a:r>
              <a:rPr lang="en-US" altLang="en-US" sz="1600" dirty="0">
                <a:solidFill>
                  <a:schemeClr val="tx1">
                    <a:lumMod val="65000"/>
                    <a:lumOff val="35000"/>
                  </a:schemeClr>
                </a:solidFill>
                <a:ea typeface="ＭＳ Ｐゴシック" charset="-128"/>
              </a:rPr>
              <a:t>: Quantifying &amp; removing </a:t>
            </a:r>
            <a:r>
              <a:rPr lang="en-US" altLang="en-US" sz="1600" dirty="0" smtClean="0">
                <a:solidFill>
                  <a:schemeClr val="tx1">
                    <a:lumMod val="65000"/>
                    <a:lumOff val="35000"/>
                  </a:schemeClr>
                </a:solidFill>
                <a:ea typeface="ＭＳ Ｐゴシック" charset="-128"/>
              </a:rPr>
              <a:t>variant </a:t>
            </a:r>
            <a:r>
              <a:rPr lang="en-US" altLang="en-US" sz="1600" dirty="0">
                <a:solidFill>
                  <a:schemeClr val="tx1">
                    <a:lumMod val="65000"/>
                    <a:lumOff val="35000"/>
                  </a:schemeClr>
                </a:solidFill>
                <a:ea typeface="ＭＳ Ｐゴシック" charset="-128"/>
              </a:rPr>
              <a:t>info from expression levels </a:t>
            </a:r>
            <a:r>
              <a:rPr lang="en-US" altLang="en-US" sz="1600" dirty="0" smtClean="0">
                <a:solidFill>
                  <a:schemeClr val="tx1">
                    <a:lumMod val="65000"/>
                    <a:lumOff val="35000"/>
                  </a:schemeClr>
                </a:solidFill>
                <a:ea typeface="ＭＳ Ｐゴシック" charset="-128"/>
              </a:rPr>
              <a:t>with </a:t>
            </a:r>
            <a:r>
              <a:rPr lang="en-US" altLang="en-US" sz="1600" dirty="0">
                <a:solidFill>
                  <a:schemeClr val="tx1">
                    <a:lumMod val="65000"/>
                    <a:lumOff val="35000"/>
                  </a:schemeClr>
                </a:solidFill>
                <a:ea typeface="ＭＳ Ｐゴシック" charset="-128"/>
              </a:rPr>
              <a:t>ICI &amp; predictability. Instantiating a practical linking attack </a:t>
            </a:r>
            <a:r>
              <a:rPr lang="en-US" altLang="en-US" sz="1600" dirty="0" smtClean="0">
                <a:solidFill>
                  <a:schemeClr val="tx1">
                    <a:lumMod val="65000"/>
                    <a:lumOff val="35000"/>
                  </a:schemeClr>
                </a:solidFill>
                <a:ea typeface="ＭＳ Ｐゴシック" charset="-128"/>
              </a:rPr>
              <a:t>with </a:t>
            </a:r>
            <a:r>
              <a:rPr lang="en-US" altLang="en-US" sz="1600" dirty="0">
                <a:solidFill>
                  <a:schemeClr val="tx1">
                    <a:lumMod val="65000"/>
                    <a:lumOff val="35000"/>
                  </a:schemeClr>
                </a:solidFill>
                <a:ea typeface="ＭＳ Ｐゴシック" charset="-128"/>
              </a:rPr>
              <a:t>noisy quasi-identifiers</a:t>
            </a:r>
          </a:p>
          <a:p>
            <a:pPr lvl="1"/>
            <a:r>
              <a:rPr lang="en-US" altLang="en-US" sz="1600" b="1" u="sng" dirty="0">
                <a:solidFill>
                  <a:srgbClr val="FFC000"/>
                </a:solidFill>
                <a:ea typeface="ＭＳ Ｐゴシック" charset="-128"/>
                <a:cs typeface="ＭＳ Ｐゴシック" charset="-128"/>
              </a:rPr>
              <a:t>Signal Profiles</a:t>
            </a:r>
            <a:r>
              <a:rPr lang="en-US" altLang="en-US" sz="1600" dirty="0">
                <a:solidFill>
                  <a:schemeClr val="tx1">
                    <a:lumMod val="65000"/>
                    <a:lumOff val="35000"/>
                  </a:schemeClr>
                </a:solidFill>
                <a:ea typeface="ＭＳ Ｐゴシック" charset="-128"/>
                <a:cs typeface="ＭＳ Ｐゴシック" charset="-128"/>
              </a:rPr>
              <a:t>: Manifest appreciable leakage from large &amp; small deletions. Linking attacks possible but additional complication of SV discovery in addition to genotyping</a:t>
            </a:r>
            <a:endParaRPr lang="en-US" altLang="en-US" sz="1600" dirty="0">
              <a:solidFill>
                <a:schemeClr val="tx1">
                  <a:lumMod val="65000"/>
                  <a:lumOff val="35000"/>
                </a:schemeClr>
              </a:solidFill>
              <a:ea typeface="ＭＳ Ｐゴシック" charset="-128"/>
            </a:endParaRPr>
          </a:p>
          <a:p>
            <a:endParaRPr lang="en-US" altLang="en-US" sz="1600" dirty="0">
              <a:solidFill>
                <a:schemeClr val="tx1">
                  <a:lumMod val="65000"/>
                  <a:lumOff val="35000"/>
                </a:schemeClr>
              </a:solidFill>
              <a:ea typeface="ＭＳ Ｐゴシック" charset="-128"/>
              <a:cs typeface="ＭＳ Ｐゴシック" charset="-128"/>
            </a:endParaRPr>
          </a:p>
          <a:p>
            <a:endParaRPr lang="en-US" altLang="en-US" sz="1600" dirty="0">
              <a:solidFill>
                <a:schemeClr val="tx1">
                  <a:lumMod val="65000"/>
                  <a:lumOff val="35000"/>
                </a:schemeClr>
              </a:solidFill>
              <a:ea typeface="ＭＳ Ｐゴシック" charset="-128"/>
              <a:cs typeface="ＭＳ Ｐゴシック" charset="-128"/>
            </a:endParaRPr>
          </a:p>
        </p:txBody>
      </p:sp>
    </p:spTree>
    <p:extLst>
      <p:ext uri="{BB962C8B-B14F-4D97-AF65-F5344CB8AC3E}">
        <p14:creationId xmlns:p14="http://schemas.microsoft.com/office/powerpoint/2010/main" val="1499354245"/>
      </p:ext>
    </p:extLst>
  </p:cSld>
  <p:clrMapOvr>
    <a:masterClrMapping/>
  </p:clrMapOvr>
  <p:transition advTm="238108"/>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Title 1"/>
          <p:cNvSpPr>
            <a:spLocks noGrp="1"/>
          </p:cNvSpPr>
          <p:nvPr>
            <p:ph type="title"/>
          </p:nvPr>
        </p:nvSpPr>
        <p:spPr>
          <a:xfrm>
            <a:off x="15876" y="7938"/>
            <a:ext cx="9112248" cy="684212"/>
          </a:xfrm>
        </p:spPr>
        <p:txBody>
          <a:bodyPr/>
          <a:lstStyle/>
          <a:p>
            <a:pPr>
              <a:defRPr/>
            </a:pPr>
            <a:r>
              <a:rPr lang="en-US" sz="1400" dirty="0">
                <a:solidFill>
                  <a:schemeClr val="bg1">
                    <a:lumMod val="50000"/>
                  </a:schemeClr>
                </a:solidFill>
                <a:ea typeface="ＭＳ Ｐゴシック" charset="0"/>
                <a:cs typeface="ＭＳ Ｐゴシック" charset="0"/>
              </a:rPr>
              <a:t>Using population-scale </a:t>
            </a:r>
            <a:r>
              <a:rPr lang="en-US" sz="1400" dirty="0" smtClean="0">
                <a:solidFill>
                  <a:schemeClr val="bg1">
                    <a:lumMod val="50000"/>
                  </a:schemeClr>
                </a:solidFill>
                <a:ea typeface="ＭＳ Ｐゴシック" charset="0"/>
                <a:cs typeface="ＭＳ Ｐゴシック" charset="0"/>
              </a:rPr>
              <a:t>functional </a:t>
            </a:r>
            <a:r>
              <a:rPr lang="en-US" sz="1400" dirty="0">
                <a:solidFill>
                  <a:schemeClr val="bg1">
                    <a:lumMod val="50000"/>
                  </a:schemeClr>
                </a:solidFill>
                <a:ea typeface="ＭＳ Ｐゴシック" charset="0"/>
                <a:cs typeface="ＭＳ Ｐゴシック" charset="0"/>
              </a:rPr>
              <a:t>genomics </a:t>
            </a:r>
            <a:r>
              <a:rPr lang="en-US" sz="1400" dirty="0" smtClean="0">
                <a:solidFill>
                  <a:schemeClr val="bg1">
                    <a:lumMod val="50000"/>
                  </a:schemeClr>
                </a:solidFill>
                <a:ea typeface="ＭＳ Ｐゴシック" charset="0"/>
                <a:cs typeface="ＭＳ Ｐゴシック" charset="0"/>
              </a:rPr>
              <a:t>to </a:t>
            </a:r>
            <a:r>
              <a:rPr lang="en-US" sz="1400" dirty="0">
                <a:solidFill>
                  <a:schemeClr val="bg1">
                    <a:lumMod val="50000"/>
                  </a:schemeClr>
                </a:solidFill>
                <a:ea typeface="ＭＳ Ｐゴシック" charset="0"/>
                <a:cs typeface="ＭＳ Ｐゴシック" charset="0"/>
              </a:rPr>
              <a:t>understand </a:t>
            </a:r>
            <a:r>
              <a:rPr lang="en-US" sz="1400" dirty="0" err="1" smtClean="0">
                <a:solidFill>
                  <a:schemeClr val="bg1">
                    <a:lumMod val="50000"/>
                  </a:schemeClr>
                </a:solidFill>
                <a:ea typeface="ＭＳ Ｐゴシック" charset="0"/>
                <a:cs typeface="ＭＳ Ｐゴシック" charset="0"/>
              </a:rPr>
              <a:t>neuropsychiatic</a:t>
            </a:r>
            <a:r>
              <a:rPr lang="en-US" sz="1400" dirty="0" smtClean="0">
                <a:solidFill>
                  <a:schemeClr val="bg1">
                    <a:lumMod val="50000"/>
                  </a:schemeClr>
                </a:solidFill>
                <a:ea typeface="ＭＳ Ｐゴシック" charset="0"/>
                <a:cs typeface="ＭＳ Ｐゴシック" charset="0"/>
              </a:rPr>
              <a:t> </a:t>
            </a:r>
            <a:r>
              <a:rPr lang="en-US" sz="1400" dirty="0">
                <a:solidFill>
                  <a:schemeClr val="bg1">
                    <a:lumMod val="50000"/>
                  </a:schemeClr>
                </a:solidFill>
                <a:ea typeface="ＭＳ Ｐゴシック" charset="0"/>
                <a:cs typeface="ＭＳ Ｐゴシック" charset="0"/>
              </a:rPr>
              <a:t>disease </a:t>
            </a:r>
            <a:r>
              <a:rPr lang="en-US" sz="1400" dirty="0" smtClean="0">
                <a:solidFill>
                  <a:schemeClr val="bg1">
                    <a:lumMod val="50000"/>
                  </a:schemeClr>
                </a:solidFill>
                <a:ea typeface="ＭＳ Ｐゴシック" charset="0"/>
                <a:cs typeface="ＭＳ Ｐゴシック" charset="0"/>
              </a:rPr>
              <a:t/>
            </a:r>
            <a:br>
              <a:rPr lang="en-US" sz="1400" dirty="0" smtClean="0">
                <a:solidFill>
                  <a:schemeClr val="bg1">
                    <a:lumMod val="50000"/>
                  </a:schemeClr>
                </a:solidFill>
                <a:ea typeface="ＭＳ Ｐゴシック" charset="0"/>
                <a:cs typeface="ＭＳ Ｐゴシック" charset="0"/>
              </a:rPr>
            </a:br>
            <a:r>
              <a:rPr lang="en-US" sz="1400" dirty="0" smtClean="0">
                <a:solidFill>
                  <a:schemeClr val="bg1">
                    <a:lumMod val="50000"/>
                  </a:schemeClr>
                </a:solidFill>
                <a:ea typeface="ＭＳ Ｐゴシック" charset="0"/>
                <a:cs typeface="ＭＳ Ｐゴシック" charset="0"/>
              </a:rPr>
              <a:t>&amp; </a:t>
            </a:r>
            <a:r>
              <a:rPr lang="en-US" sz="1400" dirty="0">
                <a:solidFill>
                  <a:schemeClr val="bg1">
                    <a:lumMod val="50000"/>
                  </a:schemeClr>
                </a:solidFill>
                <a:ea typeface="ＭＳ Ｐゴシック" charset="0"/>
                <a:cs typeface="ＭＳ Ｐゴシック" charset="0"/>
              </a:rPr>
              <a:t>interpreting </a:t>
            </a:r>
            <a:r>
              <a:rPr lang="en-US" sz="1400" dirty="0" smtClean="0">
                <a:solidFill>
                  <a:schemeClr val="bg1">
                    <a:lumMod val="50000"/>
                  </a:schemeClr>
                </a:solidFill>
                <a:ea typeface="ＭＳ Ｐゴシック" charset="0"/>
                <a:cs typeface="ＭＳ Ｐゴシック" charset="0"/>
              </a:rPr>
              <a:t>the data </a:t>
            </a:r>
            <a:r>
              <a:rPr lang="en-US" sz="1400" dirty="0">
                <a:solidFill>
                  <a:schemeClr val="bg1">
                    <a:lumMod val="50000"/>
                  </a:schemeClr>
                </a:solidFill>
                <a:ea typeface="ＭＳ Ｐゴシック" charset="0"/>
                <a:cs typeface="ＭＳ Ｐゴシック" charset="0"/>
              </a:rPr>
              <a:t>exhaust </a:t>
            </a:r>
            <a:r>
              <a:rPr lang="en-US" sz="1400" dirty="0" smtClean="0">
                <a:solidFill>
                  <a:schemeClr val="bg1">
                    <a:lumMod val="50000"/>
                  </a:schemeClr>
                </a:solidFill>
                <a:ea typeface="ＭＳ Ｐゴシック" charset="0"/>
                <a:cs typeface="ＭＳ Ｐゴシック" charset="0"/>
              </a:rPr>
              <a:t>from </a:t>
            </a:r>
            <a:r>
              <a:rPr lang="en-US" sz="1400" dirty="0">
                <a:solidFill>
                  <a:schemeClr val="bg1">
                    <a:lumMod val="50000"/>
                  </a:schemeClr>
                </a:solidFill>
                <a:ea typeface="ＭＳ Ｐゴシック" charset="0"/>
                <a:cs typeface="ＭＳ Ｐゴシック" charset="0"/>
              </a:rPr>
              <a:t>this activity </a:t>
            </a:r>
            <a:endParaRPr lang="en-US" sz="1400" dirty="0">
              <a:ea typeface="ＭＳ Ｐゴシック" charset="0"/>
              <a:cs typeface="ＭＳ Ｐゴシック" charset="0"/>
            </a:endParaRPr>
          </a:p>
        </p:txBody>
      </p:sp>
      <p:sp>
        <p:nvSpPr>
          <p:cNvPr id="54274" name="Content Placeholder 2"/>
          <p:cNvSpPr>
            <a:spLocks noGrp="1"/>
          </p:cNvSpPr>
          <p:nvPr>
            <p:ph sz="half" idx="1"/>
          </p:nvPr>
        </p:nvSpPr>
        <p:spPr>
          <a:xfrm>
            <a:off x="-10310" y="711200"/>
            <a:ext cx="4859397" cy="6116638"/>
          </a:xfrm>
        </p:spPr>
        <p:txBody>
          <a:bodyPr/>
          <a:lstStyle/>
          <a:p>
            <a:r>
              <a:rPr lang="en-US" altLang="en-US" sz="1400" i="1" dirty="0" smtClean="0">
                <a:ea typeface="ＭＳ Ｐゴシック" charset="-128"/>
                <a:cs typeface="ＭＳ Ｐゴシック" charset="-128"/>
              </a:rPr>
              <a:t>[Core] </a:t>
            </a:r>
            <a:r>
              <a:rPr lang="en-US" altLang="en-US" sz="1800" b="1" u="sng" dirty="0" err="1" smtClean="0">
                <a:ea typeface="ＭＳ Ｐゴシック" charset="-128"/>
                <a:cs typeface="ＭＳ Ｐゴシック" charset="-128"/>
              </a:rPr>
              <a:t>PsychENCODE</a:t>
            </a:r>
            <a:r>
              <a:rPr lang="en-US" altLang="en-US" sz="1800" b="1" dirty="0">
                <a:ea typeface="ＭＳ Ｐゴシック" charset="-128"/>
                <a:cs typeface="ＭＳ Ｐゴシック" charset="-128"/>
              </a:rPr>
              <a:t>: </a:t>
            </a:r>
            <a:r>
              <a:rPr lang="en-US" altLang="en-US" sz="1800" dirty="0">
                <a:ea typeface="ＭＳ Ｐゴシック" charset="-128"/>
                <a:cs typeface="ＭＳ Ｐゴシック" charset="-128"/>
              </a:rPr>
              <a:t>Population-level analysis of </a:t>
            </a:r>
            <a:r>
              <a:rPr lang="en-US" altLang="en-US" sz="1800" dirty="0" smtClean="0">
                <a:ea typeface="ＭＳ Ｐゴシック" charset="-128"/>
                <a:cs typeface="ＭＳ Ｐゴシック" charset="-128"/>
              </a:rPr>
              <a:t>functional </a:t>
            </a:r>
            <a:r>
              <a:rPr lang="en-US" altLang="en-US" sz="1800" dirty="0">
                <a:ea typeface="ＭＳ Ｐゴシック" charset="-128"/>
                <a:cs typeface="ＭＳ Ｐゴシック" charset="-128"/>
              </a:rPr>
              <a:t>genomics data related to </a:t>
            </a:r>
            <a:r>
              <a:rPr lang="en-US" altLang="en-US" sz="1800" dirty="0" smtClean="0">
                <a:ea typeface="ＭＳ Ｐゴシック" charset="-128"/>
                <a:cs typeface="ＭＳ Ｐゴシック" charset="-128"/>
              </a:rPr>
              <a:t>neuropsychiatric </a:t>
            </a:r>
            <a:r>
              <a:rPr lang="en-US" altLang="en-US" sz="1800" dirty="0">
                <a:ea typeface="ＭＳ Ｐゴシック" charset="-128"/>
                <a:cs typeface="ＭＳ Ｐゴシック" charset="-128"/>
              </a:rPr>
              <a:t>disease</a:t>
            </a:r>
          </a:p>
          <a:p>
            <a:pPr lvl="1"/>
            <a:r>
              <a:rPr lang="en-US" altLang="en-US" sz="1600" dirty="0" smtClean="0">
                <a:ea typeface="ＭＳ Ｐゴシック" charset="-128"/>
              </a:rPr>
              <a:t>Construction of an adult brain resource with 1866 individuals + dev. time-course</a:t>
            </a:r>
          </a:p>
          <a:p>
            <a:pPr lvl="1"/>
            <a:r>
              <a:rPr lang="en-US" altLang="en-US" sz="1600" dirty="0" smtClean="0">
                <a:ea typeface="ＭＳ Ｐゴシック" charset="-128"/>
              </a:rPr>
              <a:t>Using the changing proportions of cell types (via </a:t>
            </a:r>
            <a:r>
              <a:rPr lang="en-US" altLang="en-US" sz="1600" b="1" u="sng" dirty="0" smtClean="0">
                <a:ea typeface="ＭＳ Ｐゴシック" charset="-128"/>
              </a:rPr>
              <a:t>single-cell deconvolution</a:t>
            </a:r>
            <a:r>
              <a:rPr lang="en-US" altLang="en-US" sz="1600" dirty="0" smtClean="0">
                <a:ea typeface="ＭＳ Ｐゴシック" charset="-128"/>
              </a:rPr>
              <a:t>) to account for expression variation across a population, </a:t>
            </a:r>
            <a:br>
              <a:rPr lang="en-US" altLang="en-US" sz="1600" dirty="0" smtClean="0">
                <a:ea typeface="ＭＳ Ｐゴシック" charset="-128"/>
              </a:rPr>
            </a:br>
            <a:r>
              <a:rPr lang="en-US" altLang="en-US" sz="1600" dirty="0" smtClean="0">
                <a:ea typeface="ＭＳ Ｐゴシック" charset="-128"/>
              </a:rPr>
              <a:t>disorders &amp; development</a:t>
            </a:r>
          </a:p>
          <a:p>
            <a:pPr lvl="1"/>
            <a:r>
              <a:rPr lang="en-US" altLang="en-US" sz="1600" dirty="0" smtClean="0">
                <a:ea typeface="ＭＳ Ｐゴシック" charset="-128"/>
              </a:rPr>
              <a:t>Large-scale processing defines ~79K PFC </a:t>
            </a:r>
            <a:br>
              <a:rPr lang="en-US" altLang="en-US" sz="1600" dirty="0" smtClean="0">
                <a:ea typeface="ＭＳ Ｐゴシック" charset="-128"/>
              </a:rPr>
            </a:br>
            <a:r>
              <a:rPr lang="en-US" altLang="en-US" sz="1600" b="1" u="sng" dirty="0" smtClean="0">
                <a:ea typeface="ＭＳ Ｐゴシック" charset="-128"/>
              </a:rPr>
              <a:t>enhancers &amp; creates a comprehensive QTL </a:t>
            </a:r>
            <a:r>
              <a:rPr lang="en-US" altLang="en-US" sz="1600" dirty="0" smtClean="0">
                <a:ea typeface="ＭＳ Ｐゴシック" charset="-128"/>
              </a:rPr>
              <a:t>resource (~2.5M </a:t>
            </a:r>
            <a:r>
              <a:rPr lang="en-US" altLang="en-US" sz="1600" dirty="0" err="1" smtClean="0">
                <a:ea typeface="ＭＳ Ｐゴシック" charset="-128"/>
              </a:rPr>
              <a:t>eQTLs</a:t>
            </a:r>
            <a:r>
              <a:rPr lang="en-US" altLang="en-US" sz="1600" dirty="0" smtClean="0">
                <a:ea typeface="ＭＳ Ｐゴシック" charset="-128"/>
              </a:rPr>
              <a:t> + </a:t>
            </a:r>
            <a:r>
              <a:rPr lang="en-US" altLang="en-US" sz="1600" dirty="0" err="1" smtClean="0">
                <a:ea typeface="ＭＳ Ｐゴシック" charset="-128"/>
              </a:rPr>
              <a:t>cQTLs</a:t>
            </a:r>
            <a:r>
              <a:rPr lang="en-US" altLang="en-US" sz="1600" dirty="0" smtClean="0">
                <a:ea typeface="ＭＳ Ｐゴシック" charset="-128"/>
              </a:rPr>
              <a:t> &amp; </a:t>
            </a:r>
            <a:r>
              <a:rPr lang="en-US" altLang="en-US" sz="1600" dirty="0" err="1" smtClean="0">
                <a:ea typeface="ＭＳ Ｐゴシック" charset="-128"/>
              </a:rPr>
              <a:t>fQTLs</a:t>
            </a:r>
            <a:r>
              <a:rPr lang="en-US" altLang="en-US" sz="1600" dirty="0" smtClean="0">
                <a:ea typeface="ＭＳ Ｐゴシック" charset="-128"/>
              </a:rPr>
              <a:t>)</a:t>
            </a:r>
          </a:p>
          <a:p>
            <a:pPr lvl="1"/>
            <a:r>
              <a:rPr lang="en-US" altLang="en-US" sz="1600" dirty="0" smtClean="0">
                <a:ea typeface="ＭＳ Ｐゴシック" charset="-128"/>
              </a:rPr>
              <a:t>Connecting QTLs, enhancer activity relationships &amp; Hi-C into a</a:t>
            </a:r>
            <a:r>
              <a:rPr lang="en-US" altLang="en-US" sz="1600" b="1" dirty="0" smtClean="0">
                <a:ea typeface="ＭＳ Ｐゴシック" charset="-128"/>
              </a:rPr>
              <a:t> </a:t>
            </a:r>
            <a:br>
              <a:rPr lang="en-US" altLang="en-US" sz="1600" b="1" dirty="0" smtClean="0">
                <a:ea typeface="ＭＳ Ｐゴシック" charset="-128"/>
              </a:rPr>
            </a:br>
            <a:r>
              <a:rPr lang="en-US" altLang="en-US" sz="1600" b="1" u="sng" dirty="0" smtClean="0">
                <a:ea typeface="ＭＳ Ｐゴシック" charset="-128"/>
              </a:rPr>
              <a:t>brain regulatory network</a:t>
            </a:r>
            <a:r>
              <a:rPr lang="en-US" altLang="en-US" sz="1600" b="1" dirty="0" smtClean="0">
                <a:ea typeface="ＭＳ Ｐゴシック" charset="-128"/>
              </a:rPr>
              <a:t> </a:t>
            </a:r>
            <a:r>
              <a:rPr lang="en-US" altLang="en-US" sz="1600" dirty="0" smtClean="0">
                <a:ea typeface="ＭＳ Ｐゴシック" charset="-128"/>
              </a:rPr>
              <a:t>&amp; using this to link SCZ GWAS SNPs to genes</a:t>
            </a:r>
          </a:p>
          <a:p>
            <a:pPr lvl="1"/>
            <a:r>
              <a:rPr lang="en-US" altLang="en-US" sz="1600" dirty="0" smtClean="0">
                <a:ea typeface="ＭＳ Ｐゴシック" charset="-128"/>
              </a:rPr>
              <a:t>Embedding the reg. network in a </a:t>
            </a:r>
            <a:br>
              <a:rPr lang="en-US" altLang="en-US" sz="1600" dirty="0" smtClean="0">
                <a:ea typeface="ＭＳ Ｐゴシック" charset="-128"/>
              </a:rPr>
            </a:br>
            <a:r>
              <a:rPr lang="en-US" altLang="en-US" sz="1600" b="1" u="sng" dirty="0" smtClean="0">
                <a:ea typeface="ＭＳ Ｐゴシック" charset="-128"/>
              </a:rPr>
              <a:t>deep-learning model</a:t>
            </a:r>
            <a:r>
              <a:rPr lang="en-US" altLang="en-US" sz="1600" dirty="0" smtClean="0">
                <a:ea typeface="ＭＳ Ｐゴシック" charset="-128"/>
              </a:rPr>
              <a:t> to predict disease from genotype &amp; transcriptome. Using this to suggest specific pathways &amp; genes, as targets.</a:t>
            </a:r>
          </a:p>
          <a:p>
            <a:endParaRPr lang="en-US" altLang="en-US" sz="1600" dirty="0" smtClean="0">
              <a:ea typeface="ＭＳ Ｐゴシック" charset="-128"/>
              <a:cs typeface="ＭＳ Ｐゴシック" charset="-128"/>
            </a:endParaRPr>
          </a:p>
          <a:p>
            <a:endParaRPr lang="en-US" altLang="en-US" sz="1600" dirty="0">
              <a:ea typeface="ＭＳ Ｐゴシック" charset="-128"/>
              <a:cs typeface="ＭＳ Ｐゴシック" charset="-128"/>
            </a:endParaRPr>
          </a:p>
        </p:txBody>
      </p:sp>
      <p:sp>
        <p:nvSpPr>
          <p:cNvPr id="54275" name="Content Placeholder 3"/>
          <p:cNvSpPr>
            <a:spLocks noGrp="1"/>
          </p:cNvSpPr>
          <p:nvPr>
            <p:ph sz="half" idx="2"/>
          </p:nvPr>
        </p:nvSpPr>
        <p:spPr>
          <a:xfrm>
            <a:off x="4849087" y="711200"/>
            <a:ext cx="4265181" cy="6132512"/>
          </a:xfrm>
        </p:spPr>
        <p:txBody>
          <a:bodyPr/>
          <a:lstStyle/>
          <a:p>
            <a:pPr marL="228600" lvl="1">
              <a:buFontTx/>
              <a:buChar char="•"/>
            </a:pPr>
            <a:r>
              <a:rPr lang="en-US" altLang="en-US" sz="1400" i="1" dirty="0">
                <a:ea typeface="ＭＳ Ｐゴシック" charset="-128"/>
                <a:cs typeface="ＭＳ Ｐゴシック" charset="-128"/>
              </a:rPr>
              <a:t>[Exhaust]</a:t>
            </a:r>
            <a:r>
              <a:rPr lang="en-US" altLang="en-US" sz="1800" i="1" dirty="0">
                <a:ea typeface="ＭＳ Ｐゴシック" charset="-128"/>
                <a:cs typeface="ＭＳ Ｐゴシック" charset="-128"/>
              </a:rPr>
              <a:t> </a:t>
            </a:r>
            <a:r>
              <a:rPr lang="en-US" altLang="en-US" sz="1800" b="1" u="sng" dirty="0" smtClean="0">
                <a:ea typeface="ＭＳ Ｐゴシック" charset="-128"/>
              </a:rPr>
              <a:t>Other uses</a:t>
            </a:r>
            <a:r>
              <a:rPr lang="en-US" altLang="en-US" sz="1800" dirty="0" smtClean="0">
                <a:ea typeface="ＭＳ Ｐゴシック" charset="-128"/>
              </a:rPr>
              <a:t> for the resource</a:t>
            </a:r>
          </a:p>
          <a:p>
            <a:pPr marL="569913" lvl="2"/>
            <a:r>
              <a:rPr lang="en-US" altLang="en-US" sz="1600" dirty="0">
                <a:ea typeface="ＭＳ Ｐゴシック" charset="-128"/>
              </a:rPr>
              <a:t>H</a:t>
            </a:r>
            <a:r>
              <a:rPr lang="en-US" altLang="en-US" sz="1600" dirty="0" smtClean="0">
                <a:ea typeface="ＭＳ Ｐゴシック" charset="-128"/>
              </a:rPr>
              <a:t>ighlighting </a:t>
            </a:r>
            <a:r>
              <a:rPr lang="en-US" altLang="en-US" sz="1600" dirty="0">
                <a:ea typeface="ＭＳ Ｐゴシック" charset="-128"/>
              </a:rPr>
              <a:t>aging related genes + consistently comparing the brain to other </a:t>
            </a:r>
            <a:r>
              <a:rPr lang="en-US" altLang="en-US" sz="1600" dirty="0" smtClean="0">
                <a:ea typeface="ＭＳ Ｐゴシック" charset="-128"/>
              </a:rPr>
              <a:t>organs</a:t>
            </a:r>
            <a:endParaRPr lang="en-US" altLang="en-US" sz="1600" i="1" dirty="0">
              <a:ea typeface="ＭＳ Ｐゴシック" charset="-128"/>
              <a:cs typeface="ＭＳ Ｐゴシック" charset="-128"/>
            </a:endParaRPr>
          </a:p>
          <a:p>
            <a:r>
              <a:rPr lang="en-US" altLang="en-US" sz="1400" i="1" dirty="0" smtClean="0">
                <a:ea typeface="ＭＳ Ｐゴシック" charset="-128"/>
                <a:cs typeface="ＭＳ Ｐゴシック" charset="-128"/>
              </a:rPr>
              <a:t>[</a:t>
            </a:r>
            <a:r>
              <a:rPr lang="en-US" altLang="en-US" sz="1400" i="1" dirty="0">
                <a:ea typeface="ＭＳ Ｐゴシック" charset="-128"/>
                <a:cs typeface="ＭＳ Ｐゴシック" charset="-128"/>
              </a:rPr>
              <a:t>Exhaust] </a:t>
            </a:r>
            <a:r>
              <a:rPr lang="en-US" altLang="en-US" sz="1800" b="1" u="sng" dirty="0">
                <a:ea typeface="ＭＳ Ｐゴシック" charset="-128"/>
                <a:cs typeface="ＭＳ Ｐゴシック" charset="-128"/>
              </a:rPr>
              <a:t>Genomic </a:t>
            </a:r>
            <a:r>
              <a:rPr lang="en-US" altLang="en-US" sz="1800" b="1" u="sng" dirty="0" smtClean="0">
                <a:ea typeface="ＭＳ Ｐゴシック" charset="-128"/>
                <a:cs typeface="ＭＳ Ｐゴシック" charset="-128"/>
              </a:rPr>
              <a:t>Privacy</a:t>
            </a:r>
          </a:p>
          <a:p>
            <a:pPr lvl="1"/>
            <a:r>
              <a:rPr lang="en-US" altLang="en-US" sz="1600" dirty="0" smtClean="0">
                <a:ea typeface="ＭＳ Ｐゴシック" charset="-128"/>
                <a:cs typeface="ＭＳ Ｐゴシック" charset="-128"/>
              </a:rPr>
              <a:t>The </a:t>
            </a:r>
            <a:r>
              <a:rPr lang="en-US" altLang="en-US" sz="1600" b="1" u="sng" dirty="0" smtClean="0">
                <a:ea typeface="ＭＳ Ｐゴシック" charset="-128"/>
                <a:cs typeface="ＭＳ Ｐゴシック" charset="-128"/>
              </a:rPr>
              <a:t>Dilemma</a:t>
            </a:r>
            <a:endParaRPr lang="en-US" altLang="en-US" sz="1600" dirty="0">
              <a:ea typeface="ＭＳ Ｐゴシック" charset="-128"/>
              <a:cs typeface="ＭＳ Ｐゴシック" charset="-128"/>
            </a:endParaRPr>
          </a:p>
          <a:p>
            <a:pPr lvl="2"/>
            <a:r>
              <a:rPr lang="en-US" altLang="en-US" sz="1600" dirty="0">
                <a:ea typeface="ＭＳ Ｐゴシック" charset="-128"/>
                <a:cs typeface="ＭＳ Ｐゴシック" charset="-128"/>
              </a:rPr>
              <a:t>The genome as fundamental, inherited info that’s very private v. need for large-scale mining for med. research</a:t>
            </a:r>
          </a:p>
          <a:p>
            <a:pPr lvl="2"/>
            <a:r>
              <a:rPr lang="en-US" altLang="en-US" sz="1600" dirty="0" smtClean="0">
                <a:ea typeface="ＭＳ Ｐゴシック" charset="-128"/>
                <a:cs typeface="ＭＳ Ｐゴシック" charset="-128"/>
              </a:rPr>
              <a:t>2-sided </a:t>
            </a:r>
            <a:r>
              <a:rPr lang="en-US" altLang="en-US" sz="1600" dirty="0">
                <a:ea typeface="ＭＳ Ｐゴシック" charset="-128"/>
                <a:cs typeface="ＭＳ Ｐゴシック" charset="-128"/>
              </a:rPr>
              <a:t>nature of </a:t>
            </a:r>
            <a:r>
              <a:rPr lang="en-US" altLang="en-US" sz="1600" dirty="0" smtClean="0">
                <a:ea typeface="ＭＳ Ｐゴシック" charset="-128"/>
                <a:cs typeface="ＭＳ Ｐゴシック" charset="-128"/>
              </a:rPr>
              <a:t>RNA-</a:t>
            </a:r>
            <a:r>
              <a:rPr lang="en-US" altLang="en-US" sz="1600" dirty="0" err="1" smtClean="0">
                <a:ea typeface="ＭＳ Ｐゴシック" charset="-128"/>
                <a:cs typeface="ＭＳ Ｐゴシック" charset="-128"/>
              </a:rPr>
              <a:t>seq</a:t>
            </a:r>
            <a:r>
              <a:rPr lang="en-US" altLang="en-US" sz="1600" dirty="0" smtClean="0">
                <a:ea typeface="ＭＳ Ｐゴシック" charset="-128"/>
                <a:cs typeface="ＭＳ Ｐゴシック" charset="-128"/>
              </a:rPr>
              <a:t> presents tricky privacy issues</a:t>
            </a:r>
            <a:endParaRPr lang="en-US" altLang="en-US" sz="1600" dirty="0">
              <a:ea typeface="ＭＳ Ｐゴシック" charset="-128"/>
              <a:cs typeface="ＭＳ Ｐゴシック" charset="-128"/>
            </a:endParaRPr>
          </a:p>
          <a:p>
            <a:pPr lvl="1"/>
            <a:r>
              <a:rPr lang="en-US" altLang="en-US" sz="1600" b="1" u="sng" dirty="0" err="1">
                <a:ea typeface="ＭＳ Ｐゴシック" charset="-128"/>
              </a:rPr>
              <a:t>eQTLs</a:t>
            </a:r>
            <a:r>
              <a:rPr lang="en-US" altLang="en-US" sz="1600" dirty="0">
                <a:ea typeface="ＭＳ Ｐゴシック" charset="-128"/>
              </a:rPr>
              <a:t>: Quantifying &amp; removing </a:t>
            </a:r>
            <a:r>
              <a:rPr lang="en-US" altLang="en-US" sz="1600" dirty="0" smtClean="0">
                <a:ea typeface="ＭＳ Ｐゴシック" charset="-128"/>
              </a:rPr>
              <a:t>variant </a:t>
            </a:r>
            <a:r>
              <a:rPr lang="en-US" altLang="en-US" sz="1600" dirty="0">
                <a:ea typeface="ＭＳ Ｐゴシック" charset="-128"/>
              </a:rPr>
              <a:t>info from expression levels </a:t>
            </a:r>
            <a:r>
              <a:rPr lang="en-US" altLang="en-US" sz="1600" dirty="0" smtClean="0">
                <a:ea typeface="ＭＳ Ｐゴシック" charset="-128"/>
              </a:rPr>
              <a:t>with </a:t>
            </a:r>
            <a:r>
              <a:rPr lang="en-US" altLang="en-US" sz="1600" dirty="0">
                <a:ea typeface="ＭＳ Ｐゴシック" charset="-128"/>
              </a:rPr>
              <a:t>ICI &amp; predictability. Instantiating a practical linking attack </a:t>
            </a:r>
            <a:r>
              <a:rPr lang="en-US" altLang="en-US" sz="1600" dirty="0" smtClean="0">
                <a:ea typeface="ＭＳ Ｐゴシック" charset="-128"/>
              </a:rPr>
              <a:t>with </a:t>
            </a:r>
            <a:r>
              <a:rPr lang="en-US" altLang="en-US" sz="1600" dirty="0">
                <a:ea typeface="ＭＳ Ｐゴシック" charset="-128"/>
              </a:rPr>
              <a:t>noisy quasi-identifiers</a:t>
            </a:r>
          </a:p>
          <a:p>
            <a:pPr lvl="1"/>
            <a:r>
              <a:rPr lang="en-US" altLang="en-US" sz="1600" b="1" u="sng" dirty="0">
                <a:ea typeface="ＭＳ Ｐゴシック" charset="-128"/>
                <a:cs typeface="ＭＳ Ｐゴシック" charset="-128"/>
              </a:rPr>
              <a:t>Signal Profiles</a:t>
            </a:r>
            <a:r>
              <a:rPr lang="en-US" altLang="en-US" sz="1600" dirty="0">
                <a:ea typeface="ＭＳ Ｐゴシック" charset="-128"/>
                <a:cs typeface="ＭＳ Ｐゴシック" charset="-128"/>
              </a:rPr>
              <a:t>: Manifest appreciable leakage from large &amp; small deletions. Linking attacks possible but additional complication of SV discovery in addition to genotyping</a:t>
            </a:r>
            <a:endParaRPr lang="en-US" altLang="en-US" sz="1600" dirty="0">
              <a:ea typeface="ＭＳ Ｐゴシック" charset="-128"/>
            </a:endParaRPr>
          </a:p>
          <a:p>
            <a:endParaRPr lang="en-US" altLang="en-US" sz="1600" dirty="0">
              <a:ea typeface="ＭＳ Ｐゴシック" charset="-128"/>
              <a:cs typeface="ＭＳ Ｐゴシック" charset="-128"/>
            </a:endParaRPr>
          </a:p>
          <a:p>
            <a:endParaRPr lang="en-US" altLang="en-US" sz="1600" dirty="0">
              <a:ea typeface="ＭＳ Ｐゴシック" charset="-128"/>
              <a:cs typeface="ＭＳ Ｐゴシック" charset="-128"/>
            </a:endParaRPr>
          </a:p>
        </p:txBody>
      </p:sp>
    </p:spTree>
    <p:extLst>
      <p:ext uri="{BB962C8B-B14F-4D97-AF65-F5344CB8AC3E}">
        <p14:creationId xmlns:p14="http://schemas.microsoft.com/office/powerpoint/2010/main" val="1079686545"/>
      </p:ext>
    </p:extLst>
  </p:cSld>
  <p:clrMapOvr>
    <a:masterClrMapping/>
  </p:clrMapOvr>
  <p:transition advTm="238108"/>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0AA3F39-5DC7-4545-98F7-62DB31A4C46E}"/>
              </a:ext>
            </a:extLst>
          </p:cNvPr>
          <p:cNvSpPr>
            <a:spLocks noGrp="1"/>
          </p:cNvSpPr>
          <p:nvPr>
            <p:ph type="title"/>
          </p:nvPr>
        </p:nvSpPr>
        <p:spPr>
          <a:xfrm>
            <a:off x="0" y="349747"/>
            <a:ext cx="2750039" cy="660300"/>
          </a:xfrm>
        </p:spPr>
        <p:txBody>
          <a:bodyPr>
            <a:noAutofit/>
          </a:bodyPr>
          <a:lstStyle/>
          <a:p>
            <a:r>
              <a:rPr lang="en-US" sz="2000" dirty="0" err="1"/>
              <a:t>PsychENCODE</a:t>
            </a:r>
            <a:r>
              <a:rPr lang="en-US" sz="2000" dirty="0"/>
              <a:t> Acknowledgment</a:t>
            </a:r>
            <a:endParaRPr lang="en-US" dirty="0"/>
          </a:p>
        </p:txBody>
      </p:sp>
      <p:sp>
        <p:nvSpPr>
          <p:cNvPr id="3" name="Content Placeholder 2">
            <a:extLst>
              <a:ext uri="{FF2B5EF4-FFF2-40B4-BE49-F238E27FC236}">
                <a16:creationId xmlns="" xmlns:a16="http://schemas.microsoft.com/office/drawing/2014/main" id="{9DCD283D-D0AB-774B-88F2-E70DA7603B71}"/>
              </a:ext>
            </a:extLst>
          </p:cNvPr>
          <p:cNvSpPr>
            <a:spLocks noGrp="1"/>
          </p:cNvSpPr>
          <p:nvPr>
            <p:ph idx="1"/>
          </p:nvPr>
        </p:nvSpPr>
        <p:spPr>
          <a:xfrm>
            <a:off x="141751" y="2089124"/>
            <a:ext cx="1799756" cy="1307697"/>
          </a:xfrm>
        </p:spPr>
        <p:txBody>
          <a:bodyPr>
            <a:normAutofit/>
          </a:bodyPr>
          <a:lstStyle/>
          <a:p>
            <a:r>
              <a:rPr lang="en-US" sz="1050" dirty="0">
                <a:latin typeface="Arial" panose="020B0604020202020204" pitchFamily="34" charset="0"/>
                <a:cs typeface="Arial" panose="020B0604020202020204" pitchFamily="34" charset="0"/>
              </a:rPr>
              <a:t>Geetha Senthil</a:t>
            </a:r>
          </a:p>
          <a:p>
            <a:r>
              <a:rPr lang="en-US" sz="1050" dirty="0">
                <a:latin typeface="Arial" panose="020B0604020202020204" pitchFamily="34" charset="0"/>
                <a:cs typeface="Arial" panose="020B0604020202020204" pitchFamily="34" charset="0"/>
              </a:rPr>
              <a:t>Lora Bingaman</a:t>
            </a:r>
          </a:p>
          <a:p>
            <a:r>
              <a:rPr lang="en-US" sz="1050" dirty="0">
                <a:latin typeface="Arial" panose="020B0604020202020204" pitchFamily="34" charset="0"/>
                <a:cs typeface="Arial" panose="020B0604020202020204" pitchFamily="34" charset="0"/>
              </a:rPr>
              <a:t>David </a:t>
            </a:r>
            <a:r>
              <a:rPr lang="en-US" sz="1050" dirty="0" err="1">
                <a:latin typeface="Arial" panose="020B0604020202020204" pitchFamily="34" charset="0"/>
                <a:cs typeface="Arial" panose="020B0604020202020204" pitchFamily="34" charset="0"/>
              </a:rPr>
              <a:t>Panchision</a:t>
            </a:r>
            <a:endParaRPr lang="en-US" sz="1050" dirty="0">
              <a:latin typeface="Arial" panose="020B0604020202020204" pitchFamily="34" charset="0"/>
              <a:cs typeface="Arial" panose="020B0604020202020204" pitchFamily="34" charset="0"/>
            </a:endParaRPr>
          </a:p>
          <a:p>
            <a:r>
              <a:rPr lang="en-US" sz="1050" dirty="0">
                <a:latin typeface="Arial" panose="020B0604020202020204" pitchFamily="34" charset="0"/>
                <a:cs typeface="Arial" panose="020B0604020202020204" pitchFamily="34" charset="0"/>
              </a:rPr>
              <a:t>Alexander Arguello</a:t>
            </a:r>
          </a:p>
          <a:p>
            <a:r>
              <a:rPr lang="en-US" sz="1050" dirty="0">
                <a:latin typeface="Arial" panose="020B0604020202020204" pitchFamily="34" charset="0"/>
                <a:cs typeface="Arial" panose="020B0604020202020204" pitchFamily="34" charset="0"/>
              </a:rPr>
              <a:t>Thomas Lehner</a:t>
            </a:r>
          </a:p>
        </p:txBody>
      </p:sp>
      <p:pic>
        <p:nvPicPr>
          <p:cNvPr id="6" name="Picture 5">
            <a:extLst>
              <a:ext uri="{FF2B5EF4-FFF2-40B4-BE49-F238E27FC236}">
                <a16:creationId xmlns="" xmlns:a16="http://schemas.microsoft.com/office/drawing/2014/main" id="{B6899737-6471-9F4F-BBE0-59CBB1833582}"/>
              </a:ext>
            </a:extLst>
          </p:cNvPr>
          <p:cNvPicPr>
            <a:picLocks noChangeAspect="1"/>
          </p:cNvPicPr>
          <p:nvPr/>
        </p:nvPicPr>
        <p:blipFill rotWithShape="1">
          <a:blip r:embed="rId2"/>
          <a:srcRect t="29105" b="28491"/>
          <a:stretch/>
        </p:blipFill>
        <p:spPr>
          <a:xfrm>
            <a:off x="73171" y="1325955"/>
            <a:ext cx="2562225" cy="698740"/>
          </a:xfrm>
          <a:prstGeom prst="rect">
            <a:avLst/>
          </a:prstGeom>
        </p:spPr>
      </p:pic>
      <p:sp>
        <p:nvSpPr>
          <p:cNvPr id="9" name="Rectangle 8">
            <a:extLst>
              <a:ext uri="{FF2B5EF4-FFF2-40B4-BE49-F238E27FC236}">
                <a16:creationId xmlns="" xmlns:a16="http://schemas.microsoft.com/office/drawing/2014/main" id="{D5AA4C73-5A64-394A-A095-94674A6EED03}"/>
              </a:ext>
            </a:extLst>
          </p:cNvPr>
          <p:cNvSpPr/>
          <p:nvPr/>
        </p:nvSpPr>
        <p:spPr>
          <a:xfrm>
            <a:off x="0" y="3476831"/>
            <a:ext cx="8915400" cy="3437095"/>
          </a:xfrm>
          <a:prstGeom prst="rect">
            <a:avLst/>
          </a:prstGeom>
        </p:spPr>
        <p:txBody>
          <a:bodyPr wrap="square">
            <a:spAutoFit/>
          </a:bodyPr>
          <a:lstStyle/>
          <a:p>
            <a:pPr>
              <a:lnSpc>
                <a:spcPct val="115000"/>
              </a:lnSpc>
              <a:spcAft>
                <a:spcPts val="300"/>
              </a:spcAft>
            </a:pPr>
            <a:r>
              <a:rPr lang="en-US" sz="1050" dirty="0">
                <a:solidFill>
                  <a:srgbClr val="4BAB50"/>
                </a:solidFill>
                <a:latin typeface="Arial" panose="020B0604020202020204" pitchFamily="34" charset="0"/>
                <a:ea typeface="Arial" panose="020B0604020202020204" pitchFamily="34" charset="0"/>
              </a:rPr>
              <a:t>The </a:t>
            </a:r>
            <a:r>
              <a:rPr lang="en-US" sz="1050" dirty="0" err="1">
                <a:solidFill>
                  <a:srgbClr val="4BAB50"/>
                </a:solidFill>
                <a:latin typeface="Arial" panose="020B0604020202020204" pitchFamily="34" charset="0"/>
                <a:ea typeface="Arial" panose="020B0604020202020204" pitchFamily="34" charset="0"/>
              </a:rPr>
              <a:t>PsychENCODE</a:t>
            </a:r>
            <a:r>
              <a:rPr lang="en-US" sz="1050" dirty="0">
                <a:solidFill>
                  <a:srgbClr val="4BAB50"/>
                </a:solidFill>
                <a:latin typeface="Arial" panose="020B0604020202020204" pitchFamily="34" charset="0"/>
                <a:ea typeface="Arial" panose="020B0604020202020204" pitchFamily="34" charset="0"/>
              </a:rPr>
              <a:t> Consortium:</a:t>
            </a:r>
            <a:r>
              <a:rPr lang="en-US" sz="675" dirty="0">
                <a:solidFill>
                  <a:srgbClr val="000000"/>
                </a:solidFill>
                <a:latin typeface="Arial" panose="020B0604020202020204" pitchFamily="34" charset="0"/>
                <a:ea typeface="Arial" panose="020B0604020202020204" pitchFamily="34" charset="0"/>
              </a:rPr>
              <a:t> </a:t>
            </a:r>
            <a:r>
              <a:rPr lang="en-US" sz="600" dirty="0">
                <a:solidFill>
                  <a:srgbClr val="000000"/>
                </a:solidFill>
              </a:rPr>
              <a:t>Allison E Ashley-Koch, Duke University; Gregory E Crawford, Duke University; Melanie E Garrett, Duke University; </a:t>
            </a:r>
            <a:r>
              <a:rPr lang="en-US" sz="600" dirty="0" err="1">
                <a:solidFill>
                  <a:srgbClr val="000000"/>
                </a:solidFill>
              </a:rPr>
              <a:t>Lingyun</a:t>
            </a:r>
            <a:r>
              <a:rPr lang="en-US" sz="600" dirty="0">
                <a:solidFill>
                  <a:srgbClr val="000000"/>
                </a:solidFill>
              </a:rPr>
              <a:t> Song, Duke University; </a:t>
            </a:r>
            <a:r>
              <a:rPr lang="en-US" sz="600" dirty="0" err="1">
                <a:solidFill>
                  <a:srgbClr val="000000"/>
                </a:solidFill>
              </a:rPr>
              <a:t>Alexias</a:t>
            </a:r>
            <a:r>
              <a:rPr lang="en-US" sz="600" dirty="0">
                <a:solidFill>
                  <a:srgbClr val="000000"/>
                </a:solidFill>
              </a:rPr>
              <a:t> Safi, Duke University; Graham D Johnson, Duke University; Gregory A Wray, Duke University; Timothy E Reddy, Duke University; Fernando S Goes, Johns Hopkins University; Peter </a:t>
            </a:r>
            <a:r>
              <a:rPr lang="en-US" sz="600" dirty="0" err="1">
                <a:solidFill>
                  <a:srgbClr val="000000"/>
                </a:solidFill>
              </a:rPr>
              <a:t>Zandi</a:t>
            </a:r>
            <a:r>
              <a:rPr lang="en-US" sz="600" dirty="0">
                <a:solidFill>
                  <a:srgbClr val="000000"/>
                </a:solidFill>
              </a:rPr>
              <a:t>, Johns Hopkins University; Julien </a:t>
            </a:r>
            <a:r>
              <a:rPr lang="en-US" sz="600" dirty="0" err="1">
                <a:solidFill>
                  <a:srgbClr val="000000"/>
                </a:solidFill>
              </a:rPr>
              <a:t>Bryois</a:t>
            </a:r>
            <a:r>
              <a:rPr lang="en-US" sz="600" dirty="0">
                <a:solidFill>
                  <a:srgbClr val="000000"/>
                </a:solidFill>
              </a:rPr>
              <a:t>, Karolinska </a:t>
            </a:r>
            <a:r>
              <a:rPr lang="en-US" sz="600" dirty="0" err="1">
                <a:solidFill>
                  <a:srgbClr val="000000"/>
                </a:solidFill>
              </a:rPr>
              <a:t>Institutet</a:t>
            </a:r>
            <a:r>
              <a:rPr lang="en-US" sz="600" dirty="0">
                <a:solidFill>
                  <a:srgbClr val="000000"/>
                </a:solidFill>
              </a:rPr>
              <a:t>; Andrew E Jaffe, Lieber Institute for Brain Development; Amanda J Price, Lieber Institute for Brain Development; Nikolay A Ivanov, Lieber Institute for Brain Development; Leonardo </a:t>
            </a:r>
            <a:r>
              <a:rPr lang="en-US" sz="600" dirty="0" err="1">
                <a:solidFill>
                  <a:srgbClr val="000000"/>
                </a:solidFill>
              </a:rPr>
              <a:t>Collado</a:t>
            </a:r>
            <a:r>
              <a:rPr lang="en-US" sz="600" dirty="0">
                <a:solidFill>
                  <a:srgbClr val="000000"/>
                </a:solidFill>
              </a:rPr>
              <a:t>-Torres, Lieber Institute for Brain Development; Thomas M Hyde, Lieber Institute for Brain Development; Emily E Burke, Lieber Institute for Brain Development; Joel E Kleiman, Lieber Institute for Brain Development; Ran Tao, Lieber Institute for Brain Development; </a:t>
            </a:r>
            <a:r>
              <a:rPr lang="en-US" sz="600" dirty="0" err="1">
                <a:solidFill>
                  <a:srgbClr val="000000"/>
                </a:solidFill>
              </a:rPr>
              <a:t>Joo</a:t>
            </a:r>
            <a:r>
              <a:rPr lang="en-US" sz="600" dirty="0">
                <a:solidFill>
                  <a:srgbClr val="000000"/>
                </a:solidFill>
              </a:rPr>
              <a:t> </a:t>
            </a:r>
            <a:r>
              <a:rPr lang="en-US" sz="600" dirty="0" err="1">
                <a:solidFill>
                  <a:srgbClr val="000000"/>
                </a:solidFill>
              </a:rPr>
              <a:t>Heon</a:t>
            </a:r>
            <a:r>
              <a:rPr lang="en-US" sz="600" dirty="0">
                <a:solidFill>
                  <a:srgbClr val="000000"/>
                </a:solidFill>
              </a:rPr>
              <a:t> Shin, Lieber Institute for Brain Development; </a:t>
            </a:r>
            <a:r>
              <a:rPr lang="en-US" sz="600" dirty="0" err="1">
                <a:solidFill>
                  <a:srgbClr val="000000"/>
                </a:solidFill>
              </a:rPr>
              <a:t>Schahram</a:t>
            </a:r>
            <a:r>
              <a:rPr lang="en-US" sz="600" dirty="0">
                <a:solidFill>
                  <a:srgbClr val="000000"/>
                </a:solidFill>
              </a:rPr>
              <a:t> </a:t>
            </a:r>
            <a:r>
              <a:rPr lang="en-US" sz="600" dirty="0" err="1">
                <a:solidFill>
                  <a:srgbClr val="000000"/>
                </a:solidFill>
              </a:rPr>
              <a:t>Akbarian</a:t>
            </a:r>
            <a:r>
              <a:rPr lang="en-US" sz="600" dirty="0">
                <a:solidFill>
                  <a:srgbClr val="000000"/>
                </a:solidFill>
              </a:rPr>
              <a:t>, Icahn School of Medicine at Mount Sinai; Kiran </a:t>
            </a:r>
            <a:r>
              <a:rPr lang="en-US" sz="600" dirty="0" err="1">
                <a:solidFill>
                  <a:srgbClr val="000000"/>
                </a:solidFill>
              </a:rPr>
              <a:t>Girdhar</a:t>
            </a:r>
            <a:r>
              <a:rPr lang="en-US" sz="600" dirty="0">
                <a:solidFill>
                  <a:srgbClr val="000000"/>
                </a:solidFill>
              </a:rPr>
              <a:t>, Icahn School of Medicine at Mount Sinai; Yan Jiang, Icahn School of Medicine at Mount Sinai; </a:t>
            </a:r>
            <a:r>
              <a:rPr lang="en-US" sz="600" dirty="0" err="1">
                <a:solidFill>
                  <a:srgbClr val="000000"/>
                </a:solidFill>
              </a:rPr>
              <a:t>Marija</a:t>
            </a:r>
            <a:r>
              <a:rPr lang="en-US" sz="600" dirty="0">
                <a:solidFill>
                  <a:srgbClr val="000000"/>
                </a:solidFill>
              </a:rPr>
              <a:t> </a:t>
            </a:r>
            <a:r>
              <a:rPr lang="en-US" sz="600" dirty="0" err="1">
                <a:solidFill>
                  <a:srgbClr val="000000"/>
                </a:solidFill>
              </a:rPr>
              <a:t>Kundakovic</a:t>
            </a:r>
            <a:r>
              <a:rPr lang="en-US" sz="600" dirty="0">
                <a:solidFill>
                  <a:srgbClr val="000000"/>
                </a:solidFill>
              </a:rPr>
              <a:t>, Icahn School of Medicine at Mount Sinai; Leanne Brown, Icahn School of Medicine at Mount Sinai; Bibi S </a:t>
            </a:r>
            <a:r>
              <a:rPr lang="en-US" sz="600" dirty="0" err="1">
                <a:solidFill>
                  <a:srgbClr val="000000"/>
                </a:solidFill>
              </a:rPr>
              <a:t>Kassim</a:t>
            </a:r>
            <a:r>
              <a:rPr lang="en-US" sz="600" dirty="0">
                <a:solidFill>
                  <a:srgbClr val="000000"/>
                </a:solidFill>
              </a:rPr>
              <a:t>, Icahn School of Medicine at Mount Sinai; Royce B Park, Icahn School of Medicine at Mount Sinai; Jennifer R Wiseman, Icahn School of Medicine at Mount Sinai; Elizabeth </a:t>
            </a:r>
            <a:r>
              <a:rPr lang="en-US" sz="600" dirty="0" err="1">
                <a:solidFill>
                  <a:srgbClr val="000000"/>
                </a:solidFill>
              </a:rPr>
              <a:t>Zharovsky</a:t>
            </a:r>
            <a:r>
              <a:rPr lang="en-US" sz="600" dirty="0">
                <a:solidFill>
                  <a:srgbClr val="000000"/>
                </a:solidFill>
              </a:rPr>
              <a:t>, Icahn School of Medicine at Mount Sinai; Rivka </a:t>
            </a:r>
            <a:r>
              <a:rPr lang="en-US" sz="600" dirty="0" err="1">
                <a:solidFill>
                  <a:srgbClr val="000000"/>
                </a:solidFill>
              </a:rPr>
              <a:t>Jacobov</a:t>
            </a:r>
            <a:r>
              <a:rPr lang="en-US" sz="600" dirty="0">
                <a:solidFill>
                  <a:srgbClr val="000000"/>
                </a:solidFill>
              </a:rPr>
              <a:t>, Icahn School of Medicine at Mount Sinai; Olivia </a:t>
            </a:r>
            <a:r>
              <a:rPr lang="en-US" sz="600" dirty="0" err="1">
                <a:solidFill>
                  <a:srgbClr val="000000"/>
                </a:solidFill>
              </a:rPr>
              <a:t>Devillers</a:t>
            </a:r>
            <a:r>
              <a:rPr lang="en-US" sz="600" dirty="0">
                <a:solidFill>
                  <a:srgbClr val="000000"/>
                </a:solidFill>
              </a:rPr>
              <a:t>, Icahn School of Medicine at Mount Sinai; Elie </a:t>
            </a:r>
            <a:r>
              <a:rPr lang="en-US" sz="600" dirty="0" err="1">
                <a:solidFill>
                  <a:srgbClr val="000000"/>
                </a:solidFill>
              </a:rPr>
              <a:t>Flatow</a:t>
            </a:r>
            <a:r>
              <a:rPr lang="en-US" sz="600" dirty="0">
                <a:solidFill>
                  <a:srgbClr val="000000"/>
                </a:solidFill>
              </a:rPr>
              <a:t>, Icahn School of Medicine at Mount Sinai; Gabriel E Hoffman, Icahn School of Medicine at Mount Sinai; Barbara K </a:t>
            </a:r>
            <a:r>
              <a:rPr lang="en-US" sz="600" dirty="0" err="1">
                <a:solidFill>
                  <a:srgbClr val="000000"/>
                </a:solidFill>
              </a:rPr>
              <a:t>Lipska</a:t>
            </a:r>
            <a:r>
              <a:rPr lang="en-US" sz="600" dirty="0">
                <a:solidFill>
                  <a:srgbClr val="000000"/>
                </a:solidFill>
              </a:rPr>
              <a:t>, Human Brain Collection Core, National Institutes of Health, Bethesda, MD; David A Lewis, University of Pittsburgh; </a:t>
            </a:r>
            <a:r>
              <a:rPr lang="en-US" sz="600" dirty="0" err="1">
                <a:solidFill>
                  <a:srgbClr val="000000"/>
                </a:solidFill>
              </a:rPr>
              <a:t>Vahram</a:t>
            </a:r>
            <a:r>
              <a:rPr lang="en-US" sz="600" dirty="0">
                <a:solidFill>
                  <a:srgbClr val="000000"/>
                </a:solidFill>
              </a:rPr>
              <a:t> </a:t>
            </a:r>
            <a:r>
              <a:rPr lang="en-US" sz="600" dirty="0" err="1">
                <a:solidFill>
                  <a:srgbClr val="000000"/>
                </a:solidFill>
              </a:rPr>
              <a:t>Haroutunian</a:t>
            </a:r>
            <a:r>
              <a:rPr lang="en-US" sz="600" dirty="0">
                <a:solidFill>
                  <a:srgbClr val="000000"/>
                </a:solidFill>
              </a:rPr>
              <a:t>, Icahn School of Medicine at Mount Sinai and James J Peters VA Medical Center; Chang-</a:t>
            </a:r>
            <a:r>
              <a:rPr lang="en-US" sz="600" dirty="0" err="1">
                <a:solidFill>
                  <a:srgbClr val="000000"/>
                </a:solidFill>
              </a:rPr>
              <a:t>Gyu</a:t>
            </a:r>
            <a:r>
              <a:rPr lang="en-US" sz="600" dirty="0">
                <a:solidFill>
                  <a:srgbClr val="000000"/>
                </a:solidFill>
              </a:rPr>
              <a:t> Hahn, University of Pennsylvania; Alexander W Charney, Mount Sinai; Stella </a:t>
            </a:r>
            <a:r>
              <a:rPr lang="en-US" sz="600" dirty="0" err="1">
                <a:solidFill>
                  <a:srgbClr val="000000"/>
                </a:solidFill>
              </a:rPr>
              <a:t>Dracheva</a:t>
            </a:r>
            <a:r>
              <a:rPr lang="en-US" sz="600" dirty="0">
                <a:solidFill>
                  <a:srgbClr val="000000"/>
                </a:solidFill>
              </a:rPr>
              <a:t>, Mount Sinai; Alexey </a:t>
            </a:r>
            <a:r>
              <a:rPr lang="en-US" sz="600" dirty="0" err="1">
                <a:solidFill>
                  <a:srgbClr val="000000"/>
                </a:solidFill>
              </a:rPr>
              <a:t>Kozlenkov</a:t>
            </a:r>
            <a:r>
              <a:rPr lang="en-US" sz="600" dirty="0">
                <a:solidFill>
                  <a:srgbClr val="000000"/>
                </a:solidFill>
              </a:rPr>
              <a:t>, Mount Sinai; Judson Belmont, Icahn School of Medicine at Mount Sinai; Diane </a:t>
            </a:r>
            <a:r>
              <a:rPr lang="en-US" sz="600" dirty="0" err="1">
                <a:solidFill>
                  <a:srgbClr val="000000"/>
                </a:solidFill>
              </a:rPr>
              <a:t>DelValle</a:t>
            </a:r>
            <a:r>
              <a:rPr lang="en-US" sz="600" dirty="0">
                <a:solidFill>
                  <a:srgbClr val="000000"/>
                </a:solidFill>
              </a:rPr>
              <a:t>, Icahn School of Medicine at Mount Sinai; Nancy </a:t>
            </a:r>
            <a:r>
              <a:rPr lang="en-US" sz="600" dirty="0" err="1">
                <a:solidFill>
                  <a:srgbClr val="000000"/>
                </a:solidFill>
              </a:rPr>
              <a:t>Francoeur</a:t>
            </a:r>
            <a:r>
              <a:rPr lang="en-US" sz="600" dirty="0">
                <a:solidFill>
                  <a:srgbClr val="000000"/>
                </a:solidFill>
              </a:rPr>
              <a:t>, Icahn School of Medicine at Mount Sinai; </a:t>
            </a:r>
            <a:r>
              <a:rPr lang="en-US" sz="600" dirty="0" err="1">
                <a:solidFill>
                  <a:srgbClr val="000000"/>
                </a:solidFill>
              </a:rPr>
              <a:t>Evi</a:t>
            </a:r>
            <a:r>
              <a:rPr lang="en-US" sz="600" dirty="0">
                <a:solidFill>
                  <a:srgbClr val="000000"/>
                </a:solidFill>
              </a:rPr>
              <a:t> </a:t>
            </a:r>
            <a:r>
              <a:rPr lang="en-US" sz="600" dirty="0" err="1">
                <a:solidFill>
                  <a:srgbClr val="000000"/>
                </a:solidFill>
              </a:rPr>
              <a:t>Hadjimichael</a:t>
            </a:r>
            <a:r>
              <a:rPr lang="en-US" sz="600" dirty="0">
                <a:solidFill>
                  <a:srgbClr val="000000"/>
                </a:solidFill>
              </a:rPr>
              <a:t>, Icahn School of Medicine at Mount Sinai; Dalila Pinto, Icahn School of Medicine at Mount Sinai; Harm van </a:t>
            </a:r>
            <a:r>
              <a:rPr lang="en-US" sz="600" dirty="0" err="1">
                <a:solidFill>
                  <a:srgbClr val="000000"/>
                </a:solidFill>
              </a:rPr>
              <a:t>Bakel</a:t>
            </a:r>
            <a:r>
              <a:rPr lang="en-US" sz="600" dirty="0">
                <a:solidFill>
                  <a:srgbClr val="000000"/>
                </a:solidFill>
              </a:rPr>
              <a:t>, Icahn School of Medicine at Mount Sinai; </a:t>
            </a:r>
            <a:r>
              <a:rPr lang="en-US" sz="600" dirty="0" err="1">
                <a:solidFill>
                  <a:srgbClr val="000000"/>
                </a:solidFill>
              </a:rPr>
              <a:t>Panos</a:t>
            </a:r>
            <a:r>
              <a:rPr lang="en-US" sz="600" dirty="0">
                <a:solidFill>
                  <a:srgbClr val="000000"/>
                </a:solidFill>
              </a:rPr>
              <a:t> Roussos, Mount Sinai; John F </a:t>
            </a:r>
            <a:r>
              <a:rPr lang="en-US" sz="600" dirty="0" err="1">
                <a:solidFill>
                  <a:srgbClr val="000000"/>
                </a:solidFill>
              </a:rPr>
              <a:t>Fullard</a:t>
            </a:r>
            <a:r>
              <a:rPr lang="en-US" sz="600" dirty="0">
                <a:solidFill>
                  <a:srgbClr val="000000"/>
                </a:solidFill>
              </a:rPr>
              <a:t>, Mount Sinai; Jaroslav </a:t>
            </a:r>
            <a:r>
              <a:rPr lang="en-US" sz="600" dirty="0" err="1">
                <a:solidFill>
                  <a:srgbClr val="000000"/>
                </a:solidFill>
              </a:rPr>
              <a:t>Bendl</a:t>
            </a:r>
            <a:r>
              <a:rPr lang="en-US" sz="600" dirty="0">
                <a:solidFill>
                  <a:srgbClr val="000000"/>
                </a:solidFill>
              </a:rPr>
              <a:t>, Mount Sinai; Mads E </a:t>
            </a:r>
            <a:r>
              <a:rPr lang="en-US" sz="600" dirty="0" err="1">
                <a:solidFill>
                  <a:srgbClr val="000000"/>
                </a:solidFill>
              </a:rPr>
              <a:t>Hauberg</a:t>
            </a:r>
            <a:r>
              <a:rPr lang="en-US" sz="600" dirty="0">
                <a:solidFill>
                  <a:srgbClr val="000000"/>
                </a:solidFill>
              </a:rPr>
              <a:t>, Mount Sinai; Lara M </a:t>
            </a:r>
            <a:r>
              <a:rPr lang="en-US" sz="600" dirty="0" err="1">
                <a:solidFill>
                  <a:srgbClr val="000000"/>
                </a:solidFill>
              </a:rPr>
              <a:t>Mangravite</a:t>
            </a:r>
            <a:r>
              <a:rPr lang="en-US" sz="600" dirty="0">
                <a:solidFill>
                  <a:srgbClr val="000000"/>
                </a:solidFill>
              </a:rPr>
              <a:t>, Sage Bionetworks; Mette A Peters, Sage Bionetworks; </a:t>
            </a:r>
            <a:r>
              <a:rPr lang="en-US" sz="600" dirty="0" err="1">
                <a:solidFill>
                  <a:srgbClr val="000000"/>
                </a:solidFill>
              </a:rPr>
              <a:t>Yooree</a:t>
            </a:r>
            <a:r>
              <a:rPr lang="en-US" sz="600" dirty="0">
                <a:solidFill>
                  <a:srgbClr val="000000"/>
                </a:solidFill>
              </a:rPr>
              <a:t> </a:t>
            </a:r>
            <a:r>
              <a:rPr lang="en-US" sz="600" dirty="0" err="1">
                <a:solidFill>
                  <a:srgbClr val="000000"/>
                </a:solidFill>
              </a:rPr>
              <a:t>Chae</a:t>
            </a:r>
            <a:r>
              <a:rPr lang="en-US" sz="600" dirty="0">
                <a:solidFill>
                  <a:srgbClr val="000000"/>
                </a:solidFill>
              </a:rPr>
              <a:t>, Sage Bionetworks; </a:t>
            </a:r>
            <a:r>
              <a:rPr lang="en-US" sz="600" dirty="0" err="1">
                <a:solidFill>
                  <a:srgbClr val="000000"/>
                </a:solidFill>
              </a:rPr>
              <a:t>Junmin</a:t>
            </a:r>
            <a:r>
              <a:rPr lang="en-US" sz="600" dirty="0">
                <a:solidFill>
                  <a:srgbClr val="000000"/>
                </a:solidFill>
              </a:rPr>
              <a:t> Peng, St. Jude Children's Hospital; </a:t>
            </a:r>
            <a:r>
              <a:rPr lang="en-US" sz="600" dirty="0" err="1">
                <a:solidFill>
                  <a:srgbClr val="000000"/>
                </a:solidFill>
              </a:rPr>
              <a:t>Mingming</a:t>
            </a:r>
            <a:r>
              <a:rPr lang="en-US" sz="600" dirty="0">
                <a:solidFill>
                  <a:srgbClr val="000000"/>
                </a:solidFill>
              </a:rPr>
              <a:t> </a:t>
            </a:r>
            <a:r>
              <a:rPr lang="en-US" sz="600" dirty="0" err="1">
                <a:solidFill>
                  <a:srgbClr val="000000"/>
                </a:solidFill>
              </a:rPr>
              <a:t>Niu</a:t>
            </a:r>
            <a:r>
              <a:rPr lang="en-US" sz="600" dirty="0">
                <a:solidFill>
                  <a:srgbClr val="000000"/>
                </a:solidFill>
              </a:rPr>
              <a:t>, St. Jude Children's Hospital; </a:t>
            </a:r>
            <a:r>
              <a:rPr lang="en-US" sz="600" dirty="0" err="1">
                <a:solidFill>
                  <a:srgbClr val="000000"/>
                </a:solidFill>
              </a:rPr>
              <a:t>Xusheng</a:t>
            </a:r>
            <a:r>
              <a:rPr lang="en-US" sz="600" dirty="0">
                <a:solidFill>
                  <a:srgbClr val="000000"/>
                </a:solidFill>
              </a:rPr>
              <a:t> Wang, St. Jude Children's Hospital; Maree J Webster, Stanley Medical Research Institute; Thomas G Beach, Banner Sun Health Research Institute; Chao Chen, Central South University; Yi Jiang, Central South University; </a:t>
            </a:r>
            <a:r>
              <a:rPr lang="en-US" sz="600" dirty="0" err="1">
                <a:solidFill>
                  <a:srgbClr val="000000"/>
                </a:solidFill>
              </a:rPr>
              <a:t>Rujia</a:t>
            </a:r>
            <a:r>
              <a:rPr lang="en-US" sz="600" dirty="0">
                <a:solidFill>
                  <a:srgbClr val="000000"/>
                </a:solidFill>
              </a:rPr>
              <a:t> Dai, Central South University; Annie W Shieh, SUNY Upstate Medical University; </a:t>
            </a:r>
            <a:r>
              <a:rPr lang="en-US" sz="600" dirty="0" err="1">
                <a:solidFill>
                  <a:srgbClr val="000000"/>
                </a:solidFill>
              </a:rPr>
              <a:t>Chunyu</a:t>
            </a:r>
            <a:r>
              <a:rPr lang="en-US" sz="600" dirty="0">
                <a:solidFill>
                  <a:srgbClr val="000000"/>
                </a:solidFill>
              </a:rPr>
              <a:t> Liu, SUNY Upstate Medical University; Kay S. </a:t>
            </a:r>
            <a:r>
              <a:rPr lang="en-US" sz="600" dirty="0" err="1">
                <a:solidFill>
                  <a:srgbClr val="000000"/>
                </a:solidFill>
              </a:rPr>
              <a:t>Grennan</a:t>
            </a:r>
            <a:r>
              <a:rPr lang="en-US" sz="600" dirty="0">
                <a:solidFill>
                  <a:srgbClr val="000000"/>
                </a:solidFill>
              </a:rPr>
              <a:t>, SUNY Upstate Medical University; Yan Xia, SUNY Upstate Medical University/Central South University; </a:t>
            </a:r>
            <a:r>
              <a:rPr lang="en-US" sz="600" dirty="0" err="1">
                <a:solidFill>
                  <a:srgbClr val="000000"/>
                </a:solidFill>
              </a:rPr>
              <a:t>Ramu</a:t>
            </a:r>
            <a:r>
              <a:rPr lang="en-US" sz="600" dirty="0">
                <a:solidFill>
                  <a:srgbClr val="000000"/>
                </a:solidFill>
              </a:rPr>
              <a:t> </a:t>
            </a:r>
            <a:r>
              <a:rPr lang="en-US" sz="600" dirty="0" err="1">
                <a:solidFill>
                  <a:srgbClr val="000000"/>
                </a:solidFill>
              </a:rPr>
              <a:t>Vadukapuram</a:t>
            </a:r>
            <a:r>
              <a:rPr lang="en-US" sz="600" dirty="0">
                <a:solidFill>
                  <a:srgbClr val="000000"/>
                </a:solidFill>
              </a:rPr>
              <a:t>, SUNY Upstate Medical University; </a:t>
            </a:r>
            <a:r>
              <a:rPr lang="en-US" sz="600" dirty="0" err="1">
                <a:solidFill>
                  <a:srgbClr val="000000"/>
                </a:solidFill>
              </a:rPr>
              <a:t>Yongjun</a:t>
            </a:r>
            <a:r>
              <a:rPr lang="en-US" sz="600" dirty="0">
                <a:solidFill>
                  <a:srgbClr val="000000"/>
                </a:solidFill>
              </a:rPr>
              <a:t> Wang, Central South University; Dominic Fitzgerald, The University of Chicago; </a:t>
            </a:r>
            <a:r>
              <a:rPr lang="en-US" sz="600" dirty="0" err="1">
                <a:solidFill>
                  <a:srgbClr val="000000"/>
                </a:solidFill>
              </a:rPr>
              <a:t>Lijun</a:t>
            </a:r>
            <a:r>
              <a:rPr lang="en-US" sz="600" dirty="0">
                <a:solidFill>
                  <a:srgbClr val="000000"/>
                </a:solidFill>
              </a:rPr>
              <a:t> Cheng, The University of Chicago; Miguel Brown, The University of Chicago; Mimi Brown, The University of Chicago; Tonya Brunetti, The University of Chicago; Thomas Goodman, The University of Chicago; </a:t>
            </a:r>
            <a:r>
              <a:rPr lang="en-US" sz="600" dirty="0" err="1">
                <a:solidFill>
                  <a:srgbClr val="000000"/>
                </a:solidFill>
              </a:rPr>
              <a:t>Majd</a:t>
            </a:r>
            <a:r>
              <a:rPr lang="en-US" sz="600" dirty="0">
                <a:solidFill>
                  <a:srgbClr val="000000"/>
                </a:solidFill>
              </a:rPr>
              <a:t> </a:t>
            </a:r>
            <a:r>
              <a:rPr lang="en-US" sz="600" dirty="0" err="1">
                <a:solidFill>
                  <a:srgbClr val="000000"/>
                </a:solidFill>
              </a:rPr>
              <a:t>Alsayed</a:t>
            </a:r>
            <a:r>
              <a:rPr lang="en-US" sz="600" dirty="0">
                <a:solidFill>
                  <a:srgbClr val="000000"/>
                </a:solidFill>
              </a:rPr>
              <a:t>, The University of Chicago; Michael J </a:t>
            </a:r>
            <a:r>
              <a:rPr lang="en-US" sz="600" dirty="0" err="1">
                <a:solidFill>
                  <a:srgbClr val="000000"/>
                </a:solidFill>
              </a:rPr>
              <a:t>Gandal</a:t>
            </a:r>
            <a:r>
              <a:rPr lang="en-US" sz="600" dirty="0">
                <a:solidFill>
                  <a:srgbClr val="000000"/>
                </a:solidFill>
              </a:rPr>
              <a:t>, University of California, Los Angeles; Daniel H </a:t>
            </a:r>
            <a:r>
              <a:rPr lang="en-US" sz="600" dirty="0" err="1">
                <a:solidFill>
                  <a:srgbClr val="000000"/>
                </a:solidFill>
              </a:rPr>
              <a:t>Geschwind</a:t>
            </a:r>
            <a:r>
              <a:rPr lang="en-US" sz="600" dirty="0">
                <a:solidFill>
                  <a:srgbClr val="000000"/>
                </a:solidFill>
              </a:rPr>
              <a:t>, University of California, Los Angeles; </a:t>
            </a:r>
            <a:r>
              <a:rPr lang="en-US" sz="600" dirty="0" err="1">
                <a:solidFill>
                  <a:srgbClr val="000000"/>
                </a:solidFill>
              </a:rPr>
              <a:t>Hyejung</a:t>
            </a:r>
            <a:r>
              <a:rPr lang="en-US" sz="600" dirty="0">
                <a:solidFill>
                  <a:srgbClr val="000000"/>
                </a:solidFill>
              </a:rPr>
              <a:t> Won, University of California, Los Angeles; Damon </a:t>
            </a:r>
            <a:r>
              <a:rPr lang="en-US" sz="600" dirty="0" err="1">
                <a:solidFill>
                  <a:srgbClr val="000000"/>
                </a:solidFill>
              </a:rPr>
              <a:t>Polioudakis</a:t>
            </a:r>
            <a:r>
              <a:rPr lang="en-US" sz="600" dirty="0">
                <a:solidFill>
                  <a:srgbClr val="000000"/>
                </a:solidFill>
              </a:rPr>
              <a:t>, University of California, Los Angeles; Brie </a:t>
            </a:r>
            <a:r>
              <a:rPr lang="en-US" sz="600" dirty="0" err="1">
                <a:solidFill>
                  <a:srgbClr val="000000"/>
                </a:solidFill>
              </a:rPr>
              <a:t>Wamsley</a:t>
            </a:r>
            <a:r>
              <a:rPr lang="en-US" sz="600" dirty="0">
                <a:solidFill>
                  <a:srgbClr val="000000"/>
                </a:solidFill>
              </a:rPr>
              <a:t>, University of California, Los Angeles; </a:t>
            </a:r>
            <a:r>
              <a:rPr lang="en-US" sz="600" dirty="0" err="1">
                <a:solidFill>
                  <a:srgbClr val="000000"/>
                </a:solidFill>
              </a:rPr>
              <a:t>Jiani</a:t>
            </a:r>
            <a:r>
              <a:rPr lang="en-US" sz="600" dirty="0">
                <a:solidFill>
                  <a:srgbClr val="000000"/>
                </a:solidFill>
              </a:rPr>
              <a:t> Yin, University of California, Los Angeles; Tarik </a:t>
            </a:r>
            <a:r>
              <a:rPr lang="en-US" sz="600" dirty="0" err="1">
                <a:solidFill>
                  <a:srgbClr val="000000"/>
                </a:solidFill>
              </a:rPr>
              <a:t>Hadzic</a:t>
            </a:r>
            <a:r>
              <a:rPr lang="en-US" sz="600" dirty="0">
                <a:solidFill>
                  <a:srgbClr val="000000"/>
                </a:solidFill>
              </a:rPr>
              <a:t>, University of California, Los Angeles; Luis De La Torre </a:t>
            </a:r>
            <a:r>
              <a:rPr lang="en-US" sz="600" dirty="0" err="1">
                <a:solidFill>
                  <a:srgbClr val="000000"/>
                </a:solidFill>
              </a:rPr>
              <a:t>Ubieta</a:t>
            </a:r>
            <a:r>
              <a:rPr lang="en-US" sz="600" dirty="0">
                <a:solidFill>
                  <a:srgbClr val="000000"/>
                </a:solidFill>
              </a:rPr>
              <a:t>, UCLA; </a:t>
            </a:r>
            <a:r>
              <a:rPr lang="en-US" sz="600" dirty="0" err="1">
                <a:solidFill>
                  <a:srgbClr val="000000"/>
                </a:solidFill>
              </a:rPr>
              <a:t>Vivek</a:t>
            </a:r>
            <a:r>
              <a:rPr lang="en-US" sz="600" dirty="0">
                <a:solidFill>
                  <a:srgbClr val="000000"/>
                </a:solidFill>
              </a:rPr>
              <a:t> Swarup, University of California, Los Angeles; Stephan J Sanders, University of California, San Francisco; Matthew W State, University of California, San Francisco; Donna M </a:t>
            </a:r>
            <a:r>
              <a:rPr lang="en-US" sz="600" dirty="0" err="1">
                <a:solidFill>
                  <a:srgbClr val="000000"/>
                </a:solidFill>
              </a:rPr>
              <a:t>Werling</a:t>
            </a:r>
            <a:r>
              <a:rPr lang="en-US" sz="600" dirty="0">
                <a:solidFill>
                  <a:srgbClr val="000000"/>
                </a:solidFill>
              </a:rPr>
              <a:t>, University of California, San Francisco; Joon-Yong An, University of California, San Francisco; Brooke Sheppard, University of California, San Francisco; A Jeremy </a:t>
            </a:r>
            <a:r>
              <a:rPr lang="en-US" sz="600" dirty="0" err="1">
                <a:solidFill>
                  <a:srgbClr val="000000"/>
                </a:solidFill>
              </a:rPr>
              <a:t>Willsey</a:t>
            </a:r>
            <a:r>
              <a:rPr lang="en-US" sz="600" dirty="0">
                <a:solidFill>
                  <a:srgbClr val="000000"/>
                </a:solidFill>
              </a:rPr>
              <a:t>, University of California, San Francisco; Kevin P White, The University of Chicago; Mohana Ray, The University of Chicago; Gina </a:t>
            </a:r>
            <a:r>
              <a:rPr lang="en-US" sz="600" dirty="0" err="1">
                <a:solidFill>
                  <a:srgbClr val="000000"/>
                </a:solidFill>
              </a:rPr>
              <a:t>Giase</a:t>
            </a:r>
            <a:r>
              <a:rPr lang="en-US" sz="600" dirty="0">
                <a:solidFill>
                  <a:srgbClr val="000000"/>
                </a:solidFill>
              </a:rPr>
              <a:t>, SUNY Upstate Medical University; Amira </a:t>
            </a:r>
            <a:r>
              <a:rPr lang="en-US" sz="600" dirty="0" err="1">
                <a:solidFill>
                  <a:srgbClr val="000000"/>
                </a:solidFill>
              </a:rPr>
              <a:t>Kefi</a:t>
            </a:r>
            <a:r>
              <a:rPr lang="en-US" sz="600" dirty="0">
                <a:solidFill>
                  <a:srgbClr val="000000"/>
                </a:solidFill>
              </a:rPr>
              <a:t>, University of Illinois at Chicago; Eugenio </a:t>
            </a:r>
            <a:r>
              <a:rPr lang="en-US" sz="600" dirty="0" err="1">
                <a:solidFill>
                  <a:srgbClr val="000000"/>
                </a:solidFill>
              </a:rPr>
              <a:t>Mattei</a:t>
            </a:r>
            <a:r>
              <a:rPr lang="en-US" sz="600" dirty="0">
                <a:solidFill>
                  <a:srgbClr val="000000"/>
                </a:solidFill>
              </a:rPr>
              <a:t>, University of Massachusetts Medical School; Michael </a:t>
            </a:r>
            <a:r>
              <a:rPr lang="en-US" sz="600" dirty="0" err="1">
                <a:solidFill>
                  <a:srgbClr val="000000"/>
                </a:solidFill>
              </a:rPr>
              <a:t>Purcaro</a:t>
            </a:r>
            <a:r>
              <a:rPr lang="en-US" sz="600" dirty="0">
                <a:solidFill>
                  <a:srgbClr val="000000"/>
                </a:solidFill>
              </a:rPr>
              <a:t>, University of Massachusetts Medical School; </a:t>
            </a:r>
            <a:r>
              <a:rPr lang="en-US" sz="600" dirty="0" err="1">
                <a:solidFill>
                  <a:srgbClr val="000000"/>
                </a:solidFill>
              </a:rPr>
              <a:t>Zhiping</a:t>
            </a:r>
            <a:r>
              <a:rPr lang="en-US" sz="600" dirty="0">
                <a:solidFill>
                  <a:srgbClr val="000000"/>
                </a:solidFill>
              </a:rPr>
              <a:t> Weng, University of Massachusetts Medical School; Jill Moore, University of Massachusetts Medical School; Henry Pratt, University of Massachusetts Medical School; Jack Huey, University of Massachusetts Medical School; Tyler </a:t>
            </a:r>
            <a:r>
              <a:rPr lang="en-US" sz="600" dirty="0" err="1">
                <a:solidFill>
                  <a:srgbClr val="000000"/>
                </a:solidFill>
              </a:rPr>
              <a:t>Borrman</a:t>
            </a:r>
            <a:r>
              <a:rPr lang="en-US" sz="600" dirty="0">
                <a:solidFill>
                  <a:srgbClr val="000000"/>
                </a:solidFill>
              </a:rPr>
              <a:t>, University of Massachusetts Medical School; Patrick F Sullivan, University of North Carolina - Chapel Hill; Paola </a:t>
            </a:r>
            <a:r>
              <a:rPr lang="en-US" sz="600" dirty="0" err="1">
                <a:solidFill>
                  <a:srgbClr val="000000"/>
                </a:solidFill>
              </a:rPr>
              <a:t>Giusti</a:t>
            </a:r>
            <a:r>
              <a:rPr lang="en-US" sz="600" dirty="0">
                <a:solidFill>
                  <a:srgbClr val="000000"/>
                </a:solidFill>
              </a:rPr>
              <a:t>-Rodriguez, University of North Carolina - Chapel Hill; </a:t>
            </a:r>
            <a:r>
              <a:rPr lang="en-US" sz="600" dirty="0" err="1">
                <a:solidFill>
                  <a:srgbClr val="000000"/>
                </a:solidFill>
              </a:rPr>
              <a:t>Yunjung</a:t>
            </a:r>
            <a:r>
              <a:rPr lang="en-US" sz="600" dirty="0">
                <a:solidFill>
                  <a:srgbClr val="000000"/>
                </a:solidFill>
              </a:rPr>
              <a:t> Kim, University of North Carolina - Chapel Hill; Patrick Sullivan, University of North Carolina - Chapel Hill; </a:t>
            </a:r>
            <a:r>
              <a:rPr lang="en-US" sz="600" dirty="0" err="1">
                <a:solidFill>
                  <a:srgbClr val="000000"/>
                </a:solidFill>
              </a:rPr>
              <a:t>Jin</a:t>
            </a:r>
            <a:r>
              <a:rPr lang="en-US" sz="600" dirty="0">
                <a:solidFill>
                  <a:srgbClr val="000000"/>
                </a:solidFill>
              </a:rPr>
              <a:t> </a:t>
            </a:r>
            <a:r>
              <a:rPr lang="en-US" sz="600" dirty="0" err="1">
                <a:solidFill>
                  <a:srgbClr val="000000"/>
                </a:solidFill>
              </a:rPr>
              <a:t>Szatkiewicz</a:t>
            </a:r>
            <a:r>
              <a:rPr lang="en-US" sz="600" dirty="0">
                <a:solidFill>
                  <a:srgbClr val="000000"/>
                </a:solidFill>
              </a:rPr>
              <a:t>, University of North Carolina - Chapel Hill; </a:t>
            </a:r>
            <a:r>
              <a:rPr lang="en-US" sz="600" dirty="0" err="1">
                <a:solidFill>
                  <a:srgbClr val="000000"/>
                </a:solidFill>
              </a:rPr>
              <a:t>Suhn</a:t>
            </a:r>
            <a:r>
              <a:rPr lang="en-US" sz="600" dirty="0">
                <a:solidFill>
                  <a:srgbClr val="000000"/>
                </a:solidFill>
              </a:rPr>
              <a:t> Kyong </a:t>
            </a:r>
            <a:r>
              <a:rPr lang="en-US" sz="600" dirty="0" err="1">
                <a:solidFill>
                  <a:srgbClr val="000000"/>
                </a:solidFill>
              </a:rPr>
              <a:t>Rhie</a:t>
            </a:r>
            <a:r>
              <a:rPr lang="en-US" sz="600" dirty="0">
                <a:solidFill>
                  <a:srgbClr val="000000"/>
                </a:solidFill>
              </a:rPr>
              <a:t>, University of Southern California; </a:t>
            </a:r>
            <a:r>
              <a:rPr lang="en-US" sz="600" dirty="0" err="1">
                <a:solidFill>
                  <a:srgbClr val="000000"/>
                </a:solidFill>
              </a:rPr>
              <a:t>Christoper</a:t>
            </a:r>
            <a:r>
              <a:rPr lang="en-US" sz="600" dirty="0">
                <a:solidFill>
                  <a:srgbClr val="000000"/>
                </a:solidFill>
              </a:rPr>
              <a:t> </a:t>
            </a:r>
            <a:r>
              <a:rPr lang="en-US" sz="600" dirty="0" err="1">
                <a:solidFill>
                  <a:srgbClr val="000000"/>
                </a:solidFill>
              </a:rPr>
              <a:t>Armoskus</a:t>
            </a:r>
            <a:r>
              <a:rPr lang="en-US" sz="600" dirty="0">
                <a:solidFill>
                  <a:srgbClr val="000000"/>
                </a:solidFill>
              </a:rPr>
              <a:t>, University of Southern California; Adrian Camarena, University of Southern California; Peggy J </a:t>
            </a:r>
            <a:r>
              <a:rPr lang="en-US" sz="600" dirty="0" err="1">
                <a:solidFill>
                  <a:srgbClr val="000000"/>
                </a:solidFill>
              </a:rPr>
              <a:t>Farnham</a:t>
            </a:r>
            <a:r>
              <a:rPr lang="en-US" sz="600" dirty="0">
                <a:solidFill>
                  <a:srgbClr val="000000"/>
                </a:solidFill>
              </a:rPr>
              <a:t>, University of Southern California; Valeria N </a:t>
            </a:r>
            <a:r>
              <a:rPr lang="en-US" sz="600" dirty="0" err="1">
                <a:solidFill>
                  <a:srgbClr val="000000"/>
                </a:solidFill>
              </a:rPr>
              <a:t>Spitsyna</a:t>
            </a:r>
            <a:r>
              <a:rPr lang="en-US" sz="600" dirty="0">
                <a:solidFill>
                  <a:srgbClr val="000000"/>
                </a:solidFill>
              </a:rPr>
              <a:t>, University of Southern California; Heather Witt, University of Southern California; Shannon Schreiner, University of Southern California; Oleg V </a:t>
            </a:r>
            <a:r>
              <a:rPr lang="en-US" sz="600" dirty="0" err="1">
                <a:solidFill>
                  <a:srgbClr val="000000"/>
                </a:solidFill>
              </a:rPr>
              <a:t>Evgrafov</a:t>
            </a:r>
            <a:r>
              <a:rPr lang="en-US" sz="600" dirty="0">
                <a:solidFill>
                  <a:srgbClr val="000000"/>
                </a:solidFill>
              </a:rPr>
              <a:t>, SUNY Downstate Medical Center; James A Knowles, SUNY Downstate Medical Center; Mark Gerstein, Yale University; </a:t>
            </a:r>
            <a:r>
              <a:rPr lang="en-US" sz="600" dirty="0" err="1">
                <a:solidFill>
                  <a:srgbClr val="000000"/>
                </a:solidFill>
              </a:rPr>
              <a:t>Shuang</a:t>
            </a:r>
            <a:r>
              <a:rPr lang="en-US" sz="600" dirty="0">
                <a:solidFill>
                  <a:srgbClr val="000000"/>
                </a:solidFill>
              </a:rPr>
              <a:t> Liu, Yale University; Daifeng Wang, Stony Brook University; Fabio C. P. Navarro, Yale University; Jonathan </a:t>
            </a:r>
            <a:r>
              <a:rPr lang="en-US" sz="600" dirty="0" err="1">
                <a:solidFill>
                  <a:srgbClr val="000000"/>
                </a:solidFill>
              </a:rPr>
              <a:t>Warrell</a:t>
            </a:r>
            <a:r>
              <a:rPr lang="en-US" sz="600" dirty="0">
                <a:solidFill>
                  <a:srgbClr val="000000"/>
                </a:solidFill>
              </a:rPr>
              <a:t>, Yale University; Declan Clarke, Yale University; Prashant S. Emani, Yale University; </a:t>
            </a:r>
            <a:r>
              <a:rPr lang="en-US" sz="600" dirty="0" err="1">
                <a:solidFill>
                  <a:srgbClr val="000000"/>
                </a:solidFill>
              </a:rPr>
              <a:t>Mengting</a:t>
            </a:r>
            <a:r>
              <a:rPr lang="en-US" sz="600" dirty="0">
                <a:solidFill>
                  <a:srgbClr val="000000"/>
                </a:solidFill>
              </a:rPr>
              <a:t> Gu, Yale University; Xu Shi, Yale University; Min Xu, Yale University; Yucheng T. Yang, Yale University; Robert R. Kitchen, Yale University; Gamze </a:t>
            </a:r>
            <a:r>
              <a:rPr lang="en-US" sz="600" dirty="0" err="1">
                <a:solidFill>
                  <a:srgbClr val="000000"/>
                </a:solidFill>
              </a:rPr>
              <a:t>Gürsoy</a:t>
            </a:r>
            <a:r>
              <a:rPr lang="en-US" sz="600" dirty="0">
                <a:solidFill>
                  <a:srgbClr val="000000"/>
                </a:solidFill>
              </a:rPr>
              <a:t>, Yale University; Jing Zhang, Yale University; Becky C Carlyle, Yale University; Angus C </a:t>
            </a:r>
            <a:r>
              <a:rPr lang="en-US" sz="600" dirty="0" err="1">
                <a:solidFill>
                  <a:srgbClr val="000000"/>
                </a:solidFill>
              </a:rPr>
              <a:t>Nairn</a:t>
            </a:r>
            <a:r>
              <a:rPr lang="en-US" sz="600" dirty="0">
                <a:solidFill>
                  <a:srgbClr val="000000"/>
                </a:solidFill>
              </a:rPr>
              <a:t>, Yale University; </a:t>
            </a:r>
            <a:r>
              <a:rPr lang="en-US" sz="600" dirty="0" err="1">
                <a:solidFill>
                  <a:srgbClr val="000000"/>
                </a:solidFill>
              </a:rPr>
              <a:t>Mingfeng</a:t>
            </a:r>
            <a:r>
              <a:rPr lang="en-US" sz="600" dirty="0">
                <a:solidFill>
                  <a:srgbClr val="000000"/>
                </a:solidFill>
              </a:rPr>
              <a:t> Li, Yale University; Sirisha </a:t>
            </a:r>
            <a:r>
              <a:rPr lang="en-US" sz="600" dirty="0" err="1">
                <a:solidFill>
                  <a:srgbClr val="000000"/>
                </a:solidFill>
              </a:rPr>
              <a:t>Pochareddy</a:t>
            </a:r>
            <a:r>
              <a:rPr lang="en-US" sz="600" dirty="0">
                <a:solidFill>
                  <a:srgbClr val="000000"/>
                </a:solidFill>
              </a:rPr>
              <a:t>, Yale University; </a:t>
            </a:r>
            <a:r>
              <a:rPr lang="en-US" sz="600" dirty="0" err="1">
                <a:solidFill>
                  <a:srgbClr val="000000"/>
                </a:solidFill>
              </a:rPr>
              <a:t>Nenad</a:t>
            </a:r>
            <a:r>
              <a:rPr lang="en-US" sz="600" dirty="0">
                <a:solidFill>
                  <a:srgbClr val="000000"/>
                </a:solidFill>
              </a:rPr>
              <a:t> </a:t>
            </a:r>
            <a:r>
              <a:rPr lang="en-US" sz="600" dirty="0" err="1">
                <a:solidFill>
                  <a:srgbClr val="000000"/>
                </a:solidFill>
              </a:rPr>
              <a:t>Sestan</a:t>
            </a:r>
            <a:r>
              <a:rPr lang="en-US" sz="600" dirty="0">
                <a:solidFill>
                  <a:srgbClr val="000000"/>
                </a:solidFill>
              </a:rPr>
              <a:t>, Yale University; Mario </a:t>
            </a:r>
            <a:r>
              <a:rPr lang="en-US" sz="600" dirty="0" err="1">
                <a:solidFill>
                  <a:srgbClr val="000000"/>
                </a:solidFill>
              </a:rPr>
              <a:t>Skarica</a:t>
            </a:r>
            <a:r>
              <a:rPr lang="en-US" sz="600" dirty="0">
                <a:solidFill>
                  <a:srgbClr val="000000"/>
                </a:solidFill>
              </a:rPr>
              <a:t>, Yale University; Zhen Li, Yale University; Andre M.M. Sousa, Yale University; Gabriel </a:t>
            </a:r>
            <a:r>
              <a:rPr lang="en-US" sz="600" dirty="0" err="1">
                <a:solidFill>
                  <a:srgbClr val="000000"/>
                </a:solidFill>
              </a:rPr>
              <a:t>Santpere</a:t>
            </a:r>
            <a:r>
              <a:rPr lang="en-US" sz="600" dirty="0">
                <a:solidFill>
                  <a:srgbClr val="000000"/>
                </a:solidFill>
              </a:rPr>
              <a:t>, Yale University; </a:t>
            </a:r>
            <a:r>
              <a:rPr lang="en-US" sz="600" dirty="0" err="1">
                <a:solidFill>
                  <a:srgbClr val="000000"/>
                </a:solidFill>
              </a:rPr>
              <a:t>Jinmyung</a:t>
            </a:r>
            <a:r>
              <a:rPr lang="en-US" sz="600" dirty="0">
                <a:solidFill>
                  <a:srgbClr val="000000"/>
                </a:solidFill>
              </a:rPr>
              <a:t> Choi, Yale University; Ying Zhu, Yale University; </a:t>
            </a:r>
            <a:r>
              <a:rPr lang="en-US" sz="600" dirty="0" err="1">
                <a:solidFill>
                  <a:srgbClr val="000000"/>
                </a:solidFill>
              </a:rPr>
              <a:t>Tianliuyun</a:t>
            </a:r>
            <a:r>
              <a:rPr lang="en-US" sz="600" dirty="0">
                <a:solidFill>
                  <a:srgbClr val="000000"/>
                </a:solidFill>
              </a:rPr>
              <a:t> Gao, Yale University; Daniel J Miller, Yale University; Adriana </a:t>
            </a:r>
            <a:r>
              <a:rPr lang="en-US" sz="600" dirty="0" err="1">
                <a:solidFill>
                  <a:srgbClr val="000000"/>
                </a:solidFill>
              </a:rPr>
              <a:t>Cherskov</a:t>
            </a:r>
            <a:r>
              <a:rPr lang="en-US" sz="600" dirty="0">
                <a:solidFill>
                  <a:srgbClr val="000000"/>
                </a:solidFill>
              </a:rPr>
              <a:t>, Yale University; Mo Yang, Yale University; Anahita </a:t>
            </a:r>
            <a:r>
              <a:rPr lang="en-US" sz="600" dirty="0" err="1">
                <a:solidFill>
                  <a:srgbClr val="000000"/>
                </a:solidFill>
              </a:rPr>
              <a:t>Amiri</a:t>
            </a:r>
            <a:r>
              <a:rPr lang="en-US" sz="600" dirty="0">
                <a:solidFill>
                  <a:srgbClr val="000000"/>
                </a:solidFill>
              </a:rPr>
              <a:t>, Yale University; </a:t>
            </a:r>
            <a:r>
              <a:rPr lang="en-US" sz="600" dirty="0" err="1">
                <a:solidFill>
                  <a:srgbClr val="000000"/>
                </a:solidFill>
              </a:rPr>
              <a:t>Gianfilippo</a:t>
            </a:r>
            <a:r>
              <a:rPr lang="en-US" sz="600" dirty="0">
                <a:solidFill>
                  <a:srgbClr val="000000"/>
                </a:solidFill>
              </a:rPr>
              <a:t> Coppola, Yale University; Jessica </a:t>
            </a:r>
            <a:r>
              <a:rPr lang="en-US" sz="600" dirty="0" err="1">
                <a:solidFill>
                  <a:srgbClr val="000000"/>
                </a:solidFill>
              </a:rPr>
              <a:t>Mariani</a:t>
            </a:r>
            <a:r>
              <a:rPr lang="en-US" sz="600" dirty="0">
                <a:solidFill>
                  <a:srgbClr val="000000"/>
                </a:solidFill>
              </a:rPr>
              <a:t>, Yale University; Soraya Scuderi, Yale University; Anna </a:t>
            </a:r>
            <a:r>
              <a:rPr lang="en-US" sz="600" dirty="0" err="1">
                <a:solidFill>
                  <a:srgbClr val="000000"/>
                </a:solidFill>
              </a:rPr>
              <a:t>Szekely</a:t>
            </a:r>
            <a:r>
              <a:rPr lang="en-US" sz="600" dirty="0">
                <a:solidFill>
                  <a:srgbClr val="000000"/>
                </a:solidFill>
              </a:rPr>
              <a:t>, Yale University; Flora M </a:t>
            </a:r>
            <a:r>
              <a:rPr lang="en-US" sz="600" dirty="0" err="1">
                <a:solidFill>
                  <a:srgbClr val="000000"/>
                </a:solidFill>
              </a:rPr>
              <a:t>Vaccarino</a:t>
            </a:r>
            <a:r>
              <a:rPr lang="en-US" sz="600" dirty="0">
                <a:solidFill>
                  <a:srgbClr val="000000"/>
                </a:solidFill>
              </a:rPr>
              <a:t>, Yale University; </a:t>
            </a:r>
            <a:r>
              <a:rPr lang="en-US" sz="600" dirty="0" err="1">
                <a:solidFill>
                  <a:srgbClr val="000000"/>
                </a:solidFill>
              </a:rPr>
              <a:t>Feinan</a:t>
            </a:r>
            <a:r>
              <a:rPr lang="en-US" sz="600" dirty="0">
                <a:solidFill>
                  <a:srgbClr val="000000"/>
                </a:solidFill>
              </a:rPr>
              <a:t> Wu, Yale University; Sherman Weissman, Yale University; </a:t>
            </a:r>
            <a:r>
              <a:rPr lang="en-US" sz="600" dirty="0" err="1">
                <a:solidFill>
                  <a:srgbClr val="000000"/>
                </a:solidFill>
              </a:rPr>
              <a:t>Tanmoy</a:t>
            </a:r>
            <a:r>
              <a:rPr lang="en-US" sz="600" dirty="0">
                <a:solidFill>
                  <a:srgbClr val="000000"/>
                </a:solidFill>
              </a:rPr>
              <a:t> </a:t>
            </a:r>
            <a:r>
              <a:rPr lang="en-US" sz="600" dirty="0" err="1">
                <a:solidFill>
                  <a:srgbClr val="000000"/>
                </a:solidFill>
              </a:rPr>
              <a:t>Roychowdhury</a:t>
            </a:r>
            <a:r>
              <a:rPr lang="en-US" sz="600" dirty="0">
                <a:solidFill>
                  <a:srgbClr val="000000"/>
                </a:solidFill>
              </a:rPr>
              <a:t>, Mayo Clinic Rochester; </a:t>
            </a:r>
            <a:r>
              <a:rPr lang="en-US" sz="600" dirty="0" err="1">
                <a:solidFill>
                  <a:srgbClr val="000000"/>
                </a:solidFill>
              </a:rPr>
              <a:t>Alexej</a:t>
            </a:r>
            <a:r>
              <a:rPr lang="en-US" sz="600" dirty="0">
                <a:solidFill>
                  <a:srgbClr val="000000"/>
                </a:solidFill>
              </a:rPr>
              <a:t> </a:t>
            </a:r>
            <a:r>
              <a:rPr lang="en-US" sz="600" dirty="0" err="1">
                <a:solidFill>
                  <a:srgbClr val="000000"/>
                </a:solidFill>
              </a:rPr>
              <a:t>Abyzov</a:t>
            </a:r>
            <a:r>
              <a:rPr lang="en-US" sz="600" dirty="0">
                <a:solidFill>
                  <a:srgbClr val="000000"/>
                </a:solidFill>
              </a:rPr>
              <a:t>, Mayo Clinic Rochester;</a:t>
            </a:r>
            <a:r>
              <a:rPr lang="en-US" sz="600" dirty="0">
                <a:solidFill>
                  <a:srgbClr val="000000"/>
                </a:solidFill>
                <a:latin typeface="Arial" panose="020B0604020202020204" pitchFamily="34" charset="0"/>
                <a:ea typeface="Arial" panose="020B0604020202020204" pitchFamily="34" charset="0"/>
              </a:rPr>
              <a:t>.</a:t>
            </a:r>
          </a:p>
        </p:txBody>
      </p:sp>
      <p:sp>
        <p:nvSpPr>
          <p:cNvPr id="7" name="Rectangle 6">
            <a:extLst>
              <a:ext uri="{FF2B5EF4-FFF2-40B4-BE49-F238E27FC236}">
                <a16:creationId xmlns="" xmlns:a16="http://schemas.microsoft.com/office/drawing/2014/main" id="{61DC0667-85A2-AB46-9AA5-B641EAFFB362}"/>
              </a:ext>
            </a:extLst>
          </p:cNvPr>
          <p:cNvSpPr/>
          <p:nvPr/>
        </p:nvSpPr>
        <p:spPr>
          <a:xfrm>
            <a:off x="2635396" y="132595"/>
            <a:ext cx="6508605" cy="3027752"/>
          </a:xfrm>
          <a:prstGeom prst="rect">
            <a:avLst/>
          </a:prstGeom>
        </p:spPr>
        <p:txBody>
          <a:bodyPr wrap="square">
            <a:spAutoFit/>
          </a:bodyPr>
          <a:lstStyle/>
          <a:p>
            <a:pPr>
              <a:lnSpc>
                <a:spcPct val="115000"/>
              </a:lnSpc>
            </a:pPr>
            <a:r>
              <a:rPr lang="en-US" sz="1600" dirty="0">
                <a:solidFill>
                  <a:srgbClr val="000000"/>
                </a:solidFill>
                <a:latin typeface="Arial" panose="020B0604020202020204" pitchFamily="34" charset="0"/>
                <a:ea typeface="Arial" panose="020B0604020202020204" pitchFamily="34" charset="0"/>
              </a:rPr>
              <a:t>“Adult Capstone” Team </a:t>
            </a:r>
            <a:r>
              <a:rPr lang="mr-IN" sz="1600" dirty="0">
                <a:solidFill>
                  <a:srgbClr val="000000"/>
                </a:solidFill>
                <a:latin typeface="Arial" panose="020B0604020202020204" pitchFamily="34" charset="0"/>
                <a:ea typeface="Arial" panose="020B0604020202020204" pitchFamily="34" charset="0"/>
              </a:rPr>
              <a:t>–</a:t>
            </a:r>
            <a:r>
              <a:rPr lang="en-US" sz="1600" dirty="0">
                <a:solidFill>
                  <a:srgbClr val="000000"/>
                </a:solidFill>
                <a:latin typeface="Arial" panose="020B0604020202020204" pitchFamily="34" charset="0"/>
                <a:ea typeface="Arial" panose="020B0604020202020204" pitchFamily="34" charset="0"/>
              </a:rPr>
              <a:t> 1 of 3 capstones</a:t>
            </a:r>
          </a:p>
          <a:p>
            <a:pPr>
              <a:lnSpc>
                <a:spcPct val="115000"/>
              </a:lnSpc>
            </a:pPr>
            <a:endParaRPr lang="en-US" sz="900" dirty="0">
              <a:solidFill>
                <a:srgbClr val="000000"/>
              </a:solidFill>
              <a:latin typeface="Arial" panose="020B0604020202020204" pitchFamily="34" charset="0"/>
              <a:ea typeface="Arial" panose="020B0604020202020204" pitchFamily="34" charset="0"/>
            </a:endParaRPr>
          </a:p>
          <a:p>
            <a:r>
              <a:rPr lang="en-US" sz="1800" dirty="0">
                <a:solidFill>
                  <a:srgbClr val="C00000"/>
                </a:solidFill>
              </a:rPr>
              <a:t>Daifeng Wang, </a:t>
            </a:r>
            <a:r>
              <a:rPr lang="en-US" sz="1800" dirty="0" err="1">
                <a:solidFill>
                  <a:srgbClr val="C00000"/>
                </a:solidFill>
              </a:rPr>
              <a:t>Shuang</a:t>
            </a:r>
            <a:r>
              <a:rPr lang="en-US" sz="1800" dirty="0">
                <a:solidFill>
                  <a:srgbClr val="C00000"/>
                </a:solidFill>
              </a:rPr>
              <a:t> Liu, Jonathan </a:t>
            </a:r>
            <a:r>
              <a:rPr lang="en-US" sz="1800" dirty="0" err="1">
                <a:solidFill>
                  <a:srgbClr val="C00000"/>
                </a:solidFill>
              </a:rPr>
              <a:t>Warrell</a:t>
            </a:r>
            <a:r>
              <a:rPr lang="en-US" sz="1800" dirty="0">
                <a:solidFill>
                  <a:srgbClr val="C00000"/>
                </a:solidFill>
              </a:rPr>
              <a:t>, </a:t>
            </a:r>
            <a:r>
              <a:rPr lang="en-US" sz="1800" dirty="0" err="1">
                <a:solidFill>
                  <a:srgbClr val="C00000"/>
                </a:solidFill>
              </a:rPr>
              <a:t>Hyejung</a:t>
            </a:r>
            <a:r>
              <a:rPr lang="en-US" sz="1800" dirty="0">
                <a:solidFill>
                  <a:srgbClr val="C00000"/>
                </a:solidFill>
              </a:rPr>
              <a:t> Won, Xu Shi, Fabio Navarro, Declan Clarke, </a:t>
            </a:r>
            <a:r>
              <a:rPr lang="en-US" sz="1800" dirty="0" err="1">
                <a:solidFill>
                  <a:srgbClr val="C00000"/>
                </a:solidFill>
              </a:rPr>
              <a:t>Mengting</a:t>
            </a:r>
            <a:r>
              <a:rPr lang="en-US" sz="1800" dirty="0">
                <a:solidFill>
                  <a:srgbClr val="C00000"/>
                </a:solidFill>
              </a:rPr>
              <a:t> Gu, Prashant Emani</a:t>
            </a:r>
            <a:r>
              <a:rPr lang="en-US" dirty="0">
                <a:solidFill>
                  <a:srgbClr val="000000"/>
                </a:solidFill>
              </a:rPr>
              <a:t>, Yucheng T. Yang, Min Xu, Michael </a:t>
            </a:r>
            <a:r>
              <a:rPr lang="en-US" dirty="0" err="1">
                <a:solidFill>
                  <a:srgbClr val="000000"/>
                </a:solidFill>
              </a:rPr>
              <a:t>Gandal</a:t>
            </a:r>
            <a:r>
              <a:rPr lang="en-US" dirty="0">
                <a:solidFill>
                  <a:srgbClr val="000000"/>
                </a:solidFill>
              </a:rPr>
              <a:t>, </a:t>
            </a:r>
            <a:r>
              <a:rPr lang="en-US" dirty="0" err="1">
                <a:solidFill>
                  <a:srgbClr val="000000"/>
                </a:solidFill>
              </a:rPr>
              <a:t>Shaoke</a:t>
            </a:r>
            <a:r>
              <a:rPr lang="en-US" dirty="0">
                <a:solidFill>
                  <a:srgbClr val="000000"/>
                </a:solidFill>
              </a:rPr>
              <a:t> Lou, Jing Zhang, Jonathan J. Park, </a:t>
            </a:r>
            <a:r>
              <a:rPr lang="en-US" dirty="0" err="1">
                <a:solidFill>
                  <a:srgbClr val="000000"/>
                </a:solidFill>
              </a:rPr>
              <a:t>Chengfei</a:t>
            </a:r>
            <a:r>
              <a:rPr lang="en-US" dirty="0">
                <a:solidFill>
                  <a:srgbClr val="000000"/>
                </a:solidFill>
              </a:rPr>
              <a:t> Yan, </a:t>
            </a:r>
            <a:r>
              <a:rPr lang="en-US" dirty="0" err="1">
                <a:solidFill>
                  <a:srgbClr val="000000"/>
                </a:solidFill>
              </a:rPr>
              <a:t>Suhn</a:t>
            </a:r>
            <a:r>
              <a:rPr lang="en-US" dirty="0">
                <a:solidFill>
                  <a:srgbClr val="000000"/>
                </a:solidFill>
              </a:rPr>
              <a:t> Kyong </a:t>
            </a:r>
            <a:r>
              <a:rPr lang="en-US" dirty="0" err="1">
                <a:solidFill>
                  <a:srgbClr val="000000"/>
                </a:solidFill>
              </a:rPr>
              <a:t>Rhie</a:t>
            </a:r>
            <a:r>
              <a:rPr lang="en-US" dirty="0">
                <a:solidFill>
                  <a:srgbClr val="000000"/>
                </a:solidFill>
              </a:rPr>
              <a:t>, </a:t>
            </a:r>
            <a:r>
              <a:rPr lang="en-US" dirty="0" err="1">
                <a:solidFill>
                  <a:srgbClr val="000000"/>
                </a:solidFill>
              </a:rPr>
              <a:t>Kasidet</a:t>
            </a:r>
            <a:r>
              <a:rPr lang="en-US" dirty="0">
                <a:solidFill>
                  <a:srgbClr val="000000"/>
                </a:solidFill>
              </a:rPr>
              <a:t> </a:t>
            </a:r>
            <a:r>
              <a:rPr lang="en-US" dirty="0" err="1">
                <a:solidFill>
                  <a:srgbClr val="000000"/>
                </a:solidFill>
              </a:rPr>
              <a:t>Manakongtreecheep</a:t>
            </a:r>
            <a:r>
              <a:rPr lang="en-US" dirty="0">
                <a:solidFill>
                  <a:srgbClr val="000000"/>
                </a:solidFill>
              </a:rPr>
              <a:t>, Holly Zhou, Aparna Nathan, Mette Peters, Eugenio </a:t>
            </a:r>
            <a:r>
              <a:rPr lang="en-US" dirty="0" err="1">
                <a:solidFill>
                  <a:srgbClr val="000000"/>
                </a:solidFill>
              </a:rPr>
              <a:t>Mattei</a:t>
            </a:r>
            <a:r>
              <a:rPr lang="en-US" dirty="0">
                <a:solidFill>
                  <a:srgbClr val="000000"/>
                </a:solidFill>
              </a:rPr>
              <a:t>, Dominic Fitzgerald, Tonya Brunetti, Jill Moore, Yan Jiang, Kiran </a:t>
            </a:r>
            <a:r>
              <a:rPr lang="en-US" dirty="0" err="1">
                <a:solidFill>
                  <a:srgbClr val="000000"/>
                </a:solidFill>
              </a:rPr>
              <a:t>Girdhar</a:t>
            </a:r>
            <a:r>
              <a:rPr lang="en-US" dirty="0">
                <a:solidFill>
                  <a:srgbClr val="000000"/>
                </a:solidFill>
              </a:rPr>
              <a:t>, Gabriel Hoffman, Selim </a:t>
            </a:r>
            <a:r>
              <a:rPr lang="en-US" dirty="0" err="1">
                <a:solidFill>
                  <a:srgbClr val="000000"/>
                </a:solidFill>
              </a:rPr>
              <a:t>Kalayci</a:t>
            </a:r>
            <a:r>
              <a:rPr lang="en-US" dirty="0">
                <a:solidFill>
                  <a:srgbClr val="000000"/>
                </a:solidFill>
              </a:rPr>
              <a:t>, Zeynep </a:t>
            </a:r>
            <a:r>
              <a:rPr lang="en-US" dirty="0" err="1">
                <a:solidFill>
                  <a:srgbClr val="000000"/>
                </a:solidFill>
              </a:rPr>
              <a:t>Hulya</a:t>
            </a:r>
            <a:r>
              <a:rPr lang="en-US" dirty="0">
                <a:solidFill>
                  <a:srgbClr val="000000"/>
                </a:solidFill>
              </a:rPr>
              <a:t> </a:t>
            </a:r>
            <a:r>
              <a:rPr lang="en-US" dirty="0" err="1">
                <a:solidFill>
                  <a:srgbClr val="000000"/>
                </a:solidFill>
              </a:rPr>
              <a:t>Gumus</a:t>
            </a:r>
            <a:r>
              <a:rPr lang="en-US" dirty="0">
                <a:solidFill>
                  <a:srgbClr val="000000"/>
                </a:solidFill>
              </a:rPr>
              <a:t>, Greg Crawford,</a:t>
            </a:r>
            <a:br>
              <a:rPr lang="en-US" dirty="0">
                <a:solidFill>
                  <a:srgbClr val="000000"/>
                </a:solidFill>
              </a:rPr>
            </a:br>
            <a:r>
              <a:rPr lang="en-US" sz="1800" dirty="0" err="1">
                <a:solidFill>
                  <a:srgbClr val="4BAB50"/>
                </a:solidFill>
              </a:rPr>
              <a:t>PsychENCODE</a:t>
            </a:r>
            <a:r>
              <a:rPr lang="en-US" sz="1800" dirty="0">
                <a:solidFill>
                  <a:srgbClr val="4BAB50"/>
                </a:solidFill>
              </a:rPr>
              <a:t> Consortium</a:t>
            </a:r>
            <a:r>
              <a:rPr lang="en-US" dirty="0">
                <a:solidFill>
                  <a:srgbClr val="000000"/>
                </a:solidFill>
              </a:rPr>
              <a:t>,</a:t>
            </a:r>
            <a:br>
              <a:rPr lang="en-US" dirty="0">
                <a:solidFill>
                  <a:srgbClr val="000000"/>
                </a:solidFill>
              </a:rPr>
            </a:br>
            <a:r>
              <a:rPr lang="en-US" dirty="0" err="1">
                <a:solidFill>
                  <a:srgbClr val="000000"/>
                </a:solidFill>
              </a:rPr>
              <a:t>Panos</a:t>
            </a:r>
            <a:r>
              <a:rPr lang="en-US" dirty="0">
                <a:solidFill>
                  <a:srgbClr val="000000"/>
                </a:solidFill>
              </a:rPr>
              <a:t> Roussos, </a:t>
            </a:r>
            <a:r>
              <a:rPr lang="en-US" dirty="0" err="1">
                <a:solidFill>
                  <a:srgbClr val="000000"/>
                </a:solidFill>
              </a:rPr>
              <a:t>Schahram</a:t>
            </a:r>
            <a:r>
              <a:rPr lang="en-US" dirty="0">
                <a:solidFill>
                  <a:srgbClr val="000000"/>
                </a:solidFill>
              </a:rPr>
              <a:t> </a:t>
            </a:r>
            <a:r>
              <a:rPr lang="en-US" dirty="0" err="1">
                <a:solidFill>
                  <a:srgbClr val="000000"/>
                </a:solidFill>
              </a:rPr>
              <a:t>Akbarian</a:t>
            </a:r>
            <a:r>
              <a:rPr lang="en-US" dirty="0">
                <a:solidFill>
                  <a:srgbClr val="000000"/>
                </a:solidFill>
              </a:rPr>
              <a:t>, Andrew E. Jaffe, Kevin White, </a:t>
            </a:r>
            <a:r>
              <a:rPr lang="en-US" dirty="0" err="1">
                <a:solidFill>
                  <a:srgbClr val="000000"/>
                </a:solidFill>
              </a:rPr>
              <a:t>Zhiping</a:t>
            </a:r>
            <a:r>
              <a:rPr lang="en-US" dirty="0">
                <a:solidFill>
                  <a:srgbClr val="000000"/>
                </a:solidFill>
              </a:rPr>
              <a:t> Weng, </a:t>
            </a:r>
            <a:r>
              <a:rPr lang="en-US" dirty="0" err="1">
                <a:solidFill>
                  <a:srgbClr val="000000"/>
                </a:solidFill>
              </a:rPr>
              <a:t>Nenad</a:t>
            </a:r>
            <a:r>
              <a:rPr lang="en-US" dirty="0">
                <a:solidFill>
                  <a:srgbClr val="000000"/>
                </a:solidFill>
              </a:rPr>
              <a:t> </a:t>
            </a:r>
            <a:r>
              <a:rPr lang="en-US" dirty="0" err="1">
                <a:solidFill>
                  <a:srgbClr val="000000"/>
                </a:solidFill>
              </a:rPr>
              <a:t>Sestan</a:t>
            </a:r>
            <a:r>
              <a:rPr lang="en-US" dirty="0">
                <a:solidFill>
                  <a:srgbClr val="000000"/>
                </a:solidFill>
              </a:rPr>
              <a:t>, </a:t>
            </a:r>
            <a:br>
              <a:rPr lang="en-US" dirty="0">
                <a:solidFill>
                  <a:srgbClr val="000000"/>
                </a:solidFill>
              </a:rPr>
            </a:br>
            <a:r>
              <a:rPr lang="en-US" sz="1800" dirty="0">
                <a:solidFill>
                  <a:srgbClr val="C00000"/>
                </a:solidFill>
              </a:rPr>
              <a:t>Daniel H. </a:t>
            </a:r>
            <a:r>
              <a:rPr lang="en-US" sz="1800" dirty="0" err="1">
                <a:solidFill>
                  <a:srgbClr val="C00000"/>
                </a:solidFill>
              </a:rPr>
              <a:t>Geschwind</a:t>
            </a:r>
            <a:r>
              <a:rPr lang="en-US" sz="1800" dirty="0">
                <a:solidFill>
                  <a:srgbClr val="C00000"/>
                </a:solidFill>
              </a:rPr>
              <a:t>, James A. Knowles</a:t>
            </a:r>
            <a:endParaRPr lang="en-US" sz="1600" dirty="0">
              <a:solidFill>
                <a:srgbClr val="C00000"/>
              </a:solidFill>
            </a:endParaRPr>
          </a:p>
        </p:txBody>
      </p:sp>
      <p:sp>
        <p:nvSpPr>
          <p:cNvPr id="8" name="Rectangle 7">
            <a:extLst>
              <a:ext uri="{FF2B5EF4-FFF2-40B4-BE49-F238E27FC236}">
                <a16:creationId xmlns="" xmlns:a16="http://schemas.microsoft.com/office/drawing/2014/main" id="{9FDFC7A3-04E5-7346-9BE8-C5B910A5CBDA}"/>
              </a:ext>
            </a:extLst>
          </p:cNvPr>
          <p:cNvSpPr/>
          <p:nvPr/>
        </p:nvSpPr>
        <p:spPr>
          <a:xfrm>
            <a:off x="2658599" y="2946868"/>
            <a:ext cx="3162706" cy="553998"/>
          </a:xfrm>
          <a:prstGeom prst="rect">
            <a:avLst/>
          </a:prstGeom>
        </p:spPr>
        <p:txBody>
          <a:bodyPr wrap="square">
            <a:spAutoFit/>
          </a:bodyPr>
          <a:lstStyle/>
          <a:p>
            <a:endParaRPr lang="en-US" dirty="0">
              <a:solidFill>
                <a:srgbClr val="000000"/>
              </a:solidFill>
            </a:endParaRPr>
          </a:p>
          <a:p>
            <a:r>
              <a:rPr lang="en-US" dirty="0">
                <a:solidFill>
                  <a:srgbClr val="000000"/>
                </a:solidFill>
              </a:rPr>
              <a:t>Dedicated to </a:t>
            </a:r>
            <a:r>
              <a:rPr lang="en-US" sz="1800" dirty="0">
                <a:solidFill>
                  <a:srgbClr val="2D2DB9">
                    <a:lumMod val="50000"/>
                  </a:srgbClr>
                </a:solidFill>
              </a:rPr>
              <a:t>Pamela </a:t>
            </a:r>
            <a:r>
              <a:rPr lang="en-US" sz="1800" dirty="0" err="1">
                <a:solidFill>
                  <a:srgbClr val="2D2DB9">
                    <a:lumMod val="50000"/>
                  </a:srgbClr>
                </a:solidFill>
              </a:rPr>
              <a:t>Sklar</a:t>
            </a:r>
            <a:endParaRPr lang="en-US" sz="1400" dirty="0">
              <a:solidFill>
                <a:srgbClr val="2D2DB9">
                  <a:lumMod val="50000"/>
                </a:srgbClr>
              </a:solidFill>
            </a:endParaRPr>
          </a:p>
        </p:txBody>
      </p:sp>
      <p:sp>
        <p:nvSpPr>
          <p:cNvPr id="4" name="Rectangle 3">
            <a:extLst>
              <a:ext uri="{FF2B5EF4-FFF2-40B4-BE49-F238E27FC236}">
                <a16:creationId xmlns="" xmlns:a16="http://schemas.microsoft.com/office/drawing/2014/main" id="{C486B987-EF7C-C546-A792-B1C5DCC35A91}"/>
              </a:ext>
            </a:extLst>
          </p:cNvPr>
          <p:cNvSpPr/>
          <p:nvPr/>
        </p:nvSpPr>
        <p:spPr>
          <a:xfrm>
            <a:off x="5874346" y="3135434"/>
            <a:ext cx="3211135" cy="369332"/>
          </a:xfrm>
          <a:prstGeom prst="rect">
            <a:avLst/>
          </a:prstGeom>
        </p:spPr>
        <p:txBody>
          <a:bodyPr wrap="none">
            <a:spAutoFit/>
          </a:bodyPr>
          <a:lstStyle/>
          <a:p>
            <a:r>
              <a:rPr lang="en-US" sz="1800" dirty="0">
                <a:solidFill>
                  <a:srgbClr val="000000"/>
                </a:solidFill>
              </a:rPr>
              <a:t>Resource.</a:t>
            </a:r>
            <a:r>
              <a:rPr lang="en" sz="1800" dirty="0" err="1">
                <a:solidFill>
                  <a:srgbClr val="000000"/>
                </a:solidFill>
              </a:rPr>
              <a:t>psychencode.org</a:t>
            </a:r>
            <a:endParaRPr lang="en-US" sz="1800" dirty="0">
              <a:solidFill>
                <a:srgbClr val="000000"/>
              </a:solidFill>
            </a:endParaRPr>
          </a:p>
        </p:txBody>
      </p:sp>
    </p:spTree>
    <p:extLst>
      <p:ext uri="{BB962C8B-B14F-4D97-AF65-F5344CB8AC3E}">
        <p14:creationId xmlns:p14="http://schemas.microsoft.com/office/powerpoint/2010/main" val="978738723"/>
      </p:ext>
    </p:extLst>
  </p:cSld>
  <p:clrMapOvr>
    <a:masterClrMapping/>
  </p:clrMapOvr>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F10A871-03C6-FD45-87E7-1DC896B17199}"/>
              </a:ext>
            </a:extLst>
          </p:cNvPr>
          <p:cNvSpPr>
            <a:spLocks noGrp="1"/>
          </p:cNvSpPr>
          <p:nvPr>
            <p:ph type="title"/>
          </p:nvPr>
        </p:nvSpPr>
        <p:spPr/>
        <p:txBody>
          <a:bodyPr/>
          <a:lstStyle/>
          <a:p>
            <a:r>
              <a:rPr lang="en-US" dirty="0"/>
              <a:t>Developmental Capstone</a:t>
            </a:r>
          </a:p>
        </p:txBody>
      </p:sp>
      <p:sp>
        <p:nvSpPr>
          <p:cNvPr id="3" name="Content Placeholder 2">
            <a:extLst>
              <a:ext uri="{FF2B5EF4-FFF2-40B4-BE49-F238E27FC236}">
                <a16:creationId xmlns="" xmlns:a16="http://schemas.microsoft.com/office/drawing/2014/main" id="{64BA34BC-B4D1-634D-98B2-EDD91B4303A8}"/>
              </a:ext>
            </a:extLst>
          </p:cNvPr>
          <p:cNvSpPr>
            <a:spLocks noGrp="1"/>
          </p:cNvSpPr>
          <p:nvPr>
            <p:ph idx="1"/>
          </p:nvPr>
        </p:nvSpPr>
        <p:spPr/>
        <p:txBody>
          <a:bodyPr/>
          <a:lstStyle/>
          <a:p>
            <a:r>
              <a:rPr lang="en-US" b="1" dirty="0">
                <a:solidFill>
                  <a:srgbClr val="C00000"/>
                </a:solidFill>
              </a:rPr>
              <a:t>M Li, G </a:t>
            </a:r>
            <a:r>
              <a:rPr lang="en-US" b="1" dirty="0" err="1">
                <a:solidFill>
                  <a:srgbClr val="C00000"/>
                </a:solidFill>
              </a:rPr>
              <a:t>Santpere</a:t>
            </a:r>
            <a:r>
              <a:rPr lang="en-US" b="1" dirty="0">
                <a:solidFill>
                  <a:srgbClr val="C00000"/>
                </a:solidFill>
              </a:rPr>
              <a:t>, Y Imamura </a:t>
            </a:r>
            <a:r>
              <a:rPr lang="en-US" b="1" dirty="0" err="1">
                <a:solidFill>
                  <a:srgbClr val="C00000"/>
                </a:solidFill>
              </a:rPr>
              <a:t>Kawasawa</a:t>
            </a:r>
            <a:r>
              <a:rPr lang="en-US" b="1" dirty="0">
                <a:solidFill>
                  <a:srgbClr val="C00000"/>
                </a:solidFill>
              </a:rPr>
              <a:t>, </a:t>
            </a:r>
            <a:br>
              <a:rPr lang="en-US" b="1" dirty="0">
                <a:solidFill>
                  <a:srgbClr val="C00000"/>
                </a:solidFill>
              </a:rPr>
            </a:br>
            <a:r>
              <a:rPr lang="en-US" b="1" dirty="0">
                <a:solidFill>
                  <a:srgbClr val="C00000"/>
                </a:solidFill>
              </a:rPr>
              <a:t>OV </a:t>
            </a:r>
            <a:r>
              <a:rPr lang="en-US" b="1" dirty="0" err="1">
                <a:solidFill>
                  <a:srgbClr val="C00000"/>
                </a:solidFill>
              </a:rPr>
              <a:t>Evgrafov</a:t>
            </a:r>
            <a:r>
              <a:rPr lang="en-US" b="1" dirty="0">
                <a:solidFill>
                  <a:srgbClr val="C00000"/>
                </a:solidFill>
              </a:rPr>
              <a:t>, FO Gulden, S </a:t>
            </a:r>
            <a:r>
              <a:rPr lang="en-US" b="1" dirty="0" err="1">
                <a:solidFill>
                  <a:srgbClr val="C00000"/>
                </a:solidFill>
              </a:rPr>
              <a:t>Pochareddy</a:t>
            </a:r>
            <a:r>
              <a:rPr lang="en-US" b="1" dirty="0">
                <a:solidFill>
                  <a:srgbClr val="C00000"/>
                </a:solidFill>
              </a:rPr>
              <a:t>, </a:t>
            </a:r>
            <a:br>
              <a:rPr lang="en-US" b="1" dirty="0">
                <a:solidFill>
                  <a:srgbClr val="C00000"/>
                </a:solidFill>
              </a:rPr>
            </a:br>
            <a:r>
              <a:rPr lang="en-US" b="1" dirty="0">
                <a:solidFill>
                  <a:srgbClr val="C00000"/>
                </a:solidFill>
              </a:rPr>
              <a:t>SM </a:t>
            </a:r>
            <a:r>
              <a:rPr lang="en-US" b="1" dirty="0" err="1">
                <a:solidFill>
                  <a:srgbClr val="C00000"/>
                </a:solidFill>
              </a:rPr>
              <a:t>Sunkin</a:t>
            </a:r>
            <a:r>
              <a:rPr lang="en-US" b="1" dirty="0">
                <a:solidFill>
                  <a:srgbClr val="C00000"/>
                </a:solidFill>
              </a:rPr>
              <a:t>, Z Li, Y Shin</a:t>
            </a:r>
            <a:r>
              <a:rPr lang="en-US" dirty="0"/>
              <a:t>,</a:t>
            </a:r>
            <a:br>
              <a:rPr lang="en-US" dirty="0"/>
            </a:br>
            <a:r>
              <a:rPr lang="en-US" dirty="0"/>
              <a:t/>
            </a:r>
            <a:br>
              <a:rPr lang="en-US" dirty="0"/>
            </a:br>
            <a:r>
              <a:rPr lang="en-US" sz="1400" dirty="0"/>
              <a:t>Y Zhu, AMM Sousa, DM </a:t>
            </a:r>
            <a:r>
              <a:rPr lang="en-US" sz="1400" dirty="0" err="1"/>
              <a:t>Werling</a:t>
            </a:r>
            <a:r>
              <a:rPr lang="en-US" sz="1400" dirty="0"/>
              <a:t>, RR Kitchen, HJ Kang, M </a:t>
            </a:r>
            <a:r>
              <a:rPr lang="en-US" sz="1400" dirty="0" err="1"/>
              <a:t>Pletikos</a:t>
            </a:r>
            <a:r>
              <a:rPr lang="en-US" sz="1400" dirty="0"/>
              <a:t>, J Choi, S Muchnik, X Xu, D Wang, B </a:t>
            </a:r>
            <a:r>
              <a:rPr lang="en-US" sz="1400" dirty="0" err="1"/>
              <a:t>Lorente-Galdos</a:t>
            </a:r>
            <a:r>
              <a:rPr lang="en-US" sz="1400" dirty="0"/>
              <a:t>, S Liu, P </a:t>
            </a:r>
            <a:r>
              <a:rPr lang="en-US" sz="1400" dirty="0" err="1"/>
              <a:t>Giusti</a:t>
            </a:r>
            <a:r>
              <a:rPr lang="en-US" sz="1400" dirty="0"/>
              <a:t>-Rodriguez, H Won, CA de </a:t>
            </a:r>
            <a:r>
              <a:rPr lang="en-US" sz="1400" dirty="0" err="1"/>
              <a:t>Leeuw</a:t>
            </a:r>
            <a:r>
              <a:rPr lang="en-US" sz="1400" dirty="0"/>
              <a:t>, AF </a:t>
            </a:r>
            <a:r>
              <a:rPr lang="en-US" sz="1400" dirty="0" err="1"/>
              <a:t>Pardinas</a:t>
            </a:r>
            <a:r>
              <a:rPr lang="en-US" sz="1400" dirty="0"/>
              <a:t>, </a:t>
            </a:r>
            <a:r>
              <a:rPr lang="en-US" sz="1600" b="1" dirty="0" err="1">
                <a:solidFill>
                  <a:srgbClr val="00B050"/>
                </a:solidFill>
              </a:rPr>
              <a:t>BrainSpan</a:t>
            </a:r>
            <a:r>
              <a:rPr lang="en-US" sz="1600" b="1" dirty="0">
                <a:solidFill>
                  <a:srgbClr val="00B050"/>
                </a:solidFill>
              </a:rPr>
              <a:t> Consortium, </a:t>
            </a:r>
            <a:r>
              <a:rPr lang="en-US" sz="1600" b="1" dirty="0" err="1" smtClean="0">
                <a:solidFill>
                  <a:srgbClr val="00B050"/>
                </a:solidFill>
              </a:rPr>
              <a:t>PsychENCODE</a:t>
            </a:r>
            <a:r>
              <a:rPr lang="en-US" sz="1600" b="1" dirty="0" smtClean="0">
                <a:solidFill>
                  <a:srgbClr val="00B050"/>
                </a:solidFill>
              </a:rPr>
              <a:t> </a:t>
            </a:r>
            <a:r>
              <a:rPr lang="en-US" sz="1600" b="1" dirty="0">
                <a:solidFill>
                  <a:srgbClr val="00B050"/>
                </a:solidFill>
              </a:rPr>
              <a:t>Consortium, </a:t>
            </a:r>
            <a:r>
              <a:rPr lang="en-US" sz="1600" b="1" dirty="0" smtClean="0">
                <a:solidFill>
                  <a:srgbClr val="00B050"/>
                </a:solidFill>
              </a:rPr>
              <a:t/>
            </a:r>
            <a:br>
              <a:rPr lang="en-US" sz="1600" b="1" dirty="0" smtClean="0">
                <a:solidFill>
                  <a:srgbClr val="00B050"/>
                </a:solidFill>
              </a:rPr>
            </a:br>
            <a:r>
              <a:rPr lang="en-US" sz="1600" b="1" dirty="0" err="1" smtClean="0">
                <a:solidFill>
                  <a:srgbClr val="00B050"/>
                </a:solidFill>
              </a:rPr>
              <a:t>PsychENCODE</a:t>
            </a:r>
            <a:r>
              <a:rPr lang="en-US" sz="1600" b="1" dirty="0" smtClean="0">
                <a:solidFill>
                  <a:srgbClr val="00B050"/>
                </a:solidFill>
              </a:rPr>
              <a:t> </a:t>
            </a:r>
            <a:r>
              <a:rPr lang="en-US" sz="1600" b="1" dirty="0">
                <a:solidFill>
                  <a:srgbClr val="00B050"/>
                </a:solidFill>
              </a:rPr>
              <a:t>Developmental Subgroup</a:t>
            </a:r>
            <a:r>
              <a:rPr lang="en-US" sz="1600" dirty="0"/>
              <a:t>, </a:t>
            </a:r>
            <a:r>
              <a:rPr lang="en-US" sz="1400" dirty="0"/>
              <a:t/>
            </a:r>
            <a:br>
              <a:rPr lang="en-US" sz="1400" dirty="0"/>
            </a:br>
            <a:r>
              <a:rPr lang="en-US" sz="1400" dirty="0"/>
              <a:t>M Hu, F </a:t>
            </a:r>
            <a:r>
              <a:rPr lang="en-US" sz="1400" dirty="0" err="1"/>
              <a:t>Jin</a:t>
            </a:r>
            <a:r>
              <a:rPr lang="en-US" sz="1400" dirty="0"/>
              <a:t>, Y Li, MJ Owen, MC O'Donovan, JTR Walters, D </a:t>
            </a:r>
            <a:r>
              <a:rPr lang="en-US" sz="1400" dirty="0" err="1"/>
              <a:t>Posthuma</a:t>
            </a:r>
            <a:r>
              <a:rPr lang="en-US" sz="1400" dirty="0"/>
              <a:t>, MA </a:t>
            </a:r>
            <a:r>
              <a:rPr lang="en-US" sz="1400" dirty="0" err="1"/>
              <a:t>Reimers</a:t>
            </a:r>
            <a:r>
              <a:rPr lang="en-US" sz="1400" dirty="0"/>
              <a:t>, P Levitt, DR Weinberger, TM Hyde, JE </a:t>
            </a:r>
            <a:r>
              <a:rPr lang="en-US" sz="1400" dirty="0" err="1"/>
              <a:t>Kleinman</a:t>
            </a:r>
            <a:r>
              <a:rPr lang="en-US" sz="1400" dirty="0"/>
              <a:t>, DH </a:t>
            </a:r>
            <a:r>
              <a:rPr lang="en-US" sz="1400" dirty="0" err="1"/>
              <a:t>Geschwind</a:t>
            </a:r>
            <a:r>
              <a:rPr lang="en-US" sz="1400" dirty="0"/>
              <a:t>, MJ </a:t>
            </a:r>
            <a:r>
              <a:rPr lang="en-US" sz="1400" dirty="0" err="1"/>
              <a:t>Hawrylycz</a:t>
            </a:r>
            <a:r>
              <a:rPr lang="en-US" sz="1400" dirty="0"/>
              <a:t>, MW State, </a:t>
            </a:r>
            <a:r>
              <a:rPr lang="en-US" sz="1400" dirty="0" smtClean="0"/>
              <a:t>SJ </a:t>
            </a:r>
            <a:r>
              <a:rPr lang="en-US" sz="1400" dirty="0"/>
              <a:t>Sanders, PF Sullivan,</a:t>
            </a:r>
            <a:r>
              <a:rPr lang="en-US" dirty="0"/>
              <a:t> </a:t>
            </a:r>
            <a:br>
              <a:rPr lang="en-US" dirty="0"/>
            </a:br>
            <a:r>
              <a:rPr lang="en-US" dirty="0"/>
              <a:t/>
            </a:r>
            <a:br>
              <a:rPr lang="en-US" dirty="0"/>
            </a:br>
            <a:r>
              <a:rPr lang="en-US" b="1" dirty="0">
                <a:solidFill>
                  <a:srgbClr val="C00000"/>
                </a:solidFill>
              </a:rPr>
              <a:t>ES </a:t>
            </a:r>
            <a:r>
              <a:rPr lang="en-US" b="1" dirty="0" err="1">
                <a:solidFill>
                  <a:srgbClr val="C00000"/>
                </a:solidFill>
              </a:rPr>
              <a:t>Lein</a:t>
            </a:r>
            <a:r>
              <a:rPr lang="en-US" b="1" dirty="0">
                <a:solidFill>
                  <a:srgbClr val="C00000"/>
                </a:solidFill>
              </a:rPr>
              <a:t>, JA Knowles, N </a:t>
            </a:r>
            <a:r>
              <a:rPr lang="en-US" b="1" dirty="0" err="1">
                <a:solidFill>
                  <a:srgbClr val="C00000"/>
                </a:solidFill>
              </a:rPr>
              <a:t>Sestan</a:t>
            </a:r>
            <a:endParaRPr lang="en-US" b="1" dirty="0">
              <a:solidFill>
                <a:srgbClr val="C00000"/>
              </a:solidFill>
            </a:endParaRPr>
          </a:p>
        </p:txBody>
      </p:sp>
      <p:sp>
        <p:nvSpPr>
          <p:cNvPr id="4" name="Rectangle 3"/>
          <p:cNvSpPr/>
          <p:nvPr/>
        </p:nvSpPr>
        <p:spPr>
          <a:xfrm>
            <a:off x="919164" y="6107345"/>
            <a:ext cx="3163045" cy="523220"/>
          </a:xfrm>
          <a:prstGeom prst="rect">
            <a:avLst/>
          </a:prstGeom>
        </p:spPr>
        <p:txBody>
          <a:bodyPr wrap="none">
            <a:spAutoFit/>
          </a:bodyPr>
          <a:lstStyle/>
          <a:p>
            <a:r>
              <a:rPr lang="en" sz="2800" dirty="0" err="1">
                <a:solidFill>
                  <a:srgbClr val="000000"/>
                </a:solidFill>
              </a:rPr>
              <a:t>psychencode.org</a:t>
            </a:r>
            <a:endParaRPr lang="en-US" sz="2800" dirty="0">
              <a:solidFill>
                <a:srgbClr val="000000"/>
              </a:solidFill>
            </a:endParaRPr>
          </a:p>
        </p:txBody>
      </p:sp>
    </p:spTree>
    <p:extLst>
      <p:ext uri="{BB962C8B-B14F-4D97-AF65-F5344CB8AC3E}">
        <p14:creationId xmlns:p14="http://schemas.microsoft.com/office/powerpoint/2010/main" val="2084465088"/>
      </p:ext>
    </p:extLst>
  </p:cSld>
  <p:clrMapOvr>
    <a:masterClrMapping/>
  </p:clrMapOvr>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bwMode="auto">
          <a:xfrm>
            <a:off x="8886421" y="130517"/>
            <a:ext cx="515157" cy="7122017"/>
          </a:xfrm>
          <a:prstGeom prst="rect">
            <a:avLst/>
          </a:prstGeom>
          <a:solidFill>
            <a:schemeClr val="bg1"/>
          </a:solidFill>
          <a:ln w="12700" cap="flat" cmpd="sng" algn="ctr">
            <a:no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ctr" defTabSz="912813"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chemeClr val="tx1"/>
              </a:solidFill>
              <a:effectLst/>
              <a:latin typeface="Arial" pitchFamily="-65" charset="0"/>
            </a:endParaRPr>
          </a:p>
        </p:txBody>
      </p:sp>
      <p:sp>
        <p:nvSpPr>
          <p:cNvPr id="558081" name="Title 1"/>
          <p:cNvSpPr txBox="1">
            <a:spLocks/>
          </p:cNvSpPr>
          <p:nvPr/>
        </p:nvSpPr>
        <p:spPr bwMode="auto">
          <a:xfrm rot="5400000" flipV="1">
            <a:off x="-285705" y="1891276"/>
            <a:ext cx="4106293" cy="584775"/>
          </a:xfrm>
          <a:prstGeom prst="rect">
            <a:avLst/>
          </a:prstGeom>
          <a:solidFill>
            <a:schemeClr val="bg1"/>
          </a:solidFill>
          <a:ln w="38100">
            <a:solidFill>
              <a:schemeClr val="tx1"/>
            </a:solidFill>
          </a:ln>
          <a:extLst>
            <a:ext uri="{FAA26D3D-D897-4be2-8F04-BA451C77F1D7}">
              <ma14:placeholderFlag xmlns:ma14="http://schemas.microsoft.com/office/mac/drawingml/2011/main" val="1"/>
            </a:ext>
          </a:extLst>
        </p:spPr>
        <p:txBody>
          <a:bodyPr wrap="square" rtlCol="0">
            <a:spAutoFit/>
          </a:bodyPr>
          <a:lstStyle>
            <a:defPPr>
              <a:defRPr lang="en-US"/>
            </a:defPPr>
            <a:lvl1pPr algn="ctr">
              <a:defRPr sz="1600">
                <a:solidFill>
                  <a:schemeClr val="bg1"/>
                </a:solidFill>
              </a:defRPr>
            </a:lvl1pPr>
          </a:lstStyle>
          <a:p>
            <a:r>
              <a:rPr lang="en-US" sz="3200" dirty="0">
                <a:solidFill>
                  <a:schemeClr val="bg1">
                    <a:lumMod val="75000"/>
                  </a:schemeClr>
                </a:solidFill>
              </a:rPr>
              <a:t>Acknowledgements</a:t>
            </a:r>
          </a:p>
        </p:txBody>
      </p:sp>
      <p:grpSp>
        <p:nvGrpSpPr>
          <p:cNvPr id="3" name="Group 2"/>
          <p:cNvGrpSpPr/>
          <p:nvPr/>
        </p:nvGrpSpPr>
        <p:grpSpPr>
          <a:xfrm>
            <a:off x="344454" y="4453334"/>
            <a:ext cx="8247978" cy="2721728"/>
            <a:chOff x="663113" y="4453334"/>
            <a:chExt cx="8247978" cy="2721728"/>
          </a:xfrm>
        </p:grpSpPr>
        <p:sp>
          <p:nvSpPr>
            <p:cNvPr id="558082" name="Content Placeholder 2"/>
            <p:cNvSpPr txBox="1">
              <a:spLocks/>
            </p:cNvSpPr>
            <p:nvPr/>
          </p:nvSpPr>
          <p:spPr bwMode="auto">
            <a:xfrm>
              <a:off x="663113" y="4453334"/>
              <a:ext cx="3927423" cy="2721728"/>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66" tIns="46033" rIns="92066" bIns="46033"/>
            <a:lstStyle>
              <a:lvl1pPr defTabSz="912813" eaLnBrk="0" hangingPunct="0">
                <a:defRPr sz="1200" b="1">
                  <a:solidFill>
                    <a:schemeClr val="tx1"/>
                  </a:solidFill>
                  <a:latin typeface="Arial" charset="0"/>
                  <a:ea typeface="ＭＳ Ｐゴシック" charset="0"/>
                  <a:cs typeface="ＭＳ Ｐゴシック" charset="0"/>
                </a:defRPr>
              </a:lvl1pPr>
              <a:lvl2pPr marL="742950" indent="-285750" defTabSz="912813" eaLnBrk="0" hangingPunct="0">
                <a:defRPr sz="1200" b="1">
                  <a:solidFill>
                    <a:schemeClr val="tx1"/>
                  </a:solidFill>
                  <a:latin typeface="Arial" charset="0"/>
                  <a:ea typeface="ＭＳ Ｐゴシック" charset="0"/>
                </a:defRPr>
              </a:lvl2pPr>
              <a:lvl3pPr marL="1143000" indent="-228600" defTabSz="912813" eaLnBrk="0" hangingPunct="0">
                <a:defRPr sz="1200" b="1">
                  <a:solidFill>
                    <a:schemeClr val="tx1"/>
                  </a:solidFill>
                  <a:latin typeface="Arial" charset="0"/>
                  <a:ea typeface="ＭＳ Ｐゴシック" charset="0"/>
                </a:defRPr>
              </a:lvl3pPr>
              <a:lvl4pPr marL="1600200" indent="-228600" defTabSz="912813" eaLnBrk="0" hangingPunct="0">
                <a:defRPr sz="1200" b="1">
                  <a:solidFill>
                    <a:schemeClr val="tx1"/>
                  </a:solidFill>
                  <a:latin typeface="Arial" charset="0"/>
                  <a:ea typeface="ＭＳ Ｐゴシック" charset="0"/>
                </a:defRPr>
              </a:lvl4pPr>
              <a:lvl5pPr marL="2057400" indent="-228600" defTabSz="912813" eaLnBrk="0" hangingPunct="0">
                <a:defRPr sz="1200" b="1">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sz="1200" b="1">
                  <a:solidFill>
                    <a:schemeClr val="tx1"/>
                  </a:solidFill>
                  <a:latin typeface="Arial" charset="0"/>
                  <a:ea typeface="ＭＳ Ｐゴシック" charset="0"/>
                </a:defRPr>
              </a:lvl9pPr>
            </a:lstStyle>
            <a:p>
              <a:pPr algn="r">
                <a:spcBef>
                  <a:spcPct val="20000"/>
                </a:spcBef>
              </a:pPr>
              <a:r>
                <a:rPr lang="en-US" sz="1400" b="0" dirty="0" err="1" smtClean="0"/>
                <a:t>papers.gersteinlab.org</a:t>
              </a:r>
              <a:r>
                <a:rPr lang="en-US" sz="1400" b="0" dirty="0" smtClean="0"/>
                <a:t>/subject/</a:t>
              </a:r>
              <a:r>
                <a:rPr lang="en-US" sz="1800" dirty="0" smtClean="0"/>
                <a:t>privacy</a:t>
              </a:r>
              <a:r>
                <a:rPr lang="en-US" sz="1400" b="0" dirty="0" smtClean="0"/>
                <a:t> </a:t>
              </a:r>
              <a:br>
                <a:rPr lang="en-US" sz="1400" b="0" dirty="0" smtClean="0"/>
              </a:br>
              <a:endParaRPr lang="en-US" sz="100" dirty="0" smtClean="0">
                <a:solidFill>
                  <a:schemeClr val="accent5">
                    <a:lumMod val="50000"/>
                  </a:schemeClr>
                </a:solidFill>
              </a:endParaRPr>
            </a:p>
            <a:p>
              <a:pPr algn="r">
                <a:spcBef>
                  <a:spcPct val="20000"/>
                </a:spcBef>
              </a:pPr>
              <a:r>
                <a:rPr lang="en-US" sz="2400" dirty="0" err="1" smtClean="0"/>
                <a:t>PrivaSig</a:t>
              </a:r>
              <a:r>
                <a:rPr lang="en-US" sz="1400" b="0" dirty="0" err="1" smtClean="0"/>
                <a:t>.gersteinlab.org</a:t>
              </a:r>
              <a:r>
                <a:rPr lang="en-US" sz="2400" b="0" dirty="0" smtClean="0"/>
                <a:t> </a:t>
              </a:r>
              <a:r>
                <a:rPr lang="en-US" sz="2400" dirty="0" smtClean="0">
                  <a:solidFill>
                    <a:srgbClr val="C00000"/>
                  </a:solidFill>
                </a:rPr>
                <a:t/>
              </a:r>
              <a:br>
                <a:rPr lang="en-US" sz="2400" dirty="0" smtClean="0">
                  <a:solidFill>
                    <a:srgbClr val="C00000"/>
                  </a:solidFill>
                </a:rPr>
              </a:br>
              <a:r>
                <a:rPr lang="en-US" sz="2400" dirty="0" err="1" smtClean="0"/>
                <a:t>PrivaSeq</a:t>
              </a:r>
              <a:r>
                <a:rPr lang="en-US" sz="1400" b="0" dirty="0" err="1" smtClean="0"/>
                <a:t>.gersteinlab.org</a:t>
              </a:r>
              <a:r>
                <a:rPr lang="en-US" sz="1400" b="0" dirty="0" smtClean="0"/>
                <a:t> </a:t>
              </a:r>
            </a:p>
            <a:p>
              <a:pPr algn="r">
                <a:spcBef>
                  <a:spcPct val="20000"/>
                </a:spcBef>
              </a:pPr>
              <a:r>
                <a:rPr lang="en-US" sz="1400" b="0" dirty="0" smtClean="0"/>
                <a:t/>
              </a:r>
              <a:br>
                <a:rPr lang="en-US" sz="1400" b="0" dirty="0" smtClean="0"/>
              </a:br>
              <a:r>
                <a:rPr lang="en-US" sz="1400" b="0" dirty="0" smtClean="0"/>
                <a:t>A </a:t>
              </a:r>
              <a:r>
                <a:rPr lang="en-US" sz="2400" dirty="0" err="1" smtClean="0">
                  <a:solidFill>
                    <a:schemeClr val="accent5">
                      <a:lumMod val="50000"/>
                    </a:schemeClr>
                  </a:solidFill>
                </a:rPr>
                <a:t>Harmanci</a:t>
              </a:r>
              <a:r>
                <a:rPr lang="en-US" sz="1400" b="0" dirty="0" smtClean="0"/>
                <a:t>,</a:t>
              </a:r>
              <a:r>
                <a:rPr lang="en-US" sz="2400" b="0" dirty="0" smtClean="0"/>
                <a:t> </a:t>
              </a:r>
              <a:br>
                <a:rPr lang="en-US" sz="2400" b="0" dirty="0" smtClean="0"/>
              </a:br>
              <a:r>
                <a:rPr lang="en-US" sz="1400" b="0" dirty="0" smtClean="0"/>
                <a:t>D </a:t>
              </a:r>
              <a:r>
                <a:rPr lang="en-US" sz="2400" dirty="0" err="1" smtClean="0">
                  <a:solidFill>
                    <a:schemeClr val="accent5">
                      <a:lumMod val="50000"/>
                    </a:schemeClr>
                  </a:solidFill>
                </a:rPr>
                <a:t>Greenbaum</a:t>
              </a:r>
              <a:r>
                <a:rPr lang="en-US" sz="2400" dirty="0" smtClean="0">
                  <a:solidFill>
                    <a:schemeClr val="accent5">
                      <a:lumMod val="50000"/>
                    </a:schemeClr>
                  </a:solidFill>
                </a:rPr>
                <a:t>, </a:t>
              </a:r>
              <a:r>
                <a:rPr lang="en-US" sz="1400" b="0" dirty="0" smtClean="0"/>
                <a:t>G </a:t>
              </a:r>
              <a:r>
                <a:rPr lang="en-US" sz="2400" dirty="0" err="1">
                  <a:solidFill>
                    <a:schemeClr val="accent5">
                      <a:lumMod val="50000"/>
                    </a:schemeClr>
                  </a:solidFill>
                </a:rPr>
                <a:t>Gürsoy</a:t>
              </a:r>
              <a:endParaRPr lang="en-US" sz="2400" dirty="0">
                <a:solidFill>
                  <a:schemeClr val="accent5">
                    <a:lumMod val="50000"/>
                  </a:schemeClr>
                </a:solidFill>
              </a:endParaRPr>
            </a:p>
          </p:txBody>
        </p:sp>
        <p:sp>
          <p:nvSpPr>
            <p:cNvPr id="8" name="TextBox 7"/>
            <p:cNvSpPr txBox="1"/>
            <p:nvPr/>
          </p:nvSpPr>
          <p:spPr>
            <a:xfrm>
              <a:off x="4746451" y="5108527"/>
              <a:ext cx="4164640" cy="769441"/>
            </a:xfrm>
            <a:prstGeom prst="rect">
              <a:avLst/>
            </a:prstGeom>
            <a:solidFill>
              <a:schemeClr val="bg1"/>
            </a:solidFill>
            <a:ln>
              <a:noFill/>
            </a:ln>
          </p:spPr>
          <p:txBody>
            <a:bodyPr wrap="square" rtlCol="0">
              <a:spAutoFit/>
            </a:bodyPr>
            <a:lstStyle/>
            <a:p>
              <a:r>
                <a:rPr lang="en-US" sz="1600" dirty="0" smtClean="0">
                  <a:solidFill>
                    <a:schemeClr val="bg1">
                      <a:lumMod val="75000"/>
                    </a:schemeClr>
                  </a:solidFill>
                </a:rPr>
                <a:t>Hiring Postdocs. See </a:t>
              </a:r>
              <a:r>
                <a:rPr lang="en-US" sz="2800" dirty="0" err="1" smtClean="0">
                  <a:solidFill>
                    <a:schemeClr val="bg1">
                      <a:lumMod val="65000"/>
                    </a:schemeClr>
                  </a:solidFill>
                </a:rPr>
                <a:t>JOBS.gersteinlab.org</a:t>
              </a:r>
              <a:r>
                <a:rPr lang="en-US" sz="2800" dirty="0" smtClean="0">
                  <a:solidFill>
                    <a:schemeClr val="bg1">
                      <a:lumMod val="65000"/>
                    </a:schemeClr>
                  </a:solidFill>
                </a:rPr>
                <a:t> </a:t>
              </a:r>
              <a:r>
                <a:rPr lang="en-US" sz="1600" dirty="0" smtClean="0">
                  <a:solidFill>
                    <a:schemeClr val="bg1">
                      <a:lumMod val="65000"/>
                    </a:schemeClr>
                  </a:solidFill>
                </a:rPr>
                <a:t>!</a:t>
              </a:r>
              <a:endParaRPr lang="en-US" sz="1600" dirty="0">
                <a:solidFill>
                  <a:schemeClr val="bg1">
                    <a:lumMod val="65000"/>
                  </a:schemeClr>
                </a:solidFill>
              </a:endParaRPr>
            </a:p>
          </p:txBody>
        </p:sp>
      </p:gr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95542" y="130516"/>
            <a:ext cx="5549149" cy="4126216"/>
          </a:xfrm>
          <a:prstGeom prst="rect">
            <a:avLst/>
          </a:prstGeom>
          <a:ln w="19050">
            <a:solidFill>
              <a:schemeClr val="tx1"/>
            </a:solidFill>
          </a:ln>
        </p:spPr>
      </p:pic>
    </p:spTree>
    <p:extLst>
      <p:ext uri="{BB962C8B-B14F-4D97-AF65-F5344CB8AC3E}">
        <p14:creationId xmlns:p14="http://schemas.microsoft.com/office/powerpoint/2010/main" val="457047621"/>
      </p:ext>
    </p:extLst>
  </p:cSld>
  <p:clrMapOvr>
    <a:masterClrMapping/>
  </p:clrMapOvr>
  <p:transition advTm="71561"/>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Title 1"/>
          <p:cNvSpPr>
            <a:spLocks noGrp="1"/>
          </p:cNvSpPr>
          <p:nvPr>
            <p:ph type="title"/>
          </p:nvPr>
        </p:nvSpPr>
        <p:spPr>
          <a:xfrm>
            <a:off x="668338" y="609600"/>
            <a:ext cx="7772400" cy="1143000"/>
          </a:xfrm>
        </p:spPr>
        <p:txBody>
          <a:bodyPr/>
          <a:lstStyle/>
          <a:p>
            <a:r>
              <a:rPr lang="en-US" altLang="en-US" sz="3200">
                <a:ea typeface="ＭＳ Ｐゴシック" charset="-128"/>
              </a:rPr>
              <a:t>Extra</a:t>
            </a:r>
          </a:p>
        </p:txBody>
      </p:sp>
      <p:pic>
        <p:nvPicPr>
          <p:cNvPr id="68610"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95338" y="1752600"/>
            <a:ext cx="6502400" cy="3924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38628303"/>
      </p:ext>
    </p:extLst>
  </p:cSld>
  <p:clrMapOvr>
    <a:masterClrMapping/>
  </p:clrMapOvr>
  <p:transition advTm="1573"/>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9" name="Title 1"/>
          <p:cNvSpPr>
            <a:spLocks noGrp="1"/>
          </p:cNvSpPr>
          <p:nvPr>
            <p:ph type="title"/>
          </p:nvPr>
        </p:nvSpPr>
        <p:spPr>
          <a:xfrm>
            <a:off x="685800" y="338138"/>
            <a:ext cx="7772400" cy="1143000"/>
          </a:xfrm>
        </p:spPr>
        <p:txBody>
          <a:bodyPr/>
          <a:lstStyle/>
          <a:p>
            <a:pPr eaLnBrk="1" hangingPunct="1"/>
            <a:r>
              <a:rPr lang="en-US" altLang="en-US" sz="3200">
                <a:ea typeface="ＭＳ Ｐゴシック" charset="-128"/>
              </a:rPr>
              <a:t>Info about content in this slide pack</a:t>
            </a:r>
          </a:p>
        </p:txBody>
      </p:sp>
      <p:sp>
        <p:nvSpPr>
          <p:cNvPr id="2050" name="Content Placeholder 2"/>
          <p:cNvSpPr>
            <a:spLocks noGrp="1"/>
          </p:cNvSpPr>
          <p:nvPr>
            <p:ph idx="1"/>
          </p:nvPr>
        </p:nvSpPr>
        <p:spPr>
          <a:xfrm>
            <a:off x="685800" y="1341438"/>
            <a:ext cx="7772400" cy="5245100"/>
          </a:xfrm>
        </p:spPr>
        <p:txBody>
          <a:bodyPr/>
          <a:lstStyle/>
          <a:p>
            <a:pPr marL="227013" indent="-227013" defTabSz="911225" eaLnBrk="1" hangingPunct="1"/>
            <a:r>
              <a:rPr lang="en-US" altLang="en-US" dirty="0">
                <a:ea typeface="ＭＳ Ｐゴシック" charset="-128"/>
              </a:rPr>
              <a:t>General PERMISSIONS</a:t>
            </a:r>
          </a:p>
          <a:p>
            <a:pPr marL="569913" lvl="1" indent="-227013" defTabSz="911225" eaLnBrk="1" hangingPunct="1"/>
            <a:r>
              <a:rPr lang="en-US" altLang="en-US" dirty="0">
                <a:ea typeface="ＭＳ Ｐゴシック" charset="-128"/>
              </a:rPr>
              <a:t>This Presentation is copyright Mark Gerstein, </a:t>
            </a:r>
            <a:br>
              <a:rPr lang="en-US" altLang="en-US" dirty="0">
                <a:ea typeface="ＭＳ Ｐゴシック" charset="-128"/>
              </a:rPr>
            </a:br>
            <a:r>
              <a:rPr lang="en-US" altLang="en-US" dirty="0">
                <a:ea typeface="ＭＳ Ｐゴシック" charset="-128"/>
              </a:rPr>
              <a:t>Yale University, </a:t>
            </a:r>
            <a:r>
              <a:rPr lang="en-US" altLang="en-US" dirty="0" smtClean="0">
                <a:ea typeface="ＭＳ Ｐゴシック" charset="-128"/>
              </a:rPr>
              <a:t>2017. </a:t>
            </a:r>
            <a:endParaRPr lang="en-US" altLang="en-US" dirty="0">
              <a:ea typeface="ＭＳ Ｐゴシック" charset="-128"/>
            </a:endParaRPr>
          </a:p>
          <a:p>
            <a:pPr marL="569913" lvl="1" indent="-227013" defTabSz="911225" eaLnBrk="1" hangingPunct="1"/>
            <a:r>
              <a:rPr lang="en-US" altLang="en-US" dirty="0">
                <a:ea typeface="ＭＳ Ｐゴシック" charset="-128"/>
              </a:rPr>
              <a:t>Please read permissions statement at </a:t>
            </a:r>
            <a:br>
              <a:rPr lang="en-US" altLang="en-US" dirty="0">
                <a:ea typeface="ＭＳ Ｐゴシック" charset="-128"/>
              </a:rPr>
            </a:br>
            <a:r>
              <a:rPr lang="en-US" altLang="en-US" dirty="0" err="1">
                <a:ea typeface="ＭＳ Ｐゴシック" charset="-128"/>
              </a:rPr>
              <a:t>www.</a:t>
            </a:r>
            <a:r>
              <a:rPr lang="en-US" altLang="en-US" b="1" dirty="0" err="1">
                <a:solidFill>
                  <a:srgbClr val="800000"/>
                </a:solidFill>
                <a:ea typeface="ＭＳ Ｐゴシック" charset="-128"/>
              </a:rPr>
              <a:t>gersteinlab.org</a:t>
            </a:r>
            <a:r>
              <a:rPr lang="en-US" altLang="en-US" b="1" dirty="0">
                <a:solidFill>
                  <a:srgbClr val="800000"/>
                </a:solidFill>
                <a:ea typeface="ＭＳ Ｐゴシック" charset="-128"/>
              </a:rPr>
              <a:t>/</a:t>
            </a:r>
            <a:r>
              <a:rPr lang="en-US" altLang="en-US" b="1" dirty="0" err="1">
                <a:solidFill>
                  <a:srgbClr val="800000"/>
                </a:solidFill>
                <a:ea typeface="ＭＳ Ｐゴシック" charset="-128"/>
              </a:rPr>
              <a:t>misc</a:t>
            </a:r>
            <a:r>
              <a:rPr lang="en-US" altLang="en-US" b="1" dirty="0">
                <a:solidFill>
                  <a:srgbClr val="800000"/>
                </a:solidFill>
                <a:ea typeface="ＭＳ Ｐゴシック" charset="-128"/>
              </a:rPr>
              <a:t>/</a:t>
            </a:r>
            <a:r>
              <a:rPr lang="en-US" altLang="en-US" b="1" dirty="0" err="1">
                <a:solidFill>
                  <a:srgbClr val="800000"/>
                </a:solidFill>
                <a:ea typeface="ＭＳ Ｐゴシック" charset="-128"/>
              </a:rPr>
              <a:t>permissions.html</a:t>
            </a:r>
            <a:r>
              <a:rPr lang="en-US" altLang="en-US" dirty="0">
                <a:ea typeface="ＭＳ Ｐゴシック" charset="-128"/>
              </a:rPr>
              <a:t> .</a:t>
            </a:r>
          </a:p>
          <a:p>
            <a:pPr marL="569913" lvl="1" indent="-227013" defTabSz="911225" eaLnBrk="1" hangingPunct="1"/>
            <a:r>
              <a:rPr lang="en-US" altLang="en-US" sz="1600" dirty="0">
                <a:ea typeface="ＭＳ Ｐゴシック" charset="-128"/>
              </a:rPr>
              <a:t>Feel free to use slides &amp; images in the talk with PROPER acknowledgement </a:t>
            </a:r>
            <a:br>
              <a:rPr lang="en-US" altLang="en-US" sz="1600" dirty="0">
                <a:ea typeface="ＭＳ Ｐゴシック" charset="-128"/>
              </a:rPr>
            </a:br>
            <a:r>
              <a:rPr lang="en-US" altLang="en-US" sz="1600" dirty="0">
                <a:ea typeface="ＭＳ Ｐゴシック" charset="-128"/>
              </a:rPr>
              <a:t>(via citation to relevant papers or link to </a:t>
            </a:r>
            <a:r>
              <a:rPr lang="en-US" altLang="en-US" sz="1600" dirty="0" err="1">
                <a:ea typeface="ＭＳ Ｐゴシック" charset="-128"/>
              </a:rPr>
              <a:t>gersteinlab.org</a:t>
            </a:r>
            <a:r>
              <a:rPr lang="en-US" altLang="en-US" sz="1600" dirty="0">
                <a:ea typeface="ＭＳ Ｐゴシック" charset="-128"/>
              </a:rPr>
              <a:t>). </a:t>
            </a:r>
          </a:p>
          <a:p>
            <a:pPr marL="569913" lvl="1" indent="-227013" defTabSz="911225" eaLnBrk="1" hangingPunct="1"/>
            <a:r>
              <a:rPr lang="en-US" altLang="en-US" sz="1600" dirty="0">
                <a:ea typeface="ＭＳ Ｐゴシック" charset="-128"/>
              </a:rPr>
              <a:t>Paper references in the talk were mostly from </a:t>
            </a:r>
            <a:r>
              <a:rPr lang="en-US" altLang="en-US" sz="1600" dirty="0" err="1">
                <a:ea typeface="ＭＳ Ｐゴシック" charset="-128"/>
              </a:rPr>
              <a:t>Papers.GersteinLab.org</a:t>
            </a:r>
            <a:r>
              <a:rPr lang="en-US" altLang="en-US" sz="1600" dirty="0">
                <a:ea typeface="ＭＳ Ｐゴシック" charset="-128"/>
              </a:rPr>
              <a:t>. </a:t>
            </a:r>
          </a:p>
          <a:p>
            <a:pPr marL="227013" indent="-227013" defTabSz="911225" eaLnBrk="1" hangingPunct="1">
              <a:buFontTx/>
              <a:buNone/>
            </a:pPr>
            <a:endParaRPr lang="en-US" altLang="en-US" sz="1300" dirty="0">
              <a:ea typeface="ＭＳ Ｐゴシック" charset="-128"/>
            </a:endParaRPr>
          </a:p>
          <a:p>
            <a:pPr marL="227013" indent="-227013" defTabSz="911225" eaLnBrk="1" hangingPunct="1"/>
            <a:r>
              <a:rPr lang="en-US" altLang="en-US" sz="1300" dirty="0">
                <a:ea typeface="ＭＳ Ｐゴシック" charset="-128"/>
              </a:rPr>
              <a:t>PHOTOS &amp; IMAGES. For thoughts on the source and permissions of many of the photos and clipped images in this presentation see http://</a:t>
            </a:r>
            <a:r>
              <a:rPr lang="en-US" altLang="en-US" sz="1300" dirty="0" err="1">
                <a:ea typeface="ＭＳ Ｐゴシック" charset="-128"/>
              </a:rPr>
              <a:t>streams.gerstein.info</a:t>
            </a:r>
            <a:r>
              <a:rPr lang="en-US" altLang="en-US" sz="1300" dirty="0">
                <a:ea typeface="ＭＳ Ｐゴシック" charset="-128"/>
              </a:rPr>
              <a:t> . </a:t>
            </a:r>
          </a:p>
          <a:p>
            <a:pPr marL="569913" lvl="1" indent="-227013" defTabSz="911225" eaLnBrk="1" hangingPunct="1"/>
            <a:r>
              <a:rPr lang="en-US" altLang="en-US" sz="1300" dirty="0">
                <a:ea typeface="ＭＳ Ｐゴシック" charset="-128"/>
              </a:rPr>
              <a:t>In particular, many of the images have particular EXIF tags, such as  </a:t>
            </a:r>
            <a:r>
              <a:rPr lang="en-US" altLang="en-US" sz="1300" dirty="0" err="1">
                <a:ea typeface="ＭＳ Ｐゴシック" charset="-128"/>
              </a:rPr>
              <a:t>kwpotppt</a:t>
            </a:r>
            <a:r>
              <a:rPr lang="en-US" altLang="en-US" sz="1300" dirty="0">
                <a:ea typeface="ＭＳ Ｐゴシック" charset="-128"/>
              </a:rPr>
              <a:t> , that can be easily queried from </a:t>
            </a:r>
            <a:r>
              <a:rPr lang="en-US" altLang="en-US" sz="1300" dirty="0" err="1">
                <a:ea typeface="ＭＳ Ｐゴシック" charset="-128"/>
              </a:rPr>
              <a:t>flickr</a:t>
            </a:r>
            <a:r>
              <a:rPr lang="en-US" altLang="en-US" sz="1300" dirty="0">
                <a:ea typeface="ＭＳ Ｐゴシック" charset="-128"/>
              </a:rPr>
              <a:t>, </a:t>
            </a:r>
            <a:r>
              <a:rPr lang="en-US" altLang="en-US" sz="1300" dirty="0" err="1">
                <a:ea typeface="ＭＳ Ｐゴシック" charset="-128"/>
              </a:rPr>
              <a:t>viz</a:t>
            </a:r>
            <a:r>
              <a:rPr lang="en-US" altLang="en-US" sz="1300" dirty="0">
                <a:ea typeface="ＭＳ Ｐゴシック" charset="-128"/>
              </a:rPr>
              <a:t>: http://</a:t>
            </a:r>
            <a:r>
              <a:rPr lang="en-US" altLang="en-US" sz="1300" dirty="0" err="1">
                <a:ea typeface="ＭＳ Ｐゴシック" charset="-128"/>
              </a:rPr>
              <a:t>www.flickr.com</a:t>
            </a:r>
            <a:r>
              <a:rPr lang="en-US" altLang="en-US" sz="1300" dirty="0">
                <a:ea typeface="ＭＳ Ｐゴシック" charset="-128"/>
              </a:rPr>
              <a:t>/photos/</a:t>
            </a:r>
            <a:r>
              <a:rPr lang="en-US" altLang="en-US" sz="1300" dirty="0" err="1">
                <a:ea typeface="ＭＳ Ｐゴシック" charset="-128"/>
              </a:rPr>
              <a:t>mbgmbg</a:t>
            </a:r>
            <a:r>
              <a:rPr lang="en-US" altLang="en-US" sz="1300" dirty="0">
                <a:ea typeface="ＭＳ Ｐゴシック" charset="-128"/>
              </a:rPr>
              <a:t>/tags/</a:t>
            </a:r>
            <a:r>
              <a:rPr lang="en-US" altLang="en-US" sz="1300" dirty="0" err="1">
                <a:ea typeface="ＭＳ Ｐゴシック" charset="-128"/>
              </a:rPr>
              <a:t>kwpotppt</a:t>
            </a:r>
            <a:r>
              <a:rPr lang="en-US" altLang="en-US" sz="1300" dirty="0">
                <a:ea typeface="ＭＳ Ｐゴシック" charset="-128"/>
              </a:rPr>
              <a:t> </a:t>
            </a:r>
          </a:p>
          <a:p>
            <a:pPr marL="569913" lvl="1" indent="-227013" defTabSz="911225" eaLnBrk="1" hangingPunct="1">
              <a:buFont typeface="Lucida Grande" charset="0"/>
              <a:buNone/>
            </a:pPr>
            <a:endParaRPr lang="en-US" altLang="en-US" sz="1300" dirty="0">
              <a:ea typeface="ＭＳ Ｐゴシック" charset="-128"/>
            </a:endParaRPr>
          </a:p>
        </p:txBody>
      </p:sp>
    </p:spTree>
    <p:extLst>
      <p:ext uri="{BB962C8B-B14F-4D97-AF65-F5344CB8AC3E}">
        <p14:creationId xmlns:p14="http://schemas.microsoft.com/office/powerpoint/2010/main" val="1095599393"/>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Title 1"/>
          <p:cNvSpPr>
            <a:spLocks noGrp="1"/>
          </p:cNvSpPr>
          <p:nvPr>
            <p:ph type="title"/>
          </p:nvPr>
        </p:nvSpPr>
        <p:spPr>
          <a:xfrm>
            <a:off x="15876" y="7938"/>
            <a:ext cx="9112248" cy="684212"/>
          </a:xfrm>
        </p:spPr>
        <p:txBody>
          <a:bodyPr/>
          <a:lstStyle/>
          <a:p>
            <a:pPr>
              <a:defRPr/>
            </a:pPr>
            <a:r>
              <a:rPr lang="en-US" sz="1400" dirty="0">
                <a:solidFill>
                  <a:schemeClr val="tx1">
                    <a:lumMod val="65000"/>
                    <a:lumOff val="35000"/>
                  </a:schemeClr>
                </a:solidFill>
                <a:ea typeface="ＭＳ Ｐゴシック" charset="0"/>
                <a:cs typeface="ＭＳ Ｐゴシック" charset="0"/>
              </a:rPr>
              <a:t>Using population-scale </a:t>
            </a:r>
            <a:r>
              <a:rPr lang="en-US" sz="1400" dirty="0" smtClean="0">
                <a:solidFill>
                  <a:schemeClr val="tx1">
                    <a:lumMod val="65000"/>
                    <a:lumOff val="35000"/>
                  </a:schemeClr>
                </a:solidFill>
                <a:ea typeface="ＭＳ Ｐゴシック" charset="0"/>
                <a:cs typeface="ＭＳ Ｐゴシック" charset="0"/>
              </a:rPr>
              <a:t>functional </a:t>
            </a:r>
            <a:r>
              <a:rPr lang="en-US" sz="1400" dirty="0">
                <a:solidFill>
                  <a:schemeClr val="tx1">
                    <a:lumMod val="65000"/>
                    <a:lumOff val="35000"/>
                  </a:schemeClr>
                </a:solidFill>
                <a:ea typeface="ＭＳ Ｐゴシック" charset="0"/>
                <a:cs typeface="ＭＳ Ｐゴシック" charset="0"/>
              </a:rPr>
              <a:t>genomics </a:t>
            </a:r>
            <a:r>
              <a:rPr lang="en-US" sz="1400" dirty="0" smtClean="0">
                <a:solidFill>
                  <a:schemeClr val="tx1">
                    <a:lumMod val="65000"/>
                    <a:lumOff val="35000"/>
                  </a:schemeClr>
                </a:solidFill>
                <a:ea typeface="ＭＳ Ｐゴシック" charset="0"/>
                <a:cs typeface="ＭＳ Ｐゴシック" charset="0"/>
              </a:rPr>
              <a:t>to </a:t>
            </a:r>
            <a:r>
              <a:rPr lang="en-US" sz="1400" dirty="0">
                <a:solidFill>
                  <a:schemeClr val="tx1">
                    <a:lumMod val="65000"/>
                    <a:lumOff val="35000"/>
                  </a:schemeClr>
                </a:solidFill>
                <a:ea typeface="ＭＳ Ｐゴシック" charset="0"/>
                <a:cs typeface="ＭＳ Ｐゴシック" charset="0"/>
              </a:rPr>
              <a:t>understand </a:t>
            </a:r>
            <a:r>
              <a:rPr lang="en-US" sz="1400" dirty="0" err="1" smtClean="0">
                <a:solidFill>
                  <a:schemeClr val="tx1">
                    <a:lumMod val="65000"/>
                    <a:lumOff val="35000"/>
                  </a:schemeClr>
                </a:solidFill>
                <a:ea typeface="ＭＳ Ｐゴシック" charset="0"/>
                <a:cs typeface="ＭＳ Ｐゴシック" charset="0"/>
              </a:rPr>
              <a:t>neuropsychiatic</a:t>
            </a:r>
            <a:r>
              <a:rPr lang="en-US" sz="1400" dirty="0" smtClean="0">
                <a:solidFill>
                  <a:schemeClr val="tx1">
                    <a:lumMod val="65000"/>
                    <a:lumOff val="35000"/>
                  </a:schemeClr>
                </a:solidFill>
                <a:ea typeface="ＭＳ Ｐゴシック" charset="0"/>
                <a:cs typeface="ＭＳ Ｐゴシック" charset="0"/>
              </a:rPr>
              <a:t> </a:t>
            </a:r>
            <a:r>
              <a:rPr lang="en-US" sz="1400" dirty="0">
                <a:solidFill>
                  <a:schemeClr val="tx1">
                    <a:lumMod val="65000"/>
                    <a:lumOff val="35000"/>
                  </a:schemeClr>
                </a:solidFill>
                <a:ea typeface="ＭＳ Ｐゴシック" charset="0"/>
                <a:cs typeface="ＭＳ Ｐゴシック" charset="0"/>
              </a:rPr>
              <a:t>disease </a:t>
            </a:r>
            <a:r>
              <a:rPr lang="en-US" sz="1400" dirty="0" smtClean="0">
                <a:solidFill>
                  <a:schemeClr val="tx1">
                    <a:lumMod val="65000"/>
                    <a:lumOff val="35000"/>
                  </a:schemeClr>
                </a:solidFill>
                <a:ea typeface="ＭＳ Ｐゴシック" charset="0"/>
                <a:cs typeface="ＭＳ Ｐゴシック" charset="0"/>
              </a:rPr>
              <a:t/>
            </a:r>
            <a:br>
              <a:rPr lang="en-US" sz="1400" dirty="0" smtClean="0">
                <a:solidFill>
                  <a:schemeClr val="tx1">
                    <a:lumMod val="65000"/>
                    <a:lumOff val="35000"/>
                  </a:schemeClr>
                </a:solidFill>
                <a:ea typeface="ＭＳ Ｐゴシック" charset="0"/>
                <a:cs typeface="ＭＳ Ｐゴシック" charset="0"/>
              </a:rPr>
            </a:br>
            <a:r>
              <a:rPr lang="en-US" sz="1400" dirty="0" smtClean="0">
                <a:solidFill>
                  <a:schemeClr val="tx1">
                    <a:lumMod val="65000"/>
                    <a:lumOff val="35000"/>
                  </a:schemeClr>
                </a:solidFill>
                <a:ea typeface="ＭＳ Ｐゴシック" charset="0"/>
                <a:cs typeface="ＭＳ Ｐゴシック" charset="0"/>
              </a:rPr>
              <a:t>&amp; </a:t>
            </a:r>
            <a:r>
              <a:rPr lang="en-US" sz="1400" dirty="0">
                <a:solidFill>
                  <a:schemeClr val="tx1">
                    <a:lumMod val="65000"/>
                    <a:lumOff val="35000"/>
                  </a:schemeClr>
                </a:solidFill>
                <a:ea typeface="ＭＳ Ｐゴシック" charset="0"/>
                <a:cs typeface="ＭＳ Ｐゴシック" charset="0"/>
              </a:rPr>
              <a:t>interpreting </a:t>
            </a:r>
            <a:r>
              <a:rPr lang="en-US" sz="1400" dirty="0" smtClean="0">
                <a:solidFill>
                  <a:schemeClr val="tx1">
                    <a:lumMod val="65000"/>
                    <a:lumOff val="35000"/>
                  </a:schemeClr>
                </a:solidFill>
                <a:ea typeface="ＭＳ Ｐゴシック" charset="0"/>
                <a:cs typeface="ＭＳ Ｐゴシック" charset="0"/>
              </a:rPr>
              <a:t>the data </a:t>
            </a:r>
            <a:r>
              <a:rPr lang="en-US" sz="1400" dirty="0">
                <a:solidFill>
                  <a:schemeClr val="tx1">
                    <a:lumMod val="65000"/>
                    <a:lumOff val="35000"/>
                  </a:schemeClr>
                </a:solidFill>
                <a:ea typeface="ＭＳ Ｐゴシック" charset="0"/>
                <a:cs typeface="ＭＳ Ｐゴシック" charset="0"/>
              </a:rPr>
              <a:t>exhaust </a:t>
            </a:r>
            <a:r>
              <a:rPr lang="en-US" sz="1400" dirty="0" smtClean="0">
                <a:solidFill>
                  <a:schemeClr val="tx1">
                    <a:lumMod val="65000"/>
                    <a:lumOff val="35000"/>
                  </a:schemeClr>
                </a:solidFill>
                <a:ea typeface="ＭＳ Ｐゴシック" charset="0"/>
                <a:cs typeface="ＭＳ Ｐゴシック" charset="0"/>
              </a:rPr>
              <a:t>from </a:t>
            </a:r>
            <a:r>
              <a:rPr lang="en-US" sz="1400" dirty="0">
                <a:solidFill>
                  <a:schemeClr val="tx1">
                    <a:lumMod val="65000"/>
                    <a:lumOff val="35000"/>
                  </a:schemeClr>
                </a:solidFill>
                <a:ea typeface="ＭＳ Ｐゴシック" charset="0"/>
                <a:cs typeface="ＭＳ Ｐゴシック" charset="0"/>
              </a:rPr>
              <a:t>this activity </a:t>
            </a:r>
          </a:p>
        </p:txBody>
      </p:sp>
      <p:sp>
        <p:nvSpPr>
          <p:cNvPr id="54274" name="Content Placeholder 2"/>
          <p:cNvSpPr>
            <a:spLocks noGrp="1"/>
          </p:cNvSpPr>
          <p:nvPr>
            <p:ph sz="half" idx="1"/>
          </p:nvPr>
        </p:nvSpPr>
        <p:spPr>
          <a:xfrm>
            <a:off x="-10310" y="711200"/>
            <a:ext cx="4859397" cy="6116638"/>
          </a:xfrm>
        </p:spPr>
        <p:txBody>
          <a:bodyPr/>
          <a:lstStyle/>
          <a:p>
            <a:r>
              <a:rPr lang="en-US" altLang="en-US" sz="1400" i="1" dirty="0" smtClean="0">
                <a:solidFill>
                  <a:schemeClr val="tx1">
                    <a:lumMod val="65000"/>
                    <a:lumOff val="35000"/>
                  </a:schemeClr>
                </a:solidFill>
                <a:ea typeface="ＭＳ Ｐゴシック" charset="-128"/>
                <a:cs typeface="ＭＳ Ｐゴシック" charset="-128"/>
              </a:rPr>
              <a:t>[Core] </a:t>
            </a:r>
            <a:r>
              <a:rPr lang="en-US" altLang="en-US" sz="1800" b="1" u="sng" dirty="0" err="1" smtClean="0">
                <a:solidFill>
                  <a:srgbClr val="FFC000"/>
                </a:solidFill>
                <a:ea typeface="ＭＳ Ｐゴシック" charset="-128"/>
                <a:cs typeface="ＭＳ Ｐゴシック" charset="-128"/>
              </a:rPr>
              <a:t>PsychENCODE</a:t>
            </a:r>
            <a:r>
              <a:rPr lang="en-US" altLang="en-US" sz="1800" b="1" dirty="0">
                <a:solidFill>
                  <a:schemeClr val="tx1">
                    <a:lumMod val="65000"/>
                    <a:lumOff val="35000"/>
                  </a:schemeClr>
                </a:solidFill>
                <a:ea typeface="ＭＳ Ｐゴシック" charset="-128"/>
                <a:cs typeface="ＭＳ Ｐゴシック" charset="-128"/>
              </a:rPr>
              <a:t>: </a:t>
            </a:r>
            <a:r>
              <a:rPr lang="en-US" altLang="en-US" sz="1800" dirty="0">
                <a:solidFill>
                  <a:schemeClr val="tx1">
                    <a:lumMod val="65000"/>
                    <a:lumOff val="35000"/>
                  </a:schemeClr>
                </a:solidFill>
                <a:ea typeface="ＭＳ Ｐゴシック" charset="-128"/>
                <a:cs typeface="ＭＳ Ｐゴシック" charset="-128"/>
              </a:rPr>
              <a:t>Population-level analysis of </a:t>
            </a:r>
            <a:r>
              <a:rPr lang="en-US" altLang="en-US" sz="1800" dirty="0" smtClean="0">
                <a:solidFill>
                  <a:schemeClr val="tx1">
                    <a:lumMod val="65000"/>
                    <a:lumOff val="35000"/>
                  </a:schemeClr>
                </a:solidFill>
                <a:ea typeface="ＭＳ Ｐゴシック" charset="-128"/>
                <a:cs typeface="ＭＳ Ｐゴシック" charset="-128"/>
              </a:rPr>
              <a:t>functional </a:t>
            </a:r>
            <a:r>
              <a:rPr lang="en-US" altLang="en-US" sz="1800" dirty="0">
                <a:solidFill>
                  <a:schemeClr val="tx1">
                    <a:lumMod val="65000"/>
                    <a:lumOff val="35000"/>
                  </a:schemeClr>
                </a:solidFill>
                <a:ea typeface="ＭＳ Ｐゴシック" charset="-128"/>
                <a:cs typeface="ＭＳ Ｐゴシック" charset="-128"/>
              </a:rPr>
              <a:t>genomics data related to </a:t>
            </a:r>
            <a:r>
              <a:rPr lang="en-US" altLang="en-US" sz="1800" dirty="0" smtClean="0">
                <a:solidFill>
                  <a:schemeClr val="tx1">
                    <a:lumMod val="65000"/>
                    <a:lumOff val="35000"/>
                  </a:schemeClr>
                </a:solidFill>
                <a:ea typeface="ＭＳ Ｐゴシック" charset="-128"/>
                <a:cs typeface="ＭＳ Ｐゴシック" charset="-128"/>
              </a:rPr>
              <a:t>neuropsychiatric </a:t>
            </a:r>
            <a:r>
              <a:rPr lang="en-US" altLang="en-US" sz="1800" dirty="0">
                <a:solidFill>
                  <a:schemeClr val="tx1">
                    <a:lumMod val="65000"/>
                    <a:lumOff val="35000"/>
                  </a:schemeClr>
                </a:solidFill>
                <a:ea typeface="ＭＳ Ｐゴシック" charset="-128"/>
                <a:cs typeface="ＭＳ Ｐゴシック" charset="-128"/>
              </a:rPr>
              <a:t>disease</a:t>
            </a:r>
          </a:p>
          <a:p>
            <a:pPr lvl="1"/>
            <a:r>
              <a:rPr lang="en-US" altLang="en-US" sz="1600" dirty="0" smtClean="0">
                <a:solidFill>
                  <a:schemeClr val="tx1">
                    <a:lumMod val="65000"/>
                    <a:lumOff val="35000"/>
                  </a:schemeClr>
                </a:solidFill>
                <a:ea typeface="ＭＳ Ｐゴシック" charset="-128"/>
              </a:rPr>
              <a:t>Construction of an adult brain resource with 1866 individuals + dev. time-course</a:t>
            </a:r>
          </a:p>
          <a:p>
            <a:pPr lvl="1"/>
            <a:r>
              <a:rPr lang="en-US" altLang="en-US" sz="1600" dirty="0" smtClean="0">
                <a:solidFill>
                  <a:schemeClr val="tx1">
                    <a:lumMod val="65000"/>
                    <a:lumOff val="35000"/>
                  </a:schemeClr>
                </a:solidFill>
                <a:ea typeface="ＭＳ Ｐゴシック" charset="-128"/>
              </a:rPr>
              <a:t>Using the changing proportions of cell types (via </a:t>
            </a:r>
            <a:r>
              <a:rPr lang="en-US" altLang="en-US" sz="1600" b="1" u="sng" dirty="0" smtClean="0">
                <a:solidFill>
                  <a:srgbClr val="FFC000"/>
                </a:solidFill>
                <a:ea typeface="ＭＳ Ｐゴシック" charset="-128"/>
              </a:rPr>
              <a:t>single-cell deconvolution</a:t>
            </a:r>
            <a:r>
              <a:rPr lang="en-US" altLang="en-US" sz="1600" dirty="0" smtClean="0">
                <a:solidFill>
                  <a:schemeClr val="tx1">
                    <a:lumMod val="65000"/>
                    <a:lumOff val="35000"/>
                  </a:schemeClr>
                </a:solidFill>
                <a:ea typeface="ＭＳ Ｐゴシック" charset="-128"/>
              </a:rPr>
              <a:t>) to account for expression variation across a population, </a:t>
            </a:r>
            <a:br>
              <a:rPr lang="en-US" altLang="en-US" sz="1600" dirty="0" smtClean="0">
                <a:solidFill>
                  <a:schemeClr val="tx1">
                    <a:lumMod val="65000"/>
                    <a:lumOff val="35000"/>
                  </a:schemeClr>
                </a:solidFill>
                <a:ea typeface="ＭＳ Ｐゴシック" charset="-128"/>
              </a:rPr>
            </a:br>
            <a:r>
              <a:rPr lang="en-US" altLang="en-US" sz="1600" dirty="0" smtClean="0">
                <a:solidFill>
                  <a:schemeClr val="tx1">
                    <a:lumMod val="65000"/>
                    <a:lumOff val="35000"/>
                  </a:schemeClr>
                </a:solidFill>
                <a:ea typeface="ＭＳ Ｐゴシック" charset="-128"/>
              </a:rPr>
              <a:t>disorders &amp; development</a:t>
            </a:r>
          </a:p>
          <a:p>
            <a:pPr lvl="1"/>
            <a:r>
              <a:rPr lang="en-US" altLang="en-US" sz="1600" dirty="0" smtClean="0">
                <a:solidFill>
                  <a:schemeClr val="tx1">
                    <a:lumMod val="65000"/>
                    <a:lumOff val="35000"/>
                  </a:schemeClr>
                </a:solidFill>
                <a:ea typeface="ＭＳ Ｐゴシック" charset="-128"/>
              </a:rPr>
              <a:t>Large-scale processing defines ~79K PFC </a:t>
            </a:r>
            <a:br>
              <a:rPr lang="en-US" altLang="en-US" sz="1600" dirty="0" smtClean="0">
                <a:solidFill>
                  <a:schemeClr val="tx1">
                    <a:lumMod val="65000"/>
                    <a:lumOff val="35000"/>
                  </a:schemeClr>
                </a:solidFill>
                <a:ea typeface="ＭＳ Ｐゴシック" charset="-128"/>
              </a:rPr>
            </a:br>
            <a:r>
              <a:rPr lang="en-US" altLang="en-US" sz="1600" b="1" u="sng" dirty="0" smtClean="0">
                <a:solidFill>
                  <a:srgbClr val="FFC000"/>
                </a:solidFill>
                <a:ea typeface="ＭＳ Ｐゴシック" charset="-128"/>
              </a:rPr>
              <a:t>enhancers &amp; creates a comprehensive QTL </a:t>
            </a:r>
            <a:r>
              <a:rPr lang="en-US" altLang="en-US" sz="1600" dirty="0" smtClean="0">
                <a:solidFill>
                  <a:schemeClr val="tx1">
                    <a:lumMod val="65000"/>
                    <a:lumOff val="35000"/>
                  </a:schemeClr>
                </a:solidFill>
                <a:ea typeface="ＭＳ Ｐゴシック" charset="-128"/>
              </a:rPr>
              <a:t>resource (~2.5M </a:t>
            </a:r>
            <a:r>
              <a:rPr lang="en-US" altLang="en-US" sz="1600" dirty="0" err="1" smtClean="0">
                <a:solidFill>
                  <a:schemeClr val="tx1">
                    <a:lumMod val="65000"/>
                    <a:lumOff val="35000"/>
                  </a:schemeClr>
                </a:solidFill>
                <a:ea typeface="ＭＳ Ｐゴシック" charset="-128"/>
              </a:rPr>
              <a:t>eQTLs</a:t>
            </a:r>
            <a:r>
              <a:rPr lang="en-US" altLang="en-US" sz="1600" dirty="0" smtClean="0">
                <a:solidFill>
                  <a:schemeClr val="tx1">
                    <a:lumMod val="65000"/>
                    <a:lumOff val="35000"/>
                  </a:schemeClr>
                </a:solidFill>
                <a:ea typeface="ＭＳ Ｐゴシック" charset="-128"/>
              </a:rPr>
              <a:t> + </a:t>
            </a:r>
            <a:r>
              <a:rPr lang="en-US" altLang="en-US" sz="1600" dirty="0" err="1" smtClean="0">
                <a:solidFill>
                  <a:schemeClr val="tx1">
                    <a:lumMod val="65000"/>
                    <a:lumOff val="35000"/>
                  </a:schemeClr>
                </a:solidFill>
                <a:ea typeface="ＭＳ Ｐゴシック" charset="-128"/>
              </a:rPr>
              <a:t>cQTLs</a:t>
            </a:r>
            <a:r>
              <a:rPr lang="en-US" altLang="en-US" sz="1600" dirty="0" smtClean="0">
                <a:solidFill>
                  <a:schemeClr val="tx1">
                    <a:lumMod val="65000"/>
                    <a:lumOff val="35000"/>
                  </a:schemeClr>
                </a:solidFill>
                <a:ea typeface="ＭＳ Ｐゴシック" charset="-128"/>
              </a:rPr>
              <a:t> &amp; </a:t>
            </a:r>
            <a:r>
              <a:rPr lang="en-US" altLang="en-US" sz="1600" dirty="0" err="1" smtClean="0">
                <a:solidFill>
                  <a:schemeClr val="tx1">
                    <a:lumMod val="65000"/>
                    <a:lumOff val="35000"/>
                  </a:schemeClr>
                </a:solidFill>
                <a:ea typeface="ＭＳ Ｐゴシック" charset="-128"/>
              </a:rPr>
              <a:t>fQTLs</a:t>
            </a:r>
            <a:r>
              <a:rPr lang="en-US" altLang="en-US" sz="1600" dirty="0" smtClean="0">
                <a:solidFill>
                  <a:schemeClr val="tx1">
                    <a:lumMod val="65000"/>
                    <a:lumOff val="35000"/>
                  </a:schemeClr>
                </a:solidFill>
                <a:ea typeface="ＭＳ Ｐゴシック" charset="-128"/>
              </a:rPr>
              <a:t>)</a:t>
            </a:r>
          </a:p>
          <a:p>
            <a:pPr lvl="1"/>
            <a:r>
              <a:rPr lang="en-US" altLang="en-US" sz="1600" dirty="0" smtClean="0">
                <a:solidFill>
                  <a:schemeClr val="tx1">
                    <a:lumMod val="65000"/>
                    <a:lumOff val="35000"/>
                  </a:schemeClr>
                </a:solidFill>
                <a:ea typeface="ＭＳ Ｐゴシック" charset="-128"/>
              </a:rPr>
              <a:t>Connecting QTLs, enhancer activity relationships &amp; Hi-C into a</a:t>
            </a:r>
            <a:r>
              <a:rPr lang="en-US" altLang="en-US" sz="1600" b="1" dirty="0" smtClean="0">
                <a:solidFill>
                  <a:schemeClr val="tx1">
                    <a:lumMod val="65000"/>
                    <a:lumOff val="35000"/>
                  </a:schemeClr>
                </a:solidFill>
                <a:ea typeface="ＭＳ Ｐゴシック" charset="-128"/>
              </a:rPr>
              <a:t> </a:t>
            </a:r>
            <a:br>
              <a:rPr lang="en-US" altLang="en-US" sz="1600" b="1" dirty="0" smtClean="0">
                <a:solidFill>
                  <a:schemeClr val="tx1">
                    <a:lumMod val="65000"/>
                    <a:lumOff val="35000"/>
                  </a:schemeClr>
                </a:solidFill>
                <a:ea typeface="ＭＳ Ｐゴシック" charset="-128"/>
              </a:rPr>
            </a:br>
            <a:r>
              <a:rPr lang="en-US" altLang="en-US" sz="1600" b="1" u="sng" dirty="0" smtClean="0">
                <a:solidFill>
                  <a:srgbClr val="FFC000"/>
                </a:solidFill>
                <a:ea typeface="ＭＳ Ｐゴシック" charset="-128"/>
              </a:rPr>
              <a:t>brain regulatory network</a:t>
            </a:r>
            <a:r>
              <a:rPr lang="en-US" altLang="en-US" sz="1600" b="1" dirty="0" smtClean="0">
                <a:solidFill>
                  <a:schemeClr val="tx1">
                    <a:lumMod val="65000"/>
                    <a:lumOff val="35000"/>
                  </a:schemeClr>
                </a:solidFill>
                <a:ea typeface="ＭＳ Ｐゴシック" charset="-128"/>
              </a:rPr>
              <a:t> </a:t>
            </a:r>
            <a:r>
              <a:rPr lang="en-US" altLang="en-US" sz="1600" dirty="0" smtClean="0">
                <a:solidFill>
                  <a:schemeClr val="tx1">
                    <a:lumMod val="65000"/>
                    <a:lumOff val="35000"/>
                  </a:schemeClr>
                </a:solidFill>
                <a:ea typeface="ＭＳ Ｐゴシック" charset="-128"/>
              </a:rPr>
              <a:t>&amp; using this to link SCZ GWAS SNPs to genes</a:t>
            </a:r>
          </a:p>
          <a:p>
            <a:pPr lvl="1"/>
            <a:r>
              <a:rPr lang="en-US" altLang="en-US" sz="1600" dirty="0" smtClean="0">
                <a:solidFill>
                  <a:schemeClr val="tx1">
                    <a:lumMod val="65000"/>
                    <a:lumOff val="35000"/>
                  </a:schemeClr>
                </a:solidFill>
                <a:ea typeface="ＭＳ Ｐゴシック" charset="-128"/>
              </a:rPr>
              <a:t>Embedding the reg. network in a </a:t>
            </a:r>
            <a:br>
              <a:rPr lang="en-US" altLang="en-US" sz="1600" dirty="0" smtClean="0">
                <a:solidFill>
                  <a:schemeClr val="tx1">
                    <a:lumMod val="65000"/>
                    <a:lumOff val="35000"/>
                  </a:schemeClr>
                </a:solidFill>
                <a:ea typeface="ＭＳ Ｐゴシック" charset="-128"/>
              </a:rPr>
            </a:br>
            <a:r>
              <a:rPr lang="en-US" altLang="en-US" sz="1600" b="1" u="sng" dirty="0" smtClean="0">
                <a:solidFill>
                  <a:srgbClr val="FFC000"/>
                </a:solidFill>
                <a:ea typeface="ＭＳ Ｐゴシック" charset="-128"/>
              </a:rPr>
              <a:t>deep-learning model</a:t>
            </a:r>
            <a:r>
              <a:rPr lang="en-US" altLang="en-US" sz="1600" dirty="0" smtClean="0">
                <a:solidFill>
                  <a:srgbClr val="FFC000"/>
                </a:solidFill>
                <a:ea typeface="ＭＳ Ｐゴシック" charset="-128"/>
              </a:rPr>
              <a:t> </a:t>
            </a:r>
            <a:r>
              <a:rPr lang="en-US" altLang="en-US" sz="1600" dirty="0" smtClean="0">
                <a:solidFill>
                  <a:schemeClr val="tx1">
                    <a:lumMod val="65000"/>
                    <a:lumOff val="35000"/>
                  </a:schemeClr>
                </a:solidFill>
                <a:ea typeface="ＭＳ Ｐゴシック" charset="-128"/>
              </a:rPr>
              <a:t>to predict disease from genotype &amp; transcriptome. Using this to suggest specific pathways &amp; genes, as targets.</a:t>
            </a:r>
          </a:p>
          <a:p>
            <a:endParaRPr lang="en-US" altLang="en-US" sz="1600" dirty="0" smtClean="0">
              <a:solidFill>
                <a:schemeClr val="tx1">
                  <a:lumMod val="65000"/>
                  <a:lumOff val="35000"/>
                </a:schemeClr>
              </a:solidFill>
              <a:ea typeface="ＭＳ Ｐゴシック" charset="-128"/>
              <a:cs typeface="ＭＳ Ｐゴシック" charset="-128"/>
            </a:endParaRPr>
          </a:p>
          <a:p>
            <a:endParaRPr lang="en-US" altLang="en-US" sz="1600" dirty="0">
              <a:solidFill>
                <a:schemeClr val="tx1">
                  <a:lumMod val="65000"/>
                  <a:lumOff val="35000"/>
                </a:schemeClr>
              </a:solidFill>
              <a:ea typeface="ＭＳ Ｐゴシック" charset="-128"/>
              <a:cs typeface="ＭＳ Ｐゴシック" charset="-128"/>
            </a:endParaRPr>
          </a:p>
        </p:txBody>
      </p:sp>
      <p:sp>
        <p:nvSpPr>
          <p:cNvPr id="54275" name="Content Placeholder 3"/>
          <p:cNvSpPr>
            <a:spLocks noGrp="1"/>
          </p:cNvSpPr>
          <p:nvPr>
            <p:ph sz="half" idx="2"/>
          </p:nvPr>
        </p:nvSpPr>
        <p:spPr>
          <a:xfrm>
            <a:off x="4849087" y="711200"/>
            <a:ext cx="4265181" cy="6132512"/>
          </a:xfrm>
        </p:spPr>
        <p:txBody>
          <a:bodyPr/>
          <a:lstStyle/>
          <a:p>
            <a:pPr marL="228600" lvl="1">
              <a:buFontTx/>
              <a:buChar char="•"/>
            </a:pPr>
            <a:r>
              <a:rPr lang="en-US" altLang="en-US" sz="1400" i="1" dirty="0">
                <a:solidFill>
                  <a:schemeClr val="tx1">
                    <a:lumMod val="65000"/>
                    <a:lumOff val="35000"/>
                  </a:schemeClr>
                </a:solidFill>
                <a:ea typeface="ＭＳ Ｐゴシック" charset="-128"/>
                <a:cs typeface="ＭＳ Ｐゴシック" charset="-128"/>
              </a:rPr>
              <a:t>[Exhaust]</a:t>
            </a:r>
            <a:r>
              <a:rPr lang="en-US" altLang="en-US" sz="1800" i="1" dirty="0">
                <a:solidFill>
                  <a:schemeClr val="tx1">
                    <a:lumMod val="65000"/>
                    <a:lumOff val="35000"/>
                  </a:schemeClr>
                </a:solidFill>
                <a:ea typeface="ＭＳ Ｐゴシック" charset="-128"/>
                <a:cs typeface="ＭＳ Ｐゴシック" charset="-128"/>
              </a:rPr>
              <a:t> </a:t>
            </a:r>
            <a:r>
              <a:rPr lang="en-US" altLang="en-US" sz="1800" b="1" u="sng" dirty="0" smtClean="0">
                <a:solidFill>
                  <a:srgbClr val="FFC000"/>
                </a:solidFill>
                <a:ea typeface="ＭＳ Ｐゴシック" charset="-128"/>
              </a:rPr>
              <a:t>Other uses</a:t>
            </a:r>
            <a:r>
              <a:rPr lang="en-US" altLang="en-US" sz="1800" dirty="0" smtClean="0">
                <a:solidFill>
                  <a:schemeClr val="tx1">
                    <a:lumMod val="65000"/>
                    <a:lumOff val="35000"/>
                  </a:schemeClr>
                </a:solidFill>
                <a:ea typeface="ＭＳ Ｐゴシック" charset="-128"/>
              </a:rPr>
              <a:t> for the resource</a:t>
            </a:r>
          </a:p>
          <a:p>
            <a:pPr marL="569913" lvl="2"/>
            <a:r>
              <a:rPr lang="en-US" altLang="en-US" sz="1600" dirty="0">
                <a:solidFill>
                  <a:schemeClr val="tx1">
                    <a:lumMod val="65000"/>
                    <a:lumOff val="35000"/>
                  </a:schemeClr>
                </a:solidFill>
                <a:ea typeface="ＭＳ Ｐゴシック" charset="-128"/>
              </a:rPr>
              <a:t>H</a:t>
            </a:r>
            <a:r>
              <a:rPr lang="en-US" altLang="en-US" sz="1600" dirty="0" smtClean="0">
                <a:solidFill>
                  <a:schemeClr val="tx1">
                    <a:lumMod val="65000"/>
                    <a:lumOff val="35000"/>
                  </a:schemeClr>
                </a:solidFill>
                <a:ea typeface="ＭＳ Ｐゴシック" charset="-128"/>
              </a:rPr>
              <a:t>ighlighting </a:t>
            </a:r>
            <a:r>
              <a:rPr lang="en-US" altLang="en-US" sz="1600" dirty="0">
                <a:solidFill>
                  <a:schemeClr val="tx1">
                    <a:lumMod val="65000"/>
                    <a:lumOff val="35000"/>
                  </a:schemeClr>
                </a:solidFill>
                <a:ea typeface="ＭＳ Ｐゴシック" charset="-128"/>
              </a:rPr>
              <a:t>aging related genes + consistently comparing the brain to other </a:t>
            </a:r>
            <a:r>
              <a:rPr lang="en-US" altLang="en-US" sz="1600" dirty="0" smtClean="0">
                <a:solidFill>
                  <a:schemeClr val="tx1">
                    <a:lumMod val="65000"/>
                    <a:lumOff val="35000"/>
                  </a:schemeClr>
                </a:solidFill>
                <a:ea typeface="ＭＳ Ｐゴシック" charset="-128"/>
              </a:rPr>
              <a:t>organs</a:t>
            </a:r>
            <a:endParaRPr lang="en-US" altLang="en-US" sz="1600" i="1" dirty="0">
              <a:solidFill>
                <a:schemeClr val="tx1">
                  <a:lumMod val="65000"/>
                  <a:lumOff val="35000"/>
                </a:schemeClr>
              </a:solidFill>
              <a:ea typeface="ＭＳ Ｐゴシック" charset="-128"/>
              <a:cs typeface="ＭＳ Ｐゴシック" charset="-128"/>
            </a:endParaRPr>
          </a:p>
          <a:p>
            <a:r>
              <a:rPr lang="en-US" altLang="en-US" sz="1400" i="1" dirty="0" smtClean="0">
                <a:solidFill>
                  <a:schemeClr val="tx1">
                    <a:lumMod val="65000"/>
                    <a:lumOff val="35000"/>
                  </a:schemeClr>
                </a:solidFill>
                <a:ea typeface="ＭＳ Ｐゴシック" charset="-128"/>
                <a:cs typeface="ＭＳ Ｐゴシック" charset="-128"/>
              </a:rPr>
              <a:t>[</a:t>
            </a:r>
            <a:r>
              <a:rPr lang="en-US" altLang="en-US" sz="1400" i="1" dirty="0">
                <a:solidFill>
                  <a:schemeClr val="tx1">
                    <a:lumMod val="65000"/>
                    <a:lumOff val="35000"/>
                  </a:schemeClr>
                </a:solidFill>
                <a:ea typeface="ＭＳ Ｐゴシック" charset="-128"/>
                <a:cs typeface="ＭＳ Ｐゴシック" charset="-128"/>
              </a:rPr>
              <a:t>Exhaust] </a:t>
            </a:r>
            <a:r>
              <a:rPr lang="en-US" altLang="en-US" sz="1800" b="1" u="sng" dirty="0">
                <a:solidFill>
                  <a:srgbClr val="FFC000"/>
                </a:solidFill>
                <a:ea typeface="ＭＳ Ｐゴシック" charset="-128"/>
                <a:cs typeface="ＭＳ Ｐゴシック" charset="-128"/>
              </a:rPr>
              <a:t>Genomic </a:t>
            </a:r>
            <a:r>
              <a:rPr lang="en-US" altLang="en-US" sz="1800" b="1" u="sng" dirty="0" smtClean="0">
                <a:solidFill>
                  <a:srgbClr val="FFC000"/>
                </a:solidFill>
                <a:ea typeface="ＭＳ Ｐゴシック" charset="-128"/>
                <a:cs typeface="ＭＳ Ｐゴシック" charset="-128"/>
              </a:rPr>
              <a:t>Privacy</a:t>
            </a:r>
          </a:p>
          <a:p>
            <a:pPr lvl="1"/>
            <a:r>
              <a:rPr lang="en-US" altLang="en-US" sz="1600" dirty="0" smtClean="0">
                <a:solidFill>
                  <a:schemeClr val="tx1">
                    <a:lumMod val="65000"/>
                    <a:lumOff val="35000"/>
                  </a:schemeClr>
                </a:solidFill>
                <a:ea typeface="ＭＳ Ｐゴシック" charset="-128"/>
                <a:cs typeface="ＭＳ Ｐゴシック" charset="-128"/>
              </a:rPr>
              <a:t>The </a:t>
            </a:r>
            <a:r>
              <a:rPr lang="en-US" altLang="en-US" sz="1600" b="1" u="sng" dirty="0" smtClean="0">
                <a:solidFill>
                  <a:srgbClr val="FFC000"/>
                </a:solidFill>
                <a:ea typeface="ＭＳ Ｐゴシック" charset="-128"/>
                <a:cs typeface="ＭＳ Ｐゴシック" charset="-128"/>
              </a:rPr>
              <a:t>Dilemma</a:t>
            </a:r>
            <a:endParaRPr lang="en-US" altLang="en-US" sz="1600" dirty="0">
              <a:solidFill>
                <a:srgbClr val="FFC000"/>
              </a:solidFill>
              <a:ea typeface="ＭＳ Ｐゴシック" charset="-128"/>
              <a:cs typeface="ＭＳ Ｐゴシック" charset="-128"/>
            </a:endParaRPr>
          </a:p>
          <a:p>
            <a:pPr lvl="2"/>
            <a:r>
              <a:rPr lang="en-US" altLang="en-US" sz="1600" dirty="0">
                <a:solidFill>
                  <a:schemeClr val="tx1">
                    <a:lumMod val="65000"/>
                    <a:lumOff val="35000"/>
                  </a:schemeClr>
                </a:solidFill>
                <a:ea typeface="ＭＳ Ｐゴシック" charset="-128"/>
                <a:cs typeface="ＭＳ Ｐゴシック" charset="-128"/>
              </a:rPr>
              <a:t>The genome as fundamental, inherited info that’s very private v. need for large-scale mining for med. research</a:t>
            </a:r>
          </a:p>
          <a:p>
            <a:pPr lvl="2"/>
            <a:r>
              <a:rPr lang="en-US" altLang="en-US" sz="1600" dirty="0" smtClean="0">
                <a:solidFill>
                  <a:schemeClr val="tx1">
                    <a:lumMod val="65000"/>
                    <a:lumOff val="35000"/>
                  </a:schemeClr>
                </a:solidFill>
                <a:ea typeface="ＭＳ Ｐゴシック" charset="-128"/>
                <a:cs typeface="ＭＳ Ｐゴシック" charset="-128"/>
              </a:rPr>
              <a:t>2-sided </a:t>
            </a:r>
            <a:r>
              <a:rPr lang="en-US" altLang="en-US" sz="1600" dirty="0">
                <a:solidFill>
                  <a:schemeClr val="tx1">
                    <a:lumMod val="65000"/>
                    <a:lumOff val="35000"/>
                  </a:schemeClr>
                </a:solidFill>
                <a:ea typeface="ＭＳ Ｐゴシック" charset="-128"/>
                <a:cs typeface="ＭＳ Ｐゴシック" charset="-128"/>
              </a:rPr>
              <a:t>nature of </a:t>
            </a:r>
            <a:r>
              <a:rPr lang="en-US" altLang="en-US" sz="1600" dirty="0" smtClean="0">
                <a:solidFill>
                  <a:schemeClr val="tx1">
                    <a:lumMod val="65000"/>
                    <a:lumOff val="35000"/>
                  </a:schemeClr>
                </a:solidFill>
                <a:ea typeface="ＭＳ Ｐゴシック" charset="-128"/>
                <a:cs typeface="ＭＳ Ｐゴシック" charset="-128"/>
              </a:rPr>
              <a:t>RNA-</a:t>
            </a:r>
            <a:r>
              <a:rPr lang="en-US" altLang="en-US" sz="1600" dirty="0" err="1" smtClean="0">
                <a:solidFill>
                  <a:schemeClr val="tx1">
                    <a:lumMod val="65000"/>
                    <a:lumOff val="35000"/>
                  </a:schemeClr>
                </a:solidFill>
                <a:ea typeface="ＭＳ Ｐゴシック" charset="-128"/>
                <a:cs typeface="ＭＳ Ｐゴシック" charset="-128"/>
              </a:rPr>
              <a:t>seq</a:t>
            </a:r>
            <a:r>
              <a:rPr lang="en-US" altLang="en-US" sz="1600" dirty="0" smtClean="0">
                <a:solidFill>
                  <a:schemeClr val="tx1">
                    <a:lumMod val="65000"/>
                    <a:lumOff val="35000"/>
                  </a:schemeClr>
                </a:solidFill>
                <a:ea typeface="ＭＳ Ｐゴシック" charset="-128"/>
                <a:cs typeface="ＭＳ Ｐゴシック" charset="-128"/>
              </a:rPr>
              <a:t> presents tricky privacy issues</a:t>
            </a:r>
            <a:endParaRPr lang="en-US" altLang="en-US" sz="1600" dirty="0">
              <a:solidFill>
                <a:schemeClr val="tx1">
                  <a:lumMod val="65000"/>
                  <a:lumOff val="35000"/>
                </a:schemeClr>
              </a:solidFill>
              <a:ea typeface="ＭＳ Ｐゴシック" charset="-128"/>
              <a:cs typeface="ＭＳ Ｐゴシック" charset="-128"/>
            </a:endParaRPr>
          </a:p>
          <a:p>
            <a:pPr lvl="1"/>
            <a:r>
              <a:rPr lang="en-US" altLang="en-US" sz="1600" b="1" u="sng" dirty="0" err="1">
                <a:solidFill>
                  <a:srgbClr val="FFC000"/>
                </a:solidFill>
                <a:ea typeface="ＭＳ Ｐゴシック" charset="-128"/>
              </a:rPr>
              <a:t>eQTLs</a:t>
            </a:r>
            <a:r>
              <a:rPr lang="en-US" altLang="en-US" sz="1600" dirty="0">
                <a:solidFill>
                  <a:schemeClr val="tx1">
                    <a:lumMod val="65000"/>
                    <a:lumOff val="35000"/>
                  </a:schemeClr>
                </a:solidFill>
                <a:ea typeface="ＭＳ Ｐゴシック" charset="-128"/>
              </a:rPr>
              <a:t>: Quantifying &amp; removing </a:t>
            </a:r>
            <a:r>
              <a:rPr lang="en-US" altLang="en-US" sz="1600" dirty="0" smtClean="0">
                <a:solidFill>
                  <a:schemeClr val="tx1">
                    <a:lumMod val="65000"/>
                    <a:lumOff val="35000"/>
                  </a:schemeClr>
                </a:solidFill>
                <a:ea typeface="ＭＳ Ｐゴシック" charset="-128"/>
              </a:rPr>
              <a:t>variant </a:t>
            </a:r>
            <a:r>
              <a:rPr lang="en-US" altLang="en-US" sz="1600" dirty="0">
                <a:solidFill>
                  <a:schemeClr val="tx1">
                    <a:lumMod val="65000"/>
                    <a:lumOff val="35000"/>
                  </a:schemeClr>
                </a:solidFill>
                <a:ea typeface="ＭＳ Ｐゴシック" charset="-128"/>
              </a:rPr>
              <a:t>info from expression levels </a:t>
            </a:r>
            <a:r>
              <a:rPr lang="en-US" altLang="en-US" sz="1600" dirty="0" smtClean="0">
                <a:solidFill>
                  <a:schemeClr val="tx1">
                    <a:lumMod val="65000"/>
                    <a:lumOff val="35000"/>
                  </a:schemeClr>
                </a:solidFill>
                <a:ea typeface="ＭＳ Ｐゴシック" charset="-128"/>
              </a:rPr>
              <a:t>with </a:t>
            </a:r>
            <a:r>
              <a:rPr lang="en-US" altLang="en-US" sz="1600" dirty="0">
                <a:solidFill>
                  <a:schemeClr val="tx1">
                    <a:lumMod val="65000"/>
                    <a:lumOff val="35000"/>
                  </a:schemeClr>
                </a:solidFill>
                <a:ea typeface="ＭＳ Ｐゴシック" charset="-128"/>
              </a:rPr>
              <a:t>ICI &amp; predictability. Instantiating a practical linking attack </a:t>
            </a:r>
            <a:r>
              <a:rPr lang="en-US" altLang="en-US" sz="1600" dirty="0" smtClean="0">
                <a:solidFill>
                  <a:schemeClr val="tx1">
                    <a:lumMod val="65000"/>
                    <a:lumOff val="35000"/>
                  </a:schemeClr>
                </a:solidFill>
                <a:ea typeface="ＭＳ Ｐゴシック" charset="-128"/>
              </a:rPr>
              <a:t>with </a:t>
            </a:r>
            <a:r>
              <a:rPr lang="en-US" altLang="en-US" sz="1600" dirty="0">
                <a:solidFill>
                  <a:schemeClr val="tx1">
                    <a:lumMod val="65000"/>
                    <a:lumOff val="35000"/>
                  </a:schemeClr>
                </a:solidFill>
                <a:ea typeface="ＭＳ Ｐゴシック" charset="-128"/>
              </a:rPr>
              <a:t>noisy quasi-identifiers</a:t>
            </a:r>
          </a:p>
          <a:p>
            <a:pPr lvl="1"/>
            <a:r>
              <a:rPr lang="en-US" altLang="en-US" sz="1600" b="1" u="sng" dirty="0">
                <a:solidFill>
                  <a:srgbClr val="FFC000"/>
                </a:solidFill>
                <a:ea typeface="ＭＳ Ｐゴシック" charset="-128"/>
                <a:cs typeface="ＭＳ Ｐゴシック" charset="-128"/>
              </a:rPr>
              <a:t>Signal Profiles</a:t>
            </a:r>
            <a:r>
              <a:rPr lang="en-US" altLang="en-US" sz="1600" dirty="0">
                <a:solidFill>
                  <a:schemeClr val="tx1">
                    <a:lumMod val="65000"/>
                    <a:lumOff val="35000"/>
                  </a:schemeClr>
                </a:solidFill>
                <a:ea typeface="ＭＳ Ｐゴシック" charset="-128"/>
                <a:cs typeface="ＭＳ Ｐゴシック" charset="-128"/>
              </a:rPr>
              <a:t>: Manifest appreciable leakage from large &amp; small deletions. Linking attacks possible but additional complication of SV discovery in addition to genotyping</a:t>
            </a:r>
            <a:endParaRPr lang="en-US" altLang="en-US" sz="1600" dirty="0">
              <a:solidFill>
                <a:schemeClr val="tx1">
                  <a:lumMod val="65000"/>
                  <a:lumOff val="35000"/>
                </a:schemeClr>
              </a:solidFill>
              <a:ea typeface="ＭＳ Ｐゴシック" charset="-128"/>
            </a:endParaRPr>
          </a:p>
          <a:p>
            <a:endParaRPr lang="en-US" altLang="en-US" sz="1600" dirty="0">
              <a:solidFill>
                <a:schemeClr val="tx1">
                  <a:lumMod val="65000"/>
                  <a:lumOff val="35000"/>
                </a:schemeClr>
              </a:solidFill>
              <a:ea typeface="ＭＳ Ｐゴシック" charset="-128"/>
              <a:cs typeface="ＭＳ Ｐゴシック" charset="-128"/>
            </a:endParaRPr>
          </a:p>
          <a:p>
            <a:endParaRPr lang="en-US" altLang="en-US" sz="1600" dirty="0">
              <a:solidFill>
                <a:schemeClr val="tx1">
                  <a:lumMod val="65000"/>
                  <a:lumOff val="35000"/>
                </a:schemeClr>
              </a:solidFill>
              <a:ea typeface="ＭＳ Ｐゴシック" charset="-128"/>
              <a:cs typeface="ＭＳ Ｐゴシック" charset="-128"/>
            </a:endParaRPr>
          </a:p>
        </p:txBody>
      </p:sp>
    </p:spTree>
    <p:extLst>
      <p:ext uri="{BB962C8B-B14F-4D97-AF65-F5344CB8AC3E}">
        <p14:creationId xmlns:p14="http://schemas.microsoft.com/office/powerpoint/2010/main" val="2003423121"/>
      </p:ext>
    </p:extLst>
  </p:cSld>
  <p:clrMapOvr>
    <a:masterClrMapping/>
  </p:clrMapOvr>
  <p:transition advTm="238108"/>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xmlns="" id="{32FDF508-061D-4207-BC33-A8162B5AD8AC}"/>
              </a:ext>
            </a:extLst>
          </p:cNvPr>
          <p:cNvPicPr>
            <a:picLocks noChangeAspect="1"/>
          </p:cNvPicPr>
          <p:nvPr/>
        </p:nvPicPr>
        <p:blipFill rotWithShape="1">
          <a:blip r:embed="rId3"/>
          <a:srcRect b="13880"/>
          <a:stretch/>
        </p:blipFill>
        <p:spPr>
          <a:xfrm>
            <a:off x="-173291" y="-27710"/>
            <a:ext cx="9521991" cy="3799610"/>
          </a:xfrm>
          <a:prstGeom prst="rect">
            <a:avLst/>
          </a:prstGeom>
          <a:ln>
            <a:noFill/>
          </a:ln>
        </p:spPr>
      </p:pic>
      <p:sp>
        <p:nvSpPr>
          <p:cNvPr id="5" name="Title 4">
            <a:extLst>
              <a:ext uri="{FF2B5EF4-FFF2-40B4-BE49-F238E27FC236}">
                <a16:creationId xmlns:a16="http://schemas.microsoft.com/office/drawing/2014/main" xmlns="" id="{8545CE2D-651E-284E-B2CE-BD45C7867F1F}"/>
              </a:ext>
            </a:extLst>
          </p:cNvPr>
          <p:cNvSpPr>
            <a:spLocks noGrp="1"/>
          </p:cNvSpPr>
          <p:nvPr>
            <p:ph type="title"/>
          </p:nvPr>
        </p:nvSpPr>
        <p:spPr>
          <a:xfrm>
            <a:off x="4501979" y="4414364"/>
            <a:ext cx="4225637" cy="734017"/>
          </a:xfrm>
        </p:spPr>
        <p:txBody>
          <a:bodyPr/>
          <a:lstStyle/>
          <a:p>
            <a:r>
              <a:rPr lang="en-US" sz="4000" dirty="0" err="1"/>
              <a:t>PsychENCODE</a:t>
            </a:r>
            <a:r>
              <a:rPr lang="en-US" sz="3600" dirty="0"/>
              <a:t> </a:t>
            </a:r>
            <a:br>
              <a:rPr lang="en-US" sz="3600" dirty="0"/>
            </a:br>
            <a:r>
              <a:rPr lang="en-US" dirty="0"/>
              <a:t/>
            </a:r>
            <a:br>
              <a:rPr lang="en-US" dirty="0"/>
            </a:br>
            <a:r>
              <a:rPr lang="en-US" dirty="0"/>
              <a:t>’18 rollout in Science </a:t>
            </a:r>
          </a:p>
        </p:txBody>
      </p:sp>
      <p:pic>
        <p:nvPicPr>
          <p:cNvPr id="7" name="Picture 3">
            <a:extLst>
              <a:ext uri="{FF2B5EF4-FFF2-40B4-BE49-F238E27FC236}">
                <a16:creationId xmlns:a16="http://schemas.microsoft.com/office/drawing/2014/main" xmlns="" id="{13A0CDE7-CA8E-394C-AD34-6138AAFF8428}"/>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91944" y="3794637"/>
            <a:ext cx="2408381" cy="3063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Google Shape;56;p13">
            <a:extLst>
              <a:ext uri="{FF2B5EF4-FFF2-40B4-BE49-F238E27FC236}">
                <a16:creationId xmlns:a16="http://schemas.microsoft.com/office/drawing/2014/main" xmlns="" id="{D06C3205-9A80-9C48-8242-732BF038DB8C}"/>
              </a:ext>
            </a:extLst>
          </p:cNvPr>
          <p:cNvSpPr txBox="1"/>
          <p:nvPr/>
        </p:nvSpPr>
        <p:spPr>
          <a:xfrm>
            <a:off x="4587704" y="5753237"/>
            <a:ext cx="4225637" cy="1104763"/>
          </a:xfrm>
          <a:prstGeom prst="rect">
            <a:avLst/>
          </a:prstGeom>
          <a:noFill/>
          <a:ln>
            <a:noFill/>
          </a:ln>
        </p:spPr>
        <p:txBody>
          <a:bodyPr spcFirstLastPara="1" wrap="square" lIns="91425" tIns="91425" rIns="91425" bIns="91425" anchor="t" anchorCtr="0">
            <a:noAutofit/>
          </a:bodyPr>
          <a:lstStyle/>
          <a:p>
            <a:pPr>
              <a:spcBef>
                <a:spcPts val="0"/>
              </a:spcBef>
              <a:spcAft>
                <a:spcPts val="0"/>
              </a:spcAft>
            </a:pPr>
            <a:r>
              <a:rPr lang="en" dirty="0">
                <a:solidFill>
                  <a:srgbClr val="000000"/>
                </a:solidFill>
              </a:rPr>
              <a:t>11 </a:t>
            </a:r>
            <a:r>
              <a:rPr lang="en-US" dirty="0">
                <a:solidFill>
                  <a:srgbClr val="000000"/>
                </a:solidFill>
              </a:rPr>
              <a:t>papers in total. </a:t>
            </a:r>
          </a:p>
          <a:p>
            <a:pPr>
              <a:spcBef>
                <a:spcPts val="0"/>
              </a:spcBef>
              <a:spcAft>
                <a:spcPts val="0"/>
              </a:spcAft>
            </a:pPr>
            <a:r>
              <a:rPr lang="en-US" dirty="0">
                <a:solidFill>
                  <a:srgbClr val="000000"/>
                </a:solidFill>
              </a:rPr>
              <a:t>Major </a:t>
            </a:r>
            <a:r>
              <a:rPr lang="en" dirty="0">
                <a:solidFill>
                  <a:srgbClr val="000000"/>
                </a:solidFill>
              </a:rPr>
              <a:t>material in the 3 capstones:</a:t>
            </a:r>
            <a:endParaRPr dirty="0">
              <a:solidFill>
                <a:srgbClr val="000000"/>
              </a:solidFill>
            </a:endParaRPr>
          </a:p>
          <a:p>
            <a:pPr>
              <a:spcBef>
                <a:spcPts val="0"/>
              </a:spcBef>
              <a:spcAft>
                <a:spcPts val="0"/>
              </a:spcAft>
            </a:pPr>
            <a:endParaRPr dirty="0">
              <a:solidFill>
                <a:srgbClr val="000000"/>
              </a:solidFill>
            </a:endParaRPr>
          </a:p>
          <a:p>
            <a:pPr>
              <a:spcBef>
                <a:spcPts val="0"/>
              </a:spcBef>
              <a:spcAft>
                <a:spcPts val="0"/>
              </a:spcAft>
            </a:pPr>
            <a:r>
              <a:rPr lang="en" dirty="0">
                <a:solidFill>
                  <a:srgbClr val="000000"/>
                </a:solidFill>
              </a:rPr>
              <a:t>Wang et al. (‘18), Li et al. (‘18), </a:t>
            </a:r>
            <a:r>
              <a:rPr lang="en" dirty="0" err="1">
                <a:solidFill>
                  <a:srgbClr val="000000"/>
                </a:solidFill>
              </a:rPr>
              <a:t>Gandal</a:t>
            </a:r>
            <a:r>
              <a:rPr lang="en" dirty="0">
                <a:solidFill>
                  <a:srgbClr val="000000"/>
                </a:solidFill>
              </a:rPr>
              <a:t> et al. ('18)</a:t>
            </a:r>
            <a:endParaRPr dirty="0">
              <a:solidFill>
                <a:srgbClr val="000000"/>
              </a:solidFill>
            </a:endParaRPr>
          </a:p>
          <a:p>
            <a:pPr>
              <a:spcBef>
                <a:spcPts val="0"/>
              </a:spcBef>
              <a:spcAft>
                <a:spcPts val="0"/>
              </a:spcAft>
            </a:pPr>
            <a:endParaRPr dirty="0">
              <a:solidFill>
                <a:srgbClr val="000000"/>
              </a:solidFill>
            </a:endParaRPr>
          </a:p>
        </p:txBody>
      </p:sp>
      <p:pic>
        <p:nvPicPr>
          <p:cNvPr id="9" name="Picture 2">
            <a:extLst>
              <a:ext uri="{FF2B5EF4-FFF2-40B4-BE49-F238E27FC236}">
                <a16:creationId xmlns:a16="http://schemas.microsoft.com/office/drawing/2014/main" xmlns="" id="{9ACF7E47-D158-6749-81F9-EADAFDA44E6C}"/>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702216" y="4867101"/>
            <a:ext cx="1569747" cy="1990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3843129" y="2981740"/>
            <a:ext cx="1166191" cy="261610"/>
          </a:xfrm>
          <a:prstGeom prst="rect">
            <a:avLst/>
          </a:prstGeom>
          <a:solidFill>
            <a:schemeClr val="bg1"/>
          </a:solidFill>
          <a:ln>
            <a:solidFill>
              <a:schemeClr val="bg1"/>
            </a:solidFill>
          </a:ln>
        </p:spPr>
        <p:txBody>
          <a:bodyPr wrap="square" rtlCol="0">
            <a:spAutoFit/>
          </a:bodyPr>
          <a:lstStyle/>
          <a:p>
            <a:r>
              <a:rPr lang="en-US" sz="1100">
                <a:solidFill>
                  <a:srgbClr val="000000"/>
                </a:solidFill>
              </a:rPr>
              <a:t>Single Cell </a:t>
            </a:r>
          </a:p>
        </p:txBody>
      </p:sp>
    </p:spTree>
    <p:extLst>
      <p:ext uri="{BB962C8B-B14F-4D97-AF65-F5344CB8AC3E}">
        <p14:creationId xmlns:p14="http://schemas.microsoft.com/office/powerpoint/2010/main" val="1376006562"/>
      </p:ext>
    </p:extLst>
  </p:cSld>
  <p:clrMapOvr>
    <a:masterClrMapping/>
  </p:clrMapOvr>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DVSHAPEID" val="QmUx0scATZsAjbIOQzzXvy"/>
</p:tagLst>
</file>

<file path=ppt/tags/tag2.xml><?xml version="1.0" encoding="utf-8"?>
<p:tagLst xmlns:a="http://schemas.openxmlformats.org/drawingml/2006/main" xmlns:r="http://schemas.openxmlformats.org/officeDocument/2006/relationships" xmlns:p="http://schemas.openxmlformats.org/presentationml/2006/main">
  <p:tag name="DVSHAPEID" val="nI63H6L6JLIZQ6SRM9E8tB"/>
</p:tagLst>
</file>

<file path=ppt/tags/tag3.xml><?xml version="1.0" encoding="utf-8"?>
<p:tagLst xmlns:a="http://schemas.openxmlformats.org/drawingml/2006/main" xmlns:r="http://schemas.openxmlformats.org/officeDocument/2006/relationships" xmlns:p="http://schemas.openxmlformats.org/presentationml/2006/main">
  <p:tag name="DVSHAPEID" val="4cydOE8t6EPhYbrXL5PMfG"/>
</p:tagLst>
</file>

<file path=ppt/tags/tag4.xml><?xml version="1.0" encoding="utf-8"?>
<p:tagLst xmlns:a="http://schemas.openxmlformats.org/drawingml/2006/main" xmlns:r="http://schemas.openxmlformats.org/officeDocument/2006/relationships" xmlns:p="http://schemas.openxmlformats.org/presentationml/2006/main">
  <p:tag name="DVSHAPEID" val="QmUx0scATZsAjbIOQzzXvy"/>
</p:tagLst>
</file>

<file path=ppt/tags/tag5.xml><?xml version="1.0" encoding="utf-8"?>
<p:tagLst xmlns:a="http://schemas.openxmlformats.org/drawingml/2006/main" xmlns:r="http://schemas.openxmlformats.org/officeDocument/2006/relationships" xmlns:p="http://schemas.openxmlformats.org/presentationml/2006/main">
  <p:tag name="DVSHAPEID" val="nI63H6L6JLIZQ6SRM9E8tB"/>
</p:tagLst>
</file>

<file path=ppt/tags/tag6.xml><?xml version="1.0" encoding="utf-8"?>
<p:tagLst xmlns:a="http://schemas.openxmlformats.org/drawingml/2006/main" xmlns:r="http://schemas.openxmlformats.org/officeDocument/2006/relationships" xmlns:p="http://schemas.openxmlformats.org/presentationml/2006/main">
  <p:tag name="DVSHAPEID" val="4cydOE8t6EPhYbrXL5PMfG"/>
</p:tagLst>
</file>

<file path=ppt/tags/tag7.xml><?xml version="1.0" encoding="utf-8"?>
<p:tagLst xmlns:a="http://schemas.openxmlformats.org/drawingml/2006/main" xmlns:r="http://schemas.openxmlformats.org/officeDocument/2006/relationships" xmlns:p="http://schemas.openxmlformats.org/presentationml/2006/main">
  <p:tag name="DVSHAPEID" val="QmUx0scATZsAjbIOQzzXvy"/>
</p:tagLst>
</file>

<file path=ppt/tags/tag8.xml><?xml version="1.0" encoding="utf-8"?>
<p:tagLst xmlns:a="http://schemas.openxmlformats.org/drawingml/2006/main" xmlns:r="http://schemas.openxmlformats.org/officeDocument/2006/relationships" xmlns:p="http://schemas.openxmlformats.org/presentationml/2006/main">
  <p:tag name="DVSHAPEID" val="nI63H6L6JLIZQ6SRM9E8tB"/>
</p:tagLst>
</file>

<file path=ppt/tags/tag9.xml><?xml version="1.0" encoding="utf-8"?>
<p:tagLst xmlns:a="http://schemas.openxmlformats.org/drawingml/2006/main" xmlns:r="http://schemas.openxmlformats.org/officeDocument/2006/relationships" xmlns:p="http://schemas.openxmlformats.org/presentationml/2006/main">
  <p:tag name="DVSHAPEID" val="4cydOE8t6EPhYbrXL5PMfG"/>
</p:tagLst>
</file>

<file path=ppt/theme/theme1.xml><?xml version="1.0" encoding="utf-8"?>
<a:theme xmlns:a="http://schemas.openxmlformats.org/drawingml/2006/main" name="Basic-template-i0jhhsb-20160605">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utline-Style-20160605">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to-follow-up">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Basic-template-i0jhhsb-20160605">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134669</TotalTime>
  <Words>7350</Words>
  <Application>Microsoft Macintosh PowerPoint</Application>
  <PresentationFormat>Letter Paper (8.5x11 in)</PresentationFormat>
  <Paragraphs>998</Paragraphs>
  <Slides>77</Slides>
  <Notes>32</Notes>
  <HiddenSlides>0</HiddenSlides>
  <MMClips>0</MMClips>
  <ScaleCrop>false</ScaleCrop>
  <HeadingPairs>
    <vt:vector size="6" baseType="variant">
      <vt:variant>
        <vt:lpstr>Fonts Used</vt:lpstr>
      </vt:variant>
      <vt:variant>
        <vt:i4>12</vt:i4>
      </vt:variant>
      <vt:variant>
        <vt:lpstr>Theme</vt:lpstr>
      </vt:variant>
      <vt:variant>
        <vt:i4>6</vt:i4>
      </vt:variant>
      <vt:variant>
        <vt:lpstr>Slide Titles</vt:lpstr>
      </vt:variant>
      <vt:variant>
        <vt:i4>77</vt:i4>
      </vt:variant>
    </vt:vector>
  </HeadingPairs>
  <TitlesOfParts>
    <vt:vector size="95" baseType="lpstr">
      <vt:lpstr>Calibri</vt:lpstr>
      <vt:lpstr>Calibri Light</vt:lpstr>
      <vt:lpstr>Cambria Math</vt:lpstr>
      <vt:lpstr>Courier</vt:lpstr>
      <vt:lpstr>Courier New</vt:lpstr>
      <vt:lpstr>Helvetica</vt:lpstr>
      <vt:lpstr>Lucida Grande</vt:lpstr>
      <vt:lpstr>ＭＳ Ｐゴシック</vt:lpstr>
      <vt:lpstr>msgothic</vt:lpstr>
      <vt:lpstr>Wingdings</vt:lpstr>
      <vt:lpstr>等线</vt:lpstr>
      <vt:lpstr>Arial</vt:lpstr>
      <vt:lpstr>Basic-template-i0jhhsb-20160605</vt:lpstr>
      <vt:lpstr>Outline-Style-20160605</vt:lpstr>
      <vt:lpstr>to-follow-up</vt:lpstr>
      <vt:lpstr>Office Theme</vt:lpstr>
      <vt:lpstr>1_Basic-template-i0jhhsb-20160605</vt:lpstr>
      <vt:lpstr>1_Office Theme</vt:lpstr>
      <vt:lpstr>Personal Genomics  &amp; Data Science:   Using population-scale  functional genomics  to understand  neuropsychiatic disease  &amp; interpreting  the data exhaust  from this activity</vt:lpstr>
      <vt:lpstr>Transcriptome = Gene Activity of All Genes in the Genome,  usually quantified by RNA-seq</vt:lpstr>
      <vt:lpstr>PowerPoint Presentation</vt:lpstr>
      <vt:lpstr>Activity Patterns</vt:lpstr>
      <vt:lpstr>Some Core Science Qs Addressed by RNA-seq</vt:lpstr>
      <vt:lpstr>Data Exhaust </vt:lpstr>
      <vt:lpstr>Using population-scale functional genomics to understand neuropsychiatic disease  &amp; interpreting the data exhaust from this activity </vt:lpstr>
      <vt:lpstr>Using population-scale functional genomics to understand neuropsychiatic disease  &amp; interpreting the data exhaust from this activity </vt:lpstr>
      <vt:lpstr>PsychENCODE   ’18 rollout in Science </vt:lpstr>
      <vt:lpstr>A core issue addressed by PsychENCODE:  Using functional genomics to reveal molecular mechanisms between genotype and phenotype in brain disorders</vt:lpstr>
      <vt:lpstr>Collecting functional genomic datasets  for the  adult brain   from PsychENCODE,  other large consortia &amp; single cell studies</vt:lpstr>
      <vt:lpstr>Merging &amp; Clustering Single Cell Data Sets</vt:lpstr>
      <vt:lpstr>PowerPoint Presentation</vt:lpstr>
      <vt:lpstr>Different neuronal &amp; glial cell  fractions across disorders</vt:lpstr>
      <vt:lpstr>Developmental Capstone Data Set </vt:lpstr>
      <vt:lpstr>Different neuronal &amp; glial cell  fractions across ages</vt:lpstr>
      <vt:lpstr>Using population-scale functional genomics to understand neuropsychiatic disease  &amp; interpreting the data exhaust from this activity </vt:lpstr>
      <vt:lpstr>Developing a Reference Set of ~79K PFC Enhancers &amp; Studying Their Population Variation</vt:lpstr>
      <vt:lpstr>Developing a Reference Set of ~79K PFC Enhancers &amp; Studying Their Population Variation</vt:lpstr>
      <vt:lpstr>PowerPoint Presentation</vt:lpstr>
      <vt:lpstr>Cell fraction QTLs (fQTLs)</vt:lpstr>
      <vt:lpstr>Larger brain eQTL sets than previous studies,  but strong overlap with them</vt:lpstr>
      <vt:lpstr>multi-QTLs from overlapping different types of QTLs:  cQTL, fQTL, eQTL &amp; isoQTL</vt:lpstr>
      <vt:lpstr>Brain eQTLs and enhancers enriched with GWAS SNPs for brain disorders</vt:lpstr>
      <vt:lpstr>Using population-scale functional genomics to understand neuropsychiatic disease  &amp; interpreting the data exhaust from this activity </vt:lpstr>
      <vt:lpstr>Gene regulatory network inference from Hi-C, QTLs &amp; Activity Correlations</vt:lpstr>
      <vt:lpstr>Imputed gene regulatory network for the human brain</vt:lpstr>
      <vt:lpstr>Linking GWAS SNPs  to disease genes using  the regulatory network</vt:lpstr>
      <vt:lpstr>PowerPoint Presentation</vt:lpstr>
      <vt:lpstr>Using population-scale functional genomics to understand neuropsychiatic disease  &amp; interpreting the data exhaust from this activity </vt:lpstr>
      <vt:lpstr>Deep Structured Phenotype Network  (DSPN) </vt:lpstr>
      <vt:lpstr>DSPN improves brain disease prediction by adding deep layers</vt:lpstr>
      <vt:lpstr>DSPN improves brain disease prediction by adding deep layers</vt:lpstr>
      <vt:lpstr>DSPN improves brain disease prediction by adding deep layers</vt:lpstr>
      <vt:lpstr>Multilevel Network Interpretation</vt:lpstr>
      <vt:lpstr>Multilevel Network Interpretation</vt:lpstr>
      <vt:lpstr>Multilevel Network Interpretation</vt:lpstr>
      <vt:lpstr>DSPN discovers enriched pathways  and linkages to genetic variation</vt:lpstr>
      <vt:lpstr>Using population-scale functional genomics to understand neuropsychiatic disease  &amp; interpreting the data exhaust from this activity </vt:lpstr>
      <vt:lpstr>Phase 1 PsychENCODE capstone resource:  Layers of distributed information</vt:lpstr>
      <vt:lpstr>Cross tissue variation in Chromatin &amp; Expression  Placing the  Brain  in context of all other Body Tissues</vt:lpstr>
      <vt:lpstr>NRGN has variable expression over age and is in Synaptic vesicle cycle pathway is enriched in SCZ, BPD, ASD</vt:lpstr>
      <vt:lpstr>Using population-scale functional genomics to understand neuropsychiatic disease  &amp; interpreting the data exhaust from this activity </vt:lpstr>
      <vt:lpstr>2-sided nature of functional  genomics data: Analysis can be  very General/Public  or Individual/Private</vt:lpstr>
      <vt:lpstr>Privacy: Does Genomics has similar "Big Data" Dilemma as in the Rest of Society?</vt:lpstr>
      <vt:lpstr>The Dilemma</vt:lpstr>
      <vt:lpstr>Current Social &amp; Technical Solutions:  The quandary where are now</vt:lpstr>
      <vt:lpstr>Strawman Hybrid Social &amp; Tech Proposed Solution?</vt:lpstr>
      <vt:lpstr>Functional genomics data comes with a great deal of sequencing;  We can quantify amount of leakage at every step of the data summarization process.  </vt:lpstr>
      <vt:lpstr>PowerPoint Presentation</vt:lpstr>
      <vt:lpstr>Light-weight formats to Hide Most of the Read Data (Signal Tracks)</vt:lpstr>
      <vt:lpstr>Using population-scale functional genomics to understand neuropsychiatic disease  &amp; interpreting the data exhaust from this activity </vt:lpstr>
      <vt:lpstr>Representative Functional Genomics, Genotype, eQTL Datasets</vt:lpstr>
      <vt:lpstr>Information Content and Predictability</vt:lpstr>
      <vt:lpstr>ICI Leakage versus Genotype Predictability</vt:lpstr>
      <vt:lpstr>Linking Attack Scenario</vt:lpstr>
      <vt:lpstr>Linking Attacks: Case of Netflix Prize</vt:lpstr>
      <vt:lpstr>Linking Attacks: Case of Netflix Prize</vt:lpstr>
      <vt:lpstr>Linking Attacks: Case of Netflix Prize</vt:lpstr>
      <vt:lpstr>Linking Attack Scenario</vt:lpstr>
      <vt:lpstr>Success in Linking Attack  with Extremity based Genotype Prediction</vt:lpstr>
      <vt:lpstr>Success in Linking Attack  with Extremity based Genotype Prediction</vt:lpstr>
      <vt:lpstr>Using population-scale functional genomics to understand neuropsychiatic disease  &amp; interpreting the data exhaust from this activity </vt:lpstr>
      <vt:lpstr>Detection &amp; Genotyping of small &amp; large  SV deletions from signal profiles </vt:lpstr>
      <vt:lpstr>Example of Small Deletion Evident in Signal Profile</vt:lpstr>
      <vt:lpstr>Example of Large Deletion Evident in Signal Profile</vt:lpstr>
      <vt:lpstr>Information Leakage from SV Deletions</vt:lpstr>
      <vt:lpstr>Another type of Linking Attack:  Linking based on SV Genotyping</vt:lpstr>
      <vt:lpstr>Another type of Linking Attack:  First Doing SV Genotyping</vt:lpstr>
      <vt:lpstr>Linking Attack Based on SV Deletions in  gEUVADIS Dataset </vt:lpstr>
      <vt:lpstr>Using population-scale functional genomics to understand neuropsychiatic disease  &amp; interpreting the data exhaust from this activity </vt:lpstr>
      <vt:lpstr>Using population-scale functional genomics to understand neuropsychiatic disease  &amp; interpreting the data exhaust from this activity </vt:lpstr>
      <vt:lpstr>PsychENCODE Acknowledgment</vt:lpstr>
      <vt:lpstr>Developmental Capstone</vt:lpstr>
      <vt:lpstr>PowerPoint Presentation</vt:lpstr>
      <vt:lpstr>Extra</vt:lpstr>
      <vt:lpstr>Info about content in this slide pack</vt:lpstr>
    </vt:vector>
  </TitlesOfParts>
  <Company>Yale</Company>
  <LinksUpToDate>false</LinksUpToDate>
  <SharedDoc>false</SharedDoc>
  <HyperlinksChanged>false</HyperlinksChanged>
  <AppVersion>15.0041</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Office97</dc:creator>
  <cp:keywords/>
  <cp:lastModifiedBy>Gerstein-edits</cp:lastModifiedBy>
  <cp:revision>2192</cp:revision>
  <cp:lastPrinted>2018-10-25T18:47:01Z</cp:lastPrinted>
  <dcterms:created xsi:type="dcterms:W3CDTF">2010-09-06T09:08:38Z</dcterms:created>
  <dcterms:modified xsi:type="dcterms:W3CDTF">2019-06-10T20:31:39Z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emplateType">
    <vt:i4>2</vt:i4>
  </property>
  <property fmtid="{D5CDD505-2E9C-101B-9397-08002B2CF9AE}" pid="3" name="GraphicType">
    <vt:i4>1</vt:i4>
  </property>
  <property fmtid="{D5CDD505-2E9C-101B-9397-08002B2CF9AE}" pid="4" name="Compression">
    <vt:i4>100</vt:i4>
  </property>
  <property fmtid="{D5CDD505-2E9C-101B-9397-08002B2CF9AE}" pid="5" name="ScreenSize">
    <vt:i4>3</vt:i4>
  </property>
  <property fmtid="{D5CDD505-2E9C-101B-9397-08002B2CF9AE}" pid="6" name="ScreenUsage">
    <vt:i4>2</vt:i4>
  </property>
  <property fmtid="{D5CDD505-2E9C-101B-9397-08002B2CF9AE}" pid="7" name="MailAddress">
    <vt:lpwstr>Mark.Gerstein@Yale.edu</vt:lpwstr>
  </property>
  <property fmtid="{D5CDD505-2E9C-101B-9397-08002B2CF9AE}" pid="8" name="HomePage">
    <vt:lpwstr>http://bioinfo.csb.yale.edu</vt:lpwstr>
  </property>
  <property fmtid="{D5CDD505-2E9C-101B-9397-08002B2CF9AE}" pid="9" name="Other">
    <vt:lpwstr>All overheads are copyright 1997, Mark Gerstein, All Rights Reserved</vt:lpwstr>
  </property>
  <property fmtid="{D5CDD505-2E9C-101B-9397-08002B2CF9AE}" pid="10" name="DownloadOriginal">
    <vt:bool>true</vt:bool>
  </property>
  <property fmtid="{D5CDD505-2E9C-101B-9397-08002B2CF9AE}" pid="11" name="DownloadIEButton">
    <vt:bool>true</vt:bool>
  </property>
  <property fmtid="{D5CDD505-2E9C-101B-9397-08002B2CF9AE}" pid="12" name="UseBrowserColor">
    <vt:bool>true</vt:bool>
  </property>
  <property fmtid="{D5CDD505-2E9C-101B-9397-08002B2CF9AE}" pid="13" name="BackColor">
    <vt:i4>16777215</vt:i4>
  </property>
  <property fmtid="{D5CDD505-2E9C-101B-9397-08002B2CF9AE}" pid="14" name="TextColor">
    <vt:i4>2105376</vt:i4>
  </property>
  <property fmtid="{D5CDD505-2E9C-101B-9397-08002B2CF9AE}" pid="15" name="LinkColor">
    <vt:i4>16711782</vt:i4>
  </property>
  <property fmtid="{D5CDD505-2E9C-101B-9397-08002B2CF9AE}" pid="16" name="VisitedColor">
    <vt:i4>10040268</vt:i4>
  </property>
  <property fmtid="{D5CDD505-2E9C-101B-9397-08002B2CF9AE}" pid="17" name="TransparentButton">
    <vt:i4>0</vt:i4>
  </property>
  <property fmtid="{D5CDD505-2E9C-101B-9397-08002B2CF9AE}" pid="18" name="ButtonType">
    <vt:i4>4</vt:i4>
  </property>
  <property fmtid="{D5CDD505-2E9C-101B-9397-08002B2CF9AE}" pid="19" name="ShowNotes">
    <vt:bool>true</vt:bool>
  </property>
  <property fmtid="{D5CDD505-2E9C-101B-9397-08002B2CF9AE}" pid="20" name="NavBtnPos">
    <vt:i4>1</vt:i4>
  </property>
  <property fmtid="{D5CDD505-2E9C-101B-9397-08002B2CF9AE}" pid="21" name="OutputDir">
    <vt:lpwstr>C:\ppt</vt:lpwstr>
  </property>
  <property fmtid="{D5CDD505-2E9C-101B-9397-08002B2CF9AE}" pid="22" name="Google.Documents.Tracking">
    <vt:lpwstr>true</vt:lpwstr>
  </property>
  <property fmtid="{D5CDD505-2E9C-101B-9397-08002B2CF9AE}" pid="23" name="Google.Documents.DocumentId">
    <vt:lpwstr>1Ek-17Pv72hYtODFYBrTdtjepGAwqaAfgfBznzdfhS-A</vt:lpwstr>
  </property>
  <property fmtid="{D5CDD505-2E9C-101B-9397-08002B2CF9AE}" pid="24" name="Google.Documents.RevisionId">
    <vt:lpwstr>04373787564666993359</vt:lpwstr>
  </property>
  <property fmtid="{D5CDD505-2E9C-101B-9397-08002B2CF9AE}" pid="25" name="Google.Documents.PluginVersion">
    <vt:lpwstr>2.0.2662.553</vt:lpwstr>
  </property>
  <property fmtid="{D5CDD505-2E9C-101B-9397-08002B2CF9AE}" pid="26" name="Google.Documents.MergeIncapabilityFlags">
    <vt:i4>0</vt:i4>
  </property>
</Properties>
</file>