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9" r:id="rId2"/>
    <p:sldMasterId id="2147483662" r:id="rId3"/>
    <p:sldMasterId id="2147483676" r:id="rId4"/>
    <p:sldMasterId id="2147483690" r:id="rId5"/>
    <p:sldMasterId id="2147483704" r:id="rId6"/>
    <p:sldMasterId id="2147483732" r:id="rId7"/>
  </p:sldMasterIdLst>
  <p:notesMasterIdLst>
    <p:notesMasterId r:id="rId86"/>
  </p:notesMasterIdLst>
  <p:sldIdLst>
    <p:sldId id="256" r:id="rId8"/>
    <p:sldId id="6269" r:id="rId9"/>
    <p:sldId id="6301" r:id="rId10"/>
    <p:sldId id="439" r:id="rId11"/>
    <p:sldId id="440" r:id="rId12"/>
    <p:sldId id="6275" r:id="rId13"/>
    <p:sldId id="6319" r:id="rId14"/>
    <p:sldId id="6320" r:id="rId15"/>
    <p:sldId id="6294" r:id="rId16"/>
    <p:sldId id="516" r:id="rId17"/>
    <p:sldId id="6259" r:id="rId18"/>
    <p:sldId id="257" r:id="rId19"/>
    <p:sldId id="6240" r:id="rId20"/>
    <p:sldId id="6300" r:id="rId21"/>
    <p:sldId id="6273" r:id="rId22"/>
    <p:sldId id="6297" r:id="rId23"/>
    <p:sldId id="6323" r:id="rId24"/>
    <p:sldId id="482" r:id="rId25"/>
    <p:sldId id="483" r:id="rId26"/>
    <p:sldId id="484" r:id="rId27"/>
    <p:sldId id="485" r:id="rId28"/>
    <p:sldId id="6292" r:id="rId29"/>
    <p:sldId id="6324" r:id="rId30"/>
    <p:sldId id="6277" r:id="rId31"/>
    <p:sldId id="6302" r:id="rId32"/>
    <p:sldId id="6303" r:id="rId33"/>
    <p:sldId id="6304" r:id="rId34"/>
    <p:sldId id="6325" r:id="rId35"/>
    <p:sldId id="6242" r:id="rId36"/>
    <p:sldId id="6243" r:id="rId37"/>
    <p:sldId id="6244" r:id="rId38"/>
    <p:sldId id="6245" r:id="rId39"/>
    <p:sldId id="6246" r:id="rId40"/>
    <p:sldId id="460" r:id="rId41"/>
    <p:sldId id="6326" r:id="rId42"/>
    <p:sldId id="408" r:id="rId43"/>
    <p:sldId id="409" r:id="rId44"/>
    <p:sldId id="433" r:id="rId45"/>
    <p:sldId id="431" r:id="rId46"/>
    <p:sldId id="413" r:id="rId47"/>
    <p:sldId id="6327" r:id="rId48"/>
    <p:sldId id="426" r:id="rId49"/>
    <p:sldId id="417" r:id="rId50"/>
    <p:sldId id="436" r:id="rId51"/>
    <p:sldId id="400" r:id="rId52"/>
    <p:sldId id="401" r:id="rId53"/>
    <p:sldId id="6313" r:id="rId54"/>
    <p:sldId id="6328" r:id="rId55"/>
    <p:sldId id="429" r:id="rId56"/>
    <p:sldId id="381" r:id="rId57"/>
    <p:sldId id="386" r:id="rId58"/>
    <p:sldId id="398" r:id="rId59"/>
    <p:sldId id="6329" r:id="rId60"/>
    <p:sldId id="490" r:id="rId61"/>
    <p:sldId id="491" r:id="rId62"/>
    <p:sldId id="492" r:id="rId63"/>
    <p:sldId id="493" r:id="rId64"/>
    <p:sldId id="494" r:id="rId65"/>
    <p:sldId id="495" r:id="rId66"/>
    <p:sldId id="496" r:id="rId67"/>
    <p:sldId id="6330" r:id="rId68"/>
    <p:sldId id="6282" r:id="rId69"/>
    <p:sldId id="6283" r:id="rId70"/>
    <p:sldId id="6284" r:id="rId71"/>
    <p:sldId id="6285" r:id="rId72"/>
    <p:sldId id="6286" r:id="rId73"/>
    <p:sldId id="6331" r:id="rId74"/>
    <p:sldId id="6287" r:id="rId75"/>
    <p:sldId id="6288" r:id="rId76"/>
    <p:sldId id="6315" r:id="rId77"/>
    <p:sldId id="6289" r:id="rId78"/>
    <p:sldId id="6290" r:id="rId79"/>
    <p:sldId id="6291" r:id="rId80"/>
    <p:sldId id="6332" r:id="rId81"/>
    <p:sldId id="6333" r:id="rId82"/>
    <p:sldId id="6293" r:id="rId83"/>
    <p:sldId id="373" r:id="rId84"/>
    <p:sldId id="334" r:id="rId8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926D"/>
    <a:srgbClr val="D4EDE1"/>
    <a:srgbClr val="ADC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0"/>
    <p:restoredTop sz="95064"/>
  </p:normalViewPr>
  <p:slideViewPr>
    <p:cSldViewPr snapToGrid="0" snapToObjects="1">
      <p:cViewPr>
        <p:scale>
          <a:sx n="147" d="100"/>
          <a:sy n="147" d="100"/>
        </p:scale>
        <p:origin x="144" y="-168"/>
      </p:cViewPr>
      <p:guideLst/>
    </p:cSldViewPr>
  </p:slideViewPr>
  <p:outlineViewPr>
    <p:cViewPr>
      <p:scale>
        <a:sx n="33" d="100"/>
        <a:sy n="33" d="100"/>
      </p:scale>
      <p:origin x="0" y="-470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477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18</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3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73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9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solidFill>
                  <a:prstClr val="black"/>
                </a:solidFill>
                <a:latin typeface="Calibri" panose="020F0502020204030204"/>
              </a: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69983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4095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8832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AB12253-B15D-E94B-85C0-3EC30229DB5C}" type="slidenum">
              <a:rPr lang="en-US" smtClean="0"/>
              <a:t>29</a:t>
            </a:fld>
            <a:endParaRPr lang="en-US"/>
          </a:p>
        </p:txBody>
      </p:sp>
    </p:spTree>
    <p:extLst>
      <p:ext uri="{BB962C8B-B14F-4D97-AF65-F5344CB8AC3E}">
        <p14:creationId xmlns:p14="http://schemas.microsoft.com/office/powerpoint/2010/main" val="407421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12253-B15D-E94B-85C0-3EC30229DB5C}" type="slidenum">
              <a:rPr lang="en-US" smtClean="0"/>
              <a:t>30</a:t>
            </a:fld>
            <a:endParaRPr lang="en-US"/>
          </a:p>
        </p:txBody>
      </p:sp>
    </p:spTree>
    <p:extLst>
      <p:ext uri="{BB962C8B-B14F-4D97-AF65-F5344CB8AC3E}">
        <p14:creationId xmlns:p14="http://schemas.microsoft.com/office/powerpoint/2010/main" val="164200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 friends or relatives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t>2</a:t>
            </a:fld>
            <a:endParaRPr lang="en-US"/>
          </a:p>
        </p:txBody>
      </p:sp>
    </p:spTree>
    <p:extLst>
      <p:ext uri="{BB962C8B-B14F-4D97-AF65-F5344CB8AC3E}">
        <p14:creationId xmlns:p14="http://schemas.microsoft.com/office/powerpoint/2010/main" val="206261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6BF14-09F4-EF43-B11B-C73DD7F2BF56}" type="slidenum">
              <a:rPr lang="en-US" smtClean="0"/>
              <a:t>32</a:t>
            </a:fld>
            <a:endParaRPr lang="en-US"/>
          </a:p>
        </p:txBody>
      </p:sp>
    </p:spTree>
    <p:extLst>
      <p:ext uri="{BB962C8B-B14F-4D97-AF65-F5344CB8AC3E}">
        <p14:creationId xmlns:p14="http://schemas.microsoft.com/office/powerpoint/2010/main" val="2449034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070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49287D9-619E-F64B-A739-A1E0CE51F3C1}" type="slidenum">
              <a:rPr lang="en-US" smtClean="0"/>
              <a:t>34</a:t>
            </a:fld>
            <a:endParaRPr lang="en-US"/>
          </a:p>
        </p:txBody>
      </p:sp>
    </p:spTree>
    <p:extLst>
      <p:ext uri="{BB962C8B-B14F-4D97-AF65-F5344CB8AC3E}">
        <p14:creationId xmlns:p14="http://schemas.microsoft.com/office/powerpoint/2010/main" val="1644860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807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193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7968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319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latin typeface="Arial" charset="0"/>
              <a:ea typeface="ＭＳ Ｐゴシック" charset="-128"/>
            </a:endParaRPr>
          </a:p>
        </p:txBody>
      </p:sp>
      <p:sp>
        <p:nvSpPr>
          <p:cNvPr id="8806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Calibri" charset="0"/>
                <a:ea typeface="ＭＳ Ｐゴシック" charset="-128"/>
              </a:defRPr>
            </a:lvl1pPr>
            <a:lvl2pPr marL="742950" indent="-285750" defTabSz="966788" eaLnBrk="0" hangingPunct="0">
              <a:defRPr sz="2400">
                <a:solidFill>
                  <a:schemeClr val="tx1"/>
                </a:solidFill>
                <a:latin typeface="Calibri" charset="0"/>
                <a:ea typeface="ＭＳ Ｐゴシック" charset="-128"/>
              </a:defRPr>
            </a:lvl2pPr>
            <a:lvl3pPr marL="1143000" indent="-228600" defTabSz="966788" eaLnBrk="0" hangingPunct="0">
              <a:defRPr sz="2400">
                <a:solidFill>
                  <a:schemeClr val="tx1"/>
                </a:solidFill>
                <a:latin typeface="Calibri" charset="0"/>
                <a:ea typeface="ＭＳ Ｐゴシック" charset="-128"/>
              </a:defRPr>
            </a:lvl3pPr>
            <a:lvl4pPr marL="1600200" indent="-228600" defTabSz="966788" eaLnBrk="0" hangingPunct="0">
              <a:defRPr sz="2400">
                <a:solidFill>
                  <a:schemeClr val="tx1"/>
                </a:solidFill>
                <a:latin typeface="Calibri" charset="0"/>
                <a:ea typeface="ＭＳ Ｐゴシック" charset="-128"/>
              </a:defRPr>
            </a:lvl4pPr>
            <a:lvl5pPr marL="2057400" indent="-228600" defTabSz="966788" eaLnBrk="0" hangingPunct="0">
              <a:defRPr sz="2400">
                <a:solidFill>
                  <a:schemeClr val="tx1"/>
                </a:solidFill>
                <a:latin typeface="Calibri"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128"/>
              </a:defRPr>
            </a:lvl9pPr>
          </a:lstStyle>
          <a:p>
            <a:fld id="{4845986B-B3AA-6448-8471-DE3FF7C6D374}" type="slidenum">
              <a:rPr lang="en-US" altLang="en-US" sz="1300">
                <a:solidFill>
                  <a:srgbClr val="000000"/>
                </a:solidFill>
                <a:latin typeface="Arial" charset="0"/>
              </a:rPr>
              <a:pPr/>
              <a:t>39</a:t>
            </a:fld>
            <a:endParaRPr lang="en-US" altLang="en-US" sz="1300">
              <a:solidFill>
                <a:srgbClr val="000000"/>
              </a:solidFill>
              <a:latin typeface="Arial" charset="0"/>
            </a:endParaRPr>
          </a:p>
        </p:txBody>
      </p:sp>
    </p:spTree>
    <p:extLst>
      <p:ext uri="{BB962C8B-B14F-4D97-AF65-F5344CB8AC3E}">
        <p14:creationId xmlns:p14="http://schemas.microsoft.com/office/powerpoint/2010/main" val="125192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85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906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447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959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078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52704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391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668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12595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149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535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60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28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21894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58</a:t>
            </a:fld>
            <a:endParaRPr lang="en"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208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796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332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28668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8586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Idea or pattern</a:t>
            </a:r>
          </a:p>
          <a:p>
            <a:r>
              <a:rPr lang="en-US" dirty="0"/>
              <a:t>Too abstract…</a:t>
            </a:r>
          </a:p>
          <a:p>
            <a:r>
              <a:rPr lang="en-US" dirty="0"/>
              <a:t>Add sub slides</a:t>
            </a:r>
          </a:p>
          <a:p>
            <a:r>
              <a:rPr lang="en-US" dirty="0"/>
              <a:t>Make consistent words as in the outline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solidFill>
                  <a:prstClr val="black"/>
                </a:solidFill>
                <a:latin typeface="Calibri" panose="020F0502020204030204"/>
              </a: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68124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6129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1457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375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60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84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4741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a:t>
            </a:r>
            <a:r>
              <a:rPr lang="zh-CN" altLang="en-US" dirty="0"/>
              <a:t> </a:t>
            </a:r>
            <a:r>
              <a:rPr lang="en-US" altLang="zh-CN" dirty="0"/>
              <a:t>is exome</a:t>
            </a:r>
          </a:p>
          <a:p>
            <a:r>
              <a:rPr lang="en-US" dirty="0"/>
              <a:t>what is annotation</a:t>
            </a:r>
          </a:p>
          <a:p>
            <a:r>
              <a:rPr lang="en-US" dirty="0"/>
              <a:t>what is variant</a:t>
            </a:r>
          </a:p>
          <a:p>
            <a:r>
              <a:rPr lang="en-US" dirty="0" err="1"/>
              <a:t>gwas</a:t>
            </a:r>
            <a:r>
              <a:rPr lang="zh-CN" altLang="en-US" dirty="0"/>
              <a:t>： ？</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6836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99A1A-D4A1-E048-AD9D-80AC900FB208}" type="slidenum">
              <a:rPr lang="en-US" smtClean="0"/>
              <a:t>12</a:t>
            </a:fld>
            <a:endParaRPr lang="en-US"/>
          </a:p>
        </p:txBody>
      </p:sp>
    </p:spTree>
    <p:extLst>
      <p:ext uri="{BB962C8B-B14F-4D97-AF65-F5344CB8AC3E}">
        <p14:creationId xmlns:p14="http://schemas.microsoft.com/office/powerpoint/2010/main" val="142709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031423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6/9/19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7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theme" Target="../theme/theme3.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8"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45244"/>
            <a:ext cx="7772400"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995363"/>
            <a:ext cx="7772400" cy="34790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44411222"/>
      </p:ext>
    </p:extLst>
  </p:cSld>
  <p:clrMap bg1="lt1" tx1="dk1" bg2="lt2" tx2="dk2" accent1="accent1" accent2="accent2" accent3="accent3" accent4="accent4" accent5="accent5" accent6="accent6" hlink="hlink" folHlink="folHlink"/>
  <p:sldLayoutIdLst>
    <p:sldLayoutId id="2147483660" r:id="rId1"/>
  </p:sldLayoutIdLst>
  <p:transition/>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6/9/19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xmlns=""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xmlns=""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959881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6/9/19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xmlns=""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xmlns=""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253685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6/9/19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xmlns=""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xmlns=""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5390437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6/9/19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xmlns=""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xmlns=""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6808099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6/9/19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xmlns=""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xmlns=""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4874049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gi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68.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5.png"/><Relationship Id="rId1" Type="http://schemas.openxmlformats.org/officeDocument/2006/relationships/slideLayout" Target="../slideLayouts/slideLayout55.xml"/><Relationship Id="rId2" Type="http://schemas.openxmlformats.org/officeDocument/2006/relationships/image" Target="../media/image2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emf"/><Relationship Id="rId1" Type="http://schemas.openxmlformats.org/officeDocument/2006/relationships/slideLayout" Target="../slideLayouts/slideLayout48.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TIF"/><Relationship Id="rId6" Type="http://schemas.openxmlformats.org/officeDocument/2006/relationships/image" Target="../media/image39.jp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4.emf"/><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slideLayout" Target="../slideLayouts/slideLayout3.xml"/><Relationship Id="rId14" Type="http://schemas.openxmlformats.org/officeDocument/2006/relationships/notesSlide" Target="../notesSlides/notesSlide27.xml"/><Relationship Id="rId15" Type="http://schemas.openxmlformats.org/officeDocument/2006/relationships/image" Target="../media/image55.png"/><Relationship Id="rId16" Type="http://schemas.openxmlformats.org/officeDocument/2006/relationships/image" Target="../media/image56.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0" Type="http://schemas.openxmlformats.org/officeDocument/2006/relationships/tags" Target="../tags/tag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hyperlink" Target="https://www.ncbi.nlm.nih.gov/pubmed/29339797" TargetMode="External"/><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 Id="rId3"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70.emf"/><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png"/><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 Id="rId3"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4.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8" Type="http://schemas.openxmlformats.org/officeDocument/2006/relationships/image" Target="../media/image94.png"/><Relationship Id="rId7" Type="http://schemas.openxmlformats.org/officeDocument/2006/relationships/image" Target="../media/image840.png"/><Relationship Id="rId1" Type="http://schemas.openxmlformats.org/officeDocument/2006/relationships/slideLayout" Target="../slideLayouts/slideLayout29.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5.png"/><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6.png"/><Relationship Id="rId3"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emf"/><Relationship Id="rId6" Type="http://schemas.openxmlformats.org/officeDocument/2006/relationships/image" Target="../media/image103.emf"/><Relationship Id="rId1" Type="http://schemas.openxmlformats.org/officeDocument/2006/relationships/slideLayout" Target="../slideLayouts/slideLayout29.xml"/><Relationship Id="rId2" Type="http://schemas.openxmlformats.org/officeDocument/2006/relationships/image" Target="../media/image9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06.emf"/><Relationship Id="rId5" Type="http://schemas.openxmlformats.org/officeDocument/2006/relationships/image" Target="../media/image107.emf"/><Relationship Id="rId6" Type="http://schemas.openxmlformats.org/officeDocument/2006/relationships/image" Target="../media/image590.png"/><Relationship Id="rId7" Type="http://schemas.openxmlformats.org/officeDocument/2006/relationships/image" Target="../media/image600.png"/><Relationship Id="rId8" Type="http://schemas.openxmlformats.org/officeDocument/2006/relationships/image" Target="../media/image610.png"/><Relationship Id="rId9" Type="http://schemas.openxmlformats.org/officeDocument/2006/relationships/image" Target="../media/image620.png"/><Relationship Id="rId10" Type="http://schemas.openxmlformats.org/officeDocument/2006/relationships/image" Target="../media/image630.png"/><Relationship Id="rId1" Type="http://schemas.openxmlformats.org/officeDocument/2006/relationships/slideLayout" Target="../slideLayouts/slideLayout29.xml"/><Relationship Id="rId2"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2.png"/></Relationships>
</file>

<file path=ppt/slides/_rels/slide73.xml.rels><?xml version="1.0" encoding="UTF-8" standalone="yes"?>
<Relationships xmlns="http://schemas.openxmlformats.org/package/2006/relationships"><Relationship Id="rId11" Type="http://schemas.openxmlformats.org/officeDocument/2006/relationships/image" Target="../media/image122.png"/><Relationship Id="rId12" Type="http://schemas.openxmlformats.org/officeDocument/2006/relationships/image" Target="../media/image123.png"/><Relationship Id="rId13" Type="http://schemas.openxmlformats.org/officeDocument/2006/relationships/image" Target="../media/image124.png"/><Relationship Id="rId14" Type="http://schemas.openxmlformats.org/officeDocument/2006/relationships/image" Target="../media/image125.png"/><Relationship Id="rId15" Type="http://schemas.openxmlformats.org/officeDocument/2006/relationships/image" Target="../media/image126.png"/><Relationship Id="rId16"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76.xml.rels><?xml version="1.0" encoding="UTF-8" standalone="yes"?>
<Relationships xmlns="http://schemas.openxmlformats.org/package/2006/relationships"><Relationship Id="rId3" Type="http://schemas.openxmlformats.org/officeDocument/2006/relationships/image" Target="../media/image128.jpg"/><Relationship Id="rId4" Type="http://schemas.openxmlformats.org/officeDocument/2006/relationships/image" Target="../media/image129.jp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NULL"/><Relationship Id="rId13" Type="http://schemas.openxmlformats.org/officeDocument/2006/relationships/image" Target="../media/image10.png"/><Relationship Id="rId14" Type="http://schemas.openxmlformats.org/officeDocument/2006/relationships/image" Target="../media/image11.svg"/><Relationship Id="rId15" Type="http://schemas.openxmlformats.org/officeDocument/2006/relationships/image" Target="../media/image11.png"/><Relationship Id="rId16" Type="http://schemas.openxmlformats.org/officeDocument/2006/relationships/image" Target="../media/image13.svg"/><Relationship Id="rId17" Type="http://schemas.openxmlformats.org/officeDocument/2006/relationships/image" Target="../media/image12.png"/><Relationship Id="rId18" Type="http://schemas.openxmlformats.org/officeDocument/2006/relationships/image" Target="../media/image15.svg"/><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image" Target="../media/image15.png"/><Relationship Id="rId1" Type="http://schemas.openxmlformats.org/officeDocument/2006/relationships/slideLayout" Target="../slideLayouts/slideLayout61.xml"/><Relationship Id="rId2" Type="http://schemas.openxmlformats.org/officeDocument/2006/relationships/notesSlide" Target="../notesSlides/notesSlide8.xml"/><Relationship Id="rId8" Type="http://schemas.openxmlformats.org/officeDocument/2006/relationships/image" Target="../media/image80.png"/><Relationship Id="rId9" Type="http://schemas.openxmlformats.org/officeDocument/2006/relationships/image" Target="../media/image97.png"/><Relationship Id="rId10"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184886" y="208406"/>
            <a:ext cx="8729628" cy="799295"/>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US" sz="1800" b="0" dirty="0">
                <a:solidFill>
                  <a:schemeClr val="tx1"/>
                </a:solidFill>
              </a:rPr>
              <a:t>Disease Genomics: Thoughts on Genome Annotation, Prioritizing Variants, Highlighting </a:t>
            </a:r>
            <a:r>
              <a:rPr lang="en-US" sz="1800" b="0" dirty="0" smtClean="0">
                <a:solidFill>
                  <a:schemeClr val="tx1"/>
                </a:solidFill>
              </a:rPr>
              <a:t>Dysregulation </a:t>
            </a:r>
            <a:r>
              <a:rPr lang="en-US" sz="1800" b="0" dirty="0">
                <a:solidFill>
                  <a:schemeClr val="tx1"/>
                </a:solidFill>
              </a:rPr>
              <a:t>&amp; the Application of all of these to Cancer</a:t>
            </a:r>
            <a:endParaRPr lang="en" sz="1800" dirty="0">
              <a:solidFill>
                <a:schemeClr val="tx1"/>
              </a:solidFill>
            </a:endParaRPr>
          </a:p>
        </p:txBody>
      </p:sp>
      <p:sp>
        <p:nvSpPr>
          <p:cNvPr id="50" name="Shape 50"/>
          <p:cNvSpPr txBox="1">
            <a:spLocks noGrp="1"/>
          </p:cNvSpPr>
          <p:nvPr>
            <p:ph type="subTitle" idx="1"/>
          </p:nvPr>
        </p:nvSpPr>
        <p:spPr>
          <a:xfrm>
            <a:off x="677989" y="3542294"/>
            <a:ext cx="1356440" cy="763003"/>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endParaRPr lang="en-US" sz="1400" b="0" i="0" u="none" strike="noStrike" cap="none" dirty="0" smtClean="0">
              <a:solidFill>
                <a:schemeClr val="tx1">
                  <a:lumMod val="65000"/>
                  <a:lumOff val="35000"/>
                </a:schemeClr>
              </a:solidFill>
            </a:endParaRPr>
          </a:p>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Yale</a:t>
            </a:r>
            <a:endParaRPr lang="en" sz="1200" b="0" i="0" u="none" strike="noStrike" cap="none" dirty="0">
              <a:solidFill>
                <a:schemeClr val="tx1">
                  <a:lumMod val="65000"/>
                  <a:lumOff val="35000"/>
                </a:schemeClr>
              </a:solidFill>
            </a:endParaRPr>
          </a:p>
        </p:txBody>
      </p:sp>
      <p:sp>
        <p:nvSpPr>
          <p:cNvPr id="9" name="Shape 50"/>
          <p:cNvSpPr txBox="1">
            <a:spLocks/>
          </p:cNvSpPr>
          <p:nvPr/>
        </p:nvSpPr>
        <p:spPr>
          <a:xfrm>
            <a:off x="263450" y="4489455"/>
            <a:ext cx="8572500" cy="393700"/>
          </a:xfrm>
          <a:prstGeom prst="rect">
            <a:avLst/>
          </a:prstGeom>
          <a:noFill/>
          <a:ln>
            <a:noFill/>
          </a:ln>
        </p:spPr>
        <p:txBody>
          <a:bodyPr wrap="square" lIns="92000" tIns="46000" rIns="92000" bIns="46000" anchor="t" anchorCtr="0">
            <a:noAutofit/>
          </a:bodyPr>
          <a:lstStyle>
            <a:defPPr marR="0" lvl="0" algn="l" rtl="0">
              <a:lnSpc>
                <a:spcPct val="100000"/>
              </a:lnSpc>
              <a:spcBef>
                <a:spcPts val="0"/>
              </a:spcBef>
              <a:spcAft>
                <a:spcPts val="0"/>
              </a:spcAft>
            </a:defPPr>
            <a:lvl1pPr marL="0" marR="0" lvl="0" indent="0" algn="ctr" rtl="0">
              <a:lnSpc>
                <a:spcPct val="100000"/>
              </a:lnSpc>
              <a:spcBef>
                <a:spcPts val="880"/>
              </a:spcBef>
              <a:spcAft>
                <a:spcPts val="0"/>
              </a:spcAft>
              <a:buClr>
                <a:schemeClr val="dk1"/>
              </a:buClr>
              <a:buSzPct val="100000"/>
              <a:buFont typeface="Arial"/>
              <a:buNone/>
              <a:defRPr sz="4400" b="1" i="0" u="none" strike="noStrike" cap="none">
                <a:solidFill>
                  <a:schemeClr val="dk1"/>
                </a:solidFill>
                <a:latin typeface="Arial"/>
                <a:ea typeface="Arial"/>
                <a:cs typeface="Arial"/>
                <a:sym typeface="Arial"/>
              </a:defRPr>
            </a:lvl1pPr>
            <a:lvl2pPr marL="456910" marR="0" lvl="1" indent="-12410" algn="ctr" rtl="0">
              <a:lnSpc>
                <a:spcPct val="100000"/>
              </a:lnSpc>
              <a:spcBef>
                <a:spcPts val="480"/>
              </a:spcBef>
              <a:spcAft>
                <a:spcPts val="0"/>
              </a:spcAft>
              <a:buClr>
                <a:schemeClr val="dk1"/>
              </a:buClr>
              <a:buSzPct val="100000"/>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3pPr>
            <a:lvl4pPr marL="1370733" marR="0" lvl="3" indent="-11833"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4pPr>
            <a:lvl5pPr marL="1827644" marR="0" lvl="4" indent="-11544" algn="ctr" rtl="0">
              <a:lnSpc>
                <a:spcPct val="100000"/>
              </a:lnSpc>
              <a:spcBef>
                <a:spcPts val="400"/>
              </a:spcBef>
              <a:spcAft>
                <a:spcPts val="0"/>
              </a:spcAft>
              <a:buClr>
                <a:schemeClr val="dk1"/>
              </a:buClr>
              <a:buSzPct val="100000"/>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6pPr>
            <a:lvl7pPr marL="2741466" marR="0" lvl="6" indent="-1096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7pPr>
            <a:lvl8pPr marL="3198376" marR="0" lvl="7" indent="-1067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8pPr>
            <a:lvl9pPr marL="3655288" marR="0" lvl="8" indent="-10388"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9pPr>
          </a:lstStyle>
          <a:p>
            <a:pPr>
              <a:spcBef>
                <a:spcPts val="0"/>
              </a:spcBef>
              <a:buClr>
                <a:srgbClr val="D0D0F4"/>
              </a:buClr>
              <a:buSzPct val="25000"/>
            </a:pPr>
            <a:r>
              <a:rPr lang="en" sz="1200" b="0" dirty="0">
                <a:solidFill>
                  <a:schemeClr val="tx1">
                    <a:lumMod val="65000"/>
                    <a:lumOff val="35000"/>
                  </a:schemeClr>
                </a:solidFill>
              </a:rPr>
              <a:t>Slides freely downloadable from </a:t>
            </a:r>
            <a:r>
              <a:rPr lang="en" sz="1200" dirty="0" err="1">
                <a:solidFill>
                  <a:srgbClr val="002060"/>
                </a:solidFill>
              </a:rPr>
              <a:t>Lectures.GersteinLab.org</a:t>
            </a:r>
            <a:r>
              <a:rPr lang="en-US" sz="1200" dirty="0">
                <a:solidFill>
                  <a:srgbClr val="002060"/>
                </a:solidFill>
              </a:rPr>
              <a:t> </a:t>
            </a:r>
            <a:r>
              <a:rPr lang="en" sz="1200" b="0" dirty="0">
                <a:solidFill>
                  <a:schemeClr val="tx1">
                    <a:lumMod val="65000"/>
                    <a:lumOff val="35000"/>
                  </a:schemeClr>
                </a:solidFill>
              </a:rPr>
              <a:t>&amp; “tweetable” (via </a:t>
            </a:r>
            <a:r>
              <a:rPr lang="en" sz="1200" dirty="0">
                <a:solidFill>
                  <a:schemeClr val="bg2"/>
                </a:solidFill>
              </a:rPr>
              <a:t>@</a:t>
            </a:r>
            <a:r>
              <a:rPr lang="en" sz="1200" dirty="0" err="1">
                <a:solidFill>
                  <a:schemeClr val="bg2"/>
                </a:solidFill>
              </a:rPr>
              <a:t>MarkGerstein</a:t>
            </a:r>
            <a:r>
              <a:rPr lang="en" sz="1200" b="0" dirty="0">
                <a:solidFill>
                  <a:schemeClr val="tx1">
                    <a:lumMod val="65000"/>
                    <a:lumOff val="35000"/>
                  </a:schemeClr>
                </a:solidFill>
              </a:rPr>
              <a:t>). </a:t>
            </a:r>
            <a:r>
              <a:rPr lang="en-US" sz="1200" b="0" dirty="0">
                <a:solidFill>
                  <a:schemeClr val="tx1">
                    <a:lumMod val="65000"/>
                    <a:lumOff val="35000"/>
                  </a:schemeClr>
                </a:solidFill>
              </a:rPr>
              <a:t/>
            </a:r>
            <a:br>
              <a:rPr lang="en-US" sz="1200" b="0" dirty="0">
                <a:solidFill>
                  <a:schemeClr val="tx1">
                    <a:lumMod val="65000"/>
                    <a:lumOff val="35000"/>
                  </a:schemeClr>
                </a:solidFill>
              </a:rPr>
            </a:br>
            <a:r>
              <a:rPr lang="en" sz="1200" b="0" dirty="0">
                <a:solidFill>
                  <a:schemeClr val="tx1">
                    <a:lumMod val="65000"/>
                    <a:lumOff val="35000"/>
                  </a:schemeClr>
                </a:solidFill>
              </a:rPr>
              <a:t>No Conflicts for this Talk</a:t>
            </a:r>
            <a:r>
              <a:rPr lang="en-US" sz="1200" b="0" dirty="0">
                <a:solidFill>
                  <a:schemeClr val="tx1">
                    <a:lumMod val="65000"/>
                    <a:lumOff val="35000"/>
                  </a:schemeClr>
                </a:solidFill>
              </a:rPr>
              <a:t>. </a:t>
            </a:r>
            <a:r>
              <a:rPr lang="en" sz="1200" b="0" dirty="0">
                <a:solidFill>
                  <a:schemeClr val="tx1">
                    <a:lumMod val="65000"/>
                    <a:lumOff val="35000"/>
                  </a:schemeClr>
                </a:solidFill>
              </a:rPr>
              <a:t>See last slide for more info.</a:t>
            </a:r>
          </a:p>
        </p:txBody>
      </p:sp>
      <p:grpSp>
        <p:nvGrpSpPr>
          <p:cNvPr id="5" name="Group 4"/>
          <p:cNvGrpSpPr/>
          <p:nvPr/>
        </p:nvGrpSpPr>
        <p:grpSpPr>
          <a:xfrm>
            <a:off x="446681" y="1140826"/>
            <a:ext cx="8206039" cy="3123457"/>
            <a:chOff x="418686" y="1045027"/>
            <a:chExt cx="8206039" cy="312345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86" y="1045027"/>
              <a:ext cx="3998026" cy="3123457"/>
            </a:xfrm>
            <a:prstGeom prst="rect">
              <a:avLst/>
            </a:prstGeom>
            <a:ln w="38100">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116" y="1045027"/>
              <a:ext cx="4164609" cy="3123457"/>
            </a:xfrm>
            <a:prstGeom prst="rect">
              <a:avLst/>
            </a:prstGeom>
            <a:ln w="38100">
              <a:solidFill>
                <a:schemeClr val="tx1"/>
              </a:solid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485900" y="205978"/>
            <a:ext cx="6172200" cy="432197"/>
          </a:xfrm>
        </p:spPr>
        <p:txBody>
          <a:bodyPr/>
          <a:lstStyle/>
          <a:p>
            <a:pPr>
              <a:spcBef>
                <a:spcPct val="0"/>
              </a:spcBef>
            </a:pPr>
            <a:r>
              <a:rPr lang="en-US" altLang="en-US">
                <a:ea typeface="ＭＳ Ｐゴシック" charset="-128"/>
              </a:rPr>
              <a:t>Non-coding Annotations: Overview</a:t>
            </a:r>
          </a:p>
        </p:txBody>
      </p:sp>
      <p:sp>
        <p:nvSpPr>
          <p:cNvPr id="58370" name="Text Placeholder 2"/>
          <p:cNvSpPr>
            <a:spLocks noGrp="1"/>
          </p:cNvSpPr>
          <p:nvPr>
            <p:ph type="body" idx="1"/>
          </p:nvPr>
        </p:nvSpPr>
        <p:spPr>
          <a:xfrm>
            <a:off x="1481138" y="732235"/>
            <a:ext cx="6172200" cy="3725465"/>
          </a:xfrm>
        </p:spPr>
        <p:txBody>
          <a:bodyPr/>
          <a:lstStyle/>
          <a:p>
            <a:pPr marL="0" indent="0">
              <a:spcBef>
                <a:spcPct val="0"/>
              </a:spcBef>
              <a:buClr>
                <a:srgbClr val="000000"/>
              </a:buClr>
              <a:buSzPct val="25000"/>
              <a:buNone/>
            </a:pPr>
            <a:r>
              <a:rPr lang="en-US" altLang="en-US" sz="1200">
                <a:solidFill>
                  <a:srgbClr val="000000"/>
                </a:solidFill>
                <a:ea typeface="ＭＳ Ｐゴシック" charset="-128"/>
                <a:sym typeface="Arial" charset="0"/>
              </a:rPr>
              <a:t>Features are often present on multiple ”scale” (eg elements and connected networks)</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r>
              <a:rPr lang="en-US" altLang="en-US" sz="1200">
                <a:solidFill>
                  <a:srgbClr val="000000"/>
                </a:solidFill>
                <a:ea typeface="ＭＳ Ｐゴシック" charset="-128"/>
                <a:sym typeface="Arial" charset="0"/>
              </a:rPr>
              <a:t>Sequence features, incl. </a:t>
            </a:r>
            <a:r>
              <a:rPr lang="en-US" altLang="en-US" sz="1200" b="1" u="sng">
                <a:solidFill>
                  <a:srgbClr val="000000"/>
                </a:solidFill>
                <a:ea typeface="ＭＳ Ｐゴシック" charset="-128"/>
                <a:sym typeface="Arial" charset="0"/>
              </a:rPr>
              <a:t>Conservation</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pPr>
            <a:endParaRPr lang="en-US" altLang="en-US" sz="1200">
              <a:ea typeface="ＭＳ Ｐゴシック" charset="-128"/>
            </a:endParaRPr>
          </a:p>
        </p:txBody>
      </p:sp>
      <p:grpSp>
        <p:nvGrpSpPr>
          <p:cNvPr id="58371" name="Shape 57"/>
          <p:cNvGrpSpPr>
            <a:grpSpLocks/>
          </p:cNvGrpSpPr>
          <p:nvPr/>
        </p:nvGrpSpPr>
        <p:grpSpPr bwMode="auto">
          <a:xfrm>
            <a:off x="4252913" y="2347913"/>
            <a:ext cx="3450431" cy="2818210"/>
            <a:chOff x="4061355" y="98425"/>
            <a:chExt cx="5037137" cy="3245907"/>
          </a:xfrm>
        </p:grpSpPr>
        <p:pic>
          <p:nvPicPr>
            <p:cNvPr id="58374"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buClr>
                  <a:srgbClr val="000000"/>
                </a:buClr>
              </a:pPr>
              <a:endParaRPr lang="en-US" altLang="en-US" sz="1050">
                <a:solidFill>
                  <a:srgbClr val="000000"/>
                </a:solidFill>
                <a:latin typeface="Arial" charset="0"/>
                <a:sym typeface="Arial" charset="0"/>
              </a:endParaRPr>
            </a:p>
          </p:txBody>
        </p:sp>
      </p:grpSp>
      <p:pic>
        <p:nvPicPr>
          <p:cNvPr id="58372"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1394223" y="2336007"/>
            <a:ext cx="2774156"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hape 63"/>
          <p:cNvSpPr txBox="1">
            <a:spLocks noChangeArrowheads="1"/>
          </p:cNvSpPr>
          <p:nvPr/>
        </p:nvSpPr>
        <p:spPr bwMode="auto">
          <a:xfrm>
            <a:off x="4633913" y="1649017"/>
            <a:ext cx="2772966"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buClr>
                <a:srgbClr val="000000"/>
              </a:buClr>
              <a:buSzPct val="25000"/>
            </a:pPr>
            <a:r>
              <a:rPr lang="en-US" altLang="en-US" sz="1050" b="1" u="sng">
                <a:solidFill>
                  <a:srgbClr val="000000"/>
                </a:solidFill>
                <a:latin typeface="Arial" charset="0"/>
                <a:sym typeface="Arial" charset="0"/>
              </a:rPr>
              <a:t>Functional Genomics</a:t>
            </a:r>
          </a:p>
          <a:p>
            <a:pPr eaLnBrk="1" hangingPunct="1">
              <a:buClr>
                <a:srgbClr val="000000"/>
              </a:buClr>
              <a:buSzPct val="25000"/>
            </a:pPr>
            <a:r>
              <a:rPr lang="en-US" altLang="en-US" sz="1050">
                <a:solidFill>
                  <a:srgbClr val="000000"/>
                </a:solidFill>
                <a:latin typeface="Arial" charset="0"/>
                <a:sym typeface="Arial" charset="0"/>
              </a:rPr>
              <a:t>Chip-seq (Epigenome &amp; seq. specific TF) and ncRNA &amp; un-annotated transcription</a:t>
            </a:r>
          </a:p>
          <a:p>
            <a:pPr eaLnBrk="1" hangingPunct="1">
              <a:buClr>
                <a:srgbClr val="000000"/>
              </a:buClr>
            </a:pPr>
            <a:endParaRPr lang="en-US" altLang="en-US" sz="1050">
              <a:solidFill>
                <a:srgbClr val="000000"/>
              </a:solidFill>
              <a:latin typeface="Arial" charset="0"/>
              <a:sym typeface="Arial" charset="0"/>
            </a:endParaRPr>
          </a:p>
        </p:txBody>
      </p:sp>
      <p:sp>
        <p:nvSpPr>
          <p:cNvPr id="2" name="TextBox 1"/>
          <p:cNvSpPr txBox="1"/>
          <p:nvPr/>
        </p:nvSpPr>
        <p:spPr>
          <a:xfrm rot="16200000">
            <a:off x="-2659173" y="1864847"/>
            <a:ext cx="5931321" cy="523220"/>
          </a:xfrm>
          <a:prstGeom prst="rect">
            <a:avLst/>
          </a:prstGeom>
          <a:noFill/>
        </p:spPr>
        <p:txBody>
          <a:bodyPr wrap="square" rtlCol="0">
            <a:spAutoFit/>
          </a:bodyPr>
          <a:lstStyle/>
          <a:p>
            <a:r>
              <a:rPr lang="en-US" altLang="x-none" dirty="0">
                <a:solidFill>
                  <a:srgbClr val="7F7F7F"/>
                </a:solidFill>
              </a:rPr>
              <a:t>[Alexander et al., </a:t>
            </a:r>
            <a:r>
              <a:rPr lang="en-US" altLang="x-none" i="1" dirty="0">
                <a:solidFill>
                  <a:srgbClr val="7F7F7F"/>
                </a:solidFill>
              </a:rPr>
              <a:t>Nat. Rev. Genet. </a:t>
            </a:r>
            <a:r>
              <a:rPr lang="en-US" altLang="x-none" dirty="0">
                <a:solidFill>
                  <a:srgbClr val="7F7F7F"/>
                </a:solidFill>
              </a:rPr>
              <a:t>(</a:t>
            </a:r>
            <a:r>
              <a:rPr lang="fr-FR" altLang="en-US" dirty="0">
                <a:solidFill>
                  <a:srgbClr val="7F7F7F"/>
                </a:solidFill>
              </a:rPr>
              <a:t>’</a:t>
            </a:r>
            <a:r>
              <a:rPr lang="en-US" altLang="ja-JP" dirty="0">
                <a:solidFill>
                  <a:srgbClr val="7F7F7F"/>
                </a:solidFill>
              </a:rPr>
              <a:t>10)]</a:t>
            </a:r>
            <a:endParaRPr lang="en-US" altLang="x-none" dirty="0">
              <a:solidFill>
                <a:srgbClr val="7F7F7F"/>
              </a:solidFill>
            </a:endParaRPr>
          </a:p>
          <a:p>
            <a:endParaRPr lang="en-US" dirty="0"/>
          </a:p>
        </p:txBody>
      </p:sp>
    </p:spTree>
    <p:extLst>
      <p:ext uri="{BB962C8B-B14F-4D97-AF65-F5344CB8AC3E}">
        <p14:creationId xmlns:p14="http://schemas.microsoft.com/office/powerpoint/2010/main" val="15198391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910" y="862013"/>
            <a:ext cx="447794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58" name="Title 1"/>
          <p:cNvSpPr>
            <a:spLocks noGrp="1"/>
          </p:cNvSpPr>
          <p:nvPr>
            <p:ph type="title"/>
          </p:nvPr>
        </p:nvSpPr>
        <p:spPr>
          <a:xfrm>
            <a:off x="1475185" y="-24661"/>
            <a:ext cx="6172200" cy="857251"/>
          </a:xfrm>
        </p:spPr>
        <p:txBody>
          <a:bodyPr/>
          <a:lstStyle/>
          <a:p>
            <a:r>
              <a:rPr lang="en-US" altLang="en-US">
                <a:ea typeface="ＭＳ Ｐゴシック" charset="-128"/>
              </a:rPr>
              <a:t>Summarizing the Signal: </a:t>
            </a:r>
            <a:br>
              <a:rPr lang="en-US" altLang="en-US">
                <a:ea typeface="ＭＳ Ｐゴシック" charset="-128"/>
              </a:rPr>
            </a:br>
            <a:r>
              <a:rPr lang="en-US" altLang="en-US">
                <a:ea typeface="ＭＳ Ｐゴシック" charset="-128"/>
              </a:rPr>
              <a:t>"Traditional" </a:t>
            </a:r>
            <a:r>
              <a:rPr lang="en-US" altLang="en-US" dirty="0" err="1">
                <a:ea typeface="ＭＳ Ｐゴシック" charset="-128"/>
              </a:rPr>
              <a:t>ChipSeq</a:t>
            </a:r>
            <a:r>
              <a:rPr lang="en-US" altLang="en-US" dirty="0">
                <a:ea typeface="ＭＳ Ｐゴシック" charset="-128"/>
              </a:rPr>
              <a:t> Peak Calling</a:t>
            </a:r>
          </a:p>
        </p:txBody>
      </p:sp>
      <p:sp>
        <p:nvSpPr>
          <p:cNvPr id="70659" name="TextBox 4"/>
          <p:cNvSpPr txBox="1">
            <a:spLocks noChangeArrowheads="1"/>
          </p:cNvSpPr>
          <p:nvPr/>
        </p:nvSpPr>
        <p:spPr bwMode="auto">
          <a:xfrm>
            <a:off x="6475810" y="1662112"/>
            <a:ext cx="8899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Threshold</a:t>
            </a:r>
          </a:p>
        </p:txBody>
      </p:sp>
      <p:sp>
        <p:nvSpPr>
          <p:cNvPr id="70660" name="Content Placeholder 2"/>
          <p:cNvSpPr>
            <a:spLocks noGrp="1"/>
          </p:cNvSpPr>
          <p:nvPr>
            <p:ph idx="1"/>
          </p:nvPr>
        </p:nvSpPr>
        <p:spPr>
          <a:xfrm>
            <a:off x="1143000" y="919163"/>
            <a:ext cx="2457450" cy="1371600"/>
          </a:xfrm>
        </p:spPr>
        <p:txBody>
          <a:bodyPr/>
          <a:lstStyle/>
          <a:p>
            <a:r>
              <a:rPr lang="en-US" altLang="en-US" sz="1200">
                <a:ea typeface="ＭＳ Ｐゴシック" charset="-128"/>
              </a:rPr>
              <a:t>Generate &amp; threshold the signal profile to identify candidate target regions</a:t>
            </a:r>
          </a:p>
          <a:p>
            <a:pPr lvl="1"/>
            <a:r>
              <a:rPr lang="en-US" altLang="en-US" sz="900">
                <a:ea typeface="ＭＳ Ｐゴシック" charset="-128"/>
              </a:rPr>
              <a:t>Simulation (PeakSeq), </a:t>
            </a:r>
          </a:p>
          <a:p>
            <a:pPr lvl="1"/>
            <a:r>
              <a:rPr lang="en-US" altLang="en-US" sz="900">
                <a:ea typeface="ＭＳ Ｐゴシック" charset="-128"/>
              </a:rPr>
              <a:t>Local window based Poisson (MACS), </a:t>
            </a:r>
          </a:p>
          <a:p>
            <a:pPr lvl="1"/>
            <a:r>
              <a:rPr lang="en-US" altLang="en-US" sz="900">
                <a:ea typeface="ＭＳ Ｐゴシック" charset="-128"/>
              </a:rPr>
              <a:t>Fold change statistics (SPP)</a:t>
            </a:r>
          </a:p>
          <a:p>
            <a:pPr lvl="1"/>
            <a:endParaRPr lang="en-US" altLang="en-US" sz="900">
              <a:ea typeface="ＭＳ Ｐゴシック" charset="-128"/>
            </a:endParaRPr>
          </a:p>
        </p:txBody>
      </p:sp>
      <p:sp>
        <p:nvSpPr>
          <p:cNvPr id="70661" name="Content Placeholder 2"/>
          <p:cNvSpPr txBox="1">
            <a:spLocks/>
          </p:cNvSpPr>
          <p:nvPr/>
        </p:nvSpPr>
        <p:spPr bwMode="auto">
          <a:xfrm>
            <a:off x="1143000" y="2976563"/>
            <a:ext cx="2457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685800"/>
            <a:r>
              <a:rPr lang="en-US" altLang="en-US" sz="1200"/>
              <a:t>Score against the control</a:t>
            </a:r>
          </a:p>
        </p:txBody>
      </p:sp>
      <p:pic>
        <p:nvPicPr>
          <p:cNvPr id="706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2290762"/>
            <a:ext cx="3857625" cy="18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3" name="TextBox 14"/>
          <p:cNvSpPr txBox="1">
            <a:spLocks noChangeArrowheads="1"/>
          </p:cNvSpPr>
          <p:nvPr/>
        </p:nvSpPr>
        <p:spPr bwMode="auto">
          <a:xfrm>
            <a:off x="1395413" y="2224087"/>
            <a:ext cx="138371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Potential Targets</a:t>
            </a:r>
          </a:p>
        </p:txBody>
      </p:sp>
      <p:pic>
        <p:nvPicPr>
          <p:cNvPr id="706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2576513"/>
            <a:ext cx="44005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3548063"/>
            <a:ext cx="1178719"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6" name="TextBox 17"/>
          <p:cNvSpPr txBox="1">
            <a:spLocks noChangeArrowheads="1"/>
          </p:cNvSpPr>
          <p:nvPr/>
        </p:nvSpPr>
        <p:spPr bwMode="auto">
          <a:xfrm>
            <a:off x="1314450" y="3481387"/>
            <a:ext cx="21978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Significantly Enriched targets</a:t>
            </a:r>
          </a:p>
        </p:txBody>
      </p:sp>
      <p:cxnSp>
        <p:nvCxnSpPr>
          <p:cNvPr id="8" name="Straight Arrow Connector 7"/>
          <p:cNvCxnSpPr/>
          <p:nvPr/>
        </p:nvCxnSpPr>
        <p:spPr>
          <a:xfrm>
            <a:off x="3480198" y="3627835"/>
            <a:ext cx="1206103"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686050" y="2365772"/>
            <a:ext cx="108585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669" name="TextBox 25"/>
          <p:cNvSpPr txBox="1">
            <a:spLocks noChangeArrowheads="1"/>
          </p:cNvSpPr>
          <p:nvPr/>
        </p:nvSpPr>
        <p:spPr bwMode="auto">
          <a:xfrm>
            <a:off x="3608785" y="2589610"/>
            <a:ext cx="15616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Normalized Control</a:t>
            </a:r>
          </a:p>
        </p:txBody>
      </p:sp>
      <p:sp>
        <p:nvSpPr>
          <p:cNvPr id="70670" name="TextBox 31"/>
          <p:cNvSpPr txBox="1">
            <a:spLocks noChangeArrowheads="1"/>
          </p:cNvSpPr>
          <p:nvPr/>
        </p:nvSpPr>
        <p:spPr bwMode="auto">
          <a:xfrm>
            <a:off x="3631407" y="747712"/>
            <a:ext cx="5020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350"/>
              <a:t>ChIP</a:t>
            </a:r>
          </a:p>
        </p:txBody>
      </p:sp>
      <p:sp>
        <p:nvSpPr>
          <p:cNvPr id="70671" name="TextBox 1"/>
          <p:cNvSpPr txBox="1">
            <a:spLocks noChangeArrowheads="1"/>
          </p:cNvSpPr>
          <p:nvPr/>
        </p:nvSpPr>
        <p:spPr bwMode="auto">
          <a:xfrm>
            <a:off x="1318023" y="4273154"/>
            <a:ext cx="5067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t>Now an update: "PeakSeq 2" =&gt; MUSIC</a:t>
            </a:r>
          </a:p>
        </p:txBody>
      </p:sp>
      <p:sp>
        <p:nvSpPr>
          <p:cNvPr id="3" name="TextBox 2"/>
          <p:cNvSpPr txBox="1"/>
          <p:nvPr/>
        </p:nvSpPr>
        <p:spPr>
          <a:xfrm>
            <a:off x="5422106" y="4866085"/>
            <a:ext cx="2408032" cy="253916"/>
          </a:xfrm>
          <a:prstGeom prst="rect">
            <a:avLst/>
          </a:prstGeom>
          <a:noFill/>
        </p:spPr>
        <p:txBody>
          <a:bodyPr wrap="none">
            <a:spAutoFit/>
          </a:bodyPr>
          <a:lstStyle/>
          <a:p>
            <a:pPr eaLnBrk="1" hangingPunct="1">
              <a:defRPr/>
            </a:pPr>
            <a:r>
              <a:rPr lang="en-US" sz="1050" b="1" dirty="0">
                <a:solidFill>
                  <a:schemeClr val="bg1">
                    <a:lumMod val="65000"/>
                  </a:schemeClr>
                </a:solidFill>
                <a:ea typeface="ＭＳ Ｐゴシック" charset="0"/>
                <a:cs typeface="ＭＳ Ｐゴシック" charset="0"/>
              </a:rPr>
              <a:t>[</a:t>
            </a:r>
            <a:r>
              <a:rPr lang="en-US" sz="1050" b="1" dirty="0" err="1">
                <a:solidFill>
                  <a:schemeClr val="bg1">
                    <a:lumMod val="65000"/>
                  </a:schemeClr>
                </a:solidFill>
                <a:ea typeface="ＭＳ Ｐゴシック" charset="0"/>
                <a:cs typeface="ＭＳ Ｐゴシック" charset="0"/>
              </a:rPr>
              <a:t>Rozowsky</a:t>
            </a:r>
            <a:r>
              <a:rPr lang="en-US" sz="1050" b="1" dirty="0">
                <a:solidFill>
                  <a:schemeClr val="bg1">
                    <a:lumMod val="65000"/>
                  </a:schemeClr>
                </a:solidFill>
                <a:ea typeface="ＭＳ Ｐゴシック" charset="0"/>
                <a:cs typeface="ＭＳ Ｐゴシック" charset="0"/>
              </a:rPr>
              <a:t> et al. ('09) </a:t>
            </a:r>
            <a:r>
              <a:rPr lang="en-US" sz="1050" b="1" i="1" dirty="0">
                <a:solidFill>
                  <a:schemeClr val="bg1">
                    <a:lumMod val="65000"/>
                  </a:schemeClr>
                </a:solidFill>
                <a:ea typeface="ＭＳ Ｐゴシック" charset="0"/>
                <a:cs typeface="ＭＳ Ｐゴシック" charset="0"/>
              </a:rPr>
              <a:t>Nat Biotech</a:t>
            </a:r>
            <a:r>
              <a:rPr lang="en-US" sz="1050" b="1" dirty="0">
                <a:solidFill>
                  <a:schemeClr val="bg1">
                    <a:lumMod val="65000"/>
                  </a:schemeClr>
                </a:solidFill>
                <a:ea typeface="ＭＳ Ｐゴシック" charset="0"/>
                <a:cs typeface="ＭＳ Ｐゴシック" charset="0"/>
              </a:rPr>
              <a:t>]</a:t>
            </a:r>
            <a:r>
              <a:rPr lang="en-US" sz="1050" b="1" i="1" dirty="0">
                <a:solidFill>
                  <a:schemeClr val="bg1">
                    <a:lumMod val="65000"/>
                  </a:schemeClr>
                </a:solidFill>
                <a:ea typeface="ＭＳ Ｐゴシック" charset="0"/>
                <a:cs typeface="ＭＳ Ｐゴシック" charset="0"/>
              </a:rPr>
              <a:t> </a:t>
            </a:r>
          </a:p>
        </p:txBody>
      </p:sp>
      <p:cxnSp>
        <p:nvCxnSpPr>
          <p:cNvPr id="4" name="Straight Connector 3"/>
          <p:cNvCxnSpPr/>
          <p:nvPr/>
        </p:nvCxnSpPr>
        <p:spPr>
          <a:xfrm>
            <a:off x="497681" y="4157663"/>
            <a:ext cx="8029575"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8052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194459"/>
            <a:ext cx="9086850" cy="994172"/>
          </a:xfrm>
        </p:spPr>
        <p:txBody>
          <a:bodyPr>
            <a:normAutofit/>
          </a:bodyPr>
          <a:lstStyle/>
          <a:p>
            <a:r>
              <a:rPr lang="en-US" sz="1800" dirty="0" smtClean="0">
                <a:solidFill>
                  <a:schemeClr val="accent6"/>
                </a:solidFill>
                <a:latin typeface="Arial" charset="0"/>
                <a:ea typeface="Arial" charset="0"/>
                <a:cs typeface="Arial" charset="0"/>
              </a:rPr>
              <a:t>Background on computationally annotation</a:t>
            </a:r>
            <a:endParaRPr lang="en-US" sz="1800" dirty="0">
              <a:solidFill>
                <a:schemeClr val="accent6"/>
              </a:solidFill>
              <a:latin typeface="Arial" charset="0"/>
              <a:ea typeface="Arial" charset="0"/>
              <a:cs typeface="Arial" charset="0"/>
            </a:endParaRPr>
          </a:p>
        </p:txBody>
      </p:sp>
      <p:sp>
        <p:nvSpPr>
          <p:cNvPr id="3" name="Content Placeholder 2"/>
          <p:cNvSpPr>
            <a:spLocks noGrp="1"/>
          </p:cNvSpPr>
          <p:nvPr>
            <p:ph idx="1"/>
          </p:nvPr>
        </p:nvSpPr>
        <p:spPr>
          <a:xfrm>
            <a:off x="537210" y="1074420"/>
            <a:ext cx="5051710" cy="3874621"/>
          </a:xfrm>
        </p:spPr>
        <p:txBody>
          <a:bodyPr>
            <a:noAutofit/>
          </a:bodyPr>
          <a:lstStyle/>
          <a:p>
            <a:pPr algn="just"/>
            <a:r>
              <a:rPr lang="en-US" sz="1000" b="1" dirty="0">
                <a:solidFill>
                  <a:srgbClr val="FF0000"/>
                </a:solidFill>
              </a:rPr>
              <a:t>Peak calling</a:t>
            </a:r>
            <a:r>
              <a:rPr lang="en-US" sz="1000" dirty="0">
                <a:solidFill>
                  <a:srgbClr val="FF0000"/>
                </a:solidFill>
              </a:rPr>
              <a:t>:</a:t>
            </a:r>
          </a:p>
          <a:p>
            <a:pPr lvl="1">
              <a:buFont typeface="Wingdings" charset="2"/>
              <a:buChar char="ü"/>
            </a:pPr>
            <a:r>
              <a:rPr lang="en-US" sz="900" dirty="0" err="1"/>
              <a:t>PeakSeq</a:t>
            </a:r>
            <a:r>
              <a:rPr lang="en-US" sz="900" dirty="0"/>
              <a:t>, SPP, MACS2, Hotspot …</a:t>
            </a:r>
          </a:p>
          <a:p>
            <a:pPr lvl="1">
              <a:buFont typeface="Wingdings" charset="2"/>
              <a:buChar char="ü"/>
            </a:pPr>
            <a:r>
              <a:rPr lang="en-US" sz="900" dirty="0"/>
              <a:t>ENCODE Encyclopedia</a:t>
            </a:r>
          </a:p>
          <a:p>
            <a:pPr algn="just"/>
            <a:endParaRPr lang="en-US" sz="1000" b="1" dirty="0">
              <a:solidFill>
                <a:srgbClr val="00B050"/>
              </a:solidFill>
            </a:endParaRPr>
          </a:p>
          <a:p>
            <a:pPr algn="just"/>
            <a:r>
              <a:rPr lang="en-US" sz="1000" b="1" dirty="0">
                <a:solidFill>
                  <a:srgbClr val="00B050"/>
                </a:solidFill>
              </a:rPr>
              <a:t>Genome segmentation</a:t>
            </a:r>
            <a:r>
              <a:rPr lang="en-US" sz="1000" b="1" dirty="0"/>
              <a:t>: </a:t>
            </a:r>
            <a:r>
              <a:rPr lang="en-US" sz="1000" dirty="0"/>
              <a:t>partition the genome into regions (states) with distinct epigenomic profiles, then assign each state a functional label. </a:t>
            </a:r>
          </a:p>
          <a:p>
            <a:pPr lvl="1" algn="just">
              <a:buFont typeface="Wingdings" charset="2"/>
              <a:buChar char="ü"/>
            </a:pPr>
            <a:r>
              <a:rPr lang="en-US" sz="900" dirty="0" err="1"/>
              <a:t>ChromHMM</a:t>
            </a:r>
            <a:r>
              <a:rPr lang="en-US" sz="900" dirty="0"/>
              <a:t>: Multivariate Hidden Markov Model</a:t>
            </a:r>
          </a:p>
          <a:p>
            <a:pPr lvl="1" algn="just">
              <a:buFont typeface="Wingdings" charset="2"/>
              <a:buChar char="ü"/>
            </a:pPr>
            <a:r>
              <a:rPr lang="en-US" sz="900" dirty="0"/>
              <a:t>Segway: Dynamic Bayesian Network Model</a:t>
            </a:r>
            <a:endParaRPr lang="en-US" sz="1600" dirty="0"/>
          </a:p>
          <a:p>
            <a:endParaRPr lang="en-US" sz="1000" dirty="0">
              <a:solidFill>
                <a:srgbClr val="FF0000"/>
              </a:solidFill>
            </a:endParaRPr>
          </a:p>
          <a:p>
            <a:r>
              <a:rPr lang="en-US" sz="1000" dirty="0">
                <a:solidFill>
                  <a:srgbClr val="FF0000"/>
                </a:solidFill>
              </a:rPr>
              <a:t>Supervised regulatory prediction: </a:t>
            </a:r>
            <a:r>
              <a:rPr lang="en-US" sz="1000" dirty="0"/>
              <a:t>learn predictive models from  labeled  dataset of regulatory elements.</a:t>
            </a:r>
          </a:p>
          <a:p>
            <a:pPr lvl="1">
              <a:buFont typeface="Wingdings" charset="2"/>
              <a:buChar char="ü"/>
            </a:pPr>
            <a:r>
              <a:rPr lang="en-US" sz="900" dirty="0"/>
              <a:t> CSI-ANN: Time-Delay Neural Network</a:t>
            </a:r>
          </a:p>
          <a:p>
            <a:pPr lvl="1">
              <a:buFont typeface="Wingdings" charset="2"/>
              <a:buChar char="ü"/>
            </a:pPr>
            <a:r>
              <a:rPr lang="en-US" sz="900" dirty="0"/>
              <a:t> RFECS: Random Forest</a:t>
            </a:r>
          </a:p>
          <a:p>
            <a:pPr lvl="1">
              <a:buFont typeface="Wingdings" charset="2"/>
              <a:buChar char="ü"/>
            </a:pPr>
            <a:r>
              <a:rPr lang="en-US" sz="900" dirty="0"/>
              <a:t> DEEP: Ensemble SVM + Artificial Neural Network</a:t>
            </a:r>
          </a:p>
          <a:p>
            <a:pPr lvl="1">
              <a:buFont typeface="Wingdings" charset="2"/>
              <a:buChar char="ü"/>
            </a:pPr>
            <a:r>
              <a:rPr lang="en-US" sz="900" dirty="0"/>
              <a:t> REPTILE: Random Forest</a:t>
            </a:r>
          </a:p>
          <a:p>
            <a:pPr lvl="1">
              <a:buFont typeface="Wingdings" charset="2"/>
              <a:buChar char="ü"/>
            </a:pPr>
            <a:r>
              <a:rPr lang="en-US" sz="900" dirty="0"/>
              <a:t> </a:t>
            </a:r>
            <a:r>
              <a:rPr lang="en-US" sz="900" dirty="0" err="1"/>
              <a:t>gkm</a:t>
            </a:r>
            <a:r>
              <a:rPr lang="en-US" sz="900" dirty="0"/>
              <a:t>-SVM: Gapped k-</a:t>
            </a:r>
            <a:r>
              <a:rPr lang="en-US" sz="900" dirty="0" err="1"/>
              <a:t>mer</a:t>
            </a:r>
            <a:endParaRPr lang="en-US" sz="900" dirty="0"/>
          </a:p>
          <a:p>
            <a:pPr marL="495300" lvl="1" indent="0">
              <a:buNone/>
            </a:pPr>
            <a:endParaRPr lang="en-US" sz="900" dirty="0"/>
          </a:p>
          <a:p>
            <a:pPr>
              <a:buFont typeface="Arial" panose="020B0604020202020204" pitchFamily="34" charset="0"/>
              <a:buChar char="•"/>
            </a:pPr>
            <a:r>
              <a:rPr lang="en-US" sz="1000" b="1" dirty="0">
                <a:solidFill>
                  <a:srgbClr val="00B050"/>
                </a:solidFill>
              </a:rPr>
              <a:t>Target finding</a:t>
            </a:r>
          </a:p>
          <a:p>
            <a:pPr lvl="1">
              <a:buFont typeface="Wingdings" pitchFamily="2" charset="2"/>
              <a:buChar char="ü"/>
            </a:pPr>
            <a:r>
              <a:rPr lang="en-US" sz="900" dirty="0"/>
              <a:t> </a:t>
            </a:r>
            <a:r>
              <a:rPr lang="en-US" sz="900" dirty="0" smtClean="0"/>
              <a:t>Ripple, </a:t>
            </a:r>
            <a:r>
              <a:rPr lang="en-US" sz="900" dirty="0" err="1" smtClean="0"/>
              <a:t>TargetFinder</a:t>
            </a:r>
            <a:r>
              <a:rPr lang="en-US" sz="900" dirty="0" smtClean="0"/>
              <a:t>, </a:t>
            </a:r>
            <a:r>
              <a:rPr lang="en-US" sz="900" dirty="0"/>
              <a:t>JEME, </a:t>
            </a:r>
            <a:r>
              <a:rPr lang="en-US" sz="900" dirty="0" err="1" smtClean="0"/>
              <a:t>PreSTIGE</a:t>
            </a:r>
            <a:r>
              <a:rPr lang="en-US" sz="900" dirty="0" smtClean="0"/>
              <a:t>, IM-PET</a:t>
            </a:r>
            <a:endParaRPr lang="en-US" sz="900" dirty="0"/>
          </a:p>
          <a:p>
            <a:pPr lvl="1">
              <a:buFont typeface="Wingdings" pitchFamily="2" charset="2"/>
              <a:buChar char="ü"/>
            </a:pPr>
            <a:endParaRPr lang="en-US" sz="900" dirty="0"/>
          </a:p>
          <a:p>
            <a:pPr lvl="1">
              <a:buFont typeface="Wingdings" pitchFamily="2" charset="2"/>
              <a:buChar char="ü"/>
            </a:pPr>
            <a:endParaRPr lang="en-US" sz="900" dirty="0"/>
          </a:p>
          <a:p>
            <a:pPr lvl="1">
              <a:buFont typeface="Wingdings" pitchFamily="2" charset="2"/>
              <a:buChar char="ü"/>
            </a:pPr>
            <a:endParaRPr lang="en-US" sz="900" dirty="0"/>
          </a:p>
          <a:p>
            <a:pPr lvl="1">
              <a:buFont typeface="Arial" panose="020B0604020202020204" pitchFamily="34" charset="0"/>
              <a:buChar char="•"/>
            </a:pPr>
            <a:endParaRPr lang="en-US" sz="9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0833"/>
          <a:stretch/>
        </p:blipFill>
        <p:spPr>
          <a:xfrm>
            <a:off x="5968603" y="1188631"/>
            <a:ext cx="2443163" cy="1692185"/>
          </a:xfrm>
          <a:prstGeom prst="rect">
            <a:avLst/>
          </a:prstGeom>
        </p:spPr>
      </p:pic>
      <p:sp>
        <p:nvSpPr>
          <p:cNvPr id="7" name="TextBox 6"/>
          <p:cNvSpPr txBox="1"/>
          <p:nvPr/>
        </p:nvSpPr>
        <p:spPr>
          <a:xfrm rot="16200000">
            <a:off x="5322547" y="1961786"/>
            <a:ext cx="912429" cy="253916"/>
          </a:xfrm>
          <a:prstGeom prst="rect">
            <a:avLst/>
          </a:prstGeom>
          <a:noFill/>
        </p:spPr>
        <p:txBody>
          <a:bodyPr wrap="none" rtlCol="0">
            <a:spAutoFit/>
          </a:bodyPr>
          <a:lstStyle/>
          <a:p>
            <a:r>
              <a:rPr lang="en-US" sz="1050" dirty="0" err="1">
                <a:solidFill>
                  <a:srgbClr val="00B050"/>
                </a:solidFill>
              </a:rPr>
              <a:t>ChromHMM</a:t>
            </a:r>
            <a:endParaRPr lang="en-US" sz="1050" dirty="0">
              <a:solidFill>
                <a:srgbClr val="00B05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467" y="3227855"/>
            <a:ext cx="2129435" cy="1528026"/>
          </a:xfrm>
          <a:prstGeom prst="rect">
            <a:avLst/>
          </a:prstGeom>
        </p:spPr>
      </p:pic>
      <p:sp>
        <p:nvSpPr>
          <p:cNvPr id="10" name="TextBox 9"/>
          <p:cNvSpPr txBox="1"/>
          <p:nvPr/>
        </p:nvSpPr>
        <p:spPr>
          <a:xfrm rot="16200000">
            <a:off x="5523407" y="3940616"/>
            <a:ext cx="739305" cy="253916"/>
          </a:xfrm>
          <a:prstGeom prst="rect">
            <a:avLst/>
          </a:prstGeom>
          <a:noFill/>
        </p:spPr>
        <p:txBody>
          <a:bodyPr wrap="none" rtlCol="0">
            <a:spAutoFit/>
          </a:bodyPr>
          <a:lstStyle/>
          <a:p>
            <a:r>
              <a:rPr lang="en-US" sz="1050" dirty="0">
                <a:solidFill>
                  <a:srgbClr val="FF0000"/>
                </a:solidFill>
              </a:rPr>
              <a:t>CSI-ANN</a:t>
            </a:r>
          </a:p>
        </p:txBody>
      </p:sp>
      <p:sp>
        <p:nvSpPr>
          <p:cNvPr id="11" name="TextBox 10"/>
          <p:cNvSpPr txBox="1"/>
          <p:nvPr/>
        </p:nvSpPr>
        <p:spPr>
          <a:xfrm>
            <a:off x="6500812" y="2838891"/>
            <a:ext cx="2014538" cy="215444"/>
          </a:xfrm>
          <a:prstGeom prst="rect">
            <a:avLst/>
          </a:prstGeom>
          <a:noFill/>
        </p:spPr>
        <p:txBody>
          <a:bodyPr wrap="square" rtlCol="0">
            <a:spAutoFit/>
          </a:bodyPr>
          <a:lstStyle/>
          <a:p>
            <a:r>
              <a:rPr lang="en-US" sz="800" dirty="0"/>
              <a:t>J. Ernst, M. </a:t>
            </a:r>
            <a:r>
              <a:rPr lang="en-US" sz="800" dirty="0" err="1"/>
              <a:t>Kellis</a:t>
            </a:r>
            <a:r>
              <a:rPr lang="en-US" sz="800" dirty="0"/>
              <a:t>. </a:t>
            </a:r>
            <a:r>
              <a:rPr lang="en-US" sz="800" i="1" dirty="0"/>
              <a:t>Nat. </a:t>
            </a:r>
            <a:r>
              <a:rPr lang="en-US" sz="800" i="1" dirty="0" err="1"/>
              <a:t>Protoc</a:t>
            </a:r>
            <a:r>
              <a:rPr lang="en-US" sz="800" i="1" dirty="0"/>
              <a:t>., 2017</a:t>
            </a:r>
          </a:p>
        </p:txBody>
      </p:sp>
      <p:sp>
        <p:nvSpPr>
          <p:cNvPr id="13" name="TextBox 12"/>
          <p:cNvSpPr txBox="1"/>
          <p:nvPr/>
        </p:nvSpPr>
        <p:spPr>
          <a:xfrm>
            <a:off x="6125466" y="4844267"/>
            <a:ext cx="2471995" cy="215444"/>
          </a:xfrm>
          <a:prstGeom prst="rect">
            <a:avLst/>
          </a:prstGeom>
          <a:noFill/>
        </p:spPr>
        <p:txBody>
          <a:bodyPr wrap="square" rtlCol="0">
            <a:spAutoFit/>
          </a:bodyPr>
          <a:lstStyle/>
          <a:p>
            <a:r>
              <a:rPr lang="en-US" sz="800" dirty="0"/>
              <a:t>H.A. </a:t>
            </a:r>
            <a:r>
              <a:rPr lang="en-US" sz="800" dirty="0" err="1"/>
              <a:t>Firpi</a:t>
            </a:r>
            <a:r>
              <a:rPr lang="en-US" sz="800" dirty="0"/>
              <a:t>, D. </a:t>
            </a:r>
            <a:r>
              <a:rPr lang="en-US" sz="800" dirty="0" err="1"/>
              <a:t>Ucar</a:t>
            </a:r>
            <a:r>
              <a:rPr lang="en-US" sz="800" dirty="0"/>
              <a:t>, K. Tian. Bioinformatics, 2010</a:t>
            </a:r>
          </a:p>
        </p:txBody>
      </p:sp>
    </p:spTree>
    <p:extLst>
      <p:ext uri="{BB962C8B-B14F-4D97-AF65-F5344CB8AC3E}">
        <p14:creationId xmlns:p14="http://schemas.microsoft.com/office/powerpoint/2010/main" val="2320486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850"/>
            <a:ext cx="7886700" cy="994172"/>
          </a:xfrm>
        </p:spPr>
        <p:txBody>
          <a:bodyPr>
            <a:normAutofit/>
          </a:bodyPr>
          <a:lstStyle/>
          <a:p>
            <a:pPr algn="ctr"/>
            <a:r>
              <a:rPr lang="en-US" sz="1800" dirty="0">
                <a:solidFill>
                  <a:schemeClr val="accent5"/>
                </a:solidFill>
                <a:latin typeface="Arial" charset="0"/>
                <a:ea typeface="Arial" charset="0"/>
                <a:cs typeface="Arial" charset="0"/>
              </a:rPr>
              <a:t>Genetic variant annotation: </a:t>
            </a:r>
            <a:r>
              <a:rPr lang="en-US" sz="1800" dirty="0">
                <a:solidFill>
                  <a:srgbClr val="00B050"/>
                </a:solidFill>
                <a:latin typeface="Arial" charset="0"/>
                <a:ea typeface="Arial" charset="0"/>
                <a:cs typeface="Arial" charset="0"/>
              </a:rPr>
              <a:t>coding</a:t>
            </a:r>
            <a:r>
              <a:rPr lang="en-US" sz="1800" dirty="0">
                <a:solidFill>
                  <a:schemeClr val="accent5"/>
                </a:solidFill>
                <a:latin typeface="Arial" charset="0"/>
                <a:ea typeface="Arial" charset="0"/>
                <a:cs typeface="Arial" charset="0"/>
              </a:rPr>
              <a:t> and </a:t>
            </a:r>
            <a:r>
              <a:rPr lang="en-US" sz="1800" dirty="0">
                <a:solidFill>
                  <a:srgbClr val="FF0000"/>
                </a:solidFill>
                <a:latin typeface="Arial" charset="0"/>
                <a:ea typeface="Arial" charset="0"/>
                <a:cs typeface="Arial" charset="0"/>
              </a:rPr>
              <a:t>noncoding</a:t>
            </a:r>
          </a:p>
        </p:txBody>
      </p:sp>
      <p:sp>
        <p:nvSpPr>
          <p:cNvPr id="3" name="Content Placeholder 2"/>
          <p:cNvSpPr>
            <a:spLocks noGrp="1"/>
          </p:cNvSpPr>
          <p:nvPr>
            <p:ph idx="1"/>
          </p:nvPr>
        </p:nvSpPr>
        <p:spPr>
          <a:xfrm>
            <a:off x="463112" y="1102022"/>
            <a:ext cx="3679031" cy="3585096"/>
          </a:xfrm>
        </p:spPr>
        <p:txBody>
          <a:bodyPr>
            <a:noAutofit/>
          </a:bodyPr>
          <a:lstStyle/>
          <a:p>
            <a:pPr>
              <a:buFont typeface="Arial" charset="0"/>
              <a:buChar char="•"/>
            </a:pPr>
            <a:r>
              <a:rPr lang="en-US" sz="1050" dirty="0" smtClean="0"/>
              <a:t>Tools </a:t>
            </a:r>
            <a:r>
              <a:rPr lang="en-US" sz="1050" dirty="0"/>
              <a:t>developed specifically for </a:t>
            </a:r>
            <a:r>
              <a:rPr lang="en-US" sz="1050" dirty="0">
                <a:solidFill>
                  <a:srgbClr val="00B050"/>
                </a:solidFill>
              </a:rPr>
              <a:t>coding </a:t>
            </a:r>
            <a:r>
              <a:rPr lang="en-US" sz="1050" dirty="0"/>
              <a:t>variants:</a:t>
            </a:r>
          </a:p>
          <a:p>
            <a:pPr lvl="1">
              <a:buFont typeface="Wingdings" charset="2"/>
              <a:buChar char="ü"/>
            </a:pPr>
            <a:r>
              <a:rPr lang="en-US" sz="1050" dirty="0"/>
              <a:t>PolyPhen-2</a:t>
            </a:r>
          </a:p>
          <a:p>
            <a:pPr lvl="1">
              <a:buFont typeface="Wingdings" charset="2"/>
              <a:buChar char="ü"/>
            </a:pPr>
            <a:r>
              <a:rPr lang="en-US" sz="1050" dirty="0" err="1"/>
              <a:t>SnpEff</a:t>
            </a:r>
            <a:endParaRPr lang="en-US" sz="1050" dirty="0"/>
          </a:p>
          <a:p>
            <a:pPr lvl="1">
              <a:buFont typeface="Wingdings" charset="2"/>
              <a:buChar char="ü"/>
            </a:pPr>
            <a:r>
              <a:rPr lang="en-US" sz="1050" dirty="0"/>
              <a:t> SIFT</a:t>
            </a:r>
          </a:p>
          <a:p>
            <a:pPr lvl="1">
              <a:buFont typeface="Wingdings" charset="2"/>
              <a:buChar char="ü"/>
            </a:pPr>
            <a:r>
              <a:rPr lang="is-IS" sz="1050" dirty="0"/>
              <a:t>...</a:t>
            </a:r>
            <a:endParaRPr lang="en-US" sz="1050" dirty="0"/>
          </a:p>
          <a:p>
            <a:pPr>
              <a:buFont typeface="Arial" charset="0"/>
              <a:buChar char="•"/>
            </a:pPr>
            <a:r>
              <a:rPr lang="en-US" sz="1050" dirty="0"/>
              <a:t>Tools developed specifically for </a:t>
            </a:r>
            <a:r>
              <a:rPr lang="en-US" sz="1050" dirty="0">
                <a:solidFill>
                  <a:srgbClr val="FF0000"/>
                </a:solidFill>
              </a:rPr>
              <a:t>noncoding</a:t>
            </a:r>
            <a:r>
              <a:rPr lang="en-US" sz="1050" dirty="0"/>
              <a:t> variants:</a:t>
            </a:r>
          </a:p>
          <a:p>
            <a:pPr lvl="1">
              <a:buFont typeface="Wingdings" charset="2"/>
              <a:buChar char="ü"/>
            </a:pPr>
            <a:r>
              <a:rPr lang="en-US" altLang="zh-CN" sz="1050" dirty="0" err="1"/>
              <a:t>RegulomeDB</a:t>
            </a:r>
            <a:endParaRPr lang="en-US" altLang="zh-CN" sz="1050" dirty="0"/>
          </a:p>
          <a:p>
            <a:pPr lvl="1">
              <a:buFont typeface="Wingdings" charset="2"/>
              <a:buChar char="ü"/>
            </a:pPr>
            <a:r>
              <a:rPr lang="en-US" sz="1050" dirty="0" err="1"/>
              <a:t>HaploReg</a:t>
            </a:r>
            <a:endParaRPr lang="en-US" sz="1050" dirty="0"/>
          </a:p>
          <a:p>
            <a:pPr lvl="1">
              <a:buFont typeface="Wingdings" charset="2"/>
              <a:buChar char="ü"/>
            </a:pPr>
            <a:r>
              <a:rPr lang="en-US" sz="1050" dirty="0" err="1"/>
              <a:t>DeepSEA</a:t>
            </a:r>
            <a:endParaRPr lang="en-US" sz="1050" dirty="0"/>
          </a:p>
          <a:p>
            <a:pPr lvl="1">
              <a:buFont typeface="Wingdings" charset="2"/>
              <a:buChar char="ü"/>
            </a:pPr>
            <a:r>
              <a:rPr lang="en-US" sz="1050" dirty="0"/>
              <a:t>GWAVA</a:t>
            </a:r>
          </a:p>
          <a:p>
            <a:pPr lvl="1">
              <a:buFont typeface="Wingdings" charset="2"/>
              <a:buChar char="ü"/>
            </a:pPr>
            <a:r>
              <a:rPr lang="en-US" sz="1050" dirty="0"/>
              <a:t>...</a:t>
            </a:r>
          </a:p>
          <a:p>
            <a:pPr>
              <a:buFont typeface="Arial" charset="0"/>
              <a:buChar char="•"/>
            </a:pPr>
            <a:r>
              <a:rPr lang="en-US" sz="1050" dirty="0"/>
              <a:t>Tools for both coding and noncoding variants:</a:t>
            </a:r>
          </a:p>
          <a:p>
            <a:pPr lvl="1">
              <a:buFont typeface="Wingdings" charset="2"/>
              <a:buChar char="ü"/>
            </a:pPr>
            <a:r>
              <a:rPr lang="en-US" sz="1050" dirty="0"/>
              <a:t>CADD</a:t>
            </a:r>
          </a:p>
          <a:p>
            <a:pPr lvl="1">
              <a:buFont typeface="Wingdings" charset="2"/>
              <a:buChar char="ü"/>
            </a:pPr>
            <a:r>
              <a:rPr lang="en-US" sz="1050" dirty="0"/>
              <a:t>ANNOVAR</a:t>
            </a:r>
          </a:p>
          <a:p>
            <a:pPr lvl="1">
              <a:buFont typeface="Wingdings" charset="2"/>
              <a:buChar char="ü"/>
            </a:pPr>
            <a:r>
              <a:rPr lang="en-US" sz="1050" dirty="0"/>
              <a:t>VEP</a:t>
            </a:r>
          </a:p>
          <a:p>
            <a:pPr lvl="1">
              <a:buFont typeface="Wingdings" charset="2"/>
              <a:buChar char="ü"/>
            </a:pPr>
            <a:r>
              <a:rPr lang="en-US" sz="1050" dirty="0"/>
              <a:t>FATHMM-MKL</a:t>
            </a:r>
          </a:p>
          <a:p>
            <a:pPr lvl="1">
              <a:buFont typeface="Wingdings" charset="2"/>
              <a:buChar char="ü"/>
            </a:pPr>
            <a:r>
              <a:rPr lang="en-US" sz="1050" dirty="0"/>
              <a:t> </a:t>
            </a:r>
            <a:r>
              <a:rPr lang="is-IS" sz="1050" dirty="0"/>
              <a:t>….</a:t>
            </a:r>
            <a:endParaRPr lang="en-US" sz="1050" dirty="0"/>
          </a:p>
          <a:p>
            <a:pPr lvl="1">
              <a:buFont typeface="Wingdings" charset="2"/>
              <a:buChar char="ü"/>
            </a:pPr>
            <a:endParaRPr lang="en-US" sz="1400" dirty="0"/>
          </a:p>
          <a:p>
            <a:pPr>
              <a:buFont typeface="Wingdings" charset="2"/>
              <a:buChar char="ü"/>
            </a:pPr>
            <a:endParaRPr lang="en-US" sz="1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84" t="5324" b="58857"/>
          <a:stretch/>
        </p:blipFill>
        <p:spPr>
          <a:xfrm>
            <a:off x="4572000" y="1102022"/>
            <a:ext cx="3511502" cy="1644811"/>
          </a:xfrm>
          <a:prstGeom prst="rect">
            <a:avLst/>
          </a:prstGeom>
        </p:spPr>
      </p:pic>
      <p:sp>
        <p:nvSpPr>
          <p:cNvPr id="5" name="TextBox 4"/>
          <p:cNvSpPr txBox="1"/>
          <p:nvPr/>
        </p:nvSpPr>
        <p:spPr>
          <a:xfrm rot="16200000">
            <a:off x="3980914" y="1963068"/>
            <a:ext cx="869149" cy="253916"/>
          </a:xfrm>
          <a:prstGeom prst="rect">
            <a:avLst/>
          </a:prstGeom>
          <a:noFill/>
        </p:spPr>
        <p:txBody>
          <a:bodyPr wrap="none" rtlCol="0">
            <a:spAutoFit/>
          </a:bodyPr>
          <a:lstStyle/>
          <a:p>
            <a:r>
              <a:rPr lang="en-US" sz="1050" dirty="0">
                <a:solidFill>
                  <a:srgbClr val="00B050"/>
                </a:solidFill>
              </a:rPr>
              <a:t>Polyphen-2</a:t>
            </a:r>
          </a:p>
        </p:txBody>
      </p:sp>
      <p:sp>
        <p:nvSpPr>
          <p:cNvPr id="6" name="TextBox 5"/>
          <p:cNvSpPr txBox="1"/>
          <p:nvPr/>
        </p:nvSpPr>
        <p:spPr>
          <a:xfrm>
            <a:off x="6040955" y="2827792"/>
            <a:ext cx="2042547" cy="215444"/>
          </a:xfrm>
          <a:prstGeom prst="rect">
            <a:avLst/>
          </a:prstGeom>
          <a:noFill/>
        </p:spPr>
        <p:txBody>
          <a:bodyPr wrap="none" rtlCol="0">
            <a:spAutoFit/>
          </a:bodyPr>
          <a:lstStyle/>
          <a:p>
            <a:r>
              <a:rPr lang="en-US" sz="800" dirty="0"/>
              <a:t>I.A. </a:t>
            </a:r>
            <a:r>
              <a:rPr lang="en-US" sz="800" dirty="0" err="1"/>
              <a:t>Adzhubei</a:t>
            </a:r>
            <a:r>
              <a:rPr lang="en-US" sz="800" dirty="0"/>
              <a:t>, </a:t>
            </a:r>
            <a:r>
              <a:rPr lang="en-US" sz="800" i="1" dirty="0"/>
              <a:t>et al. Nat. Methods,  2010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832" y="2991345"/>
            <a:ext cx="1707503" cy="2100265"/>
          </a:xfrm>
          <a:prstGeom prst="rect">
            <a:avLst/>
          </a:prstGeom>
        </p:spPr>
      </p:pic>
      <p:sp>
        <p:nvSpPr>
          <p:cNvPr id="9" name="TextBox 8"/>
          <p:cNvSpPr txBox="1"/>
          <p:nvPr/>
        </p:nvSpPr>
        <p:spPr>
          <a:xfrm rot="16200000">
            <a:off x="4026599" y="3721593"/>
            <a:ext cx="777777" cy="253916"/>
          </a:xfrm>
          <a:prstGeom prst="rect">
            <a:avLst/>
          </a:prstGeom>
          <a:noFill/>
        </p:spPr>
        <p:txBody>
          <a:bodyPr wrap="none" rtlCol="0">
            <a:spAutoFit/>
          </a:bodyPr>
          <a:lstStyle/>
          <a:p>
            <a:r>
              <a:rPr lang="en-US" sz="1050" dirty="0" err="1">
                <a:solidFill>
                  <a:srgbClr val="FF0000"/>
                </a:solidFill>
              </a:rPr>
              <a:t>DeepSEA</a:t>
            </a:r>
            <a:endParaRPr lang="en-US" sz="1050" dirty="0">
              <a:solidFill>
                <a:srgbClr val="FF0000"/>
              </a:solidFill>
            </a:endParaRPr>
          </a:p>
        </p:txBody>
      </p:sp>
      <p:sp>
        <p:nvSpPr>
          <p:cNvPr id="10" name="TextBox 9"/>
          <p:cNvSpPr txBox="1"/>
          <p:nvPr/>
        </p:nvSpPr>
        <p:spPr>
          <a:xfrm>
            <a:off x="6477129" y="4819710"/>
            <a:ext cx="2383986" cy="215444"/>
          </a:xfrm>
          <a:prstGeom prst="rect">
            <a:avLst/>
          </a:prstGeom>
          <a:noFill/>
        </p:spPr>
        <p:txBody>
          <a:bodyPr wrap="none" rtlCol="0">
            <a:spAutoFit/>
          </a:bodyPr>
          <a:lstStyle/>
          <a:p>
            <a:r>
              <a:rPr lang="en-US" sz="800" dirty="0"/>
              <a:t>J. Zhou, O.G. </a:t>
            </a:r>
            <a:r>
              <a:rPr lang="en-US" sz="800" dirty="0" err="1"/>
              <a:t>Troyanskaya</a:t>
            </a:r>
            <a:r>
              <a:rPr lang="en-US" sz="800" dirty="0"/>
              <a:t>, Nat. Methods, 2015</a:t>
            </a:r>
          </a:p>
        </p:txBody>
      </p:sp>
    </p:spTree>
    <p:extLst>
      <p:ext uri="{BB962C8B-B14F-4D97-AF65-F5344CB8AC3E}">
        <p14:creationId xmlns:p14="http://schemas.microsoft.com/office/powerpoint/2010/main" val="833709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9A976CA-5715-6348-8D5E-4B96137515C0}"/>
              </a:ext>
            </a:extLst>
          </p:cNvPr>
          <p:cNvSpPr txBox="1">
            <a:spLocks/>
          </p:cNvSpPr>
          <p:nvPr/>
        </p:nvSpPr>
        <p:spPr bwMode="auto">
          <a:xfrm>
            <a:off x="1564316" y="311391"/>
            <a:ext cx="6115049" cy="820118"/>
          </a:xfrm>
          <a:prstGeom prst="rect">
            <a:avLst/>
          </a:prstGeom>
          <a:pattFill prst="ltUpDiag">
            <a:fgClr>
              <a:schemeClr val="bg1">
                <a:lumMod val="85000"/>
              </a:schemeClr>
            </a:fgClr>
            <a:bgClr>
              <a:schemeClr val="bg1"/>
            </a:bgClr>
          </a:pattFill>
          <a:ln>
            <a:solidFill>
              <a:schemeClr val="bg1">
                <a:lumMod val="85000"/>
              </a:schemeClr>
            </a:solidFill>
          </a:ln>
        </p:spPr>
        <p:txBody>
          <a:bodyPr lIns="68527" tIns="34264" rIns="68527" bIns="34264"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100" kern="1200" dirty="0">
                <a:solidFill>
                  <a:srgbClr val="000090"/>
                </a:solidFill>
                <a:latin typeface="Calibri" panose="020F0502020204030204"/>
                <a:cs typeface=""/>
              </a:rPr>
              <a:t>Major takeaway from annotation experience for disease studies: </a:t>
            </a:r>
            <a:r>
              <a:rPr lang="en-US" altLang="en-US" sz="2100" b="1" i="1" kern="1200" dirty="0">
                <a:solidFill>
                  <a:srgbClr val="FF0000"/>
                </a:solidFill>
                <a:latin typeface="Calibri" panose="020F0502020204030204"/>
                <a:cs typeface=""/>
              </a:rPr>
              <a:t>less is more</a:t>
            </a:r>
          </a:p>
        </p:txBody>
      </p:sp>
      <p:graphicFrame>
        <p:nvGraphicFramePr>
          <p:cNvPr id="22" name="Table 21">
            <a:extLst>
              <a:ext uri="{FF2B5EF4-FFF2-40B4-BE49-F238E27FC236}">
                <a16:creationId xmlns:a16="http://schemas.microsoft.com/office/drawing/2014/main" xmlns="" id="{8DB3CEFF-2B9D-2A4D-AA11-367687C67C8C}"/>
              </a:ext>
            </a:extLst>
          </p:cNvPr>
          <p:cNvGraphicFramePr>
            <a:graphicFrameLocks noGrp="1"/>
          </p:cNvGraphicFramePr>
          <p:nvPr>
            <p:extLst/>
          </p:nvPr>
        </p:nvGraphicFramePr>
        <p:xfrm>
          <a:off x="1621463" y="3861011"/>
          <a:ext cx="2216493" cy="994440"/>
        </p:xfrm>
        <a:graphic>
          <a:graphicData uri="http://schemas.openxmlformats.org/drawingml/2006/table">
            <a:tbl>
              <a:tblPr firstRow="1" bandRow="1">
                <a:tableStyleId>{69012ECD-51FC-41F1-AA8D-1B2483CD663E}</a:tableStyleId>
              </a:tblPr>
              <a:tblGrid>
                <a:gridCol w="582499">
                  <a:extLst>
                    <a:ext uri="{9D8B030D-6E8A-4147-A177-3AD203B41FA5}">
                      <a16:colId xmlns:a16="http://schemas.microsoft.com/office/drawing/2014/main" xmlns="" val="632168749"/>
                    </a:ext>
                  </a:extLst>
                </a:gridCol>
                <a:gridCol w="1633994">
                  <a:extLst>
                    <a:ext uri="{9D8B030D-6E8A-4147-A177-3AD203B41FA5}">
                      <a16:colId xmlns:a16="http://schemas.microsoft.com/office/drawing/2014/main" xmlns="" val="4101024685"/>
                    </a:ext>
                  </a:extLst>
                </a:gridCol>
              </a:tblGrid>
              <a:tr h="248610">
                <a:tc>
                  <a:txBody>
                    <a:bodyPr/>
                    <a:lstStyle/>
                    <a:p>
                      <a:pPr marL="0" marR="0" algn="ctr">
                        <a:spcBef>
                          <a:spcPts val="0"/>
                        </a:spcBef>
                        <a:spcAft>
                          <a:spcPts val="0"/>
                        </a:spcAft>
                      </a:pPr>
                      <a:r>
                        <a:rPr lang="en-US" sz="900" dirty="0">
                          <a:effectLst/>
                        </a:rPr>
                        <a:t>Disease</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a:spcBef>
                          <a:spcPts val="0"/>
                        </a:spcBef>
                        <a:spcAft>
                          <a:spcPts val="0"/>
                        </a:spcAft>
                      </a:pPr>
                      <a:r>
                        <a:rPr lang="en-US" sz="900" dirty="0">
                          <a:effectLst/>
                        </a:rPr>
                        <a:t>Scale</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xmlns="" val="2465894582"/>
                  </a:ext>
                </a:extLst>
              </a:tr>
              <a:tr h="248610">
                <a:tc>
                  <a:txBody>
                    <a:bodyPr/>
                    <a:lstStyle/>
                    <a:p>
                      <a:pPr marL="0" marR="0" algn="ctr">
                        <a:spcBef>
                          <a:spcPts val="0"/>
                        </a:spcBef>
                        <a:spcAft>
                          <a:spcPts val="0"/>
                        </a:spcAft>
                      </a:pPr>
                      <a:r>
                        <a:rPr lang="en-US" sz="900" dirty="0">
                          <a:effectLst/>
                        </a:rPr>
                        <a:t>rare</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900" dirty="0">
                          <a:effectLst/>
                        </a:rPr>
                        <a:t>a few with high impact </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22508404"/>
                  </a:ext>
                </a:extLst>
              </a:tr>
              <a:tr h="248610">
                <a:tc>
                  <a:txBody>
                    <a:bodyPr/>
                    <a:lstStyle/>
                    <a:p>
                      <a:pPr marL="0" marR="0" algn="ctr">
                        <a:spcBef>
                          <a:spcPts val="0"/>
                        </a:spcBef>
                        <a:spcAft>
                          <a:spcPts val="0"/>
                        </a:spcAft>
                      </a:pPr>
                      <a:r>
                        <a:rPr lang="en-US" sz="900">
                          <a:effectLst/>
                        </a:rPr>
                        <a:t>common</a:t>
                      </a:r>
                      <a:endParaRPr lang="en-US" sz="90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900" dirty="0">
                          <a:effectLst/>
                        </a:rPr>
                        <a:t>many with weak effect</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796483982"/>
                  </a:ext>
                </a:extLst>
              </a:tr>
              <a:tr h="248610">
                <a:tc>
                  <a:txBody>
                    <a:bodyPr/>
                    <a:lstStyle/>
                    <a:p>
                      <a:pPr marL="0" marR="0" algn="ctr">
                        <a:spcBef>
                          <a:spcPts val="0"/>
                        </a:spcBef>
                        <a:spcAft>
                          <a:spcPts val="0"/>
                        </a:spcAft>
                      </a:pPr>
                      <a:r>
                        <a:rPr lang="en-US" sz="900" dirty="0">
                          <a:effectLst/>
                        </a:rPr>
                        <a:t>cancer</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900" dirty="0">
                          <a:effectLst/>
                        </a:rPr>
                        <a:t>a few drivers</a:t>
                      </a:r>
                      <a:endParaRPr lang="en-US" sz="900" dirty="0">
                        <a:effectLst/>
                        <a:latin typeface="Calibri" panose="020F0502020204030204" pitchFamily="34" charset="0"/>
                        <a:ea typeface="DengXian" panose="02010600030101010101" pitchFamily="2" charset="-122"/>
                        <a:cs typeface="Times New Roman" panose="02020603050405020304" pitchFamily="18" charset="0"/>
                      </a:endParaRPr>
                    </a:p>
                  </a:txBody>
                  <a:tcPr marL="34290" marR="34290" marT="34290" marB="34290"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09280493"/>
                  </a:ext>
                </a:extLst>
              </a:tr>
            </a:tbl>
          </a:graphicData>
        </a:graphic>
      </p:graphicFrame>
      <p:grpSp>
        <p:nvGrpSpPr>
          <p:cNvPr id="23" name="Group 22">
            <a:extLst>
              <a:ext uri="{FF2B5EF4-FFF2-40B4-BE49-F238E27FC236}">
                <a16:creationId xmlns:a16="http://schemas.microsoft.com/office/drawing/2014/main" xmlns="" id="{6004365B-4B1A-E843-8788-0BA639C77DF3}"/>
              </a:ext>
            </a:extLst>
          </p:cNvPr>
          <p:cNvGrpSpPr/>
          <p:nvPr/>
        </p:nvGrpSpPr>
        <p:grpSpPr>
          <a:xfrm>
            <a:off x="4219996" y="2511271"/>
            <a:ext cx="3459368" cy="2396801"/>
            <a:chOff x="4074307" y="3029841"/>
            <a:chExt cx="4612491" cy="3195734"/>
          </a:xfrm>
        </p:grpSpPr>
        <p:pic>
          <p:nvPicPr>
            <p:cNvPr id="24" name="Shape 1348">
              <a:extLst>
                <a:ext uri="{FF2B5EF4-FFF2-40B4-BE49-F238E27FC236}">
                  <a16:creationId xmlns:a16="http://schemas.microsoft.com/office/drawing/2014/main" xmlns="" id="{CAB43FE0-8E15-684A-AC5C-067326DF250F}"/>
                </a:ext>
              </a:extLst>
            </p:cNvPr>
            <p:cNvPicPr preferRelativeResize="0"/>
            <p:nvPr/>
          </p:nvPicPr>
          <p:blipFill rotWithShape="1">
            <a:blip r:embed="rId2">
              <a:alphaModFix/>
            </a:blip>
            <a:srcRect l="14888" t="24336" r="16594" b="18507"/>
            <a:stretch/>
          </p:blipFill>
          <p:spPr>
            <a:xfrm>
              <a:off x="4171828" y="3639160"/>
              <a:ext cx="4373766" cy="2380640"/>
            </a:xfrm>
            <a:prstGeom prst="rect">
              <a:avLst/>
            </a:prstGeom>
            <a:noFill/>
            <a:ln>
              <a:noFill/>
            </a:ln>
          </p:spPr>
        </p:pic>
        <p:sp>
          <p:nvSpPr>
            <p:cNvPr id="25" name="TextBox 24">
              <a:extLst>
                <a:ext uri="{FF2B5EF4-FFF2-40B4-BE49-F238E27FC236}">
                  <a16:creationId xmlns:a16="http://schemas.microsoft.com/office/drawing/2014/main" xmlns="" id="{94220E99-5D9B-3442-89AD-7CA8EFFEA05E}"/>
                </a:ext>
              </a:extLst>
            </p:cNvPr>
            <p:cNvSpPr txBox="1"/>
            <p:nvPr/>
          </p:nvSpPr>
          <p:spPr>
            <a:xfrm>
              <a:off x="4211684" y="3052666"/>
              <a:ext cx="4333910" cy="400109"/>
            </a:xfrm>
            <a:prstGeom prst="rect">
              <a:avLst/>
            </a:prstGeom>
            <a:noFill/>
            <a:ln w="3175">
              <a:noFill/>
            </a:ln>
          </p:spPr>
          <p:txBody>
            <a:bodyPr wrap="square" rtlCol="0">
              <a:spAutoFit/>
            </a:bodyPr>
            <a:lstStyle/>
            <a:p>
              <a:pPr algn="ctr"/>
              <a:r>
                <a:rPr lang="en-US" sz="1350" kern="1200" dirty="0">
                  <a:solidFill>
                    <a:prstClr val="black"/>
                  </a:solidFill>
                  <a:latin typeface="Calibri" panose="020F0502020204030204"/>
                  <a:ea typeface=""/>
                  <a:cs typeface=""/>
                </a:rPr>
                <a:t>Example of power issue in disease studies</a:t>
              </a:r>
            </a:p>
          </p:txBody>
        </p:sp>
        <p:sp>
          <p:nvSpPr>
            <p:cNvPr id="26" name="Rectangle 25">
              <a:extLst>
                <a:ext uri="{FF2B5EF4-FFF2-40B4-BE49-F238E27FC236}">
                  <a16:creationId xmlns:a16="http://schemas.microsoft.com/office/drawing/2014/main" xmlns="" id="{66A0B8F2-03B8-4B48-848F-C5191E6A85CE}"/>
                </a:ext>
              </a:extLst>
            </p:cNvPr>
            <p:cNvSpPr/>
            <p:nvPr/>
          </p:nvSpPr>
          <p:spPr>
            <a:xfrm>
              <a:off x="4074307" y="3029841"/>
              <a:ext cx="4612491" cy="3195734"/>
            </a:xfrm>
            <a:prstGeom prst="rect">
              <a:avLst/>
            </a:prstGeom>
            <a:solidFill>
              <a:schemeClr val="bg1">
                <a:lumMod val="75000"/>
                <a:alpha val="25000"/>
              </a:schemeClr>
            </a:solidFill>
            <a:ln w="9525">
              <a:no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grpSp>
      <p:pic>
        <p:nvPicPr>
          <p:cNvPr id="47" name="Picture 46"/>
          <p:cNvPicPr>
            <a:picLocks noChangeAspect="1"/>
          </p:cNvPicPr>
          <p:nvPr/>
        </p:nvPicPr>
        <p:blipFill>
          <a:blip r:embed="rId3"/>
          <a:stretch>
            <a:fillRect/>
          </a:stretch>
        </p:blipFill>
        <p:spPr>
          <a:xfrm>
            <a:off x="1538397" y="2405758"/>
            <a:ext cx="2382623" cy="2459793"/>
          </a:xfrm>
          <a:prstGeom prst="rect">
            <a:avLst/>
          </a:prstGeom>
        </p:spPr>
      </p:pic>
      <p:pic>
        <p:nvPicPr>
          <p:cNvPr id="48" name="Picture 47"/>
          <p:cNvPicPr>
            <a:picLocks noChangeAspect="1"/>
          </p:cNvPicPr>
          <p:nvPr/>
        </p:nvPicPr>
        <p:blipFill>
          <a:blip r:embed="rId4"/>
          <a:stretch>
            <a:fillRect/>
          </a:stretch>
        </p:blipFill>
        <p:spPr>
          <a:xfrm>
            <a:off x="1564316" y="1384651"/>
            <a:ext cx="6115048" cy="866775"/>
          </a:xfrm>
          <a:prstGeom prst="rect">
            <a:avLst/>
          </a:prstGeom>
        </p:spPr>
      </p:pic>
      <p:sp>
        <p:nvSpPr>
          <p:cNvPr id="49"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extLst>
      <p:ext uri="{BB962C8B-B14F-4D97-AF65-F5344CB8AC3E}">
        <p14:creationId xmlns:p14="http://schemas.microsoft.com/office/powerpoint/2010/main" val="1311659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604" t="36111" r="12379" b="25663"/>
          <a:stretch/>
        </p:blipFill>
        <p:spPr>
          <a:xfrm>
            <a:off x="1006996" y="595587"/>
            <a:ext cx="6406589" cy="4281636"/>
          </a:xfrm>
          <a:prstGeom prst="rect">
            <a:avLst/>
          </a:prstGeom>
        </p:spPr>
      </p:pic>
      <p:sp>
        <p:nvSpPr>
          <p:cNvPr id="2" name="Title 1"/>
          <p:cNvSpPr>
            <a:spLocks noGrp="1"/>
          </p:cNvSpPr>
          <p:nvPr>
            <p:ph type="title"/>
          </p:nvPr>
        </p:nvSpPr>
        <p:spPr>
          <a:xfrm>
            <a:off x="887575" y="74813"/>
            <a:ext cx="6621236" cy="380633"/>
          </a:xfrm>
          <a:solidFill>
            <a:schemeClr val="bg1"/>
          </a:solidFill>
        </p:spPr>
        <p:txBody>
          <a:bodyPr>
            <a:noAutofit/>
          </a:bodyPr>
          <a:lstStyle/>
          <a:p>
            <a:pPr algn="ctr"/>
            <a:r>
              <a:rPr lang="en-US" sz="1400" dirty="0">
                <a:solidFill>
                  <a:srgbClr val="22228B"/>
                </a:solidFill>
              </a:rPr>
              <a:t>Coding and non-coding elements may synergistically contribute to cancer</a:t>
            </a:r>
            <a:endParaRPr lang="en-US" sz="1400" dirty="0"/>
          </a:p>
        </p:txBody>
      </p:sp>
      <p:sp>
        <p:nvSpPr>
          <p:cNvPr id="7" name="Shape 513"/>
          <p:cNvSpPr txBox="1"/>
          <p:nvPr/>
        </p:nvSpPr>
        <p:spPr>
          <a:xfrm>
            <a:off x="2063958" y="4790671"/>
            <a:ext cx="4074706" cy="312000"/>
          </a:xfrm>
          <a:prstGeom prst="rect">
            <a:avLst/>
          </a:prstGeom>
          <a:noFill/>
          <a:ln>
            <a:noFill/>
          </a:ln>
        </p:spPr>
        <p:txBody>
          <a:bodyPr wrap="square" lIns="91425" tIns="91425" rIns="91425" bIns="91425" anchor="ctr" anchorCtr="0">
            <a:noAutofit/>
          </a:bodyPr>
          <a:lstStyle/>
          <a:p>
            <a:pPr algn="ctr">
              <a:lnSpc>
                <a:spcPct val="115000"/>
              </a:lnSpc>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Ann. Rev. Biomedical Data Science</a:t>
            </a:r>
            <a:r>
              <a:rPr lang="en" sz="1100" dirty="0">
                <a:solidFill>
                  <a:schemeClr val="dk1"/>
                </a:solidFill>
                <a:latin typeface="Calibri"/>
                <a:ea typeface="Calibri"/>
                <a:cs typeface="Calibri"/>
                <a:sym typeface="Calibri"/>
              </a:rPr>
              <a:t> (‘1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995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B733C3-BBB7-6541-89D4-A89D0B23C2DC}"/>
              </a:ext>
            </a:extLst>
          </p:cNvPr>
          <p:cNvGrpSpPr/>
          <p:nvPr/>
        </p:nvGrpSpPr>
        <p:grpSpPr>
          <a:xfrm>
            <a:off x="1589876" y="1486765"/>
            <a:ext cx="2254248" cy="421808"/>
            <a:chOff x="587721" y="1149427"/>
            <a:chExt cx="3005664" cy="562410"/>
          </a:xfrm>
        </p:grpSpPr>
        <p:sp>
          <p:nvSpPr>
            <p:cNvPr id="3" name="Oval 2">
              <a:extLst>
                <a:ext uri="{FF2B5EF4-FFF2-40B4-BE49-F238E27FC236}">
                  <a16:creationId xmlns:a16="http://schemas.microsoft.com/office/drawing/2014/main" xmlns="" id="{30CE51F2-47F8-024D-8C8C-BB55E80A3E35}"/>
                </a:ext>
              </a:extLst>
            </p:cNvPr>
            <p:cNvSpPr>
              <a:spLocks noChangeAspect="1"/>
            </p:cNvSpPr>
            <p:nvPr/>
          </p:nvSpPr>
          <p:spPr>
            <a:xfrm>
              <a:off x="587721" y="1149427"/>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kern="1200" dirty="0">
                  <a:solidFill>
                    <a:prstClr val="black"/>
                  </a:solidFill>
                </a:rPr>
                <a:t>3</a:t>
              </a:r>
            </a:p>
          </p:txBody>
        </p:sp>
        <p:sp>
          <p:nvSpPr>
            <p:cNvPr id="4" name="Oval 3">
              <a:extLst>
                <a:ext uri="{FF2B5EF4-FFF2-40B4-BE49-F238E27FC236}">
                  <a16:creationId xmlns:a16="http://schemas.microsoft.com/office/drawing/2014/main" xmlns="" id="{84CB0C52-9456-604F-B5F9-4F439C99D7EA}"/>
                </a:ext>
              </a:extLst>
            </p:cNvPr>
            <p:cNvSpPr>
              <a:spLocks noChangeAspect="1"/>
            </p:cNvSpPr>
            <p:nvPr/>
          </p:nvSpPr>
          <p:spPr>
            <a:xfrm>
              <a:off x="1116885" y="1483237"/>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kern="1200" dirty="0">
                  <a:solidFill>
                    <a:prstClr val="black"/>
                  </a:solidFill>
                </a:rPr>
                <a:t>2</a:t>
              </a:r>
            </a:p>
          </p:txBody>
        </p:sp>
        <p:sp>
          <p:nvSpPr>
            <p:cNvPr id="5" name="Oval 4">
              <a:extLst>
                <a:ext uri="{FF2B5EF4-FFF2-40B4-BE49-F238E27FC236}">
                  <a16:creationId xmlns:a16="http://schemas.microsoft.com/office/drawing/2014/main" xmlns="" id="{350A2A52-66F6-6741-84D3-EAD43F74BF81}"/>
                </a:ext>
              </a:extLst>
            </p:cNvPr>
            <p:cNvSpPr>
              <a:spLocks noChangeAspect="1"/>
            </p:cNvSpPr>
            <p:nvPr/>
          </p:nvSpPr>
          <p:spPr>
            <a:xfrm>
              <a:off x="3364785" y="1178437"/>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kern="1200" dirty="0">
                  <a:solidFill>
                    <a:prstClr val="black"/>
                  </a:solidFill>
                </a:rPr>
                <a:t>5</a:t>
              </a:r>
            </a:p>
          </p:txBody>
        </p:sp>
        <p:sp>
          <p:nvSpPr>
            <p:cNvPr id="6" name="Oval 5">
              <a:extLst>
                <a:ext uri="{FF2B5EF4-FFF2-40B4-BE49-F238E27FC236}">
                  <a16:creationId xmlns:a16="http://schemas.microsoft.com/office/drawing/2014/main" xmlns="" id="{B96D3CF8-3698-3C44-9D9F-BCEAE7D182B2}"/>
                </a:ext>
              </a:extLst>
            </p:cNvPr>
            <p:cNvSpPr>
              <a:spLocks noChangeAspect="1"/>
            </p:cNvSpPr>
            <p:nvPr/>
          </p:nvSpPr>
          <p:spPr>
            <a:xfrm>
              <a:off x="2816695" y="1375792"/>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kern="1200" dirty="0">
                  <a:solidFill>
                    <a:prstClr val="black"/>
                  </a:solidFill>
                </a:rPr>
                <a:t>4</a:t>
              </a:r>
            </a:p>
          </p:txBody>
        </p:sp>
        <p:sp>
          <p:nvSpPr>
            <p:cNvPr id="7" name="Oval 6">
              <a:extLst>
                <a:ext uri="{FF2B5EF4-FFF2-40B4-BE49-F238E27FC236}">
                  <a16:creationId xmlns:a16="http://schemas.microsoft.com/office/drawing/2014/main" xmlns="" id="{DC0BC9EB-53B7-BF42-88E1-4F1F410ED8AD}"/>
                </a:ext>
              </a:extLst>
            </p:cNvPr>
            <p:cNvSpPr>
              <a:spLocks noChangeAspect="1"/>
            </p:cNvSpPr>
            <p:nvPr/>
          </p:nvSpPr>
          <p:spPr>
            <a:xfrm>
              <a:off x="1976253" y="1375792"/>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kern="1200" dirty="0">
                  <a:solidFill>
                    <a:prstClr val="black"/>
                  </a:solidFill>
                </a:rPr>
                <a:t>1</a:t>
              </a:r>
            </a:p>
          </p:txBody>
        </p:sp>
      </p:grpSp>
      <p:cxnSp>
        <p:nvCxnSpPr>
          <p:cNvPr id="8" name="Straight Connector 7">
            <a:extLst>
              <a:ext uri="{FF2B5EF4-FFF2-40B4-BE49-F238E27FC236}">
                <a16:creationId xmlns:a16="http://schemas.microsoft.com/office/drawing/2014/main" xmlns="" id="{CF978EF7-8503-8048-B989-B8210DF226D5}"/>
              </a:ext>
            </a:extLst>
          </p:cNvPr>
          <p:cNvCxnSpPr>
            <a:cxnSpLocks/>
          </p:cNvCxnSpPr>
          <p:nvPr/>
        </p:nvCxnSpPr>
        <p:spPr>
          <a:xfrm flipV="1">
            <a:off x="1403977" y="2764617"/>
            <a:ext cx="2948940" cy="10868"/>
          </a:xfrm>
          <a:prstGeom prst="line">
            <a:avLst/>
          </a:prstGeom>
          <a:ln w="0" cmpd="sng">
            <a:solidFill>
              <a:schemeClr val="bg1">
                <a:lumMod val="50000"/>
              </a:schemeClr>
            </a:solidFill>
            <a:prstDash val="lg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9E36B5A5-9FCB-5A4E-AAF9-E47597AF407A}"/>
              </a:ext>
            </a:extLst>
          </p:cNvPr>
          <p:cNvSpPr/>
          <p:nvPr/>
        </p:nvSpPr>
        <p:spPr>
          <a:xfrm>
            <a:off x="1324382" y="2567794"/>
            <a:ext cx="2983229" cy="489596"/>
          </a:xfrm>
          <a:prstGeom prst="rect">
            <a:avLst/>
          </a:prstGeom>
          <a:solidFill>
            <a:srgbClr val="4E8F00">
              <a:alpha val="10000"/>
            </a:srgbClr>
          </a:soli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10" name="Rectangle 9">
            <a:extLst>
              <a:ext uri="{FF2B5EF4-FFF2-40B4-BE49-F238E27FC236}">
                <a16:creationId xmlns:a16="http://schemas.microsoft.com/office/drawing/2014/main" xmlns="" id="{92AECCF0-A0BA-B94E-A4D2-855750D9A3EC}"/>
              </a:ext>
            </a:extLst>
          </p:cNvPr>
          <p:cNvSpPr/>
          <p:nvPr/>
        </p:nvSpPr>
        <p:spPr>
          <a:xfrm>
            <a:off x="1764776" y="2630097"/>
            <a:ext cx="285750" cy="240030"/>
          </a:xfrm>
          <a:prstGeom prst="rect">
            <a:avLst/>
          </a:prstGeom>
          <a:gradFill>
            <a:gsLst>
              <a:gs pos="0">
                <a:schemeClr val="bg1">
                  <a:alpha val="20000"/>
                </a:schemeClr>
              </a:gs>
              <a:gs pos="100000">
                <a:schemeClr val="accent6">
                  <a:lumMod val="75000"/>
                  <a:alpha val="4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sp>
        <p:nvSpPr>
          <p:cNvPr id="11" name="Rectangle 10">
            <a:extLst>
              <a:ext uri="{FF2B5EF4-FFF2-40B4-BE49-F238E27FC236}">
                <a16:creationId xmlns:a16="http://schemas.microsoft.com/office/drawing/2014/main" xmlns="" id="{8194D5A3-DD5C-554C-ADE8-A34099172252}"/>
              </a:ext>
            </a:extLst>
          </p:cNvPr>
          <p:cNvSpPr/>
          <p:nvPr/>
        </p:nvSpPr>
        <p:spPr>
          <a:xfrm>
            <a:off x="3691274" y="2630097"/>
            <a:ext cx="285750" cy="240030"/>
          </a:xfrm>
          <a:prstGeom prst="rect">
            <a:avLst/>
          </a:prstGeom>
          <a:gradFill>
            <a:gsLst>
              <a:gs pos="0">
                <a:schemeClr val="bg1">
                  <a:alpha val="20000"/>
                </a:schemeClr>
              </a:gs>
              <a:gs pos="100000">
                <a:schemeClr val="bg1">
                  <a:lumMod val="6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sp>
        <p:nvSpPr>
          <p:cNvPr id="12" name="Snip Same Side Corner Rectangle 11">
            <a:extLst>
              <a:ext uri="{FF2B5EF4-FFF2-40B4-BE49-F238E27FC236}">
                <a16:creationId xmlns:a16="http://schemas.microsoft.com/office/drawing/2014/main" xmlns="" id="{C90D2B7E-8D60-9141-BD92-E5FE014225F8}"/>
              </a:ext>
            </a:extLst>
          </p:cNvPr>
          <p:cNvSpPr/>
          <p:nvPr/>
        </p:nvSpPr>
        <p:spPr>
          <a:xfrm>
            <a:off x="1627616" y="2681532"/>
            <a:ext cx="137160" cy="137160"/>
          </a:xfrm>
          <a:prstGeom prst="snip2SameRect">
            <a:avLst/>
          </a:prstGeom>
          <a:gradFill>
            <a:gsLst>
              <a:gs pos="0">
                <a:schemeClr val="bg1">
                  <a:alpha val="20000"/>
                </a:schemeClr>
              </a:gs>
              <a:gs pos="100000">
                <a:schemeClr val="accent4">
                  <a:alpha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13" name="Snip Same Side Corner Rectangle 12">
            <a:extLst>
              <a:ext uri="{FF2B5EF4-FFF2-40B4-BE49-F238E27FC236}">
                <a16:creationId xmlns:a16="http://schemas.microsoft.com/office/drawing/2014/main" xmlns="" id="{EC2E606E-F125-D94E-876E-80C23FA79FBC}"/>
              </a:ext>
            </a:extLst>
          </p:cNvPr>
          <p:cNvSpPr/>
          <p:nvPr/>
        </p:nvSpPr>
        <p:spPr>
          <a:xfrm>
            <a:off x="3554114" y="2681532"/>
            <a:ext cx="137160" cy="137160"/>
          </a:xfrm>
          <a:prstGeom prst="snip2SameRect">
            <a:avLst/>
          </a:prstGeom>
          <a:gradFill>
            <a:gsLst>
              <a:gs pos="0">
                <a:schemeClr val="bg1">
                  <a:alpha val="20000"/>
                </a:schemeClr>
              </a:gs>
              <a:gs pos="100000">
                <a:schemeClr val="bg1">
                  <a:lumMod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14" name="Regular Pentagon 13">
            <a:extLst>
              <a:ext uri="{FF2B5EF4-FFF2-40B4-BE49-F238E27FC236}">
                <a16:creationId xmlns:a16="http://schemas.microsoft.com/office/drawing/2014/main" xmlns="" id="{9A56ED32-6DE0-8048-8E68-3C0B7F7629B3}"/>
              </a:ext>
            </a:extLst>
          </p:cNvPr>
          <p:cNvSpPr>
            <a:spLocks noChangeAspect="1"/>
          </p:cNvSpPr>
          <p:nvPr/>
        </p:nvSpPr>
        <p:spPr>
          <a:xfrm>
            <a:off x="3122472" y="2681532"/>
            <a:ext cx="144018" cy="137160"/>
          </a:xfrm>
          <a:prstGeom prst="pentagon">
            <a:avLst/>
          </a:prstGeom>
          <a:gradFill>
            <a:gsLst>
              <a:gs pos="0">
                <a:schemeClr val="bg1">
                  <a:alpha val="20000"/>
                </a:schemeClr>
              </a:gs>
              <a:gs pos="100000">
                <a:schemeClr val="tx1">
                  <a:lumMod val="50000"/>
                  <a:lumOff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sp>
        <p:nvSpPr>
          <p:cNvPr id="15" name="Regular Pentagon 14">
            <a:extLst>
              <a:ext uri="{FF2B5EF4-FFF2-40B4-BE49-F238E27FC236}">
                <a16:creationId xmlns:a16="http://schemas.microsoft.com/office/drawing/2014/main" xmlns="" id="{0B06C111-4EB4-D140-A57B-DE4C0F0CAFB9}"/>
              </a:ext>
            </a:extLst>
          </p:cNvPr>
          <p:cNvSpPr>
            <a:spLocks noChangeAspect="1"/>
          </p:cNvSpPr>
          <p:nvPr/>
        </p:nvSpPr>
        <p:spPr>
          <a:xfrm>
            <a:off x="4148474" y="2681532"/>
            <a:ext cx="144018" cy="137160"/>
          </a:xfrm>
          <a:prstGeom prst="pentagon">
            <a:avLst/>
          </a:prstGeom>
          <a:gradFill>
            <a:gsLst>
              <a:gs pos="0">
                <a:schemeClr val="bg1">
                  <a:alpha val="20000"/>
                </a:schemeClr>
              </a:gs>
              <a:gs pos="100000">
                <a:schemeClr val="accent1">
                  <a:lumMod val="7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sp>
        <p:nvSpPr>
          <p:cNvPr id="16" name="Regular Pentagon 15">
            <a:extLst>
              <a:ext uri="{FF2B5EF4-FFF2-40B4-BE49-F238E27FC236}">
                <a16:creationId xmlns:a16="http://schemas.microsoft.com/office/drawing/2014/main" xmlns="" id="{FFA3C242-8083-3547-9C9E-DEFB5B2A453B}"/>
              </a:ext>
            </a:extLst>
          </p:cNvPr>
          <p:cNvSpPr>
            <a:spLocks noChangeAspect="1"/>
          </p:cNvSpPr>
          <p:nvPr/>
        </p:nvSpPr>
        <p:spPr>
          <a:xfrm>
            <a:off x="1350822" y="2681532"/>
            <a:ext cx="144018" cy="137160"/>
          </a:xfrm>
          <a:prstGeom prst="pentagon">
            <a:avLst/>
          </a:prstGeom>
          <a:gradFill>
            <a:gsLst>
              <a:gs pos="0">
                <a:schemeClr val="bg1">
                  <a:alpha val="20000"/>
                </a:schemeClr>
              </a:gs>
              <a:gs pos="100000">
                <a:schemeClr val="tx1">
                  <a:lumMod val="50000"/>
                  <a:lumOff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cxnSp>
        <p:nvCxnSpPr>
          <p:cNvPr id="17" name="Curved Connector 16">
            <a:extLst>
              <a:ext uri="{FF2B5EF4-FFF2-40B4-BE49-F238E27FC236}">
                <a16:creationId xmlns:a16="http://schemas.microsoft.com/office/drawing/2014/main" xmlns="" id="{D96AE29A-33F0-C948-A8F9-F90581B9271B}"/>
              </a:ext>
            </a:extLst>
          </p:cNvPr>
          <p:cNvCxnSpPr>
            <a:cxnSpLocks/>
            <a:stCxn id="12" idx="1"/>
            <a:endCxn id="16" idx="3"/>
          </p:cNvCxnSpPr>
          <p:nvPr/>
        </p:nvCxnSpPr>
        <p:spPr>
          <a:xfrm rot="5400000">
            <a:off x="1559513" y="2682011"/>
            <a:ext cx="9525" cy="273365"/>
          </a:xfrm>
          <a:prstGeom prst="curvedConnector3">
            <a:avLst>
              <a:gd name="adj1" fmla="val 1800000"/>
            </a:avLst>
          </a:prstGeom>
          <a:ln w="12700" cmpd="sng">
            <a:solidFill>
              <a:schemeClr val="bg1">
                <a:lumMod val="50000"/>
              </a:schemeClr>
            </a:solidFill>
            <a:prstDash val="dash"/>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xmlns="" id="{5F2ED478-8277-A443-874F-D780415AFA18}"/>
              </a:ext>
            </a:extLst>
          </p:cNvPr>
          <p:cNvCxnSpPr>
            <a:cxnSpLocks/>
            <a:stCxn id="53" idx="3"/>
            <a:endCxn id="12" idx="1"/>
          </p:cNvCxnSpPr>
          <p:nvPr/>
        </p:nvCxnSpPr>
        <p:spPr>
          <a:xfrm rot="5400000">
            <a:off x="1986790" y="2528099"/>
            <a:ext cx="9525" cy="581187"/>
          </a:xfrm>
          <a:prstGeom prst="curvedConnector3">
            <a:avLst>
              <a:gd name="adj1" fmla="val 1800000"/>
            </a:avLst>
          </a:prstGeom>
          <a:ln w="12700" cmpd="sng">
            <a:solidFill>
              <a:schemeClr val="bg1">
                <a:lumMod val="50000"/>
              </a:schemeClr>
            </a:solidFill>
            <a:prstDash val="dash"/>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xmlns="" id="{5DEB976D-F0F1-6D49-8A97-D8AF21F944F3}"/>
              </a:ext>
            </a:extLst>
          </p:cNvPr>
          <p:cNvCxnSpPr>
            <a:cxnSpLocks/>
            <a:stCxn id="13" idx="1"/>
            <a:endCxn id="14" idx="3"/>
          </p:cNvCxnSpPr>
          <p:nvPr/>
        </p:nvCxnSpPr>
        <p:spPr>
          <a:xfrm rot="5400000">
            <a:off x="3408587" y="2604587"/>
            <a:ext cx="9525" cy="428213"/>
          </a:xfrm>
          <a:prstGeom prst="curvedConnector3">
            <a:avLst>
              <a:gd name="adj1" fmla="val 1800000"/>
            </a:avLst>
          </a:prstGeom>
          <a:ln w="12700" cmpd="sng">
            <a:solidFill>
              <a:schemeClr val="bg1">
                <a:lumMod val="50000"/>
              </a:schemeClr>
            </a:solidFill>
            <a:prstDash val="dash"/>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xmlns="" id="{01AC62F4-032D-4542-AC40-9D8277809F9C}"/>
              </a:ext>
            </a:extLst>
          </p:cNvPr>
          <p:cNvCxnSpPr>
            <a:cxnSpLocks/>
            <a:stCxn id="15" idx="3"/>
            <a:endCxn id="13" idx="1"/>
          </p:cNvCxnSpPr>
          <p:nvPr/>
        </p:nvCxnSpPr>
        <p:spPr>
          <a:xfrm rot="5400000">
            <a:off x="3921589" y="2519798"/>
            <a:ext cx="9525" cy="597789"/>
          </a:xfrm>
          <a:prstGeom prst="curvedConnector3">
            <a:avLst>
              <a:gd name="adj1" fmla="val 1800000"/>
            </a:avLst>
          </a:prstGeom>
          <a:ln w="12700" cmpd="sng">
            <a:solidFill>
              <a:schemeClr val="bg1">
                <a:lumMod val="50000"/>
              </a:schemeClr>
            </a:solidFill>
            <a:prstDash val="dash"/>
            <a:headEnd type="none" w="sm" len="sm"/>
            <a:tailEnd type="triangle" w="sm" len="sm"/>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6AAE3AC2-BE3B-CA45-9C2A-19B9FBCACC86}"/>
              </a:ext>
            </a:extLst>
          </p:cNvPr>
          <p:cNvSpPr/>
          <p:nvPr/>
        </p:nvSpPr>
        <p:spPr>
          <a:xfrm>
            <a:off x="1317106" y="1481946"/>
            <a:ext cx="2983229" cy="426947"/>
          </a:xfrm>
          <a:prstGeom prst="rect">
            <a:avLst/>
          </a:prstGeom>
          <a:solidFill>
            <a:schemeClr val="bg1">
              <a:lumMod val="85000"/>
              <a:alpha val="50000"/>
            </a:schemeClr>
          </a:soli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grpSp>
        <p:nvGrpSpPr>
          <p:cNvPr id="22" name="Group 21">
            <a:extLst>
              <a:ext uri="{FF2B5EF4-FFF2-40B4-BE49-F238E27FC236}">
                <a16:creationId xmlns:a16="http://schemas.microsoft.com/office/drawing/2014/main" xmlns="" id="{AC087D5D-16A3-9140-8FD0-DC8EE7B6A7C2}"/>
              </a:ext>
            </a:extLst>
          </p:cNvPr>
          <p:cNvGrpSpPr/>
          <p:nvPr/>
        </p:nvGrpSpPr>
        <p:grpSpPr>
          <a:xfrm>
            <a:off x="1736218" y="1595224"/>
            <a:ext cx="1957098" cy="243686"/>
            <a:chOff x="782843" y="1294038"/>
            <a:chExt cx="2609464" cy="324915"/>
          </a:xfrm>
        </p:grpSpPr>
        <p:cxnSp>
          <p:nvCxnSpPr>
            <p:cNvPr id="23" name="Straight Connector 22">
              <a:extLst>
                <a:ext uri="{FF2B5EF4-FFF2-40B4-BE49-F238E27FC236}">
                  <a16:creationId xmlns:a16="http://schemas.microsoft.com/office/drawing/2014/main" xmlns="" id="{750971CF-EEE7-DA4C-A67E-9AF34E2F125E}"/>
                </a:ext>
              </a:extLst>
            </p:cNvPr>
            <p:cNvCxnSpPr>
              <a:cxnSpLocks/>
            </p:cNvCxnSpPr>
            <p:nvPr/>
          </p:nvCxnSpPr>
          <p:spPr>
            <a:xfrm>
              <a:off x="782843" y="1335624"/>
              <a:ext cx="334042" cy="252988"/>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32F0C992-1B06-FE4E-9A90-D12A6FE2A171}"/>
                </a:ext>
              </a:extLst>
            </p:cNvPr>
            <p:cNvCxnSpPr>
              <a:cxnSpLocks/>
            </p:cNvCxnSpPr>
            <p:nvPr/>
          </p:nvCxnSpPr>
          <p:spPr>
            <a:xfrm flipV="1">
              <a:off x="1351441" y="1511509"/>
              <a:ext cx="630768" cy="107444"/>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80C5E51-A76F-8D4F-872B-A1EEF03EBFA3}"/>
                </a:ext>
              </a:extLst>
            </p:cNvPr>
            <p:cNvCxnSpPr/>
            <p:nvPr/>
          </p:nvCxnSpPr>
          <p:spPr>
            <a:xfrm>
              <a:off x="2204853" y="1490092"/>
              <a:ext cx="611842" cy="0"/>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B27B642D-C631-5A49-A486-C08CC4B84ABB}"/>
                </a:ext>
              </a:extLst>
            </p:cNvPr>
            <p:cNvCxnSpPr>
              <a:cxnSpLocks/>
            </p:cNvCxnSpPr>
            <p:nvPr/>
          </p:nvCxnSpPr>
          <p:spPr>
            <a:xfrm flipV="1">
              <a:off x="3039339" y="1340039"/>
              <a:ext cx="352968" cy="116533"/>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01F8E61-15AD-2E4C-B3A6-39A2CD0FE120}"/>
                </a:ext>
              </a:extLst>
            </p:cNvPr>
            <p:cNvCxnSpPr>
              <a:cxnSpLocks/>
            </p:cNvCxnSpPr>
            <p:nvPr/>
          </p:nvCxnSpPr>
          <p:spPr>
            <a:xfrm>
              <a:off x="796121" y="1294038"/>
              <a:ext cx="1173317" cy="182193"/>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A4E61B74-9518-F748-8F14-14D281E2C601}"/>
              </a:ext>
            </a:extLst>
          </p:cNvPr>
          <p:cNvCxnSpPr>
            <a:cxnSpLocks/>
          </p:cNvCxnSpPr>
          <p:nvPr/>
        </p:nvCxnSpPr>
        <p:spPr>
          <a:xfrm>
            <a:off x="1262134" y="3299859"/>
            <a:ext cx="3086100" cy="0"/>
          </a:xfrm>
          <a:prstGeom prst="line">
            <a:avLst/>
          </a:prstGeom>
          <a:ln w="19050" cmpd="sng">
            <a:solidFill>
              <a:schemeClr val="accent1">
                <a:lumMod val="60000"/>
                <a:lumOff val="40000"/>
              </a:schemeClr>
            </a:solidFill>
            <a:prstDash val="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6D8112F0-6FE0-AB40-B24A-469974FAF41B}"/>
              </a:ext>
            </a:extLst>
          </p:cNvPr>
          <p:cNvSpPr/>
          <p:nvPr/>
        </p:nvSpPr>
        <p:spPr>
          <a:xfrm>
            <a:off x="1317106" y="2078199"/>
            <a:ext cx="2983229" cy="399779"/>
          </a:xfrm>
          <a:prstGeom prst="rect">
            <a:avLst/>
          </a:prstGeom>
          <a:solidFill>
            <a:srgbClr val="FF2600">
              <a:alpha val="29804"/>
            </a:srgbClr>
          </a:soli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grpSp>
        <p:nvGrpSpPr>
          <p:cNvPr id="30" name="Group 29">
            <a:extLst>
              <a:ext uri="{FF2B5EF4-FFF2-40B4-BE49-F238E27FC236}">
                <a16:creationId xmlns:a16="http://schemas.microsoft.com/office/drawing/2014/main" xmlns="" id="{AD823D94-4705-264E-87E4-5CE3715B3FA1}"/>
              </a:ext>
            </a:extLst>
          </p:cNvPr>
          <p:cNvGrpSpPr/>
          <p:nvPr/>
        </p:nvGrpSpPr>
        <p:grpSpPr>
          <a:xfrm>
            <a:off x="1675601" y="1827988"/>
            <a:ext cx="2082798" cy="1023318"/>
            <a:chOff x="2063106" y="1804929"/>
            <a:chExt cx="2777064" cy="1364424"/>
          </a:xfrm>
        </p:grpSpPr>
        <p:cxnSp>
          <p:nvCxnSpPr>
            <p:cNvPr id="31" name="Straight Arrow Connector 30">
              <a:extLst>
                <a:ext uri="{FF2B5EF4-FFF2-40B4-BE49-F238E27FC236}">
                  <a16:creationId xmlns:a16="http://schemas.microsoft.com/office/drawing/2014/main" xmlns="" id="{82C0B004-0DDB-AF48-B3A8-D1C8D1041D9C}"/>
                </a:ext>
              </a:extLst>
            </p:cNvPr>
            <p:cNvCxnSpPr>
              <a:cxnSpLocks/>
              <a:stCxn id="3" idx="4"/>
              <a:endCxn id="12" idx="3"/>
            </p:cNvCxnSpPr>
            <p:nvPr/>
          </p:nvCxnSpPr>
          <p:spPr>
            <a:xfrm>
              <a:off x="2063106" y="1804929"/>
              <a:ext cx="27459" cy="1364424"/>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8B804B14-8D08-3C49-9A3A-B3845498F0D6}"/>
                </a:ext>
              </a:extLst>
            </p:cNvPr>
            <p:cNvCxnSpPr>
              <a:cxnSpLocks/>
              <a:stCxn id="4" idx="3"/>
              <a:endCxn id="12" idx="3"/>
            </p:cNvCxnSpPr>
            <p:nvPr/>
          </p:nvCxnSpPr>
          <p:spPr>
            <a:xfrm flipH="1">
              <a:off x="2090565" y="2105261"/>
              <a:ext cx="420883" cy="1064092"/>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F9C92ABB-C492-8542-AB15-2FBFE1481A7E}"/>
                </a:ext>
              </a:extLst>
            </p:cNvPr>
            <p:cNvCxnSpPr>
              <a:cxnSpLocks/>
              <a:stCxn id="7" idx="4"/>
              <a:endCxn id="12" idx="3"/>
            </p:cNvCxnSpPr>
            <p:nvPr/>
          </p:nvCxnSpPr>
          <p:spPr>
            <a:xfrm flipH="1">
              <a:off x="2090565" y="2031294"/>
              <a:ext cx="1361073" cy="1138059"/>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A15E01A8-1ED4-A84B-8BD2-278BFB909BF2}"/>
                </a:ext>
              </a:extLst>
            </p:cNvPr>
            <p:cNvCxnSpPr>
              <a:stCxn id="7" idx="4"/>
              <a:endCxn id="52" idx="3"/>
            </p:cNvCxnSpPr>
            <p:nvPr/>
          </p:nvCxnSpPr>
          <p:spPr>
            <a:xfrm flipH="1">
              <a:off x="3367428" y="1804929"/>
              <a:ext cx="84210" cy="1138059"/>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000C1E1C-8F01-FB4C-92EF-02738D34E35D}"/>
                </a:ext>
              </a:extLst>
            </p:cNvPr>
            <p:cNvCxnSpPr>
              <a:stCxn id="7" idx="4"/>
              <a:endCxn id="14" idx="0"/>
            </p:cNvCxnSpPr>
            <p:nvPr/>
          </p:nvCxnSpPr>
          <p:spPr>
            <a:xfrm>
              <a:off x="3451638" y="2031294"/>
              <a:ext cx="636641" cy="1138059"/>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DEA96C96-9E14-2944-976D-4951EFFF98E4}"/>
                </a:ext>
              </a:extLst>
            </p:cNvPr>
            <p:cNvCxnSpPr>
              <a:stCxn id="6" idx="4"/>
              <a:endCxn id="14" idx="0"/>
            </p:cNvCxnSpPr>
            <p:nvPr/>
          </p:nvCxnSpPr>
          <p:spPr>
            <a:xfrm flipH="1">
              <a:off x="4088279" y="2031294"/>
              <a:ext cx="203801" cy="1138059"/>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DE67213-2536-C144-8036-CAAC4E9CF14F}"/>
                </a:ext>
              </a:extLst>
            </p:cNvPr>
            <p:cNvCxnSpPr>
              <a:stCxn id="5" idx="4"/>
              <a:endCxn id="13" idx="3"/>
            </p:cNvCxnSpPr>
            <p:nvPr/>
          </p:nvCxnSpPr>
          <p:spPr>
            <a:xfrm flipH="1">
              <a:off x="4659229" y="1833939"/>
              <a:ext cx="180941" cy="1335414"/>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14D23C9B-43C6-CC42-B957-16C0E5AC6F99}"/>
                </a:ext>
              </a:extLst>
            </p:cNvPr>
            <p:cNvCxnSpPr>
              <a:stCxn id="6" idx="4"/>
              <a:endCxn id="13" idx="3"/>
            </p:cNvCxnSpPr>
            <p:nvPr/>
          </p:nvCxnSpPr>
          <p:spPr>
            <a:xfrm>
              <a:off x="4292080" y="2031294"/>
              <a:ext cx="367149" cy="1138059"/>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xmlns="" id="{EB9C0509-DF25-384B-A762-389F0B8BA2C3}"/>
              </a:ext>
            </a:extLst>
          </p:cNvPr>
          <p:cNvCxnSpPr>
            <a:cxnSpLocks/>
          </p:cNvCxnSpPr>
          <p:nvPr/>
        </p:nvCxnSpPr>
        <p:spPr>
          <a:xfrm>
            <a:off x="1262134" y="2286650"/>
            <a:ext cx="3086100" cy="0"/>
          </a:xfrm>
          <a:prstGeom prst="line">
            <a:avLst/>
          </a:prstGeom>
          <a:ln w="19050" cmpd="sng">
            <a:solidFill>
              <a:schemeClr val="accent1">
                <a:lumMod val="60000"/>
                <a:lumOff val="40000"/>
              </a:schemeClr>
            </a:solidFill>
            <a:prstDash val="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A2D5F360-E1C2-D945-8287-6CC455A5FA02}"/>
              </a:ext>
            </a:extLst>
          </p:cNvPr>
          <p:cNvSpPr txBox="1"/>
          <p:nvPr/>
        </p:nvSpPr>
        <p:spPr>
          <a:xfrm>
            <a:off x="1317105" y="1081894"/>
            <a:ext cx="4145086" cy="300082"/>
          </a:xfrm>
          <a:prstGeom prst="rect">
            <a:avLst/>
          </a:prstGeom>
          <a:pattFill prst="ltUpDiag">
            <a:fgClr>
              <a:schemeClr val="tx2">
                <a:lumMod val="40000"/>
                <a:lumOff val="60000"/>
              </a:schemeClr>
            </a:fgClr>
            <a:bgClr>
              <a:schemeClr val="bg1"/>
            </a:bgClr>
          </a:pattFill>
          <a:ln w="6350">
            <a:solidFill>
              <a:schemeClr val="tx1">
                <a:lumMod val="50000"/>
                <a:lumOff val="50000"/>
              </a:schemeClr>
            </a:solidFill>
          </a:ln>
        </p:spPr>
        <p:txBody>
          <a:bodyPr wrap="square" rtlCol="0">
            <a:spAutoFit/>
          </a:bodyPr>
          <a:lstStyle/>
          <a:p>
            <a:pPr algn="ctr"/>
            <a:r>
              <a:rPr lang="en-US" sz="1350" kern="1200" dirty="0">
                <a:solidFill>
                  <a:prstClr val="black"/>
                </a:solidFill>
                <a:latin typeface="Calibri" panose="020F0502020204030204"/>
                <a:ea typeface=""/>
                <a:cs typeface=""/>
              </a:rPr>
              <a:t>A Multi-scale View of gene regulation</a:t>
            </a:r>
          </a:p>
        </p:txBody>
      </p:sp>
      <p:sp>
        <p:nvSpPr>
          <p:cNvPr id="41" name="Rectangle 40">
            <a:extLst>
              <a:ext uri="{FF2B5EF4-FFF2-40B4-BE49-F238E27FC236}">
                <a16:creationId xmlns:a16="http://schemas.microsoft.com/office/drawing/2014/main" xmlns="" id="{FBDD4C94-ABB2-3B42-A591-D5DEEEF8FF59}"/>
              </a:ext>
            </a:extLst>
          </p:cNvPr>
          <p:cNvSpPr/>
          <p:nvPr/>
        </p:nvSpPr>
        <p:spPr>
          <a:xfrm>
            <a:off x="1324381" y="4294857"/>
            <a:ext cx="2948940" cy="258346"/>
          </a:xfrm>
          <a:prstGeom prst="rect">
            <a:avLst/>
          </a:prstGeom>
          <a:solidFill>
            <a:srgbClr val="FFD579">
              <a:alpha val="50196"/>
            </a:srgbClr>
          </a:soli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xmlns="" id="{9C84E576-9740-3D40-9288-CB9FCA480534}"/>
                  </a:ext>
                </a:extLst>
              </p:cNvPr>
              <p:cNvSpPr txBox="1"/>
              <p:nvPr/>
            </p:nvSpPr>
            <p:spPr>
              <a:xfrm>
                <a:off x="1350825" y="4325828"/>
                <a:ext cx="3054041" cy="230832"/>
              </a:xfrm>
              <a:prstGeom prst="rect">
                <a:avLst/>
              </a:prstGeom>
              <a:noFill/>
            </p:spPr>
            <p:txBody>
              <a:bodyPr wrap="none" rtlCol="0">
                <a:spAutoFit/>
              </a:bodyPr>
              <a:lstStyle/>
              <a:p>
                <a14:m>
                  <m:oMath xmlns:m="http://schemas.openxmlformats.org/officeDocument/2006/math">
                    <m:r>
                      <a:rPr lang="en-US" sz="900" i="1" kern="1200">
                        <a:solidFill>
                          <a:prstClr val="white">
                            <a:lumMod val="50000"/>
                          </a:prstClr>
                        </a:solidFill>
                        <a:latin typeface="Cambria Math" panose="02040503050406030204" pitchFamily="18" charset="0"/>
                        <a:ea typeface="Cambria Math" panose="02040503050406030204" pitchFamily="18" charset="0"/>
                        <a:cs typeface=""/>
                      </a:rPr>
                      <m:t>⋯</m:t>
                    </m:r>
                  </m:oMath>
                </a14:m>
                <a:r>
                  <a:rPr lang="en-US" sz="900" kern="1200" dirty="0">
                    <a:solidFill>
                      <a:prstClr val="white">
                        <a:lumMod val="50000"/>
                      </a:prstClr>
                    </a:solidFill>
                    <a:latin typeface="Calibri" panose="020F0502020204030204"/>
                    <a:ea typeface=""/>
                    <a:cs typeface=""/>
                  </a:rPr>
                  <a:t>AGCTTTACGATCCCGAAATCTGCTTTATACGATCCCGAAATC</a:t>
                </a:r>
                <a:r>
                  <a:rPr lang="en-US" sz="900" kern="1200" dirty="0">
                    <a:solidFill>
                      <a:prstClr val="white">
                        <a:lumMod val="50000"/>
                      </a:prstClr>
                    </a:solidFill>
                    <a:latin typeface="Calibri" panose="020F0502020204030204"/>
                    <a:ea typeface="Cambria Math" panose="02040503050406030204" pitchFamily="18" charset="0"/>
                    <a:cs typeface=""/>
                  </a:rPr>
                  <a:t> </a:t>
                </a:r>
                <a14:m>
                  <m:oMath xmlns:m="http://schemas.openxmlformats.org/officeDocument/2006/math">
                    <m:r>
                      <a:rPr lang="en-US" sz="900" i="1" kern="1200">
                        <a:solidFill>
                          <a:prstClr val="white">
                            <a:lumMod val="50000"/>
                          </a:prstClr>
                        </a:solidFill>
                        <a:latin typeface="Cambria Math" panose="02040503050406030204" pitchFamily="18" charset="0"/>
                        <a:ea typeface="Cambria Math" panose="02040503050406030204" pitchFamily="18" charset="0"/>
                        <a:cs typeface=""/>
                      </a:rPr>
                      <m:t>⋯</m:t>
                    </m:r>
                  </m:oMath>
                </a14:m>
                <a:endParaRPr lang="en-US" sz="900" kern="1200" dirty="0">
                  <a:solidFill>
                    <a:prstClr val="white">
                      <a:lumMod val="50000"/>
                    </a:prstClr>
                  </a:solidFill>
                  <a:latin typeface="Calibri" panose="020F0502020204030204"/>
                  <a:ea typeface=""/>
                  <a:cs typeface=""/>
                </a:endParaRPr>
              </a:p>
            </p:txBody>
          </p:sp>
        </mc:Choice>
        <mc:Fallback xmlns="">
          <p:sp>
            <p:nvSpPr>
              <p:cNvPr id="42" name="TextBox 41">
                <a:extLst>
                  <a:ext uri="{FF2B5EF4-FFF2-40B4-BE49-F238E27FC236}">
                    <a16:creationId xmlns:a16="http://schemas.microsoft.com/office/drawing/2014/main" id="{9C84E576-9740-3D40-9288-CB9FCA480534}"/>
                  </a:ext>
                </a:extLst>
              </p:cNvPr>
              <p:cNvSpPr txBox="1">
                <a:spLocks noRot="1" noChangeAspect="1" noMove="1" noResize="1" noEditPoints="1" noAdjustHandles="1" noChangeArrowheads="1" noChangeShapeType="1" noTextEdit="1"/>
              </p:cNvSpPr>
              <p:nvPr/>
            </p:nvSpPr>
            <p:spPr>
              <a:xfrm>
                <a:off x="1801099" y="5767770"/>
                <a:ext cx="3920369" cy="276999"/>
              </a:xfrm>
              <a:prstGeom prst="rect">
                <a:avLst/>
              </a:prstGeom>
              <a:blipFill>
                <a:blip r:embed="rId2"/>
                <a:stretch>
                  <a:fillRect b="-1304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xmlns="" id="{343B0CE9-6AD4-9143-9852-56415C22BB3C}"/>
              </a:ext>
            </a:extLst>
          </p:cNvPr>
          <p:cNvSpPr txBox="1"/>
          <p:nvPr/>
        </p:nvSpPr>
        <p:spPr>
          <a:xfrm>
            <a:off x="4391774" y="4296382"/>
            <a:ext cx="1097280" cy="271757"/>
          </a:xfrm>
          <a:prstGeom prst="rect">
            <a:avLst/>
          </a:prstGeom>
          <a:solidFill>
            <a:srgbClr val="FFD579">
              <a:alpha val="50196"/>
            </a:srgbClr>
          </a:solidFill>
          <a:ln w="6350">
            <a:solidFill>
              <a:schemeClr val="bg1">
                <a:lumMod val="50000"/>
              </a:schemeClr>
            </a:solidFill>
          </a:ln>
        </p:spPr>
        <p:txBody>
          <a:bodyPr wrap="none" lIns="0" tIns="0" rIns="0" bIns="0" rtlCol="0" anchor="ctr" anchorCtr="1">
            <a:noAutofit/>
          </a:bodyPr>
          <a:lstStyle/>
          <a:p>
            <a:pPr algn="ctr"/>
            <a:r>
              <a:rPr lang="en-US" sz="900" kern="1200" dirty="0">
                <a:solidFill>
                  <a:prstClr val="black"/>
                </a:solidFill>
                <a:latin typeface="Calibri" panose="020F0502020204030204"/>
                <a:ea typeface=""/>
                <a:cs typeface=""/>
              </a:rPr>
              <a:t>DNA </a:t>
            </a:r>
            <a:r>
              <a:rPr lang="en-US" sz="900" kern="1200" dirty="0">
                <a:solidFill>
                  <a:srgbClr val="0432FF"/>
                </a:solidFill>
                <a:latin typeface="Calibri" panose="020F0502020204030204"/>
                <a:ea typeface=""/>
                <a:cs typeface=""/>
              </a:rPr>
              <a:t>nucleotide</a:t>
            </a:r>
          </a:p>
        </p:txBody>
      </p:sp>
      <p:cxnSp>
        <p:nvCxnSpPr>
          <p:cNvPr id="44" name="Straight Connector 43">
            <a:extLst>
              <a:ext uri="{FF2B5EF4-FFF2-40B4-BE49-F238E27FC236}">
                <a16:creationId xmlns:a16="http://schemas.microsoft.com/office/drawing/2014/main" xmlns="" id="{E98F6B0E-255E-1948-B226-8788F7D38245}"/>
              </a:ext>
            </a:extLst>
          </p:cNvPr>
          <p:cNvCxnSpPr>
            <a:cxnSpLocks/>
          </p:cNvCxnSpPr>
          <p:nvPr/>
        </p:nvCxnSpPr>
        <p:spPr>
          <a:xfrm flipV="1">
            <a:off x="1403977" y="3731371"/>
            <a:ext cx="2948940" cy="10868"/>
          </a:xfrm>
          <a:prstGeom prst="line">
            <a:avLst/>
          </a:prstGeom>
          <a:ln w="0" cmpd="sng">
            <a:solidFill>
              <a:schemeClr val="bg1">
                <a:lumMod val="50000"/>
              </a:schemeClr>
            </a:solidFill>
            <a:prstDash val="lg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xmlns="" id="{84EE2F84-B9DE-8F42-AEC8-61DADE32056A}"/>
              </a:ext>
            </a:extLst>
          </p:cNvPr>
          <p:cNvSpPr/>
          <p:nvPr/>
        </p:nvSpPr>
        <p:spPr>
          <a:xfrm>
            <a:off x="1324382" y="3461817"/>
            <a:ext cx="2983229" cy="489596"/>
          </a:xfrm>
          <a:prstGeom prst="rect">
            <a:avLst/>
          </a:prstGeom>
          <a:solidFill>
            <a:schemeClr val="accent5">
              <a:lumMod val="75000"/>
              <a:alpha val="20000"/>
            </a:schemeClr>
          </a:soli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sp>
        <p:nvSpPr>
          <p:cNvPr id="46" name="Rectangle 45">
            <a:extLst>
              <a:ext uri="{FF2B5EF4-FFF2-40B4-BE49-F238E27FC236}">
                <a16:creationId xmlns:a16="http://schemas.microsoft.com/office/drawing/2014/main" xmlns="" id="{572F9FDE-B10D-7842-86DB-110AB3675790}"/>
              </a:ext>
            </a:extLst>
          </p:cNvPr>
          <p:cNvSpPr/>
          <p:nvPr/>
        </p:nvSpPr>
        <p:spPr>
          <a:xfrm>
            <a:off x="1750872" y="3602220"/>
            <a:ext cx="285750" cy="240030"/>
          </a:xfrm>
          <a:prstGeom prst="rect">
            <a:avLst/>
          </a:prstGeom>
          <a:gradFill>
            <a:gsLst>
              <a:gs pos="0">
                <a:schemeClr val="bg1">
                  <a:alpha val="20000"/>
                </a:schemeClr>
              </a:gs>
              <a:gs pos="100000">
                <a:schemeClr val="accent6">
                  <a:lumMod val="75000"/>
                  <a:alpha val="4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sp>
        <p:nvSpPr>
          <p:cNvPr id="47" name="Rectangle 46">
            <a:extLst>
              <a:ext uri="{FF2B5EF4-FFF2-40B4-BE49-F238E27FC236}">
                <a16:creationId xmlns:a16="http://schemas.microsoft.com/office/drawing/2014/main" xmlns="" id="{4D2B27D6-66D2-DE4D-85FB-FF1E6349835A}"/>
              </a:ext>
            </a:extLst>
          </p:cNvPr>
          <p:cNvSpPr/>
          <p:nvPr/>
        </p:nvSpPr>
        <p:spPr>
          <a:xfrm>
            <a:off x="3758399" y="3602220"/>
            <a:ext cx="285750" cy="240030"/>
          </a:xfrm>
          <a:prstGeom prst="rect">
            <a:avLst/>
          </a:prstGeom>
          <a:gradFill>
            <a:gsLst>
              <a:gs pos="0">
                <a:schemeClr val="bg1">
                  <a:alpha val="20000"/>
                </a:schemeClr>
              </a:gs>
              <a:gs pos="100000">
                <a:schemeClr val="bg1">
                  <a:lumMod val="6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cxnSp>
        <p:nvCxnSpPr>
          <p:cNvPr id="48" name="Straight Connector 47">
            <a:extLst>
              <a:ext uri="{FF2B5EF4-FFF2-40B4-BE49-F238E27FC236}">
                <a16:creationId xmlns:a16="http://schemas.microsoft.com/office/drawing/2014/main" xmlns="" id="{7BA0A232-B580-5143-92C2-35323A2947F4}"/>
              </a:ext>
            </a:extLst>
          </p:cNvPr>
          <p:cNvCxnSpPr>
            <a:cxnSpLocks/>
          </p:cNvCxnSpPr>
          <p:nvPr/>
        </p:nvCxnSpPr>
        <p:spPr>
          <a:xfrm>
            <a:off x="1262134" y="4119622"/>
            <a:ext cx="3086100" cy="0"/>
          </a:xfrm>
          <a:prstGeom prst="line">
            <a:avLst/>
          </a:prstGeom>
          <a:ln w="19050" cmpd="sng">
            <a:solidFill>
              <a:schemeClr val="accent1">
                <a:lumMod val="60000"/>
                <a:lumOff val="40000"/>
              </a:schemeClr>
            </a:solidFill>
            <a:prstDash val="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2BA817F7-8C9C-984A-AF22-6B97EE9E8CB4}"/>
              </a:ext>
            </a:extLst>
          </p:cNvPr>
          <p:cNvSpPr txBox="1"/>
          <p:nvPr/>
        </p:nvSpPr>
        <p:spPr>
          <a:xfrm>
            <a:off x="4391774" y="3466636"/>
            <a:ext cx="1097280" cy="489596"/>
          </a:xfrm>
          <a:prstGeom prst="rect">
            <a:avLst/>
          </a:prstGeom>
          <a:solidFill>
            <a:schemeClr val="accent5">
              <a:lumMod val="75000"/>
              <a:alpha val="20000"/>
            </a:schemeClr>
          </a:solidFill>
          <a:ln w="6350">
            <a:solidFill>
              <a:schemeClr val="bg1">
                <a:lumMod val="50000"/>
              </a:schemeClr>
            </a:solidFill>
          </a:ln>
        </p:spPr>
        <p:txBody>
          <a:bodyPr wrap="none" lIns="0" tIns="0" rIns="0" bIns="0" rtlCol="0" anchor="ctr" anchorCtr="1">
            <a:noAutofit/>
          </a:bodyPr>
          <a:lstStyle/>
          <a:p>
            <a:pPr algn="ctr"/>
            <a:r>
              <a:rPr lang="en-US" sz="900" kern="1200" dirty="0">
                <a:solidFill>
                  <a:prstClr val="black"/>
                </a:solidFill>
                <a:latin typeface="Calibri" panose="020F0502020204030204"/>
                <a:ea typeface=""/>
                <a:cs typeface=""/>
              </a:rPr>
              <a:t>Gene </a:t>
            </a:r>
            <a:r>
              <a:rPr lang="en-US" sz="900" kern="1200" dirty="0">
                <a:solidFill>
                  <a:srgbClr val="0432FF"/>
                </a:solidFill>
                <a:latin typeface="Calibri" panose="020F0502020204030204"/>
                <a:ea typeface=""/>
                <a:cs typeface=""/>
              </a:rPr>
              <a:t>expression</a:t>
            </a:r>
            <a:r>
              <a:rPr lang="en-US" sz="900" kern="1200" dirty="0">
                <a:solidFill>
                  <a:prstClr val="black"/>
                </a:solidFill>
                <a:latin typeface="Calibri" panose="020F0502020204030204"/>
                <a:ea typeface=""/>
                <a:cs typeface=""/>
              </a:rPr>
              <a:t> </a:t>
            </a:r>
          </a:p>
          <a:p>
            <a:pPr algn="ctr"/>
            <a:r>
              <a:rPr lang="en-US" sz="900" kern="1200" dirty="0">
                <a:solidFill>
                  <a:prstClr val="black"/>
                </a:solidFill>
                <a:latin typeface="Calibri" panose="020F0502020204030204"/>
                <a:ea typeface=""/>
                <a:cs typeface=""/>
              </a:rPr>
              <a:t>(high/low)</a:t>
            </a:r>
          </a:p>
        </p:txBody>
      </p:sp>
      <p:grpSp>
        <p:nvGrpSpPr>
          <p:cNvPr id="50" name="Group 49">
            <a:extLst>
              <a:ext uri="{FF2B5EF4-FFF2-40B4-BE49-F238E27FC236}">
                <a16:creationId xmlns:a16="http://schemas.microsoft.com/office/drawing/2014/main" xmlns="" id="{48488174-6423-5848-9725-8FC8896DC7F7}"/>
              </a:ext>
            </a:extLst>
          </p:cNvPr>
          <p:cNvGrpSpPr/>
          <p:nvPr/>
        </p:nvGrpSpPr>
        <p:grpSpPr>
          <a:xfrm>
            <a:off x="2205375" y="2630097"/>
            <a:ext cx="802799" cy="240030"/>
            <a:chOff x="1408384" y="2673870"/>
            <a:chExt cx="1070398" cy="320040"/>
          </a:xfrm>
        </p:grpSpPr>
        <p:sp>
          <p:nvSpPr>
            <p:cNvPr id="51" name="Rectangle 50">
              <a:extLst>
                <a:ext uri="{FF2B5EF4-FFF2-40B4-BE49-F238E27FC236}">
                  <a16:creationId xmlns:a16="http://schemas.microsoft.com/office/drawing/2014/main" xmlns="" id="{1CD8BEFF-8CD7-954F-A1FD-9C3C0639E18B}"/>
                </a:ext>
              </a:extLst>
            </p:cNvPr>
            <p:cNvSpPr/>
            <p:nvPr/>
          </p:nvSpPr>
          <p:spPr>
            <a:xfrm>
              <a:off x="2097782" y="2673870"/>
              <a:ext cx="381000" cy="320040"/>
            </a:xfrm>
            <a:prstGeom prst="rect">
              <a:avLst/>
            </a:prstGeom>
            <a:gradFill>
              <a:gsLst>
                <a:gs pos="0">
                  <a:schemeClr val="bg1">
                    <a:alpha val="20000"/>
                  </a:schemeClr>
                </a:gs>
                <a:gs pos="100000">
                  <a:schemeClr val="accent6">
                    <a:lumMod val="7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sp>
          <p:nvSpPr>
            <p:cNvPr id="52" name="Snip Same Side Corner Rectangle 51">
              <a:extLst>
                <a:ext uri="{FF2B5EF4-FFF2-40B4-BE49-F238E27FC236}">
                  <a16:creationId xmlns:a16="http://schemas.microsoft.com/office/drawing/2014/main" xmlns="" id="{533C94CB-A838-B847-A94F-FA702AAED691}"/>
                </a:ext>
              </a:extLst>
            </p:cNvPr>
            <p:cNvSpPr/>
            <p:nvPr/>
          </p:nvSpPr>
          <p:spPr>
            <a:xfrm>
              <a:off x="1914902" y="2742450"/>
              <a:ext cx="182880" cy="182880"/>
            </a:xfrm>
            <a:prstGeom prst="snip2SameRect">
              <a:avLst/>
            </a:prstGeom>
            <a:gradFill>
              <a:gsLst>
                <a:gs pos="0">
                  <a:schemeClr val="bg1">
                    <a:alpha val="20000"/>
                  </a:schemeClr>
                </a:gs>
                <a:gs pos="100000">
                  <a:schemeClr val="accent4">
                    <a:alpha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53" name="Regular Pentagon 52">
              <a:extLst>
                <a:ext uri="{FF2B5EF4-FFF2-40B4-BE49-F238E27FC236}">
                  <a16:creationId xmlns:a16="http://schemas.microsoft.com/office/drawing/2014/main" xmlns="" id="{270923F0-D5B0-4445-965B-6AE47741C09D}"/>
                </a:ext>
              </a:extLst>
            </p:cNvPr>
            <p:cNvSpPr>
              <a:spLocks noChangeAspect="1"/>
            </p:cNvSpPr>
            <p:nvPr/>
          </p:nvSpPr>
          <p:spPr>
            <a:xfrm>
              <a:off x="1408384" y="2742450"/>
              <a:ext cx="192024" cy="182880"/>
            </a:xfrm>
            <a:prstGeom prst="pentagon">
              <a:avLst/>
            </a:prstGeom>
            <a:gradFill>
              <a:gsLst>
                <a:gs pos="0">
                  <a:schemeClr val="bg1">
                    <a:alpha val="20000"/>
                  </a:schemeClr>
                </a:gs>
                <a:gs pos="100000">
                  <a:schemeClr val="accent1">
                    <a:lumMod val="7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cxnSp>
          <p:nvCxnSpPr>
            <p:cNvPr id="54" name="Curved Connector 53">
              <a:extLst>
                <a:ext uri="{FF2B5EF4-FFF2-40B4-BE49-F238E27FC236}">
                  <a16:creationId xmlns:a16="http://schemas.microsoft.com/office/drawing/2014/main" xmlns="" id="{0AD10FAA-F277-6E4A-8C30-3C1CE6E37C7A}"/>
                </a:ext>
              </a:extLst>
            </p:cNvPr>
            <p:cNvCxnSpPr>
              <a:cxnSpLocks/>
              <a:stCxn id="52" idx="1"/>
              <a:endCxn id="53" idx="3"/>
            </p:cNvCxnSpPr>
            <p:nvPr/>
          </p:nvCxnSpPr>
          <p:spPr>
            <a:xfrm rot="5400000">
              <a:off x="1755369" y="2674357"/>
              <a:ext cx="12700" cy="501946"/>
            </a:xfrm>
            <a:prstGeom prst="curvedConnector3">
              <a:avLst>
                <a:gd name="adj1" fmla="val 1800000"/>
              </a:avLst>
            </a:prstGeom>
            <a:ln w="12700" cmpd="sng">
              <a:solidFill>
                <a:schemeClr val="bg1">
                  <a:lumMod val="50000"/>
                </a:schemeClr>
              </a:solidFill>
              <a:prstDash val="dash"/>
              <a:headEnd type="triangle" w="sm" len="sm"/>
              <a:tailEnd type="non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xmlns="" id="{AD7614BC-79D4-4C4A-BA81-8697CE42411E}"/>
              </a:ext>
            </a:extLst>
          </p:cNvPr>
          <p:cNvSpPr txBox="1"/>
          <p:nvPr/>
        </p:nvSpPr>
        <p:spPr>
          <a:xfrm>
            <a:off x="4382088" y="2569117"/>
            <a:ext cx="1097280" cy="489596"/>
          </a:xfrm>
          <a:prstGeom prst="rect">
            <a:avLst/>
          </a:prstGeom>
          <a:solidFill>
            <a:srgbClr val="4E8F00">
              <a:alpha val="10000"/>
            </a:srgbClr>
          </a:solidFill>
          <a:ln w="6350">
            <a:solidFill>
              <a:schemeClr val="bg1">
                <a:lumMod val="50000"/>
              </a:schemeClr>
            </a:solidFill>
          </a:ln>
        </p:spPr>
        <p:txBody>
          <a:bodyPr wrap="square" lIns="0" tIns="0" rIns="0" bIns="0" rtlCol="0" anchor="ctr" anchorCtr="1">
            <a:noAutofit/>
          </a:bodyPr>
          <a:lstStyle/>
          <a:p>
            <a:pPr algn="ctr"/>
            <a:r>
              <a:rPr lang="en-US" sz="900" kern="1200" dirty="0">
                <a:solidFill>
                  <a:prstClr val="black"/>
                </a:solidFill>
                <a:latin typeface="Calibri" panose="020F0502020204030204"/>
                <a:ea typeface=""/>
                <a:cs typeface=""/>
              </a:rPr>
              <a:t>Regulatory </a:t>
            </a:r>
            <a:r>
              <a:rPr lang="en-US" sz="900" kern="1200" dirty="0">
                <a:solidFill>
                  <a:srgbClr val="0432FF"/>
                </a:solidFill>
                <a:latin typeface="Calibri" panose="020F0502020204030204"/>
                <a:ea typeface=""/>
                <a:cs typeface=""/>
              </a:rPr>
              <a:t>Element</a:t>
            </a:r>
            <a:r>
              <a:rPr lang="en-US" sz="900" kern="1200" dirty="0">
                <a:solidFill>
                  <a:prstClr val="black"/>
                </a:solidFill>
                <a:latin typeface="Calibri" panose="020F0502020204030204"/>
                <a:ea typeface=""/>
                <a:cs typeface=""/>
              </a:rPr>
              <a:t> function (on/off)</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xmlns="" id="{E1A2519F-1C77-ED4A-869D-2193202CAA12}"/>
                  </a:ext>
                </a:extLst>
              </p:cNvPr>
              <p:cNvSpPr txBox="1"/>
              <p:nvPr/>
            </p:nvSpPr>
            <p:spPr>
              <a:xfrm>
                <a:off x="4364910" y="2078629"/>
                <a:ext cx="1097280" cy="399348"/>
              </a:xfrm>
              <a:prstGeom prst="rect">
                <a:avLst/>
              </a:prstGeom>
              <a:solidFill>
                <a:srgbClr val="FF2600">
                  <a:alpha val="29804"/>
                </a:srgbClr>
              </a:solidFill>
              <a:ln w="6350">
                <a:solidFill>
                  <a:schemeClr val="bg1">
                    <a:lumMod val="50000"/>
                  </a:schemeClr>
                </a:solidFill>
              </a:ln>
            </p:spPr>
            <p:txBody>
              <a:bodyPr wrap="square" lIns="0" tIns="0" rIns="0" bIns="0" rtlCol="0" anchor="ctr" anchorCtr="1">
                <a:noAutofit/>
              </a:bodyPr>
              <a:lstStyle/>
              <a:p>
                <a:pPr algn="ctr"/>
                <a:r>
                  <a:rPr lang="en-US" sz="900" kern="1200" dirty="0">
                    <a:solidFill>
                      <a:prstClr val="black"/>
                    </a:solidFill>
                    <a:latin typeface="Calibri" panose="020F0502020204030204"/>
                    <a:ea typeface=""/>
                    <a:cs typeface=""/>
                  </a:rPr>
                  <a:t>Regulator</a:t>
                </a:r>
                <a14:m>
                  <m:oMath xmlns:m="http://schemas.openxmlformats.org/officeDocument/2006/math">
                    <m:r>
                      <a:rPr lang="en-US" sz="900" i="1" kern="1200">
                        <a:solidFill>
                          <a:prstClr val="black"/>
                        </a:solidFill>
                        <a:latin typeface="Cambria Math" panose="02040503050406030204" pitchFamily="18" charset="0"/>
                        <a:ea typeface="Cambria Math" panose="02040503050406030204" pitchFamily="18" charset="0"/>
                        <a:cs typeface=""/>
                      </a:rPr>
                      <m:t>→</m:t>
                    </m:r>
                  </m:oMath>
                </a14:m>
                <a:r>
                  <a:rPr lang="en-US" sz="900" kern="1200" dirty="0">
                    <a:solidFill>
                      <a:prstClr val="black"/>
                    </a:solidFill>
                    <a:latin typeface="Calibri" panose="020F0502020204030204"/>
                    <a:ea typeface=""/>
                    <a:cs typeface=""/>
                  </a:rPr>
                  <a:t>gene </a:t>
                </a:r>
              </a:p>
              <a:p>
                <a:pPr algn="ctr"/>
                <a:r>
                  <a:rPr lang="en-US" sz="900" kern="1200" dirty="0">
                    <a:solidFill>
                      <a:srgbClr val="0432FF"/>
                    </a:solidFill>
                    <a:latin typeface="Calibri" panose="020F0502020204030204"/>
                    <a:ea typeface=""/>
                    <a:cs typeface=""/>
                  </a:rPr>
                  <a:t>regulatory network</a:t>
                </a:r>
              </a:p>
            </p:txBody>
          </p:sp>
        </mc:Choice>
        <mc:Fallback xmlns="">
          <p:sp>
            <p:nvSpPr>
              <p:cNvPr id="56" name="TextBox 55">
                <a:extLst>
                  <a:ext uri="{FF2B5EF4-FFF2-40B4-BE49-F238E27FC236}">
                    <a16:creationId xmlns:a16="http://schemas.microsoft.com/office/drawing/2014/main" id="{E1A2519F-1C77-ED4A-869D-2193202CAA12}"/>
                  </a:ext>
                </a:extLst>
              </p:cNvPr>
              <p:cNvSpPr txBox="1">
                <a:spLocks noRot="1" noChangeAspect="1" noMove="1" noResize="1" noEditPoints="1" noAdjustHandles="1" noChangeArrowheads="1" noChangeShapeType="1" noTextEdit="1"/>
              </p:cNvSpPr>
              <p:nvPr/>
            </p:nvSpPr>
            <p:spPr>
              <a:xfrm>
                <a:off x="5819880" y="2771505"/>
                <a:ext cx="1463040" cy="532464"/>
              </a:xfrm>
              <a:prstGeom prst="rect">
                <a:avLst/>
              </a:prstGeom>
              <a:blipFill>
                <a:blip r:embed="rId3"/>
                <a:stretch>
                  <a:fillRect/>
                </a:stretch>
              </a:blipFill>
              <a:ln w="6350">
                <a:solidFill>
                  <a:schemeClr val="bg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xmlns="" id="{5C6B1B1D-2942-E24D-8713-594E7A2156A6}"/>
                  </a:ext>
                </a:extLst>
              </p:cNvPr>
              <p:cNvSpPr txBox="1"/>
              <p:nvPr/>
            </p:nvSpPr>
            <p:spPr>
              <a:xfrm>
                <a:off x="4364910" y="1481944"/>
                <a:ext cx="1097280" cy="411480"/>
              </a:xfrm>
              <a:prstGeom prst="rect">
                <a:avLst/>
              </a:prstGeom>
              <a:solidFill>
                <a:schemeClr val="bg1">
                  <a:lumMod val="85000"/>
                  <a:alpha val="50000"/>
                </a:schemeClr>
              </a:solidFill>
              <a:ln w="6350">
                <a:solidFill>
                  <a:schemeClr val="bg1">
                    <a:lumMod val="50000"/>
                  </a:schemeClr>
                </a:solidFill>
              </a:ln>
            </p:spPr>
            <p:txBody>
              <a:bodyPr wrap="square" lIns="0" tIns="0" rIns="0" bIns="0" rtlCol="0" anchor="ctr" anchorCtr="1">
                <a:noAutofit/>
              </a:bodyPr>
              <a:lstStyle/>
              <a:p>
                <a:pPr algn="ctr"/>
                <a:r>
                  <a:rPr lang="en-US" sz="900" kern="1200" dirty="0">
                    <a:solidFill>
                      <a:prstClr val="black"/>
                    </a:solidFill>
                    <a:latin typeface="Calibri" panose="020F0502020204030204"/>
                    <a:ea typeface=""/>
                    <a:cs typeface=""/>
                  </a:rPr>
                  <a:t>Regulator</a:t>
                </a:r>
                <a14:m>
                  <m:oMath xmlns:m="http://schemas.openxmlformats.org/officeDocument/2006/math">
                    <m:r>
                      <a:rPr lang="en-US" sz="900" i="1" kern="1200" dirty="0">
                        <a:solidFill>
                          <a:prstClr val="black"/>
                        </a:solidFill>
                        <a:latin typeface="Cambria Math" panose="02040503050406030204" pitchFamily="18" charset="0"/>
                        <a:ea typeface="Cambria Math" panose="02040503050406030204" pitchFamily="18" charset="0"/>
                        <a:cs typeface=""/>
                      </a:rPr>
                      <m:t>↔</m:t>
                    </m:r>
                  </m:oMath>
                </a14:m>
                <a:r>
                  <a:rPr lang="en-US" sz="900" kern="1200" dirty="0">
                    <a:solidFill>
                      <a:prstClr val="black"/>
                    </a:solidFill>
                    <a:latin typeface="Calibri" panose="020F0502020204030204"/>
                    <a:ea typeface=""/>
                    <a:cs typeface=""/>
                  </a:rPr>
                  <a:t>regulator </a:t>
                </a:r>
              </a:p>
              <a:p>
                <a:pPr algn="ctr"/>
                <a:r>
                  <a:rPr lang="en-US" sz="900" kern="1200" dirty="0">
                    <a:solidFill>
                      <a:srgbClr val="0432FF"/>
                    </a:solidFill>
                    <a:latin typeface="Calibri" panose="020F0502020204030204"/>
                    <a:ea typeface=""/>
                    <a:cs typeface=""/>
                  </a:rPr>
                  <a:t>co-regulation network</a:t>
                </a:r>
              </a:p>
            </p:txBody>
          </p:sp>
        </mc:Choice>
        <mc:Fallback xmlns="">
          <p:sp>
            <p:nvSpPr>
              <p:cNvPr id="57" name="TextBox 56">
                <a:extLst>
                  <a:ext uri="{FF2B5EF4-FFF2-40B4-BE49-F238E27FC236}">
                    <a16:creationId xmlns:a16="http://schemas.microsoft.com/office/drawing/2014/main" id="{5C6B1B1D-2942-E24D-8713-594E7A2156A6}"/>
                  </a:ext>
                </a:extLst>
              </p:cNvPr>
              <p:cNvSpPr txBox="1">
                <a:spLocks noRot="1" noChangeAspect="1" noMove="1" noResize="1" noEditPoints="1" noAdjustHandles="1" noChangeArrowheads="1" noChangeShapeType="1" noTextEdit="1"/>
              </p:cNvSpPr>
              <p:nvPr/>
            </p:nvSpPr>
            <p:spPr>
              <a:xfrm>
                <a:off x="5819880" y="1975925"/>
                <a:ext cx="1463040" cy="548640"/>
              </a:xfrm>
              <a:prstGeom prst="rect">
                <a:avLst/>
              </a:prstGeom>
              <a:blipFill>
                <a:blip r:embed="rId4"/>
                <a:stretch>
                  <a:fillRect l="-2564" r="-1709"/>
                </a:stretch>
              </a:blipFill>
              <a:ln w="6350">
                <a:solidFill>
                  <a:schemeClr val="bg1">
                    <a:lumMod val="50000"/>
                  </a:schemeClr>
                </a:solidFill>
              </a:ln>
            </p:spPr>
            <p:txBody>
              <a:bodyPr/>
              <a:lstStyle/>
              <a:p>
                <a:r>
                  <a:rPr lang="en-US">
                    <a:noFill/>
                  </a:rPr>
                  <a:t> </a:t>
                </a:r>
              </a:p>
            </p:txBody>
          </p:sp>
        </mc:Fallback>
      </mc:AlternateContent>
      <p:grpSp>
        <p:nvGrpSpPr>
          <p:cNvPr id="58" name="Group 57">
            <a:extLst>
              <a:ext uri="{FF2B5EF4-FFF2-40B4-BE49-F238E27FC236}">
                <a16:creationId xmlns:a16="http://schemas.microsoft.com/office/drawing/2014/main" xmlns="" id="{1B9478F2-4C37-B64B-BDBD-4DE858F46143}"/>
              </a:ext>
            </a:extLst>
          </p:cNvPr>
          <p:cNvGrpSpPr/>
          <p:nvPr/>
        </p:nvGrpSpPr>
        <p:grpSpPr>
          <a:xfrm>
            <a:off x="1429587" y="3602220"/>
            <a:ext cx="2466641" cy="703982"/>
            <a:chOff x="374001" y="3970034"/>
            <a:chExt cx="3288854" cy="938642"/>
          </a:xfrm>
        </p:grpSpPr>
        <p:sp>
          <p:nvSpPr>
            <p:cNvPr id="59" name="Rectangle 58">
              <a:extLst>
                <a:ext uri="{FF2B5EF4-FFF2-40B4-BE49-F238E27FC236}">
                  <a16:creationId xmlns:a16="http://schemas.microsoft.com/office/drawing/2014/main" xmlns="" id="{688989FE-E4BB-D54D-B0EC-1C861D22E664}"/>
                </a:ext>
              </a:extLst>
            </p:cNvPr>
            <p:cNvSpPr/>
            <p:nvPr/>
          </p:nvSpPr>
          <p:spPr>
            <a:xfrm>
              <a:off x="1650285" y="3970034"/>
              <a:ext cx="381000" cy="320040"/>
            </a:xfrm>
            <a:prstGeom prst="rect">
              <a:avLst/>
            </a:prstGeom>
            <a:gradFill>
              <a:gsLst>
                <a:gs pos="0">
                  <a:schemeClr val="bg1">
                    <a:alpha val="20000"/>
                  </a:schemeClr>
                </a:gs>
                <a:gs pos="100000">
                  <a:schemeClr val="accent6">
                    <a:lumMod val="7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kern="1200" dirty="0">
                  <a:solidFill>
                    <a:prstClr val="black"/>
                  </a:solidFill>
                </a:rPr>
                <a:t>gene</a:t>
              </a:r>
            </a:p>
          </p:txBody>
        </p:sp>
        <p:sp>
          <p:nvSpPr>
            <p:cNvPr id="60" name="Trapezoid 151">
              <a:extLst>
                <a:ext uri="{FF2B5EF4-FFF2-40B4-BE49-F238E27FC236}">
                  <a16:creationId xmlns:a16="http://schemas.microsoft.com/office/drawing/2014/main" xmlns="" id="{BF95EA28-CCD8-0E4E-A773-C54CDA0A05B0}"/>
                </a:ext>
              </a:extLst>
            </p:cNvPr>
            <p:cNvSpPr/>
            <p:nvPr/>
          </p:nvSpPr>
          <p:spPr>
            <a:xfrm>
              <a:off x="374001" y="4305117"/>
              <a:ext cx="3288854" cy="603559"/>
            </a:xfrm>
            <a:custGeom>
              <a:avLst/>
              <a:gdLst>
                <a:gd name="connsiteX0" fmla="*/ 0 w 142697"/>
                <a:gd name="connsiteY0" fmla="*/ 335727 h 335727"/>
                <a:gd name="connsiteX1" fmla="*/ 35674 w 142697"/>
                <a:gd name="connsiteY1" fmla="*/ 0 h 335727"/>
                <a:gd name="connsiteX2" fmla="*/ 107023 w 142697"/>
                <a:gd name="connsiteY2" fmla="*/ 0 h 335727"/>
                <a:gd name="connsiteX3" fmla="*/ 142697 w 142697"/>
                <a:gd name="connsiteY3" fmla="*/ 335727 h 335727"/>
                <a:gd name="connsiteX4" fmla="*/ 0 w 142697"/>
                <a:gd name="connsiteY4" fmla="*/ 335727 h 335727"/>
                <a:gd name="connsiteX0" fmla="*/ 0 w 1537545"/>
                <a:gd name="connsiteY0" fmla="*/ 668940 h 668940"/>
                <a:gd name="connsiteX1" fmla="*/ 1430522 w 1537545"/>
                <a:gd name="connsiteY1" fmla="*/ 0 h 668940"/>
                <a:gd name="connsiteX2" fmla="*/ 1501871 w 1537545"/>
                <a:gd name="connsiteY2" fmla="*/ 0 h 668940"/>
                <a:gd name="connsiteX3" fmla="*/ 1537545 w 1537545"/>
                <a:gd name="connsiteY3" fmla="*/ 335727 h 668940"/>
                <a:gd name="connsiteX4" fmla="*/ 0 w 1537545"/>
                <a:gd name="connsiteY4" fmla="*/ 668940 h 668940"/>
                <a:gd name="connsiteX0" fmla="*/ 0 w 3304352"/>
                <a:gd name="connsiteY0" fmla="*/ 668940 h 668940"/>
                <a:gd name="connsiteX1" fmla="*/ 1430522 w 3304352"/>
                <a:gd name="connsiteY1" fmla="*/ 0 h 668940"/>
                <a:gd name="connsiteX2" fmla="*/ 1501871 w 3304352"/>
                <a:gd name="connsiteY2" fmla="*/ 0 h 668940"/>
                <a:gd name="connsiteX3" fmla="*/ 3304352 w 3304352"/>
                <a:gd name="connsiteY3" fmla="*/ 575950 h 668940"/>
                <a:gd name="connsiteX4" fmla="*/ 0 w 3304352"/>
                <a:gd name="connsiteY4" fmla="*/ 668940 h 668940"/>
                <a:gd name="connsiteX0" fmla="*/ 0 w 3288854"/>
                <a:gd name="connsiteY0" fmla="*/ 591448 h 591448"/>
                <a:gd name="connsiteX1" fmla="*/ 1415024 w 3288854"/>
                <a:gd name="connsiteY1" fmla="*/ 0 h 591448"/>
                <a:gd name="connsiteX2" fmla="*/ 1486373 w 3288854"/>
                <a:gd name="connsiteY2" fmla="*/ 0 h 591448"/>
                <a:gd name="connsiteX3" fmla="*/ 3288854 w 3288854"/>
                <a:gd name="connsiteY3" fmla="*/ 575950 h 591448"/>
                <a:gd name="connsiteX4" fmla="*/ 0 w 3288854"/>
                <a:gd name="connsiteY4" fmla="*/ 591448 h 591448"/>
                <a:gd name="connsiteX0" fmla="*/ 0 w 3288854"/>
                <a:gd name="connsiteY0" fmla="*/ 591448 h 599197"/>
                <a:gd name="connsiteX1" fmla="*/ 1415024 w 3288854"/>
                <a:gd name="connsiteY1" fmla="*/ 0 h 599197"/>
                <a:gd name="connsiteX2" fmla="*/ 1486373 w 3288854"/>
                <a:gd name="connsiteY2" fmla="*/ 0 h 599197"/>
                <a:gd name="connsiteX3" fmla="*/ 3288854 w 3288854"/>
                <a:gd name="connsiteY3" fmla="*/ 599197 h 599197"/>
                <a:gd name="connsiteX4" fmla="*/ 0 w 3288854"/>
                <a:gd name="connsiteY4" fmla="*/ 591448 h 599197"/>
                <a:gd name="connsiteX0" fmla="*/ 0 w 3288854"/>
                <a:gd name="connsiteY0" fmla="*/ 591448 h 599197"/>
                <a:gd name="connsiteX1" fmla="*/ 1415024 w 3288854"/>
                <a:gd name="connsiteY1" fmla="*/ 0 h 599197"/>
                <a:gd name="connsiteX2" fmla="*/ 1602610 w 3288854"/>
                <a:gd name="connsiteY2" fmla="*/ 15498 h 599197"/>
                <a:gd name="connsiteX3" fmla="*/ 3288854 w 3288854"/>
                <a:gd name="connsiteY3" fmla="*/ 599197 h 599197"/>
                <a:gd name="connsiteX4" fmla="*/ 0 w 3288854"/>
                <a:gd name="connsiteY4" fmla="*/ 591448 h 599197"/>
                <a:gd name="connsiteX0" fmla="*/ 0 w 3288854"/>
                <a:gd name="connsiteY0" fmla="*/ 591448 h 599197"/>
                <a:gd name="connsiteX1" fmla="*/ 1415024 w 3288854"/>
                <a:gd name="connsiteY1" fmla="*/ 0 h 599197"/>
                <a:gd name="connsiteX2" fmla="*/ 1633607 w 3288854"/>
                <a:gd name="connsiteY2" fmla="*/ 7749 h 599197"/>
                <a:gd name="connsiteX3" fmla="*/ 3288854 w 3288854"/>
                <a:gd name="connsiteY3" fmla="*/ 599197 h 599197"/>
                <a:gd name="connsiteX4" fmla="*/ 0 w 3288854"/>
                <a:gd name="connsiteY4" fmla="*/ 591448 h 599197"/>
                <a:gd name="connsiteX0" fmla="*/ 0 w 3288854"/>
                <a:gd name="connsiteY0" fmla="*/ 595810 h 603559"/>
                <a:gd name="connsiteX1" fmla="*/ 1415024 w 3288854"/>
                <a:gd name="connsiteY1" fmla="*/ 4362 h 603559"/>
                <a:gd name="connsiteX2" fmla="*/ 1591217 w 3288854"/>
                <a:gd name="connsiteY2" fmla="*/ 0 h 603559"/>
                <a:gd name="connsiteX3" fmla="*/ 3288854 w 3288854"/>
                <a:gd name="connsiteY3" fmla="*/ 603559 h 603559"/>
                <a:gd name="connsiteX4" fmla="*/ 0 w 3288854"/>
                <a:gd name="connsiteY4" fmla="*/ 595810 h 603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854" h="603559">
                  <a:moveTo>
                    <a:pt x="0" y="595810"/>
                  </a:moveTo>
                  <a:lnTo>
                    <a:pt x="1415024" y="4362"/>
                  </a:lnTo>
                  <a:lnTo>
                    <a:pt x="1591217" y="0"/>
                  </a:lnTo>
                  <a:lnTo>
                    <a:pt x="3288854" y="603559"/>
                  </a:lnTo>
                  <a:lnTo>
                    <a:pt x="0" y="595810"/>
                  </a:lnTo>
                  <a:close/>
                </a:path>
              </a:pathLst>
            </a:custGeom>
            <a:gradFill>
              <a:gsLst>
                <a:gs pos="0">
                  <a:schemeClr val="bg1">
                    <a:alpha val="20000"/>
                  </a:schemeClr>
                </a:gs>
                <a:gs pos="100000">
                  <a:schemeClr val="tx1">
                    <a:lumMod val="50000"/>
                    <a:lumOff val="50000"/>
                  </a:schemeClr>
                </a:gs>
              </a:gsLst>
              <a:lin ang="16200000" scaled="1"/>
            </a:gradFill>
            <a:ln w="19050">
              <a:no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grpSp>
      <p:sp>
        <p:nvSpPr>
          <p:cNvPr id="64" name="Up Arrow 63">
            <a:extLst>
              <a:ext uri="{FF2B5EF4-FFF2-40B4-BE49-F238E27FC236}">
                <a16:creationId xmlns:a16="http://schemas.microsoft.com/office/drawing/2014/main" xmlns="" id="{B85A05C8-A063-474E-88EF-5B4704EDCFD1}"/>
              </a:ext>
            </a:extLst>
          </p:cNvPr>
          <p:cNvSpPr/>
          <p:nvPr/>
        </p:nvSpPr>
        <p:spPr>
          <a:xfrm>
            <a:off x="2845487" y="3119695"/>
            <a:ext cx="162687" cy="305795"/>
          </a:xfrm>
          <a:prstGeom prst="up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65" name="Pie 64">
            <a:extLst>
              <a:ext uri="{FF2B5EF4-FFF2-40B4-BE49-F238E27FC236}">
                <a16:creationId xmlns:a16="http://schemas.microsoft.com/office/drawing/2014/main" xmlns="" id="{669D7157-5F22-014F-B8A5-8F28E55BF034}"/>
              </a:ext>
            </a:extLst>
          </p:cNvPr>
          <p:cNvSpPr>
            <a:spLocks noChangeAspect="1"/>
          </p:cNvSpPr>
          <p:nvPr/>
        </p:nvSpPr>
        <p:spPr>
          <a:xfrm rot="5400000">
            <a:off x="1600891" y="2647242"/>
            <a:ext cx="68580" cy="685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66" name="Pie 65">
            <a:extLst>
              <a:ext uri="{FF2B5EF4-FFF2-40B4-BE49-F238E27FC236}">
                <a16:creationId xmlns:a16="http://schemas.microsoft.com/office/drawing/2014/main" xmlns="" id="{1AD55628-5586-CA47-A72A-82E86E0FEBE9}"/>
              </a:ext>
            </a:extLst>
          </p:cNvPr>
          <p:cNvSpPr>
            <a:spLocks noChangeAspect="1"/>
          </p:cNvSpPr>
          <p:nvPr/>
        </p:nvSpPr>
        <p:spPr>
          <a:xfrm rot="8096452">
            <a:off x="2620124" y="2624944"/>
            <a:ext cx="68580" cy="685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67" name="Pie 66">
            <a:extLst>
              <a:ext uri="{FF2B5EF4-FFF2-40B4-BE49-F238E27FC236}">
                <a16:creationId xmlns:a16="http://schemas.microsoft.com/office/drawing/2014/main" xmlns="" id="{E73576D6-0269-7749-8EE0-EAA6E5F3535B}"/>
              </a:ext>
            </a:extLst>
          </p:cNvPr>
          <p:cNvSpPr>
            <a:spLocks noChangeAspect="1"/>
          </p:cNvSpPr>
          <p:nvPr/>
        </p:nvSpPr>
        <p:spPr>
          <a:xfrm rot="8096452">
            <a:off x="3560158" y="2639147"/>
            <a:ext cx="68580" cy="685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68" name="Pie 67">
            <a:extLst>
              <a:ext uri="{FF2B5EF4-FFF2-40B4-BE49-F238E27FC236}">
                <a16:creationId xmlns:a16="http://schemas.microsoft.com/office/drawing/2014/main" xmlns="" id="{881DD63A-10FD-5B4E-81BD-E717DF0385C2}"/>
              </a:ext>
            </a:extLst>
          </p:cNvPr>
          <p:cNvSpPr>
            <a:spLocks noChangeAspect="1"/>
          </p:cNvSpPr>
          <p:nvPr/>
        </p:nvSpPr>
        <p:spPr>
          <a:xfrm rot="8096452">
            <a:off x="1388458" y="2639147"/>
            <a:ext cx="68580" cy="685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69" name="Pie 68">
            <a:extLst>
              <a:ext uri="{FF2B5EF4-FFF2-40B4-BE49-F238E27FC236}">
                <a16:creationId xmlns:a16="http://schemas.microsoft.com/office/drawing/2014/main" xmlns="" id="{C4A60D8B-9E24-F84C-8F05-215E3F37C235}"/>
              </a:ext>
            </a:extLst>
          </p:cNvPr>
          <p:cNvSpPr>
            <a:spLocks noChangeAspect="1"/>
          </p:cNvSpPr>
          <p:nvPr/>
        </p:nvSpPr>
        <p:spPr>
          <a:xfrm rot="12571135">
            <a:off x="3217258" y="2656460"/>
            <a:ext cx="68580" cy="685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nvGrpSpPr>
          <p:cNvPr id="70" name="Group 69">
            <a:extLst>
              <a:ext uri="{FF2B5EF4-FFF2-40B4-BE49-F238E27FC236}">
                <a16:creationId xmlns:a16="http://schemas.microsoft.com/office/drawing/2014/main" xmlns="" id="{2A617AFB-91B1-AC4F-8833-DDAE3FE78DF1}"/>
              </a:ext>
            </a:extLst>
          </p:cNvPr>
          <p:cNvGrpSpPr/>
          <p:nvPr/>
        </p:nvGrpSpPr>
        <p:grpSpPr>
          <a:xfrm>
            <a:off x="6125344" y="1592061"/>
            <a:ext cx="1682096" cy="2345113"/>
            <a:chOff x="6901206" y="685926"/>
            <a:chExt cx="2242794" cy="3126817"/>
          </a:xfrm>
        </p:grpSpPr>
        <p:grpSp>
          <p:nvGrpSpPr>
            <p:cNvPr id="71" name="Group 70">
              <a:extLst>
                <a:ext uri="{FF2B5EF4-FFF2-40B4-BE49-F238E27FC236}">
                  <a16:creationId xmlns:a16="http://schemas.microsoft.com/office/drawing/2014/main" xmlns="" id="{00D342D7-D4DA-3244-BD4D-7DABF7D694E8}"/>
                </a:ext>
              </a:extLst>
            </p:cNvPr>
            <p:cNvGrpSpPr/>
            <p:nvPr/>
          </p:nvGrpSpPr>
          <p:grpSpPr>
            <a:xfrm>
              <a:off x="6901206" y="685926"/>
              <a:ext cx="2242794" cy="2818065"/>
              <a:chOff x="7239000" y="2126185"/>
              <a:chExt cx="2242794" cy="2818065"/>
            </a:xfrm>
          </p:grpSpPr>
          <p:grpSp>
            <p:nvGrpSpPr>
              <p:cNvPr id="74" name="Group 73">
                <a:extLst>
                  <a:ext uri="{FF2B5EF4-FFF2-40B4-BE49-F238E27FC236}">
                    <a16:creationId xmlns:a16="http://schemas.microsoft.com/office/drawing/2014/main" xmlns="" id="{0CE1217C-41A1-3149-A9C5-AA84F440D560}"/>
                  </a:ext>
                </a:extLst>
              </p:cNvPr>
              <p:cNvGrpSpPr/>
              <p:nvPr/>
            </p:nvGrpSpPr>
            <p:grpSpPr>
              <a:xfrm>
                <a:off x="7297917" y="3426261"/>
                <a:ext cx="2065255" cy="276999"/>
                <a:chOff x="7297917" y="3380793"/>
                <a:chExt cx="2065255" cy="276999"/>
              </a:xfrm>
            </p:grpSpPr>
            <p:sp>
              <p:nvSpPr>
                <p:cNvPr id="96" name="Snip Same Side Corner Rectangle 95">
                  <a:extLst>
                    <a:ext uri="{FF2B5EF4-FFF2-40B4-BE49-F238E27FC236}">
                      <a16:creationId xmlns:a16="http://schemas.microsoft.com/office/drawing/2014/main" xmlns="" id="{BF1E527B-D9D5-5D41-95A0-81A4320AE888}"/>
                    </a:ext>
                  </a:extLst>
                </p:cNvPr>
                <p:cNvSpPr/>
                <p:nvPr/>
              </p:nvSpPr>
              <p:spPr>
                <a:xfrm>
                  <a:off x="7297917" y="3427853"/>
                  <a:ext cx="182880" cy="182880"/>
                </a:xfrm>
                <a:prstGeom prst="snip2SameRect">
                  <a:avLst/>
                </a:prstGeom>
                <a:gradFill>
                  <a:gsLst>
                    <a:gs pos="0">
                      <a:schemeClr val="bg1">
                        <a:alpha val="20000"/>
                      </a:schemeClr>
                    </a:gs>
                    <a:gs pos="100000">
                      <a:schemeClr val="accent4">
                        <a:alpha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97" name="TextBox 96">
                  <a:extLst>
                    <a:ext uri="{FF2B5EF4-FFF2-40B4-BE49-F238E27FC236}">
                      <a16:creationId xmlns:a16="http://schemas.microsoft.com/office/drawing/2014/main" xmlns="" id="{E7BA14B0-0C6A-2F4F-9DC6-6AA792454D20}"/>
                    </a:ext>
                  </a:extLst>
                </p:cNvPr>
                <p:cNvSpPr txBox="1"/>
                <p:nvPr/>
              </p:nvSpPr>
              <p:spPr>
                <a:xfrm>
                  <a:off x="7596726" y="3380793"/>
                  <a:ext cx="1766446"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Active proximal elements</a:t>
                  </a:r>
                </a:p>
              </p:txBody>
            </p:sp>
          </p:grpSp>
          <p:grpSp>
            <p:nvGrpSpPr>
              <p:cNvPr id="75" name="Group 74">
                <a:extLst>
                  <a:ext uri="{FF2B5EF4-FFF2-40B4-BE49-F238E27FC236}">
                    <a16:creationId xmlns:a16="http://schemas.microsoft.com/office/drawing/2014/main" xmlns="" id="{0B8D31AE-E495-C144-93D9-2C837A098448}"/>
                  </a:ext>
                </a:extLst>
              </p:cNvPr>
              <p:cNvGrpSpPr/>
              <p:nvPr/>
            </p:nvGrpSpPr>
            <p:grpSpPr>
              <a:xfrm>
                <a:off x="7293345" y="3736509"/>
                <a:ext cx="1858550" cy="276999"/>
                <a:chOff x="7293345" y="3727271"/>
                <a:chExt cx="1858550" cy="276999"/>
              </a:xfrm>
            </p:grpSpPr>
            <p:sp>
              <p:nvSpPr>
                <p:cNvPr id="94" name="Regular Pentagon 93">
                  <a:extLst>
                    <a:ext uri="{FF2B5EF4-FFF2-40B4-BE49-F238E27FC236}">
                      <a16:creationId xmlns:a16="http://schemas.microsoft.com/office/drawing/2014/main" xmlns="" id="{EF546BA1-A5E2-2B40-A68B-D2C69B497B5E}"/>
                    </a:ext>
                  </a:extLst>
                </p:cNvPr>
                <p:cNvSpPr>
                  <a:spLocks noChangeAspect="1"/>
                </p:cNvSpPr>
                <p:nvPr/>
              </p:nvSpPr>
              <p:spPr>
                <a:xfrm>
                  <a:off x="7293345" y="3774331"/>
                  <a:ext cx="192024" cy="182880"/>
                </a:xfrm>
                <a:prstGeom prst="pentagon">
                  <a:avLst/>
                </a:prstGeom>
                <a:gradFill>
                  <a:gsLst>
                    <a:gs pos="0">
                      <a:schemeClr val="bg1">
                        <a:alpha val="20000"/>
                      </a:schemeClr>
                    </a:gs>
                    <a:gs pos="100000">
                      <a:schemeClr val="accent1">
                        <a:lumMod val="75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sp>
              <p:nvSpPr>
                <p:cNvPr id="95" name="TextBox 94">
                  <a:extLst>
                    <a:ext uri="{FF2B5EF4-FFF2-40B4-BE49-F238E27FC236}">
                      <a16:creationId xmlns:a16="http://schemas.microsoft.com/office/drawing/2014/main" xmlns="" id="{DC77C6E0-AE38-B246-9928-3257044F0309}"/>
                    </a:ext>
                  </a:extLst>
                </p:cNvPr>
                <p:cNvSpPr txBox="1"/>
                <p:nvPr/>
              </p:nvSpPr>
              <p:spPr>
                <a:xfrm>
                  <a:off x="7596726" y="3727271"/>
                  <a:ext cx="1555169"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Active distal elements</a:t>
                  </a:r>
                </a:p>
              </p:txBody>
            </p:sp>
          </p:grpSp>
          <p:grpSp>
            <p:nvGrpSpPr>
              <p:cNvPr id="76" name="Group 75">
                <a:extLst>
                  <a:ext uri="{FF2B5EF4-FFF2-40B4-BE49-F238E27FC236}">
                    <a16:creationId xmlns:a16="http://schemas.microsoft.com/office/drawing/2014/main" xmlns="" id="{A9741616-3CB1-1740-8084-D43A42A3F5D7}"/>
                  </a:ext>
                </a:extLst>
              </p:cNvPr>
              <p:cNvGrpSpPr/>
              <p:nvPr/>
            </p:nvGrpSpPr>
            <p:grpSpPr>
              <a:xfrm>
                <a:off x="7297917" y="4046757"/>
                <a:ext cx="2183877" cy="276999"/>
                <a:chOff x="7297917" y="4043774"/>
                <a:chExt cx="2183877" cy="276999"/>
              </a:xfrm>
            </p:grpSpPr>
            <p:sp>
              <p:nvSpPr>
                <p:cNvPr id="92" name="Snip Same Side Corner Rectangle 91">
                  <a:extLst>
                    <a:ext uri="{FF2B5EF4-FFF2-40B4-BE49-F238E27FC236}">
                      <a16:creationId xmlns:a16="http://schemas.microsoft.com/office/drawing/2014/main" xmlns="" id="{DDF14163-B70C-E343-AE8A-2C3009EA08E3}"/>
                    </a:ext>
                  </a:extLst>
                </p:cNvPr>
                <p:cNvSpPr/>
                <p:nvPr/>
              </p:nvSpPr>
              <p:spPr>
                <a:xfrm>
                  <a:off x="7297917" y="4090834"/>
                  <a:ext cx="182880" cy="182880"/>
                </a:xfrm>
                <a:prstGeom prst="snip2SameRect">
                  <a:avLst/>
                </a:prstGeom>
                <a:gradFill>
                  <a:gsLst>
                    <a:gs pos="0">
                      <a:schemeClr val="bg1">
                        <a:alpha val="20000"/>
                      </a:schemeClr>
                    </a:gs>
                    <a:gs pos="100000">
                      <a:schemeClr val="tx1">
                        <a:lumMod val="50000"/>
                        <a:lumOff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dirty="0">
                    <a:solidFill>
                      <a:prstClr val="black"/>
                    </a:solidFill>
                  </a:endParaRPr>
                </a:p>
              </p:txBody>
            </p:sp>
            <p:sp>
              <p:nvSpPr>
                <p:cNvPr id="93" name="TextBox 92">
                  <a:extLst>
                    <a:ext uri="{FF2B5EF4-FFF2-40B4-BE49-F238E27FC236}">
                      <a16:creationId xmlns:a16="http://schemas.microsoft.com/office/drawing/2014/main" xmlns="" id="{CB6ADB74-5D41-3244-8946-A5B042690CC3}"/>
                    </a:ext>
                  </a:extLst>
                </p:cNvPr>
                <p:cNvSpPr txBox="1"/>
                <p:nvPr/>
              </p:nvSpPr>
              <p:spPr>
                <a:xfrm>
                  <a:off x="7596726" y="4043774"/>
                  <a:ext cx="1885068"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Inactive proximal elements</a:t>
                  </a:r>
                </a:p>
              </p:txBody>
            </p:sp>
          </p:grpSp>
          <p:grpSp>
            <p:nvGrpSpPr>
              <p:cNvPr id="77" name="Group 76">
                <a:extLst>
                  <a:ext uri="{FF2B5EF4-FFF2-40B4-BE49-F238E27FC236}">
                    <a16:creationId xmlns:a16="http://schemas.microsoft.com/office/drawing/2014/main" xmlns="" id="{8F0D0D30-2CEF-AC4D-9C04-6491F031418F}"/>
                  </a:ext>
                </a:extLst>
              </p:cNvPr>
              <p:cNvGrpSpPr/>
              <p:nvPr/>
            </p:nvGrpSpPr>
            <p:grpSpPr>
              <a:xfrm>
                <a:off x="7293345" y="4357005"/>
                <a:ext cx="1957937" cy="276999"/>
                <a:chOff x="7293345" y="4390252"/>
                <a:chExt cx="1957937" cy="276999"/>
              </a:xfrm>
            </p:grpSpPr>
            <p:sp>
              <p:nvSpPr>
                <p:cNvPr id="90" name="Regular Pentagon 89">
                  <a:extLst>
                    <a:ext uri="{FF2B5EF4-FFF2-40B4-BE49-F238E27FC236}">
                      <a16:creationId xmlns:a16="http://schemas.microsoft.com/office/drawing/2014/main" xmlns="" id="{5BA121F7-6F09-2044-BD85-B6EB91FD92FC}"/>
                    </a:ext>
                  </a:extLst>
                </p:cNvPr>
                <p:cNvSpPr>
                  <a:spLocks noChangeAspect="1"/>
                </p:cNvSpPr>
                <p:nvPr/>
              </p:nvSpPr>
              <p:spPr>
                <a:xfrm>
                  <a:off x="7293345" y="4437312"/>
                  <a:ext cx="192024" cy="182880"/>
                </a:xfrm>
                <a:prstGeom prst="pentagon">
                  <a:avLst/>
                </a:prstGeom>
                <a:gradFill>
                  <a:gsLst>
                    <a:gs pos="0">
                      <a:schemeClr val="bg1">
                        <a:alpha val="20000"/>
                      </a:schemeClr>
                    </a:gs>
                    <a:gs pos="100000">
                      <a:schemeClr val="tx1">
                        <a:lumMod val="50000"/>
                        <a:lumOff val="50000"/>
                      </a:schemeClr>
                    </a:gs>
                  </a:gsLst>
                  <a:path path="circle">
                    <a:fillToRect l="50000" t="50000" r="50000" b="50000"/>
                  </a:path>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black"/>
                    </a:solidFill>
                  </a:endParaRPr>
                </a:p>
              </p:txBody>
            </p:sp>
            <p:sp>
              <p:nvSpPr>
                <p:cNvPr id="91" name="TextBox 90">
                  <a:extLst>
                    <a:ext uri="{FF2B5EF4-FFF2-40B4-BE49-F238E27FC236}">
                      <a16:creationId xmlns:a16="http://schemas.microsoft.com/office/drawing/2014/main" xmlns="" id="{163045D0-FEE9-4A4A-BA25-5D58D34674D1}"/>
                    </a:ext>
                  </a:extLst>
                </p:cNvPr>
                <p:cNvSpPr txBox="1"/>
                <p:nvPr/>
              </p:nvSpPr>
              <p:spPr>
                <a:xfrm>
                  <a:off x="7596726" y="4390252"/>
                  <a:ext cx="1654556"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inactive distal elements</a:t>
                  </a:r>
                </a:p>
              </p:txBody>
            </p:sp>
          </p:grpSp>
          <p:grpSp>
            <p:nvGrpSpPr>
              <p:cNvPr id="78" name="Group 77">
                <a:extLst>
                  <a:ext uri="{FF2B5EF4-FFF2-40B4-BE49-F238E27FC236}">
                    <a16:creationId xmlns:a16="http://schemas.microsoft.com/office/drawing/2014/main" xmlns="" id="{0A41F363-3DC8-4345-88ED-B6A7850D2279}"/>
                  </a:ext>
                </a:extLst>
              </p:cNvPr>
              <p:cNvGrpSpPr/>
              <p:nvPr/>
            </p:nvGrpSpPr>
            <p:grpSpPr>
              <a:xfrm>
                <a:off x="7239000" y="2126185"/>
                <a:ext cx="2058833" cy="461665"/>
                <a:chOff x="7239000" y="2126185"/>
                <a:chExt cx="2058833" cy="461665"/>
              </a:xfrm>
            </p:grpSpPr>
            <p:cxnSp>
              <p:nvCxnSpPr>
                <p:cNvPr id="88" name="Straight Arrow Connector 87">
                  <a:extLst>
                    <a:ext uri="{FF2B5EF4-FFF2-40B4-BE49-F238E27FC236}">
                      <a16:creationId xmlns:a16="http://schemas.microsoft.com/office/drawing/2014/main" xmlns="" id="{E9E5AB97-158F-A64D-8378-C1CB874B4D4C}"/>
                    </a:ext>
                  </a:extLst>
                </p:cNvPr>
                <p:cNvCxnSpPr>
                  <a:cxnSpLocks/>
                </p:cNvCxnSpPr>
                <p:nvPr/>
              </p:nvCxnSpPr>
              <p:spPr>
                <a:xfrm>
                  <a:off x="7239000" y="2357018"/>
                  <a:ext cx="300715" cy="0"/>
                </a:xfrm>
                <a:prstGeom prst="straightConnector1">
                  <a:avLst/>
                </a:prstGeom>
                <a:ln w="12700" cmpd="sng">
                  <a:solidFill>
                    <a:srgbClr val="941100">
                      <a:alpha val="63137"/>
                    </a:srgbClr>
                  </a:solidFill>
                  <a:prstDash val="soli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xmlns="" id="{692EFCA7-FBEA-9A41-88DD-873E43CC6337}"/>
                    </a:ext>
                  </a:extLst>
                </p:cNvPr>
                <p:cNvSpPr txBox="1"/>
                <p:nvPr/>
              </p:nvSpPr>
              <p:spPr>
                <a:xfrm>
                  <a:off x="7596726" y="2126185"/>
                  <a:ext cx="1701107" cy="461665"/>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Regulator to target gene</a:t>
                  </a:r>
                </a:p>
                <a:p>
                  <a:r>
                    <a:rPr lang="en-US" sz="900" kern="1200" dirty="0">
                      <a:solidFill>
                        <a:prstClr val="black"/>
                      </a:solidFill>
                      <a:latin typeface="Calibri" panose="020F0502020204030204"/>
                      <a:ea typeface=""/>
                      <a:cs typeface=""/>
                    </a:rPr>
                    <a:t>directional</a:t>
                  </a:r>
                </a:p>
              </p:txBody>
            </p:sp>
          </p:grpSp>
          <p:grpSp>
            <p:nvGrpSpPr>
              <p:cNvPr id="79" name="Group 78">
                <a:extLst>
                  <a:ext uri="{FF2B5EF4-FFF2-40B4-BE49-F238E27FC236}">
                    <a16:creationId xmlns:a16="http://schemas.microsoft.com/office/drawing/2014/main" xmlns="" id="{5086A3D9-9724-6E4B-9DD0-F826C728C2CD}"/>
                  </a:ext>
                </a:extLst>
              </p:cNvPr>
              <p:cNvGrpSpPr/>
              <p:nvPr/>
            </p:nvGrpSpPr>
            <p:grpSpPr>
              <a:xfrm>
                <a:off x="7242027" y="2621099"/>
                <a:ext cx="2005407" cy="461665"/>
                <a:chOff x="7242027" y="2522001"/>
                <a:chExt cx="2005407" cy="461665"/>
              </a:xfrm>
            </p:grpSpPr>
            <p:cxnSp>
              <p:nvCxnSpPr>
                <p:cNvPr id="86" name="Straight Connector 85">
                  <a:extLst>
                    <a:ext uri="{FF2B5EF4-FFF2-40B4-BE49-F238E27FC236}">
                      <a16:creationId xmlns:a16="http://schemas.microsoft.com/office/drawing/2014/main" xmlns="" id="{889EF824-DB78-3440-B0AB-6CD4896D5F16}"/>
                    </a:ext>
                  </a:extLst>
                </p:cNvPr>
                <p:cNvCxnSpPr>
                  <a:cxnSpLocks/>
                </p:cNvCxnSpPr>
                <p:nvPr/>
              </p:nvCxnSpPr>
              <p:spPr>
                <a:xfrm>
                  <a:off x="7242027" y="2751538"/>
                  <a:ext cx="294660" cy="2593"/>
                </a:xfrm>
                <a:prstGeom prst="line">
                  <a:avLst/>
                </a:prstGeom>
                <a:ln w="63500" cmpd="tri">
                  <a:solidFill>
                    <a:schemeClr val="tx1">
                      <a:lumMod val="50000"/>
                      <a:lumOff val="50000"/>
                    </a:schemeClr>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xmlns="" id="{EB14F863-1D5B-F747-8512-6FB28496EF68}"/>
                    </a:ext>
                  </a:extLst>
                </p:cNvPr>
                <p:cNvSpPr txBox="1"/>
                <p:nvPr/>
              </p:nvSpPr>
              <p:spPr>
                <a:xfrm>
                  <a:off x="7596726" y="2522001"/>
                  <a:ext cx="1650708" cy="461665"/>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Regulator co-regulation</a:t>
                  </a:r>
                </a:p>
                <a:p>
                  <a:r>
                    <a:rPr lang="en-US" sz="900" kern="1200" dirty="0">
                      <a:solidFill>
                        <a:prstClr val="black"/>
                      </a:solidFill>
                      <a:latin typeface="Calibri" panose="020F0502020204030204"/>
                      <a:ea typeface=""/>
                      <a:cs typeface=""/>
                    </a:rPr>
                    <a:t>unidirectional</a:t>
                  </a:r>
                </a:p>
              </p:txBody>
            </p:sp>
          </p:grpSp>
          <p:grpSp>
            <p:nvGrpSpPr>
              <p:cNvPr id="80" name="Group 79">
                <a:extLst>
                  <a:ext uri="{FF2B5EF4-FFF2-40B4-BE49-F238E27FC236}">
                    <a16:creationId xmlns:a16="http://schemas.microsoft.com/office/drawing/2014/main" xmlns="" id="{951A47D0-6426-EA4B-9CD0-0F30BDD9A1F3}"/>
                  </a:ext>
                </a:extLst>
              </p:cNvPr>
              <p:cNvGrpSpPr/>
              <p:nvPr/>
            </p:nvGrpSpPr>
            <p:grpSpPr>
              <a:xfrm>
                <a:off x="7275057" y="3116013"/>
                <a:ext cx="1108295" cy="276999"/>
                <a:chOff x="7275057" y="2957206"/>
                <a:chExt cx="1108295" cy="276999"/>
              </a:xfrm>
            </p:grpSpPr>
            <p:sp>
              <p:nvSpPr>
                <p:cNvPr id="84" name="Oval 83">
                  <a:extLst>
                    <a:ext uri="{FF2B5EF4-FFF2-40B4-BE49-F238E27FC236}">
                      <a16:creationId xmlns:a16="http://schemas.microsoft.com/office/drawing/2014/main" xmlns="" id="{A134298E-5AA7-3E43-AFA4-8937A557B34F}"/>
                    </a:ext>
                  </a:extLst>
                </p:cNvPr>
                <p:cNvSpPr>
                  <a:spLocks noChangeAspect="1"/>
                </p:cNvSpPr>
                <p:nvPr/>
              </p:nvSpPr>
              <p:spPr>
                <a:xfrm>
                  <a:off x="7275057" y="2981406"/>
                  <a:ext cx="228600" cy="228600"/>
                </a:xfrm>
                <a:prstGeom prst="ellips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kern="1200" dirty="0">
                    <a:solidFill>
                      <a:prstClr val="black"/>
                    </a:solidFill>
                  </a:endParaRPr>
                </a:p>
              </p:txBody>
            </p:sp>
            <p:sp>
              <p:nvSpPr>
                <p:cNvPr id="85" name="TextBox 84">
                  <a:extLst>
                    <a:ext uri="{FF2B5EF4-FFF2-40B4-BE49-F238E27FC236}">
                      <a16:creationId xmlns:a16="http://schemas.microsoft.com/office/drawing/2014/main" xmlns="" id="{71CEC7E9-860A-B946-BB24-C9CACD5465C7}"/>
                    </a:ext>
                  </a:extLst>
                </p:cNvPr>
                <p:cNvSpPr txBox="1"/>
                <p:nvPr/>
              </p:nvSpPr>
              <p:spPr>
                <a:xfrm>
                  <a:off x="7596726" y="2957206"/>
                  <a:ext cx="786626"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Regulator</a:t>
                  </a:r>
                </a:p>
              </p:txBody>
            </p:sp>
          </p:grpSp>
          <p:grpSp>
            <p:nvGrpSpPr>
              <p:cNvPr id="81" name="Group 80">
                <a:extLst>
                  <a:ext uri="{FF2B5EF4-FFF2-40B4-BE49-F238E27FC236}">
                    <a16:creationId xmlns:a16="http://schemas.microsoft.com/office/drawing/2014/main" xmlns="" id="{609DEE43-34BC-604B-83FC-D8F042D91CDB}"/>
                  </a:ext>
                </a:extLst>
              </p:cNvPr>
              <p:cNvGrpSpPr/>
              <p:nvPr/>
            </p:nvGrpSpPr>
            <p:grpSpPr>
              <a:xfrm>
                <a:off x="7280899" y="4667251"/>
                <a:ext cx="805385" cy="276999"/>
                <a:chOff x="7280899" y="4667251"/>
                <a:chExt cx="805385" cy="276999"/>
              </a:xfrm>
            </p:grpSpPr>
            <p:sp>
              <p:nvSpPr>
                <p:cNvPr id="82" name="Rectangle 81">
                  <a:extLst>
                    <a:ext uri="{FF2B5EF4-FFF2-40B4-BE49-F238E27FC236}">
                      <a16:creationId xmlns:a16="http://schemas.microsoft.com/office/drawing/2014/main" xmlns="" id="{64BECEFE-BC92-E240-AD90-A09EBD464864}"/>
                    </a:ext>
                  </a:extLst>
                </p:cNvPr>
                <p:cNvSpPr>
                  <a:spLocks noChangeAspect="1"/>
                </p:cNvSpPr>
                <p:nvPr/>
              </p:nvSpPr>
              <p:spPr>
                <a:xfrm>
                  <a:off x="7280899" y="4714646"/>
                  <a:ext cx="216916" cy="182210"/>
                </a:xfrm>
                <a:prstGeom prst="rect">
                  <a:avLst/>
                </a:prstGeom>
                <a:no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900" kern="1200" dirty="0">
                    <a:solidFill>
                      <a:prstClr val="black"/>
                    </a:solidFill>
                  </a:endParaRPr>
                </a:p>
              </p:txBody>
            </p:sp>
            <p:sp>
              <p:nvSpPr>
                <p:cNvPr id="83" name="TextBox 82">
                  <a:extLst>
                    <a:ext uri="{FF2B5EF4-FFF2-40B4-BE49-F238E27FC236}">
                      <a16:creationId xmlns:a16="http://schemas.microsoft.com/office/drawing/2014/main" xmlns="" id="{6D3124BA-C21F-0E4F-A140-6DCC55EE7793}"/>
                    </a:ext>
                  </a:extLst>
                </p:cNvPr>
                <p:cNvSpPr txBox="1"/>
                <p:nvPr/>
              </p:nvSpPr>
              <p:spPr>
                <a:xfrm>
                  <a:off x="7596726" y="4667251"/>
                  <a:ext cx="489558"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gene</a:t>
                  </a:r>
                </a:p>
              </p:txBody>
            </p:sp>
          </p:grpSp>
        </p:grpSp>
        <p:sp>
          <p:nvSpPr>
            <p:cNvPr id="72" name="Pie 71">
              <a:extLst>
                <a:ext uri="{FF2B5EF4-FFF2-40B4-BE49-F238E27FC236}">
                  <a16:creationId xmlns:a16="http://schemas.microsoft.com/office/drawing/2014/main" xmlns="" id="{A72E4781-6C65-6340-9404-8A591651F08C}"/>
                </a:ext>
              </a:extLst>
            </p:cNvPr>
            <p:cNvSpPr>
              <a:spLocks noChangeAspect="1"/>
            </p:cNvSpPr>
            <p:nvPr/>
          </p:nvSpPr>
          <p:spPr>
            <a:xfrm>
              <a:off x="7016013" y="3606375"/>
              <a:ext cx="182880" cy="182880"/>
            </a:xfrm>
            <a:prstGeom prst="pie">
              <a:avLst/>
            </a:prstGeom>
            <a:gradFill flip="none" rotWithShape="1">
              <a:gsLst>
                <a:gs pos="0">
                  <a:schemeClr val="bg1"/>
                </a:gs>
                <a:gs pos="99000">
                  <a:schemeClr val="tx1">
                    <a:lumMod val="50000"/>
                    <a:lumOff val="50000"/>
                  </a:schemeClr>
                </a:gs>
              </a:gsLst>
              <a:path path="circle">
                <a:fillToRect l="50000" t="50000" r="50000" b="50000"/>
              </a:path>
              <a:tileRect/>
            </a:gra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73" name="TextBox 72">
              <a:extLst>
                <a:ext uri="{FF2B5EF4-FFF2-40B4-BE49-F238E27FC236}">
                  <a16:creationId xmlns:a16="http://schemas.microsoft.com/office/drawing/2014/main" xmlns="" id="{4E117D6D-8093-2944-B60B-35106B3057C7}"/>
                </a:ext>
              </a:extLst>
            </p:cNvPr>
            <p:cNvSpPr txBox="1"/>
            <p:nvPr/>
          </p:nvSpPr>
          <p:spPr>
            <a:xfrm>
              <a:off x="7303408" y="3535744"/>
              <a:ext cx="1445188" cy="276999"/>
            </a:xfrm>
            <a:prstGeom prst="rect">
              <a:avLst/>
            </a:prstGeom>
            <a:noFill/>
          </p:spPr>
          <p:txBody>
            <a:bodyPr wrap="none" lIns="0" rtlCol="0">
              <a:noAutofit/>
            </a:bodyPr>
            <a:lstStyle/>
            <a:p>
              <a:r>
                <a:rPr lang="en-US" sz="900" kern="1200" dirty="0">
                  <a:solidFill>
                    <a:prstClr val="black"/>
                  </a:solidFill>
                  <a:latin typeface="Calibri" panose="020F0502020204030204"/>
                  <a:ea typeface=""/>
                  <a:cs typeface=""/>
                </a:rPr>
                <a:t>Epigenetic information</a:t>
              </a:r>
            </a:p>
          </p:txBody>
        </p:sp>
      </p:grpSp>
      <p:grpSp>
        <p:nvGrpSpPr>
          <p:cNvPr id="119" name="Group 118">
            <a:extLst>
              <a:ext uri="{FF2B5EF4-FFF2-40B4-BE49-F238E27FC236}">
                <a16:creationId xmlns:a16="http://schemas.microsoft.com/office/drawing/2014/main" xmlns="" id="{7F8372AB-5040-6B47-9763-242D6C9C8CAD}"/>
              </a:ext>
            </a:extLst>
          </p:cNvPr>
          <p:cNvGrpSpPr/>
          <p:nvPr/>
        </p:nvGrpSpPr>
        <p:grpSpPr>
          <a:xfrm>
            <a:off x="1317106" y="151381"/>
            <a:ext cx="6352364" cy="696929"/>
            <a:chOff x="875242" y="5029200"/>
            <a:chExt cx="6938248" cy="929239"/>
          </a:xfrm>
        </p:grpSpPr>
        <p:sp>
          <p:nvSpPr>
            <p:cNvPr id="120" name="TextBox 119">
              <a:extLst>
                <a:ext uri="{FF2B5EF4-FFF2-40B4-BE49-F238E27FC236}">
                  <a16:creationId xmlns:a16="http://schemas.microsoft.com/office/drawing/2014/main" xmlns="" id="{F1BB2E63-ADAD-3745-BB6C-94F68CF5094C}"/>
                </a:ext>
              </a:extLst>
            </p:cNvPr>
            <p:cNvSpPr txBox="1"/>
            <p:nvPr/>
          </p:nvSpPr>
          <p:spPr>
            <a:xfrm>
              <a:off x="875242" y="5044039"/>
              <a:ext cx="1258358" cy="914400"/>
            </a:xfrm>
            <a:prstGeom prst="rect">
              <a:avLst/>
            </a:prstGeom>
            <a:solidFill>
              <a:schemeClr val="bg1">
                <a:lumMod val="85000"/>
                <a:alpha val="49000"/>
              </a:schemeClr>
            </a:solidFill>
            <a:ln>
              <a:noFill/>
            </a:ln>
          </p:spPr>
          <p:txBody>
            <a:bodyPr wrap="none" rtlCol="0" anchor="ctr" anchorCtr="0">
              <a:noAutofit/>
            </a:bodyPr>
            <a:lstStyle/>
            <a:p>
              <a:pPr algn="ctr"/>
              <a:r>
                <a:rPr lang="en-US" sz="1350" kern="1200" dirty="0">
                  <a:solidFill>
                    <a:prstClr val="black"/>
                  </a:solidFill>
                  <a:latin typeface="Calibri" panose="020F0502020204030204"/>
                  <a:ea typeface=""/>
                  <a:cs typeface=""/>
                </a:rPr>
                <a:t>Major</a:t>
              </a:r>
            </a:p>
            <a:p>
              <a:pPr algn="ctr"/>
              <a:r>
                <a:rPr lang="en-US" sz="1350" kern="1200" dirty="0">
                  <a:solidFill>
                    <a:prstClr val="black"/>
                  </a:solidFill>
                  <a:latin typeface="Calibri" panose="020F0502020204030204"/>
                  <a:ea typeface=""/>
                  <a:cs typeface=""/>
                </a:rPr>
                <a:t>Challenges:</a:t>
              </a:r>
            </a:p>
          </p:txBody>
        </p:sp>
        <p:sp>
          <p:nvSpPr>
            <p:cNvPr id="121" name="TextBox 120">
              <a:extLst>
                <a:ext uri="{FF2B5EF4-FFF2-40B4-BE49-F238E27FC236}">
                  <a16:creationId xmlns:a16="http://schemas.microsoft.com/office/drawing/2014/main" xmlns="" id="{33851E0B-D351-B44B-ABE7-152133CA3FE4}"/>
                </a:ext>
              </a:extLst>
            </p:cNvPr>
            <p:cNvSpPr txBox="1"/>
            <p:nvPr/>
          </p:nvSpPr>
          <p:spPr>
            <a:xfrm>
              <a:off x="2216958" y="5029200"/>
              <a:ext cx="5596532" cy="914400"/>
            </a:xfrm>
            <a:prstGeom prst="rect">
              <a:avLst/>
            </a:prstGeom>
            <a:solidFill>
              <a:schemeClr val="bg1">
                <a:lumMod val="85000"/>
                <a:alpha val="49000"/>
              </a:schemeClr>
            </a:solidFill>
            <a:ln>
              <a:noFill/>
            </a:ln>
          </p:spPr>
          <p:txBody>
            <a:bodyPr wrap="none" bIns="0" rtlCol="0" anchor="ctr" anchorCtr="0">
              <a:noAutofit/>
            </a:bodyPr>
            <a:lstStyle/>
            <a:p>
              <a:pPr marL="214308" indent="-214308">
                <a:buFont typeface="Arial" panose="020B0604020202020204" pitchFamily="34" charset="0"/>
                <a:buChar char="•"/>
              </a:pPr>
              <a:r>
                <a:rPr lang="en-US" sz="1600" kern="1200" dirty="0" smtClean="0">
                  <a:solidFill>
                    <a:prstClr val="black"/>
                  </a:solidFill>
                  <a:latin typeface="Calibri" panose="020F0502020204030204"/>
                  <a:ea typeface=""/>
                  <a:cs typeface=""/>
                </a:rPr>
                <a:t>Many levels of dysregulations related to disease status</a:t>
              </a:r>
              <a:endParaRPr lang="en-US" sz="1600" kern="1200" dirty="0">
                <a:solidFill>
                  <a:prstClr val="black"/>
                </a:solidFill>
                <a:latin typeface="Calibri" panose="020F0502020204030204"/>
                <a:ea typeface=""/>
                <a:cs typeface=""/>
              </a:endParaRPr>
            </a:p>
          </p:txBody>
        </p:sp>
      </p:grpSp>
    </p:spTree>
    <p:extLst>
      <p:ext uri="{BB962C8B-B14F-4D97-AF65-F5344CB8AC3E}">
        <p14:creationId xmlns:p14="http://schemas.microsoft.com/office/powerpoint/2010/main" val="1652138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9194659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642701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220509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27C5EC-5A1F-4247-BA57-A5102325DBB7}"/>
              </a:ext>
            </a:extLst>
          </p:cNvPr>
          <p:cNvPicPr>
            <a:picLocks noChangeAspect="1"/>
          </p:cNvPicPr>
          <p:nvPr/>
        </p:nvPicPr>
        <p:blipFill>
          <a:blip r:embed="rId3"/>
          <a:stretch>
            <a:fillRect/>
          </a:stretch>
        </p:blipFill>
        <p:spPr>
          <a:xfrm>
            <a:off x="1135720" y="1071723"/>
            <a:ext cx="6858000" cy="2998264"/>
          </a:xfrm>
          <a:prstGeom prst="rect">
            <a:avLst/>
          </a:prstGeom>
        </p:spPr>
      </p:pic>
      <p:sp>
        <p:nvSpPr>
          <p:cNvPr id="3" name="TextBox 2">
            <a:extLst>
              <a:ext uri="{FF2B5EF4-FFF2-40B4-BE49-F238E27FC236}">
                <a16:creationId xmlns:a16="http://schemas.microsoft.com/office/drawing/2014/main" xmlns="" id="{8ED2B529-26F0-D549-8336-0091699A30FA}"/>
              </a:ext>
            </a:extLst>
          </p:cNvPr>
          <p:cNvSpPr txBox="1"/>
          <p:nvPr/>
        </p:nvSpPr>
        <p:spPr>
          <a:xfrm>
            <a:off x="1084683" y="158227"/>
            <a:ext cx="6858001" cy="738664"/>
          </a:xfrm>
          <a:prstGeom prst="rect">
            <a:avLst/>
          </a:prstGeom>
          <a:noFill/>
          <a:ln w="6350">
            <a:noFill/>
          </a:ln>
          <a:effectLst/>
        </p:spPr>
        <p:txBody>
          <a:bodyPr wrap="square" rtlCol="0">
            <a:spAutoFit/>
          </a:bodyPr>
          <a:lstStyle/>
          <a:p>
            <a:pPr algn="ctr"/>
            <a:r>
              <a:rPr lang="en-US" sz="2100" dirty="0"/>
              <a:t>Estimated numbers of </a:t>
            </a:r>
            <a:r>
              <a:rPr lang="en-US" sz="2100" b="1" dirty="0">
                <a:solidFill>
                  <a:srgbClr val="FF0000"/>
                </a:solidFill>
              </a:rPr>
              <a:t>new cases </a:t>
            </a:r>
            <a:r>
              <a:rPr lang="en-US" sz="2100" dirty="0"/>
              <a:t>of invasive cancer in the United States in 2019 by sex and cancer type</a:t>
            </a:r>
          </a:p>
        </p:txBody>
      </p:sp>
      <p:grpSp>
        <p:nvGrpSpPr>
          <p:cNvPr id="13" name="Group 12">
            <a:extLst>
              <a:ext uri="{FF2B5EF4-FFF2-40B4-BE49-F238E27FC236}">
                <a16:creationId xmlns:a16="http://schemas.microsoft.com/office/drawing/2014/main" xmlns="" id="{FA85430D-9483-9249-985D-CEE7052597A0}"/>
              </a:ext>
            </a:extLst>
          </p:cNvPr>
          <p:cNvGrpSpPr/>
          <p:nvPr/>
        </p:nvGrpSpPr>
        <p:grpSpPr>
          <a:xfrm>
            <a:off x="3028950" y="3643471"/>
            <a:ext cx="4400550" cy="514350"/>
            <a:chOff x="2514600" y="5257800"/>
            <a:chExt cx="5867400" cy="685800"/>
          </a:xfrm>
        </p:grpSpPr>
        <p:sp>
          <p:nvSpPr>
            <p:cNvPr id="4" name="Rounded Rectangle 3">
              <a:extLst>
                <a:ext uri="{FF2B5EF4-FFF2-40B4-BE49-F238E27FC236}">
                  <a16:creationId xmlns:a16="http://schemas.microsoft.com/office/drawing/2014/main" xmlns="" id="{B1E779E5-A2F4-3441-AAC1-4057C1BC65A2}"/>
                </a:ext>
              </a:extLst>
            </p:cNvPr>
            <p:cNvSpPr/>
            <p:nvPr/>
          </p:nvSpPr>
          <p:spPr>
            <a:xfrm>
              <a:off x="2514600" y="5257800"/>
              <a:ext cx="609600" cy="304800"/>
            </a:xfrm>
            <a:prstGeom prst="roundRect">
              <a:avLst/>
            </a:prstGeom>
            <a:ln w="444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5" name="Rounded Rectangle 4">
              <a:extLst>
                <a:ext uri="{FF2B5EF4-FFF2-40B4-BE49-F238E27FC236}">
                  <a16:creationId xmlns:a16="http://schemas.microsoft.com/office/drawing/2014/main" xmlns="" id="{898D931F-B7E5-C347-A683-5CACCF25FF56}"/>
                </a:ext>
              </a:extLst>
            </p:cNvPr>
            <p:cNvSpPr/>
            <p:nvPr/>
          </p:nvSpPr>
          <p:spPr>
            <a:xfrm>
              <a:off x="7772400" y="5257800"/>
              <a:ext cx="609600" cy="304800"/>
            </a:xfrm>
            <a:prstGeom prst="roundRect">
              <a:avLst/>
            </a:prstGeom>
            <a:ln w="444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cxnSp>
          <p:nvCxnSpPr>
            <p:cNvPr id="7" name="Straight Arrow Connector 6">
              <a:extLst>
                <a:ext uri="{FF2B5EF4-FFF2-40B4-BE49-F238E27FC236}">
                  <a16:creationId xmlns:a16="http://schemas.microsoft.com/office/drawing/2014/main" xmlns="" id="{AA50F4E5-560F-9A44-86E0-CE3047854134}"/>
                </a:ext>
              </a:extLst>
            </p:cNvPr>
            <p:cNvCxnSpPr>
              <a:cxnSpLocks/>
              <a:stCxn id="4" idx="3"/>
            </p:cNvCxnSpPr>
            <p:nvPr/>
          </p:nvCxnSpPr>
          <p:spPr>
            <a:xfrm>
              <a:off x="3124200" y="5410200"/>
              <a:ext cx="1524000" cy="533400"/>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B94F5531-24B2-9242-A040-33742EF9071D}"/>
                </a:ext>
              </a:extLst>
            </p:cNvPr>
            <p:cNvCxnSpPr>
              <a:stCxn id="5" idx="1"/>
            </p:cNvCxnSpPr>
            <p:nvPr/>
          </p:nvCxnSpPr>
          <p:spPr>
            <a:xfrm flipH="1">
              <a:off x="5943600" y="5410200"/>
              <a:ext cx="1828800" cy="533400"/>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xmlns="" id="{549F91EC-B7CE-CC45-AAF8-1849B216C375}"/>
              </a:ext>
            </a:extLst>
          </p:cNvPr>
          <p:cNvSpPr txBox="1"/>
          <p:nvPr/>
        </p:nvSpPr>
        <p:spPr>
          <a:xfrm>
            <a:off x="3673928" y="4148356"/>
            <a:ext cx="2699693" cy="253916"/>
          </a:xfrm>
          <a:prstGeom prst="rect">
            <a:avLst/>
          </a:prstGeom>
          <a:noFill/>
        </p:spPr>
        <p:txBody>
          <a:bodyPr wrap="square" rtlCol="0">
            <a:spAutoFit/>
          </a:bodyPr>
          <a:lstStyle/>
          <a:p>
            <a:pPr algn="ctr"/>
            <a:r>
              <a:rPr lang="en-US" sz="1050" dirty="0">
                <a:solidFill>
                  <a:srgbClr val="FF0000"/>
                </a:solidFill>
              </a:rPr>
              <a:t>1,762,450</a:t>
            </a:r>
            <a:r>
              <a:rPr lang="en-US" sz="1050" dirty="0"/>
              <a:t> new cases per year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0CCC3A69-6AAC-C94D-B87B-A2C805DC46FE}"/>
                  </a:ext>
                </a:extLst>
              </p:cNvPr>
              <p:cNvSpPr txBox="1"/>
              <p:nvPr/>
            </p:nvSpPr>
            <p:spPr>
              <a:xfrm>
                <a:off x="3829052" y="4409301"/>
                <a:ext cx="2305418" cy="253916"/>
              </a:xfrm>
              <a:prstGeom prst="rect">
                <a:avLst/>
              </a:prstGeom>
              <a:noFill/>
            </p:spPr>
            <p:txBody>
              <a:bodyPr wrap="square" rtlCol="0">
                <a:spAutoFit/>
              </a:bodyPr>
              <a:lstStyle/>
              <a:p>
                <a:pPr algn="ctr"/>
                <a14:m>
                  <m:oMath xmlns:m="http://schemas.openxmlformats.org/officeDocument/2006/math">
                    <m:r>
                      <a:rPr lang="en-US" sz="1050" i="1">
                        <a:solidFill>
                          <a:srgbClr val="FF0000"/>
                        </a:solidFill>
                        <a:latin typeface="Cambria Math" panose="02040503050406030204" pitchFamily="18" charset="0"/>
                        <a:ea typeface="Cambria Math" panose="02040503050406030204" pitchFamily="18" charset="0"/>
                      </a:rPr>
                      <m:t>~</m:t>
                    </m:r>
                  </m:oMath>
                </a14:m>
                <a:r>
                  <a:rPr lang="en-US" sz="1050" dirty="0">
                    <a:solidFill>
                      <a:srgbClr val="FF0000"/>
                    </a:solidFill>
                  </a:rPr>
                  <a:t>4,800</a:t>
                </a:r>
                <a:r>
                  <a:rPr lang="en-US" sz="1050" dirty="0"/>
                  <a:t> new cases per day</a:t>
                </a:r>
              </a:p>
            </p:txBody>
          </p:sp>
        </mc:Choice>
        <mc:Fallback xmlns="">
          <p:sp>
            <p:nvSpPr>
              <p:cNvPr id="12" name="TextBox 11">
                <a:extLst>
                  <a:ext uri="{FF2B5EF4-FFF2-40B4-BE49-F238E27FC236}">
                    <a16:creationId xmlns:a16="http://schemas.microsoft.com/office/drawing/2014/main" id="{0CCC3A69-6AAC-C94D-B87B-A2C805DC46FE}"/>
                  </a:ext>
                </a:extLst>
              </p:cNvPr>
              <p:cNvSpPr txBox="1">
                <a:spLocks noRot="1" noChangeAspect="1" noMove="1" noResize="1" noEditPoints="1" noAdjustHandles="1" noChangeArrowheads="1" noChangeShapeType="1" noTextEdit="1"/>
              </p:cNvSpPr>
              <p:nvPr/>
            </p:nvSpPr>
            <p:spPr>
              <a:xfrm>
                <a:off x="5105403" y="5879068"/>
                <a:ext cx="3073890" cy="369332"/>
              </a:xfrm>
              <a:prstGeom prst="rect">
                <a:avLst/>
              </a:prstGeom>
              <a:blipFill>
                <a:blip r:embed="rId4"/>
                <a:stretch>
                  <a:fillRect t="-6667" b="-2333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xmlns="" id="{E7DBF84C-A3F8-2C44-B889-EBAEB5BF6B48}"/>
              </a:ext>
            </a:extLst>
          </p:cNvPr>
          <p:cNvSpPr txBox="1"/>
          <p:nvPr/>
        </p:nvSpPr>
        <p:spPr>
          <a:xfrm>
            <a:off x="3829052" y="4919453"/>
            <a:ext cx="1938351" cy="219291"/>
          </a:xfrm>
          <a:prstGeom prst="rect">
            <a:avLst/>
          </a:prstGeom>
          <a:noFill/>
        </p:spPr>
        <p:txBody>
          <a:bodyPr wrap="none" rtlCol="0">
            <a:spAutoFit/>
          </a:bodyPr>
          <a:lstStyle/>
          <a:p>
            <a:r>
              <a:rPr lang="en-US" sz="825" b="1" i="1" dirty="0" err="1">
                <a:solidFill>
                  <a:schemeClr val="bg1">
                    <a:lumMod val="75000"/>
                  </a:schemeClr>
                </a:solidFill>
              </a:rPr>
              <a:t>Segiel</a:t>
            </a:r>
            <a:r>
              <a:rPr lang="en-US" sz="825" b="1" i="1" dirty="0">
                <a:solidFill>
                  <a:schemeClr val="bg1">
                    <a:lumMod val="75000"/>
                  </a:schemeClr>
                </a:solidFill>
              </a:rPr>
              <a:t> et al, Cancer statistics, 2019</a:t>
            </a:r>
            <a:endParaRPr lang="en-US" sz="825" i="1" dirty="0">
              <a:solidFill>
                <a:schemeClr val="bg1">
                  <a:lumMod val="75000"/>
                </a:schemeClr>
              </a:solidFill>
            </a:endParaRPr>
          </a:p>
        </p:txBody>
      </p:sp>
    </p:spTree>
    <p:extLst>
      <p:ext uri="{BB962C8B-B14F-4D97-AF65-F5344CB8AC3E}">
        <p14:creationId xmlns:p14="http://schemas.microsoft.com/office/powerpoint/2010/main" val="1801979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311689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101670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3">
            <a:extLst>
              <a:ext uri="{FF2B5EF4-FFF2-40B4-BE49-F238E27FC236}">
                <a16:creationId xmlns:a16="http://schemas.microsoft.com/office/drawing/2014/main" xmlns="" id="{8609FC8F-91A2-F14C-A0DC-ED0889197D97}"/>
              </a:ext>
            </a:extLst>
          </p:cNvPr>
          <p:cNvSpPr txBox="1">
            <a:spLocks/>
          </p:cNvSpPr>
          <p:nvPr/>
        </p:nvSpPr>
        <p:spPr bwMode="auto">
          <a:xfrm>
            <a:off x="1257300" y="307853"/>
            <a:ext cx="6515100" cy="273413"/>
          </a:xfrm>
          <a:prstGeom prst="rect">
            <a:avLst/>
          </a:prstGeom>
          <a:noFill/>
          <a:ln>
            <a:noFill/>
          </a:ln>
        </p:spPr>
        <p:txBody>
          <a:bodyPr lIns="68527" tIns="34264" rIns="68527" bIns="34264"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100" b="1" kern="1200" dirty="0">
                <a:solidFill>
                  <a:srgbClr val="0070C0"/>
                </a:solidFill>
                <a:latin typeface="Calibri" panose="020F0502020204030204"/>
                <a:cs typeface=""/>
              </a:rPr>
              <a:t>violation of the constant mutation rate assumption</a:t>
            </a:r>
          </a:p>
        </p:txBody>
      </p:sp>
      <p:grpSp>
        <p:nvGrpSpPr>
          <p:cNvPr id="5" name="Group 4">
            <a:extLst>
              <a:ext uri="{FF2B5EF4-FFF2-40B4-BE49-F238E27FC236}">
                <a16:creationId xmlns:a16="http://schemas.microsoft.com/office/drawing/2014/main" xmlns="" id="{ACA28BB2-39CF-4C41-8653-CCBFCD578DA9}"/>
              </a:ext>
            </a:extLst>
          </p:cNvPr>
          <p:cNvGrpSpPr/>
          <p:nvPr/>
        </p:nvGrpSpPr>
        <p:grpSpPr>
          <a:xfrm>
            <a:off x="1131460" y="800101"/>
            <a:ext cx="3149845" cy="1850475"/>
            <a:chOff x="394827" y="966455"/>
            <a:chExt cx="4199792" cy="2467300"/>
          </a:xfrm>
        </p:grpSpPr>
        <p:pic>
          <p:nvPicPr>
            <p:cNvPr id="11" name="Picture 10">
              <a:extLst>
                <a:ext uri="{FF2B5EF4-FFF2-40B4-BE49-F238E27FC236}">
                  <a16:creationId xmlns:a16="http://schemas.microsoft.com/office/drawing/2014/main" xmlns="" id="{782FE2ED-5D3C-4B44-A6BA-CEAF1914BF79}"/>
                </a:ext>
              </a:extLst>
            </p:cNvPr>
            <p:cNvPicPr>
              <a:picLocks noChangeAspect="1"/>
            </p:cNvPicPr>
            <p:nvPr/>
          </p:nvPicPr>
          <p:blipFill>
            <a:blip r:embed="rId3"/>
            <a:stretch>
              <a:fillRect/>
            </a:stretch>
          </p:blipFill>
          <p:spPr>
            <a:xfrm>
              <a:off x="533400" y="966455"/>
              <a:ext cx="4061219" cy="2467300"/>
            </a:xfrm>
            <a:prstGeom prst="rect">
              <a:avLst/>
            </a:prstGeom>
          </p:spPr>
        </p:pic>
        <p:sp>
          <p:nvSpPr>
            <p:cNvPr id="12" name="TextBox 11">
              <a:extLst>
                <a:ext uri="{FF2B5EF4-FFF2-40B4-BE49-F238E27FC236}">
                  <a16:creationId xmlns:a16="http://schemas.microsoft.com/office/drawing/2014/main" xmlns="" id="{6D2E12A2-B271-A043-AC71-E3968F2ABF27}"/>
                </a:ext>
              </a:extLst>
            </p:cNvPr>
            <p:cNvSpPr txBox="1"/>
            <p:nvPr/>
          </p:nvSpPr>
          <p:spPr>
            <a:xfrm rot="16200000">
              <a:off x="-255778" y="2030830"/>
              <a:ext cx="1639765" cy="338555"/>
            </a:xfrm>
            <a:prstGeom prst="rect">
              <a:avLst/>
            </a:prstGeom>
            <a:noFill/>
          </p:spPr>
          <p:txBody>
            <a:bodyPr wrap="none" rtlCol="0">
              <a:spAutoFit/>
            </a:bodyPr>
            <a:lstStyle/>
            <a:p>
              <a:r>
                <a:rPr lang="en-US" sz="1050" kern="1200" dirty="0" err="1">
                  <a:solidFill>
                    <a:prstClr val="black"/>
                  </a:solidFill>
                  <a:latin typeface="Calibri" panose="020F0502020204030204"/>
                  <a:ea typeface=""/>
                  <a:cs typeface=""/>
                </a:rPr>
                <a:t>mut</a:t>
              </a:r>
              <a:r>
                <a:rPr lang="en-US" sz="1050" kern="1200" dirty="0">
                  <a:solidFill>
                    <a:prstClr val="black"/>
                  </a:solidFill>
                  <a:latin typeface="Calibri" panose="020F0502020204030204"/>
                  <a:ea typeface=""/>
                  <a:cs typeface=""/>
                </a:rPr>
                <a:t>. rate. per </a:t>
              </a:r>
              <a:r>
                <a:rPr lang="en-US" sz="1050" kern="1200" dirty="0" err="1">
                  <a:solidFill>
                    <a:prstClr val="black"/>
                  </a:solidFill>
                  <a:latin typeface="Calibri" panose="020F0502020204030204"/>
                  <a:ea typeface=""/>
                  <a:cs typeface=""/>
                </a:rPr>
                <a:t>Mbp</a:t>
              </a:r>
              <a:endParaRPr lang="en-US" sz="1050" kern="1200" dirty="0">
                <a:solidFill>
                  <a:prstClr val="black"/>
                </a:solidFill>
                <a:latin typeface="Calibri" panose="020F0502020204030204"/>
                <a:ea typeface=""/>
                <a:cs typeface=""/>
              </a:endParaRPr>
            </a:p>
          </p:txBody>
        </p:sp>
      </p:grpSp>
      <p:grpSp>
        <p:nvGrpSpPr>
          <p:cNvPr id="4" name="Group 3">
            <a:extLst>
              <a:ext uri="{FF2B5EF4-FFF2-40B4-BE49-F238E27FC236}">
                <a16:creationId xmlns:a16="http://schemas.microsoft.com/office/drawing/2014/main" xmlns="" id="{9B38D5DF-0CB9-854C-93C6-00747D97193E}"/>
              </a:ext>
            </a:extLst>
          </p:cNvPr>
          <p:cNvGrpSpPr/>
          <p:nvPr/>
        </p:nvGrpSpPr>
        <p:grpSpPr>
          <a:xfrm>
            <a:off x="1131462" y="2800352"/>
            <a:ext cx="3104598" cy="1735421"/>
            <a:chOff x="394827" y="4010705"/>
            <a:chExt cx="4139465" cy="2313895"/>
          </a:xfrm>
        </p:grpSpPr>
        <p:grpSp>
          <p:nvGrpSpPr>
            <p:cNvPr id="3" name="Group 2">
              <a:extLst>
                <a:ext uri="{FF2B5EF4-FFF2-40B4-BE49-F238E27FC236}">
                  <a16:creationId xmlns:a16="http://schemas.microsoft.com/office/drawing/2014/main" xmlns="" id="{EA823DE0-BA49-B242-BDCA-29B4203F4FEE}"/>
                </a:ext>
              </a:extLst>
            </p:cNvPr>
            <p:cNvGrpSpPr/>
            <p:nvPr/>
          </p:nvGrpSpPr>
          <p:grpSpPr>
            <a:xfrm>
              <a:off x="877824" y="4010705"/>
              <a:ext cx="3656468" cy="2313895"/>
              <a:chOff x="846060" y="4100852"/>
              <a:chExt cx="3656468" cy="2313895"/>
            </a:xfrm>
          </p:grpSpPr>
          <p:grpSp>
            <p:nvGrpSpPr>
              <p:cNvPr id="2" name="Group 1">
                <a:extLst>
                  <a:ext uri="{FF2B5EF4-FFF2-40B4-BE49-F238E27FC236}">
                    <a16:creationId xmlns:a16="http://schemas.microsoft.com/office/drawing/2014/main" xmlns="" id="{4F2E3607-A172-864F-9382-6706AF105FC8}"/>
                  </a:ext>
                </a:extLst>
              </p:cNvPr>
              <p:cNvGrpSpPr/>
              <p:nvPr/>
            </p:nvGrpSpPr>
            <p:grpSpPr>
              <a:xfrm>
                <a:off x="956345" y="4343400"/>
                <a:ext cx="3435898" cy="1990176"/>
                <a:chOff x="2500569" y="4447401"/>
                <a:chExt cx="3435898" cy="1990176"/>
              </a:xfrm>
            </p:grpSpPr>
            <p:pic>
              <p:nvPicPr>
                <p:cNvPr id="162" name="Picture 161" descr="co-change.1000000.Liver-HCC.pdf">
                  <a:extLst>
                    <a:ext uri="{FF2B5EF4-FFF2-40B4-BE49-F238E27FC236}">
                      <a16:creationId xmlns:a16="http://schemas.microsoft.com/office/drawing/2014/main" xmlns="" id="{6E7490F3-45E0-B043-888B-0164D2C061A9}"/>
                    </a:ext>
                  </a:extLst>
                </p:cNvPr>
                <p:cNvPicPr>
                  <a:picLocks noChangeAspect="1"/>
                </p:cNvPicPr>
                <p:nvPr/>
              </p:nvPicPr>
              <p:blipFill rotWithShape="1">
                <a:blip r:embed="rId4">
                  <a:extLst>
                    <a:ext uri="{28A0092B-C50C-407E-A947-70E740481C1C}">
                      <a14:useLocalDpi xmlns:a14="http://schemas.microsoft.com/office/drawing/2010/main" val="0"/>
                    </a:ext>
                  </a:extLst>
                </a:blip>
                <a:srcRect l="9579" t="6558" r="12022" b="69687"/>
                <a:stretch/>
              </p:blipFill>
              <p:spPr>
                <a:xfrm>
                  <a:off x="2553201" y="4572206"/>
                  <a:ext cx="3330635" cy="504593"/>
                </a:xfrm>
                <a:prstGeom prst="rect">
                  <a:avLst/>
                </a:prstGeom>
              </p:spPr>
            </p:pic>
            <p:pic>
              <p:nvPicPr>
                <p:cNvPr id="163" name="Picture 162" descr="co-change.1000000.Liver-HCC.pdf">
                  <a:extLst>
                    <a:ext uri="{FF2B5EF4-FFF2-40B4-BE49-F238E27FC236}">
                      <a16:creationId xmlns:a16="http://schemas.microsoft.com/office/drawing/2014/main" xmlns="" id="{5793749A-0A3C-1A45-B898-9B68B2F8D503}"/>
                    </a:ext>
                  </a:extLst>
                </p:cNvPr>
                <p:cNvPicPr>
                  <a:picLocks noChangeAspect="1"/>
                </p:cNvPicPr>
                <p:nvPr/>
              </p:nvPicPr>
              <p:blipFill rotWithShape="1">
                <a:blip r:embed="rId4">
                  <a:extLst>
                    <a:ext uri="{28A0092B-C50C-407E-A947-70E740481C1C}">
                      <a14:useLocalDpi xmlns:a14="http://schemas.microsoft.com/office/drawing/2010/main" val="0"/>
                    </a:ext>
                  </a:extLst>
                </a:blip>
                <a:srcRect l="9579" t="63647" r="12355"/>
                <a:stretch/>
              </p:blipFill>
              <p:spPr>
                <a:xfrm>
                  <a:off x="2500569" y="5637580"/>
                  <a:ext cx="3435898" cy="799997"/>
                </a:xfrm>
                <a:prstGeom prst="rect">
                  <a:avLst/>
                </a:prstGeom>
              </p:spPr>
            </p:pic>
            <p:sp>
              <p:nvSpPr>
                <p:cNvPr id="164" name="TextBox 163">
                  <a:extLst>
                    <a:ext uri="{FF2B5EF4-FFF2-40B4-BE49-F238E27FC236}">
                      <a16:creationId xmlns:a16="http://schemas.microsoft.com/office/drawing/2014/main" xmlns="" id="{6AFBF2FB-75B7-A64F-9980-0AA4B895F7CC}"/>
                    </a:ext>
                  </a:extLst>
                </p:cNvPr>
                <p:cNvSpPr txBox="1"/>
                <p:nvPr/>
              </p:nvSpPr>
              <p:spPr>
                <a:xfrm>
                  <a:off x="3378865" y="4447401"/>
                  <a:ext cx="1753045" cy="307776"/>
                </a:xfrm>
                <a:prstGeom prst="rect">
                  <a:avLst/>
                </a:prstGeom>
                <a:noFill/>
                <a:ln w="12700">
                  <a:noFill/>
                </a:ln>
              </p:spPr>
              <p:txBody>
                <a:bodyPr wrap="none" rtlCol="0">
                  <a:spAutoFit/>
                </a:bodyPr>
                <a:lstStyle/>
                <a:p>
                  <a:r>
                    <a:rPr lang="en-US" sz="900" kern="1200" dirty="0">
                      <a:solidFill>
                        <a:srgbClr val="FF0000"/>
                      </a:solidFill>
                      <a:latin typeface="Calibri" panose="020F0502020204030204"/>
                      <a:ea typeface=""/>
                      <a:cs typeface=""/>
                    </a:rPr>
                    <a:t>rep. timing </a:t>
                  </a:r>
                  <a:r>
                    <a:rPr lang="en-US" sz="900" kern="1200" dirty="0">
                      <a:solidFill>
                        <a:prstClr val="black"/>
                      </a:solidFill>
                      <a:latin typeface="Calibri" panose="020F0502020204030204"/>
                      <a:ea typeface=""/>
                      <a:cs typeface=""/>
                    </a:rPr>
                    <a:t>vs. </a:t>
                  </a:r>
                  <a:r>
                    <a:rPr lang="en-US" sz="900" kern="1200" dirty="0" err="1">
                      <a:solidFill>
                        <a:prstClr val="black"/>
                      </a:solidFill>
                      <a:latin typeface="Calibri" panose="020F0502020204030204"/>
                      <a:ea typeface=""/>
                      <a:cs typeface=""/>
                    </a:rPr>
                    <a:t>mut</a:t>
                  </a:r>
                  <a:r>
                    <a:rPr lang="en-US" sz="900" kern="1200" dirty="0">
                      <a:solidFill>
                        <a:prstClr val="black"/>
                      </a:solidFill>
                      <a:latin typeface="Calibri" panose="020F0502020204030204"/>
                      <a:ea typeface=""/>
                      <a:cs typeface=""/>
                    </a:rPr>
                    <a:t>. rate</a:t>
                  </a:r>
                </a:p>
              </p:txBody>
            </p:sp>
            <p:sp>
              <p:nvSpPr>
                <p:cNvPr id="165" name="TextBox 164">
                  <a:extLst>
                    <a:ext uri="{FF2B5EF4-FFF2-40B4-BE49-F238E27FC236}">
                      <a16:creationId xmlns:a16="http://schemas.microsoft.com/office/drawing/2014/main" xmlns="" id="{DCE11514-824F-0643-AF0F-7F71B0E10380}"/>
                    </a:ext>
                  </a:extLst>
                </p:cNvPr>
                <p:cNvSpPr txBox="1"/>
                <p:nvPr/>
              </p:nvSpPr>
              <p:spPr>
                <a:xfrm>
                  <a:off x="3081636" y="5486400"/>
                  <a:ext cx="2345086" cy="307776"/>
                </a:xfrm>
                <a:prstGeom prst="rect">
                  <a:avLst/>
                </a:prstGeom>
                <a:noFill/>
                <a:ln w="12700">
                  <a:noFill/>
                </a:ln>
              </p:spPr>
              <p:txBody>
                <a:bodyPr wrap="none" rtlCol="0">
                  <a:spAutoFit/>
                </a:bodyPr>
                <a:lstStyle/>
                <a:p>
                  <a:r>
                    <a:rPr lang="en-US" sz="900" kern="1200" dirty="0">
                      <a:solidFill>
                        <a:srgbClr val="0432FF"/>
                      </a:solidFill>
                      <a:latin typeface="Calibri" panose="020F0502020204030204"/>
                      <a:ea typeface=""/>
                      <a:cs typeface=""/>
                    </a:rPr>
                    <a:t>chromatin openness </a:t>
                  </a:r>
                  <a:r>
                    <a:rPr lang="en-US" sz="900" kern="1200" dirty="0">
                      <a:solidFill>
                        <a:prstClr val="black"/>
                      </a:solidFill>
                      <a:latin typeface="Calibri" panose="020F0502020204030204"/>
                      <a:ea typeface=""/>
                      <a:cs typeface=""/>
                    </a:rPr>
                    <a:t>vs. </a:t>
                  </a:r>
                  <a:r>
                    <a:rPr lang="en-US" sz="900" kern="1200" dirty="0" err="1">
                      <a:solidFill>
                        <a:prstClr val="black"/>
                      </a:solidFill>
                      <a:latin typeface="Calibri" panose="020F0502020204030204"/>
                      <a:ea typeface=""/>
                      <a:cs typeface=""/>
                    </a:rPr>
                    <a:t>mut</a:t>
                  </a:r>
                  <a:r>
                    <a:rPr lang="en-US" sz="900" kern="1200" dirty="0">
                      <a:solidFill>
                        <a:prstClr val="black"/>
                      </a:solidFill>
                      <a:latin typeface="Calibri" panose="020F0502020204030204"/>
                      <a:ea typeface=""/>
                      <a:cs typeface=""/>
                    </a:rPr>
                    <a:t>. rate</a:t>
                  </a:r>
                </a:p>
              </p:txBody>
            </p:sp>
          </p:grpSp>
          <p:sp>
            <p:nvSpPr>
              <p:cNvPr id="41" name="Rectangle 40">
                <a:extLst>
                  <a:ext uri="{FF2B5EF4-FFF2-40B4-BE49-F238E27FC236}">
                    <a16:creationId xmlns:a16="http://schemas.microsoft.com/office/drawing/2014/main" xmlns="" id="{FD1FDAD3-2D2C-6943-B7D1-F9C8B4DEBF0B}"/>
                  </a:ext>
                </a:extLst>
              </p:cNvPr>
              <p:cNvSpPr/>
              <p:nvPr/>
            </p:nvSpPr>
            <p:spPr>
              <a:xfrm>
                <a:off x="846060" y="4100852"/>
                <a:ext cx="3656468" cy="2313895"/>
              </a:xfrm>
              <a:prstGeom prst="rect">
                <a:avLst/>
              </a:prstGeom>
              <a:ln w="9525">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67" name="TextBox 66">
              <a:extLst>
                <a:ext uri="{FF2B5EF4-FFF2-40B4-BE49-F238E27FC236}">
                  <a16:creationId xmlns:a16="http://schemas.microsoft.com/office/drawing/2014/main" xmlns="" id="{8E9AF9F4-0D4F-2146-BB06-9203083CB229}"/>
                </a:ext>
              </a:extLst>
            </p:cNvPr>
            <p:cNvSpPr txBox="1"/>
            <p:nvPr/>
          </p:nvSpPr>
          <p:spPr>
            <a:xfrm rot="16200000">
              <a:off x="-255778" y="4998376"/>
              <a:ext cx="1639766" cy="338555"/>
            </a:xfrm>
            <a:prstGeom prst="rect">
              <a:avLst/>
            </a:prstGeom>
            <a:noFill/>
          </p:spPr>
          <p:txBody>
            <a:bodyPr wrap="none" rtlCol="0">
              <a:spAutoFit/>
            </a:bodyPr>
            <a:lstStyle/>
            <a:p>
              <a:r>
                <a:rPr lang="en-US" sz="1050" kern="1200" dirty="0" err="1">
                  <a:solidFill>
                    <a:prstClr val="black"/>
                  </a:solidFill>
                  <a:latin typeface="Calibri" panose="020F0502020204030204"/>
                  <a:ea typeface=""/>
                  <a:cs typeface=""/>
                </a:rPr>
                <a:t>mut</a:t>
              </a:r>
              <a:r>
                <a:rPr lang="en-US" sz="1050" kern="1200" dirty="0">
                  <a:solidFill>
                    <a:prstClr val="black"/>
                  </a:solidFill>
                  <a:latin typeface="Calibri" panose="020F0502020204030204"/>
                  <a:ea typeface=""/>
                  <a:cs typeface=""/>
                </a:rPr>
                <a:t>. rate. per </a:t>
              </a:r>
              <a:r>
                <a:rPr lang="en-US" sz="1050" kern="1200" dirty="0" err="1">
                  <a:solidFill>
                    <a:prstClr val="black"/>
                  </a:solidFill>
                  <a:latin typeface="Calibri" panose="020F0502020204030204"/>
                  <a:ea typeface=""/>
                  <a:cs typeface=""/>
                </a:rPr>
                <a:t>Mbp</a:t>
              </a:r>
              <a:endParaRPr lang="en-US" sz="1050" kern="1200" dirty="0">
                <a:solidFill>
                  <a:prstClr val="black"/>
                </a:solidFill>
                <a:latin typeface="Calibri" panose="020F0502020204030204"/>
                <a:ea typeface=""/>
                <a:cs typeface=""/>
              </a:endParaRPr>
            </a:p>
          </p:txBody>
        </p:sp>
      </p:grpSp>
      <p:grpSp>
        <p:nvGrpSpPr>
          <p:cNvPr id="64" name="Group 63">
            <a:extLst>
              <a:ext uri="{FF2B5EF4-FFF2-40B4-BE49-F238E27FC236}">
                <a16:creationId xmlns:a16="http://schemas.microsoft.com/office/drawing/2014/main" xmlns="" id="{9B0A5D1C-BEE3-D840-9980-554F00BA1574}"/>
              </a:ext>
            </a:extLst>
          </p:cNvPr>
          <p:cNvGrpSpPr/>
          <p:nvPr/>
        </p:nvGrpSpPr>
        <p:grpSpPr>
          <a:xfrm>
            <a:off x="1730766" y="685802"/>
            <a:ext cx="5591899" cy="1813135"/>
            <a:chOff x="783685" y="914400"/>
            <a:chExt cx="7455865" cy="2417513"/>
          </a:xfrm>
        </p:grpSpPr>
        <p:sp>
          <p:nvSpPr>
            <p:cNvPr id="16" name="TextBox 15">
              <a:extLst>
                <a:ext uri="{FF2B5EF4-FFF2-40B4-BE49-F238E27FC236}">
                  <a16:creationId xmlns:a16="http://schemas.microsoft.com/office/drawing/2014/main" xmlns="" id="{4333E4C5-3C32-574A-9723-CD91340F510A}"/>
                </a:ext>
              </a:extLst>
            </p:cNvPr>
            <p:cNvSpPr txBox="1"/>
            <p:nvPr/>
          </p:nvSpPr>
          <p:spPr>
            <a:xfrm>
              <a:off x="5039150" y="914400"/>
              <a:ext cx="3200400" cy="228600"/>
            </a:xfrm>
            <a:prstGeom prst="rect">
              <a:avLst/>
            </a:prstGeom>
            <a:solidFill>
              <a:schemeClr val="accent5">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tumor</a:t>
              </a:r>
            </a:p>
          </p:txBody>
        </p:sp>
        <p:sp>
          <p:nvSpPr>
            <p:cNvPr id="17" name="Oval 16">
              <a:extLst>
                <a:ext uri="{FF2B5EF4-FFF2-40B4-BE49-F238E27FC236}">
                  <a16:creationId xmlns:a16="http://schemas.microsoft.com/office/drawing/2014/main" xmlns="" id="{984F1D12-BB18-9D40-A6ED-3DAD70334B7B}"/>
                </a:ext>
              </a:extLst>
            </p:cNvPr>
            <p:cNvSpPr/>
            <p:nvPr/>
          </p:nvSpPr>
          <p:spPr>
            <a:xfrm>
              <a:off x="1656373" y="1409172"/>
              <a:ext cx="636623" cy="1922741"/>
            </a:xfrm>
            <a:prstGeom prst="ellipse">
              <a:avLst/>
            </a:prstGeom>
            <a:solidFill>
              <a:schemeClr val="accent1">
                <a:lumMod val="75000"/>
                <a:alpha val="38000"/>
              </a:schemeClr>
            </a:solidFill>
            <a:ln w="190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19" name="Straight Arrow Connector 18">
              <a:extLst>
                <a:ext uri="{FF2B5EF4-FFF2-40B4-BE49-F238E27FC236}">
                  <a16:creationId xmlns:a16="http://schemas.microsoft.com/office/drawing/2014/main" xmlns="" id="{1351DD92-67F5-FB4B-8BBA-D11EFD48E927}"/>
                </a:ext>
              </a:extLst>
            </p:cNvPr>
            <p:cNvCxnSpPr>
              <a:cxnSpLocks/>
              <a:stCxn id="17" idx="0"/>
              <a:endCxn id="16" idx="1"/>
            </p:cNvCxnSpPr>
            <p:nvPr/>
          </p:nvCxnSpPr>
          <p:spPr>
            <a:xfrm flipV="1">
              <a:off x="1974685" y="1028700"/>
              <a:ext cx="3064465" cy="380472"/>
            </a:xfrm>
            <a:prstGeom prst="straightConnector1">
              <a:avLst/>
            </a:prstGeom>
            <a:ln w="19050" cmpd="sng">
              <a:solidFill>
                <a:schemeClr val="accent1">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xmlns="" id="{9C1E3258-96CD-EA49-A7F3-00A47C15D8C4}"/>
                </a:ext>
              </a:extLst>
            </p:cNvPr>
            <p:cNvSpPr/>
            <p:nvPr/>
          </p:nvSpPr>
          <p:spPr>
            <a:xfrm>
              <a:off x="783685" y="1958655"/>
              <a:ext cx="454826" cy="1072245"/>
            </a:xfrm>
            <a:prstGeom prst="ellipse">
              <a:avLst/>
            </a:prstGeom>
            <a:solidFill>
              <a:schemeClr val="accent1">
                <a:lumMod val="75000"/>
                <a:alpha val="38000"/>
              </a:schemeClr>
            </a:solidFill>
            <a:ln w="190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75" name="Straight Arrow Connector 74">
              <a:extLst>
                <a:ext uri="{FF2B5EF4-FFF2-40B4-BE49-F238E27FC236}">
                  <a16:creationId xmlns:a16="http://schemas.microsoft.com/office/drawing/2014/main" xmlns="" id="{33BBD927-AFBF-204E-A0AF-A1C289777138}"/>
                </a:ext>
              </a:extLst>
            </p:cNvPr>
            <p:cNvCxnSpPr>
              <a:cxnSpLocks/>
              <a:endCxn id="16" idx="1"/>
            </p:cNvCxnSpPr>
            <p:nvPr/>
          </p:nvCxnSpPr>
          <p:spPr>
            <a:xfrm flipV="1">
              <a:off x="1011098" y="1028700"/>
              <a:ext cx="4028052" cy="927174"/>
            </a:xfrm>
            <a:prstGeom prst="straightConnector1">
              <a:avLst/>
            </a:prstGeom>
            <a:ln w="19050" cmpd="sng">
              <a:solidFill>
                <a:schemeClr val="accent1">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xmlns="" id="{30C2D96A-C0DF-0045-A262-D58186F1FA99}"/>
              </a:ext>
            </a:extLst>
          </p:cNvPr>
          <p:cNvGrpSpPr/>
          <p:nvPr/>
        </p:nvGrpSpPr>
        <p:grpSpPr>
          <a:xfrm>
            <a:off x="3458155" y="979059"/>
            <a:ext cx="4260276" cy="955210"/>
            <a:chOff x="3086873" y="1305409"/>
            <a:chExt cx="5680370" cy="1273613"/>
          </a:xfrm>
        </p:grpSpPr>
        <p:sp>
          <p:nvSpPr>
            <p:cNvPr id="24" name="Oval 23">
              <a:extLst>
                <a:ext uri="{FF2B5EF4-FFF2-40B4-BE49-F238E27FC236}">
                  <a16:creationId xmlns:a16="http://schemas.microsoft.com/office/drawing/2014/main" xmlns="" id="{AEA8714B-B854-3E49-AE8D-9E242DBC7376}"/>
                </a:ext>
              </a:extLst>
            </p:cNvPr>
            <p:cNvSpPr/>
            <p:nvPr/>
          </p:nvSpPr>
          <p:spPr>
            <a:xfrm>
              <a:off x="3189169" y="1713441"/>
              <a:ext cx="152400" cy="152400"/>
            </a:xfrm>
            <a:prstGeom prst="ellipse">
              <a:avLst/>
            </a:prstGeom>
            <a:solidFill>
              <a:schemeClr val="accent6">
                <a:lumMod val="75000"/>
                <a:alpha val="33000"/>
              </a:schemeClr>
            </a:solidFill>
            <a:ln w="1905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57" name="Oval 156">
              <a:extLst>
                <a:ext uri="{FF2B5EF4-FFF2-40B4-BE49-F238E27FC236}">
                  <a16:creationId xmlns:a16="http://schemas.microsoft.com/office/drawing/2014/main" xmlns="" id="{FDCD0482-6C0D-6E45-B9A8-0E164E332E4A}"/>
                </a:ext>
              </a:extLst>
            </p:cNvPr>
            <p:cNvSpPr/>
            <p:nvPr/>
          </p:nvSpPr>
          <p:spPr>
            <a:xfrm>
              <a:off x="3086873" y="2426622"/>
              <a:ext cx="152400" cy="152400"/>
            </a:xfrm>
            <a:prstGeom prst="ellipse">
              <a:avLst/>
            </a:prstGeom>
            <a:solidFill>
              <a:schemeClr val="accent6">
                <a:lumMod val="75000"/>
                <a:alpha val="33000"/>
              </a:schemeClr>
            </a:solidFill>
            <a:ln w="1905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58" name="TextBox 157">
              <a:extLst>
                <a:ext uri="{FF2B5EF4-FFF2-40B4-BE49-F238E27FC236}">
                  <a16:creationId xmlns:a16="http://schemas.microsoft.com/office/drawing/2014/main" xmlns="" id="{8B59A181-40D0-DC42-810D-6FEBFF51419C}"/>
                </a:ext>
              </a:extLst>
            </p:cNvPr>
            <p:cNvSpPr txBox="1"/>
            <p:nvPr/>
          </p:nvSpPr>
          <p:spPr>
            <a:xfrm>
              <a:off x="5039150" y="1920239"/>
              <a:ext cx="3200400" cy="228600"/>
            </a:xfrm>
            <a:prstGeom prst="rect">
              <a:avLst/>
            </a:prstGeom>
            <a:solidFill>
              <a:schemeClr val="accent6">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patients</a:t>
              </a:r>
            </a:p>
          </p:txBody>
        </p:sp>
        <p:cxnSp>
          <p:nvCxnSpPr>
            <p:cNvPr id="26" name="Straight Arrow Connector 25">
              <a:extLst>
                <a:ext uri="{FF2B5EF4-FFF2-40B4-BE49-F238E27FC236}">
                  <a16:creationId xmlns:a16="http://schemas.microsoft.com/office/drawing/2014/main" xmlns="" id="{850C9556-6928-DD47-AF00-4EA0F08B21C5}"/>
                </a:ext>
              </a:extLst>
            </p:cNvPr>
            <p:cNvCxnSpPr>
              <a:cxnSpLocks/>
              <a:stCxn id="24" idx="6"/>
              <a:endCxn id="158" idx="1"/>
            </p:cNvCxnSpPr>
            <p:nvPr/>
          </p:nvCxnSpPr>
          <p:spPr>
            <a:xfrm>
              <a:off x="3341569" y="1789641"/>
              <a:ext cx="1697581" cy="244898"/>
            </a:xfrm>
            <a:prstGeom prst="straightConnector1">
              <a:avLst/>
            </a:prstGeom>
            <a:ln w="19050" cmpd="sng">
              <a:solidFill>
                <a:schemeClr val="accent6">
                  <a:lumMod val="75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696DCE48-B841-2048-993F-8796E867E086}"/>
                </a:ext>
              </a:extLst>
            </p:cNvPr>
            <p:cNvCxnSpPr>
              <a:cxnSpLocks/>
              <a:stCxn id="157" idx="6"/>
              <a:endCxn id="158" idx="1"/>
            </p:cNvCxnSpPr>
            <p:nvPr/>
          </p:nvCxnSpPr>
          <p:spPr>
            <a:xfrm flipV="1">
              <a:off x="3239273" y="2034539"/>
              <a:ext cx="1799877" cy="468283"/>
            </a:xfrm>
            <a:prstGeom prst="straightConnector1">
              <a:avLst/>
            </a:prstGeom>
            <a:ln w="19050" cmpd="sng">
              <a:solidFill>
                <a:schemeClr val="accent6">
                  <a:lumMod val="75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57" name="Down Arrow 56">
              <a:extLst>
                <a:ext uri="{FF2B5EF4-FFF2-40B4-BE49-F238E27FC236}">
                  <a16:creationId xmlns:a16="http://schemas.microsoft.com/office/drawing/2014/main" xmlns="" id="{8837A487-0640-3041-8D5E-65417233DD52}"/>
                </a:ext>
              </a:extLst>
            </p:cNvPr>
            <p:cNvSpPr/>
            <p:nvPr/>
          </p:nvSpPr>
          <p:spPr>
            <a:xfrm>
              <a:off x="6553200" y="1305409"/>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58" name="TextBox 57">
              <a:extLst>
                <a:ext uri="{FF2B5EF4-FFF2-40B4-BE49-F238E27FC236}">
                  <a16:creationId xmlns:a16="http://schemas.microsoft.com/office/drawing/2014/main" xmlns="" id="{DB7B3441-53E0-FC4F-9DB5-16B4868277B0}"/>
                </a:ext>
              </a:extLst>
            </p:cNvPr>
            <p:cNvSpPr txBox="1"/>
            <p:nvPr/>
          </p:nvSpPr>
          <p:spPr>
            <a:xfrm>
              <a:off x="6841075" y="1371600"/>
              <a:ext cx="1926168" cy="338555"/>
            </a:xfrm>
            <a:prstGeom prst="rect">
              <a:avLst/>
            </a:prstGeom>
            <a:noFill/>
          </p:spPr>
          <p:txBody>
            <a:bodyPr wrap="none" rtlCol="0">
              <a:spAutoFit/>
            </a:bodyPr>
            <a:lstStyle/>
            <a:p>
              <a:r>
                <a:rPr lang="en-US" sz="1050" b="1" kern="1200" dirty="0">
                  <a:solidFill>
                    <a:srgbClr val="E7E6E6">
                      <a:lumMod val="50000"/>
                    </a:srgbClr>
                  </a:solidFill>
                  <a:latin typeface="Calibri" panose="020F0502020204030204"/>
                  <a:ea typeface=""/>
                  <a:cs typeface=""/>
                </a:rPr>
                <a:t>within one tumor type</a:t>
              </a:r>
            </a:p>
          </p:txBody>
        </p:sp>
      </p:grpSp>
      <p:grpSp>
        <p:nvGrpSpPr>
          <p:cNvPr id="66" name="Group 65">
            <a:extLst>
              <a:ext uri="{FF2B5EF4-FFF2-40B4-BE49-F238E27FC236}">
                <a16:creationId xmlns:a16="http://schemas.microsoft.com/office/drawing/2014/main" xmlns="" id="{7E963468-3357-3F43-B575-D1E84126A250}"/>
              </a:ext>
            </a:extLst>
          </p:cNvPr>
          <p:cNvGrpSpPr/>
          <p:nvPr/>
        </p:nvGrpSpPr>
        <p:grpSpPr>
          <a:xfrm>
            <a:off x="1602634" y="1714502"/>
            <a:ext cx="6092117" cy="1893161"/>
            <a:chOff x="612844" y="2286000"/>
            <a:chExt cx="8122822" cy="2524215"/>
          </a:xfrm>
        </p:grpSpPr>
        <p:cxnSp>
          <p:nvCxnSpPr>
            <p:cNvPr id="167" name="Straight Arrow Connector 166">
              <a:extLst>
                <a:ext uri="{FF2B5EF4-FFF2-40B4-BE49-F238E27FC236}">
                  <a16:creationId xmlns:a16="http://schemas.microsoft.com/office/drawing/2014/main" xmlns="" id="{3271E0A3-96C6-E245-B9CD-DA49389F5492}"/>
                </a:ext>
              </a:extLst>
            </p:cNvPr>
            <p:cNvCxnSpPr>
              <a:cxnSpLocks/>
              <a:stCxn id="40" idx="0"/>
              <a:endCxn id="168" idx="1"/>
            </p:cNvCxnSpPr>
            <p:nvPr/>
          </p:nvCxnSpPr>
          <p:spPr>
            <a:xfrm flipV="1">
              <a:off x="2304477" y="3040378"/>
              <a:ext cx="2734673" cy="989550"/>
            </a:xfrm>
            <a:prstGeom prst="straightConnector1">
              <a:avLst/>
            </a:prstGeom>
            <a:ln w="19050" cmpd="sng">
              <a:solidFill>
                <a:schemeClr val="accent2">
                  <a:lumMod val="60000"/>
                  <a:lumOff val="40000"/>
                  <a:alpha val="58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xmlns="" id="{3C127883-AFEE-8E49-9976-12067427828D}"/>
                </a:ext>
              </a:extLst>
            </p:cNvPr>
            <p:cNvSpPr txBox="1"/>
            <p:nvPr/>
          </p:nvSpPr>
          <p:spPr>
            <a:xfrm>
              <a:off x="5039150" y="2926078"/>
              <a:ext cx="3200400" cy="228600"/>
            </a:xfrm>
            <a:prstGeom prst="rect">
              <a:avLst/>
            </a:prstGeom>
            <a:solidFill>
              <a:schemeClr val="accent2">
                <a:lumMod val="40000"/>
                <a:lumOff val="60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regions</a:t>
              </a:r>
            </a:p>
          </p:txBody>
        </p:sp>
        <p:sp>
          <p:nvSpPr>
            <p:cNvPr id="40" name="Oval 39">
              <a:extLst>
                <a:ext uri="{FF2B5EF4-FFF2-40B4-BE49-F238E27FC236}">
                  <a16:creationId xmlns:a16="http://schemas.microsoft.com/office/drawing/2014/main" xmlns="" id="{17B23E81-7AF1-E142-947B-423B9D556F17}"/>
                </a:ext>
              </a:extLst>
            </p:cNvPr>
            <p:cNvSpPr/>
            <p:nvPr/>
          </p:nvSpPr>
          <p:spPr>
            <a:xfrm>
              <a:off x="612844" y="4029928"/>
              <a:ext cx="3383266" cy="780287"/>
            </a:xfrm>
            <a:prstGeom prst="ellipse">
              <a:avLst/>
            </a:prstGeom>
            <a:solidFill>
              <a:schemeClr val="accent2">
                <a:lumMod val="60000"/>
                <a:lumOff val="40000"/>
                <a:alpha val="20000"/>
              </a:schemeClr>
            </a:solidFill>
            <a:ln w="19050">
              <a:solidFill>
                <a:schemeClr val="accent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3" name="Down Arrow 112">
              <a:extLst>
                <a:ext uri="{FF2B5EF4-FFF2-40B4-BE49-F238E27FC236}">
                  <a16:creationId xmlns:a16="http://schemas.microsoft.com/office/drawing/2014/main" xmlns="" id="{9790FF3E-4813-3941-9479-CF4EACCB2ACC}"/>
                </a:ext>
              </a:extLst>
            </p:cNvPr>
            <p:cNvSpPr/>
            <p:nvPr/>
          </p:nvSpPr>
          <p:spPr>
            <a:xfrm>
              <a:off x="6553200" y="2311248"/>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6" name="TextBox 115">
              <a:extLst>
                <a:ext uri="{FF2B5EF4-FFF2-40B4-BE49-F238E27FC236}">
                  <a16:creationId xmlns:a16="http://schemas.microsoft.com/office/drawing/2014/main" xmlns="" id="{DC888C62-30C0-5B49-A072-1A630B8C4303}"/>
                </a:ext>
              </a:extLst>
            </p:cNvPr>
            <p:cNvSpPr txBox="1"/>
            <p:nvPr/>
          </p:nvSpPr>
          <p:spPr>
            <a:xfrm>
              <a:off x="6809497" y="2286000"/>
              <a:ext cx="1926169" cy="553997"/>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within one tumor type</a:t>
              </a:r>
            </a:p>
            <a:p>
              <a:pPr algn="ctr"/>
              <a:r>
                <a:rPr lang="en-US" sz="1050" b="1" kern="1200" dirty="0">
                  <a:solidFill>
                    <a:srgbClr val="E7E6E6">
                      <a:lumMod val="50000"/>
                    </a:srgbClr>
                  </a:solidFill>
                  <a:latin typeface="Calibri" panose="020F0502020204030204"/>
                  <a:ea typeface=""/>
                  <a:cs typeface=""/>
                </a:rPr>
                <a:t>within one patient</a:t>
              </a:r>
            </a:p>
          </p:txBody>
        </p:sp>
      </p:grpSp>
      <p:grpSp>
        <p:nvGrpSpPr>
          <p:cNvPr id="68" name="Group 67">
            <a:extLst>
              <a:ext uri="{FF2B5EF4-FFF2-40B4-BE49-F238E27FC236}">
                <a16:creationId xmlns:a16="http://schemas.microsoft.com/office/drawing/2014/main" xmlns="" id="{D9245513-71F6-8B41-B608-F12CA2F4C91E}"/>
              </a:ext>
            </a:extLst>
          </p:cNvPr>
          <p:cNvGrpSpPr/>
          <p:nvPr/>
        </p:nvGrpSpPr>
        <p:grpSpPr>
          <a:xfrm>
            <a:off x="3862108" y="2487817"/>
            <a:ext cx="3832643" cy="1559174"/>
            <a:chOff x="3625474" y="3317087"/>
            <a:chExt cx="5110190" cy="2078899"/>
          </a:xfrm>
        </p:grpSpPr>
        <p:sp>
          <p:nvSpPr>
            <p:cNvPr id="169" name="TextBox 168">
              <a:extLst>
                <a:ext uri="{FF2B5EF4-FFF2-40B4-BE49-F238E27FC236}">
                  <a16:creationId xmlns:a16="http://schemas.microsoft.com/office/drawing/2014/main" xmlns="" id="{657355EC-694C-7E49-9690-1638598909D5}"/>
                </a:ext>
              </a:extLst>
            </p:cNvPr>
            <p:cNvSpPr txBox="1"/>
            <p:nvPr/>
          </p:nvSpPr>
          <p:spPr>
            <a:xfrm>
              <a:off x="5039150" y="3931917"/>
              <a:ext cx="3200400" cy="228600"/>
            </a:xfrm>
            <a:prstGeom prst="rect">
              <a:avLst/>
            </a:prstGeom>
            <a:solidFill>
              <a:schemeClr val="accent4">
                <a:lumMod val="60000"/>
                <a:lumOff val="40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with many covariates</a:t>
              </a:r>
            </a:p>
          </p:txBody>
        </p:sp>
        <p:cxnSp>
          <p:nvCxnSpPr>
            <p:cNvPr id="170" name="Straight Arrow Connector 169">
              <a:extLst>
                <a:ext uri="{FF2B5EF4-FFF2-40B4-BE49-F238E27FC236}">
                  <a16:creationId xmlns:a16="http://schemas.microsoft.com/office/drawing/2014/main" xmlns="" id="{67F7E36E-D63F-DE4D-A7ED-FDD1D2924F92}"/>
                </a:ext>
              </a:extLst>
            </p:cNvPr>
            <p:cNvCxnSpPr>
              <a:cxnSpLocks/>
              <a:endCxn id="169" idx="1"/>
            </p:cNvCxnSpPr>
            <p:nvPr/>
          </p:nvCxnSpPr>
          <p:spPr>
            <a:xfrm flipV="1">
              <a:off x="3870850" y="4046217"/>
              <a:ext cx="1168300" cy="233607"/>
            </a:xfrm>
            <a:prstGeom prst="straightConnector1">
              <a:avLst/>
            </a:prstGeom>
            <a:ln w="19050" cmpd="sng">
              <a:solidFill>
                <a:schemeClr val="accent4">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xmlns="" id="{4FEC4796-684F-3B4D-A613-9DDB62FD10D3}"/>
                </a:ext>
              </a:extLst>
            </p:cNvPr>
            <p:cNvCxnSpPr>
              <a:cxnSpLocks/>
              <a:endCxn id="169" idx="1"/>
            </p:cNvCxnSpPr>
            <p:nvPr/>
          </p:nvCxnSpPr>
          <p:spPr>
            <a:xfrm flipV="1">
              <a:off x="3625474" y="4046217"/>
              <a:ext cx="1413676" cy="1349769"/>
            </a:xfrm>
            <a:prstGeom prst="straightConnector1">
              <a:avLst/>
            </a:prstGeom>
            <a:ln w="19050" cmpd="sng">
              <a:solidFill>
                <a:schemeClr val="accent4">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114" name="Down Arrow 113">
              <a:extLst>
                <a:ext uri="{FF2B5EF4-FFF2-40B4-BE49-F238E27FC236}">
                  <a16:creationId xmlns:a16="http://schemas.microsoft.com/office/drawing/2014/main" xmlns="" id="{9F99FAB6-F836-6D42-9384-75F471904DC6}"/>
                </a:ext>
              </a:extLst>
            </p:cNvPr>
            <p:cNvSpPr/>
            <p:nvPr/>
          </p:nvSpPr>
          <p:spPr>
            <a:xfrm>
              <a:off x="6553200" y="3317087"/>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7" name="TextBox 116">
              <a:extLst>
                <a:ext uri="{FF2B5EF4-FFF2-40B4-BE49-F238E27FC236}">
                  <a16:creationId xmlns:a16="http://schemas.microsoft.com/office/drawing/2014/main" xmlns="" id="{A7B485AD-2F36-3547-BAB5-63EEC467DF05}"/>
                </a:ext>
              </a:extLst>
            </p:cNvPr>
            <p:cNvSpPr txBox="1"/>
            <p:nvPr/>
          </p:nvSpPr>
          <p:spPr>
            <a:xfrm>
              <a:off x="6809495" y="3352800"/>
              <a:ext cx="1926169" cy="553997"/>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within one tumor type</a:t>
              </a:r>
            </a:p>
            <a:p>
              <a:pPr algn="ctr"/>
              <a:r>
                <a:rPr lang="en-US" sz="1050" b="1" kern="1200" dirty="0">
                  <a:solidFill>
                    <a:srgbClr val="E7E6E6">
                      <a:lumMod val="50000"/>
                    </a:srgbClr>
                  </a:solidFill>
                  <a:latin typeface="Calibri" panose="020F0502020204030204"/>
                  <a:ea typeface=""/>
                  <a:cs typeface=""/>
                </a:rPr>
                <a:t>within one patient</a:t>
              </a:r>
            </a:p>
          </p:txBody>
        </p:sp>
      </p:grpSp>
      <p:grpSp>
        <p:nvGrpSpPr>
          <p:cNvPr id="6" name="Group 5">
            <a:extLst>
              <a:ext uri="{FF2B5EF4-FFF2-40B4-BE49-F238E27FC236}">
                <a16:creationId xmlns:a16="http://schemas.microsoft.com/office/drawing/2014/main" xmlns="" id="{B4517CE5-DFD7-7249-B990-530ADD13E752}"/>
              </a:ext>
            </a:extLst>
          </p:cNvPr>
          <p:cNvGrpSpPr/>
          <p:nvPr/>
        </p:nvGrpSpPr>
        <p:grpSpPr>
          <a:xfrm>
            <a:off x="4922365" y="3215644"/>
            <a:ext cx="2746741" cy="1413506"/>
            <a:chOff x="5039150" y="4287526"/>
            <a:chExt cx="3662320" cy="1884674"/>
          </a:xfrm>
        </p:grpSpPr>
        <p:grpSp>
          <p:nvGrpSpPr>
            <p:cNvPr id="70" name="Group 69">
              <a:extLst>
                <a:ext uri="{FF2B5EF4-FFF2-40B4-BE49-F238E27FC236}">
                  <a16:creationId xmlns:a16="http://schemas.microsoft.com/office/drawing/2014/main" xmlns="" id="{367EBDF0-B1FF-574D-A172-0D0941AE0280}"/>
                </a:ext>
              </a:extLst>
            </p:cNvPr>
            <p:cNvGrpSpPr/>
            <p:nvPr/>
          </p:nvGrpSpPr>
          <p:grpSpPr>
            <a:xfrm>
              <a:off x="5039150" y="5328765"/>
              <a:ext cx="3200400" cy="843435"/>
              <a:chOff x="5039150" y="5328765"/>
              <a:chExt cx="3200400" cy="843435"/>
            </a:xfrm>
          </p:grpSpPr>
          <p:sp>
            <p:nvSpPr>
              <p:cNvPr id="138" name="Down Arrow 137">
                <a:extLst>
                  <a:ext uri="{FF2B5EF4-FFF2-40B4-BE49-F238E27FC236}">
                    <a16:creationId xmlns:a16="http://schemas.microsoft.com/office/drawing/2014/main" xmlns="" id="{80394CFC-BC5E-3145-B751-E6511A5D9267}"/>
                  </a:ext>
                </a:extLst>
              </p:cNvPr>
              <p:cNvSpPr/>
              <p:nvPr/>
            </p:nvSpPr>
            <p:spPr>
              <a:xfrm>
                <a:off x="6553200" y="5328765"/>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39" name="TextBox 138">
                <a:extLst>
                  <a:ext uri="{FF2B5EF4-FFF2-40B4-BE49-F238E27FC236}">
                    <a16:creationId xmlns:a16="http://schemas.microsoft.com/office/drawing/2014/main" xmlns="" id="{8ABDE20D-C9B7-8C4D-8C5B-67B61AB3012C}"/>
                  </a:ext>
                </a:extLst>
              </p:cNvPr>
              <p:cNvSpPr txBox="1"/>
              <p:nvPr/>
            </p:nvSpPr>
            <p:spPr>
              <a:xfrm>
                <a:off x="5039150" y="5943600"/>
                <a:ext cx="3200400" cy="228600"/>
              </a:xfrm>
              <a:prstGeom prst="rect">
                <a:avLst/>
              </a:prstGeom>
              <a:solidFill>
                <a:schemeClr val="bg1">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Inaccurate burden test results</a:t>
                </a:r>
              </a:p>
            </p:txBody>
          </p:sp>
        </p:grpSp>
        <p:grpSp>
          <p:nvGrpSpPr>
            <p:cNvPr id="71" name="Group 70">
              <a:extLst>
                <a:ext uri="{FF2B5EF4-FFF2-40B4-BE49-F238E27FC236}">
                  <a16:creationId xmlns:a16="http://schemas.microsoft.com/office/drawing/2014/main" xmlns="" id="{F0644B75-61DA-6D4E-BCFC-E99F8A5563B0}"/>
                </a:ext>
              </a:extLst>
            </p:cNvPr>
            <p:cNvGrpSpPr/>
            <p:nvPr/>
          </p:nvGrpSpPr>
          <p:grpSpPr>
            <a:xfrm>
              <a:off x="5039150" y="4287526"/>
              <a:ext cx="3662320" cy="878830"/>
              <a:chOff x="5039150" y="4287526"/>
              <a:chExt cx="3662320" cy="878830"/>
            </a:xfrm>
          </p:grpSpPr>
          <p:grpSp>
            <p:nvGrpSpPr>
              <p:cNvPr id="69" name="Group 68">
                <a:extLst>
                  <a:ext uri="{FF2B5EF4-FFF2-40B4-BE49-F238E27FC236}">
                    <a16:creationId xmlns:a16="http://schemas.microsoft.com/office/drawing/2014/main" xmlns="" id="{B0927FEC-BF85-2D42-9A6D-70D0B5BD8019}"/>
                  </a:ext>
                </a:extLst>
              </p:cNvPr>
              <p:cNvGrpSpPr/>
              <p:nvPr/>
            </p:nvGrpSpPr>
            <p:grpSpPr>
              <a:xfrm>
                <a:off x="5039150" y="4322926"/>
                <a:ext cx="3200400" cy="843430"/>
                <a:chOff x="5039150" y="4322926"/>
                <a:chExt cx="3200400" cy="843430"/>
              </a:xfrm>
            </p:grpSpPr>
            <p:sp>
              <p:nvSpPr>
                <p:cNvPr id="136" name="Down Arrow 135">
                  <a:extLst>
                    <a:ext uri="{FF2B5EF4-FFF2-40B4-BE49-F238E27FC236}">
                      <a16:creationId xmlns:a16="http://schemas.microsoft.com/office/drawing/2014/main" xmlns="" id="{6989170B-4094-0240-86D4-5A67B00AAA88}"/>
                    </a:ext>
                  </a:extLst>
                </p:cNvPr>
                <p:cNvSpPr/>
                <p:nvPr/>
              </p:nvSpPr>
              <p:spPr>
                <a:xfrm>
                  <a:off x="6553200" y="4322926"/>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37" name="TextBox 136">
                  <a:extLst>
                    <a:ext uri="{FF2B5EF4-FFF2-40B4-BE49-F238E27FC236}">
                      <a16:creationId xmlns:a16="http://schemas.microsoft.com/office/drawing/2014/main" xmlns="" id="{ABCA794F-BB2C-FE43-A295-D520DE907C28}"/>
                    </a:ext>
                  </a:extLst>
                </p:cNvPr>
                <p:cNvSpPr txBox="1"/>
                <p:nvPr/>
              </p:nvSpPr>
              <p:spPr>
                <a:xfrm>
                  <a:off x="5039150" y="4937756"/>
                  <a:ext cx="3200400" cy="228600"/>
                </a:xfrm>
                <a:prstGeom prst="rect">
                  <a:avLst/>
                </a:prstGeom>
                <a:solidFill>
                  <a:schemeClr val="bg1">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Bad data fitting</a:t>
                  </a:r>
                </a:p>
              </p:txBody>
            </p:sp>
          </p:grpSp>
          <p:sp>
            <p:nvSpPr>
              <p:cNvPr id="148" name="TextBox 147">
                <a:extLst>
                  <a:ext uri="{FF2B5EF4-FFF2-40B4-BE49-F238E27FC236}">
                    <a16:creationId xmlns:a16="http://schemas.microsoft.com/office/drawing/2014/main" xmlns="" id="{32D114C9-E877-E045-B791-5C2E3C707841}"/>
                  </a:ext>
                </a:extLst>
              </p:cNvPr>
              <p:cNvSpPr txBox="1"/>
              <p:nvPr/>
            </p:nvSpPr>
            <p:spPr>
              <a:xfrm>
                <a:off x="6843696" y="4287526"/>
                <a:ext cx="1857774" cy="338554"/>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inappropriate models</a:t>
                </a:r>
              </a:p>
            </p:txBody>
          </p:sp>
        </p:grpSp>
      </p:grpSp>
      <p:sp>
        <p:nvSpPr>
          <p:cNvPr id="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dirty="0">
                <a:solidFill>
                  <a:srgbClr val="7F7F7F"/>
                </a:solidFill>
                <a:latin typeface="Arial"/>
                <a:ea typeface="Arial"/>
                <a:cs typeface="Arial"/>
                <a:sym typeface="Arial"/>
              </a:rPr>
              <a:t>[</a:t>
            </a:r>
            <a:r>
              <a:rPr lang="en" sz="800" b="0" i="0" u="none" strike="noStrike" cap="none" dirty="0" err="1">
                <a:solidFill>
                  <a:srgbClr val="7F7F7F"/>
                </a:solidFill>
                <a:latin typeface="Arial"/>
                <a:ea typeface="Arial"/>
                <a:cs typeface="Arial"/>
                <a:sym typeface="Arial"/>
              </a:rPr>
              <a:t>Lochovsky</a:t>
            </a:r>
            <a:r>
              <a:rPr lang="en" sz="800" b="0" i="0" u="none" strike="noStrike" cap="none" dirty="0">
                <a:solidFill>
                  <a:srgbClr val="7F7F7F"/>
                </a:solidFill>
                <a:latin typeface="Arial"/>
                <a:ea typeface="Arial"/>
                <a:cs typeface="Arial"/>
                <a:sym typeface="Arial"/>
              </a:rPr>
              <a:t> et al. </a:t>
            </a:r>
            <a:r>
              <a:rPr lang="en" sz="800" b="0" i="1" u="none" strike="noStrike" cap="none" dirty="0">
                <a:solidFill>
                  <a:srgbClr val="7F7F7F"/>
                </a:solidFill>
                <a:latin typeface="Arial"/>
                <a:ea typeface="Arial"/>
                <a:cs typeface="Arial"/>
                <a:sym typeface="Arial"/>
              </a:rPr>
              <a:t>NAR</a:t>
            </a:r>
            <a:r>
              <a:rPr lang="en" sz="800" b="0" i="0" u="none" strike="noStrike" cap="none" dirty="0">
                <a:solidFill>
                  <a:srgbClr val="7F7F7F"/>
                </a:solidFill>
                <a:latin typeface="Arial"/>
                <a:ea typeface="Arial"/>
                <a:cs typeface="Arial"/>
                <a:sym typeface="Arial"/>
              </a:rPr>
              <a:t> (’15)]</a:t>
            </a:r>
          </a:p>
        </p:txBody>
      </p:sp>
    </p:spTree>
    <p:extLst>
      <p:ext uri="{BB962C8B-B14F-4D97-AF65-F5344CB8AC3E}">
        <p14:creationId xmlns:p14="http://schemas.microsoft.com/office/powerpoint/2010/main" val="1621610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56570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B7ECD7D-1579-3F4C-A99D-4420B82B7C33}"/>
              </a:ext>
            </a:extLst>
          </p:cNvPr>
          <p:cNvGrpSpPr/>
          <p:nvPr/>
        </p:nvGrpSpPr>
        <p:grpSpPr>
          <a:xfrm>
            <a:off x="611372" y="95694"/>
            <a:ext cx="7341780" cy="5137820"/>
            <a:chOff x="651638" y="526866"/>
            <a:chExt cx="7730362" cy="5879189"/>
          </a:xfrm>
        </p:grpSpPr>
        <p:pic>
          <p:nvPicPr>
            <p:cNvPr id="3" name="Picture 2">
              <a:extLst>
                <a:ext uri="{FF2B5EF4-FFF2-40B4-BE49-F238E27FC236}">
                  <a16:creationId xmlns:a16="http://schemas.microsoft.com/office/drawing/2014/main" xmlns="" id="{473A1BCF-EC65-8D4A-9769-5CE80D24C9F8}"/>
                </a:ext>
              </a:extLst>
            </p:cNvPr>
            <p:cNvPicPr>
              <a:picLocks noChangeAspect="1"/>
            </p:cNvPicPr>
            <p:nvPr/>
          </p:nvPicPr>
          <p:blipFill>
            <a:blip r:embed="rId2"/>
            <a:stretch>
              <a:fillRect/>
            </a:stretch>
          </p:blipFill>
          <p:spPr>
            <a:xfrm>
              <a:off x="651638" y="526866"/>
              <a:ext cx="7570733" cy="5848635"/>
            </a:xfrm>
            <a:prstGeom prst="rect">
              <a:avLst/>
            </a:prstGeom>
          </p:spPr>
        </p:pic>
        <p:sp>
          <p:nvSpPr>
            <p:cNvPr id="4" name="Rectangle 3">
              <a:extLst>
                <a:ext uri="{FF2B5EF4-FFF2-40B4-BE49-F238E27FC236}">
                  <a16:creationId xmlns:a16="http://schemas.microsoft.com/office/drawing/2014/main" xmlns="" id="{E99F141D-E56F-7B44-A329-C2530BCB0D36}"/>
                </a:ext>
              </a:extLst>
            </p:cNvPr>
            <p:cNvSpPr/>
            <p:nvPr/>
          </p:nvSpPr>
          <p:spPr>
            <a:xfrm>
              <a:off x="7866993" y="6201103"/>
              <a:ext cx="515007"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5" name="TextBox 4">
            <a:extLst>
              <a:ext uri="{FF2B5EF4-FFF2-40B4-BE49-F238E27FC236}">
                <a16:creationId xmlns:a16="http://schemas.microsoft.com/office/drawing/2014/main" xmlns="" id="{1115E522-57AF-7B45-AD80-73EF4C43C7E9}"/>
              </a:ext>
            </a:extLst>
          </p:cNvPr>
          <p:cNvSpPr txBox="1"/>
          <p:nvPr/>
        </p:nvSpPr>
        <p:spPr>
          <a:xfrm>
            <a:off x="4287579" y="95693"/>
            <a:ext cx="1923604" cy="161583"/>
          </a:xfrm>
          <a:prstGeom prst="rect">
            <a:avLst/>
          </a:prstGeom>
          <a:solidFill>
            <a:schemeClr val="bg1">
              <a:alpha val="45000"/>
            </a:schemeClr>
          </a:solidFill>
        </p:spPr>
        <p:txBody>
          <a:bodyPr wrap="none" lIns="0" tIns="0" rIns="0" bIns="0" rtlCol="0" anchor="ctr" anchorCtr="1">
            <a:spAutoFit/>
          </a:bodyPr>
          <a:lstStyle/>
          <a:p>
            <a:r>
              <a:rPr lang="en-US" sz="1050" kern="1200" dirty="0">
                <a:solidFill>
                  <a:prstClr val="black">
                    <a:lumMod val="50000"/>
                    <a:lumOff val="50000"/>
                  </a:prstClr>
                </a:solidFill>
                <a:highlight>
                  <a:srgbClr val="FFFF00"/>
                </a:highlight>
                <a:latin typeface="Calibri" panose="020F0502020204030204"/>
                <a:ea typeface=""/>
                <a:cs typeface=""/>
              </a:rPr>
              <a:t>http://</a:t>
            </a:r>
            <a:r>
              <a:rPr lang="en-US" sz="1050" kern="1200" dirty="0" err="1">
                <a:solidFill>
                  <a:prstClr val="black">
                    <a:lumMod val="50000"/>
                    <a:lumOff val="50000"/>
                  </a:prstClr>
                </a:solidFill>
                <a:highlight>
                  <a:srgbClr val="FFFF00"/>
                </a:highlight>
                <a:latin typeface="Calibri" panose="020F0502020204030204"/>
                <a:ea typeface=""/>
                <a:cs typeface=""/>
              </a:rPr>
              <a:t>encodec.encodeproject.org</a:t>
            </a:r>
            <a:r>
              <a:rPr lang="en-US" sz="1050" kern="1200" dirty="0">
                <a:solidFill>
                  <a:prstClr val="black">
                    <a:lumMod val="50000"/>
                    <a:lumOff val="50000"/>
                  </a:prstClr>
                </a:solidFill>
                <a:highlight>
                  <a:srgbClr val="FFFF00"/>
                </a:highlight>
                <a:latin typeface="Calibri" panose="020F0502020204030204"/>
                <a:ea typeface=""/>
                <a:cs typeface=""/>
              </a:rPr>
              <a:t>/</a:t>
            </a:r>
          </a:p>
        </p:txBody>
      </p:sp>
      <p:sp>
        <p:nvSpPr>
          <p:cNvPr id="6" name="Rectangle 5"/>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1113758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B3C2FE-DE16-7147-AB67-01EF2FAD0BAF}"/>
              </a:ext>
            </a:extLst>
          </p:cNvPr>
          <p:cNvGrpSpPr/>
          <p:nvPr/>
        </p:nvGrpSpPr>
        <p:grpSpPr>
          <a:xfrm>
            <a:off x="611372" y="95694"/>
            <a:ext cx="7341780" cy="5137820"/>
            <a:chOff x="651638" y="526866"/>
            <a:chExt cx="7730362" cy="5879189"/>
          </a:xfrm>
        </p:grpSpPr>
        <p:pic>
          <p:nvPicPr>
            <p:cNvPr id="3" name="Picture 2">
              <a:extLst>
                <a:ext uri="{FF2B5EF4-FFF2-40B4-BE49-F238E27FC236}">
                  <a16:creationId xmlns:a16="http://schemas.microsoft.com/office/drawing/2014/main" xmlns="" id="{FE3D44C6-202C-FC43-810C-B8B02A12C9F3}"/>
                </a:ext>
              </a:extLst>
            </p:cNvPr>
            <p:cNvPicPr>
              <a:picLocks noChangeAspect="1"/>
            </p:cNvPicPr>
            <p:nvPr/>
          </p:nvPicPr>
          <p:blipFill>
            <a:blip r:embed="rId2"/>
            <a:stretch>
              <a:fillRect/>
            </a:stretch>
          </p:blipFill>
          <p:spPr>
            <a:xfrm>
              <a:off x="651638" y="526866"/>
              <a:ext cx="7570733" cy="5848635"/>
            </a:xfrm>
            <a:prstGeom prst="rect">
              <a:avLst/>
            </a:prstGeom>
          </p:spPr>
        </p:pic>
        <p:sp>
          <p:nvSpPr>
            <p:cNvPr id="4" name="Rectangle 3">
              <a:extLst>
                <a:ext uri="{FF2B5EF4-FFF2-40B4-BE49-F238E27FC236}">
                  <a16:creationId xmlns:a16="http://schemas.microsoft.com/office/drawing/2014/main" xmlns="" id="{02D506C7-90B4-D94E-8240-86ACAB667660}"/>
                </a:ext>
              </a:extLst>
            </p:cNvPr>
            <p:cNvSpPr/>
            <p:nvPr/>
          </p:nvSpPr>
          <p:spPr>
            <a:xfrm>
              <a:off x="7866993" y="6201103"/>
              <a:ext cx="515007"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5" name="TextBox 4">
            <a:extLst>
              <a:ext uri="{FF2B5EF4-FFF2-40B4-BE49-F238E27FC236}">
                <a16:creationId xmlns:a16="http://schemas.microsoft.com/office/drawing/2014/main" xmlns="" id="{031E6A5A-D861-FE42-B2D1-3517E2A314C4}"/>
              </a:ext>
            </a:extLst>
          </p:cNvPr>
          <p:cNvSpPr txBox="1"/>
          <p:nvPr/>
        </p:nvSpPr>
        <p:spPr>
          <a:xfrm>
            <a:off x="4287580" y="95693"/>
            <a:ext cx="1923604" cy="161583"/>
          </a:xfrm>
          <a:prstGeom prst="rect">
            <a:avLst/>
          </a:prstGeom>
          <a:solidFill>
            <a:schemeClr val="bg1">
              <a:alpha val="45000"/>
            </a:schemeClr>
          </a:solidFill>
        </p:spPr>
        <p:txBody>
          <a:bodyPr wrap="none" lIns="0" tIns="0" rIns="0" bIns="0" rtlCol="0" anchor="ctr" anchorCtr="1">
            <a:spAutoFit/>
          </a:bodyPr>
          <a:lstStyle/>
          <a:p>
            <a:r>
              <a:rPr lang="en-US" sz="1050" kern="1200" dirty="0">
                <a:solidFill>
                  <a:prstClr val="black">
                    <a:lumMod val="50000"/>
                    <a:lumOff val="50000"/>
                  </a:prstClr>
                </a:solidFill>
                <a:highlight>
                  <a:srgbClr val="FFFF00"/>
                </a:highlight>
                <a:latin typeface="Calibri" panose="020F0502020204030204"/>
                <a:ea typeface=""/>
                <a:cs typeface=""/>
              </a:rPr>
              <a:t>http://</a:t>
            </a:r>
            <a:r>
              <a:rPr lang="en-US" sz="1050" kern="1200" dirty="0" err="1">
                <a:solidFill>
                  <a:prstClr val="black">
                    <a:lumMod val="50000"/>
                    <a:lumOff val="50000"/>
                  </a:prstClr>
                </a:solidFill>
                <a:highlight>
                  <a:srgbClr val="FFFF00"/>
                </a:highlight>
                <a:latin typeface="Calibri" panose="020F0502020204030204"/>
                <a:ea typeface=""/>
                <a:cs typeface=""/>
              </a:rPr>
              <a:t>encodec.encodeproject.org</a:t>
            </a:r>
            <a:r>
              <a:rPr lang="en-US" sz="1050" kern="1200" dirty="0">
                <a:solidFill>
                  <a:prstClr val="black">
                    <a:lumMod val="50000"/>
                    <a:lumOff val="50000"/>
                  </a:prstClr>
                </a:solidFill>
                <a:highlight>
                  <a:srgbClr val="FFFF00"/>
                </a:highlight>
                <a:latin typeface="Calibri" panose="020F0502020204030204"/>
                <a:ea typeface=""/>
                <a:cs typeface=""/>
              </a:rPr>
              <a:t>/</a:t>
            </a:r>
          </a:p>
        </p:txBody>
      </p:sp>
      <p:grpSp>
        <p:nvGrpSpPr>
          <p:cNvPr id="6" name="Group 5">
            <a:extLst>
              <a:ext uri="{FF2B5EF4-FFF2-40B4-BE49-F238E27FC236}">
                <a16:creationId xmlns:a16="http://schemas.microsoft.com/office/drawing/2014/main" xmlns="" id="{9101545F-5174-CC47-9187-4D5BF2514898}"/>
              </a:ext>
            </a:extLst>
          </p:cNvPr>
          <p:cNvGrpSpPr/>
          <p:nvPr/>
        </p:nvGrpSpPr>
        <p:grpSpPr>
          <a:xfrm>
            <a:off x="4884333" y="1800528"/>
            <a:ext cx="3224893" cy="413882"/>
            <a:chOff x="4648200" y="2315644"/>
            <a:chExt cx="4299857" cy="551843"/>
          </a:xfrm>
        </p:grpSpPr>
        <p:sp>
          <p:nvSpPr>
            <p:cNvPr id="7" name="Oval 6">
              <a:extLst>
                <a:ext uri="{FF2B5EF4-FFF2-40B4-BE49-F238E27FC236}">
                  <a16:creationId xmlns:a16="http://schemas.microsoft.com/office/drawing/2014/main" xmlns="" id="{97A85199-A6D1-6046-B075-384556501D54}"/>
                </a:ext>
              </a:extLst>
            </p:cNvPr>
            <p:cNvSpPr/>
            <p:nvPr/>
          </p:nvSpPr>
          <p:spPr>
            <a:xfrm>
              <a:off x="4648200" y="2485748"/>
              <a:ext cx="1269508" cy="381739"/>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cxnSp>
          <p:nvCxnSpPr>
            <p:cNvPr id="8" name="Straight Arrow Connector 7">
              <a:extLst>
                <a:ext uri="{FF2B5EF4-FFF2-40B4-BE49-F238E27FC236}">
                  <a16:creationId xmlns:a16="http://schemas.microsoft.com/office/drawing/2014/main" xmlns="" id="{18D00FF5-8AF7-FB4F-82D2-9E80D6C7E288}"/>
                </a:ext>
              </a:extLst>
            </p:cNvPr>
            <p:cNvCxnSpPr>
              <a:cxnSpLocks/>
              <a:stCxn id="7" idx="6"/>
              <a:endCxn id="9" idx="1"/>
            </p:cNvCxnSpPr>
            <p:nvPr/>
          </p:nvCxnSpPr>
          <p:spPr>
            <a:xfrm flipV="1">
              <a:off x="5917708" y="2561865"/>
              <a:ext cx="178292" cy="1147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EBA3BAD2-DC57-1D43-BBE6-77BE0BF6AF38}"/>
                </a:ext>
              </a:extLst>
            </p:cNvPr>
            <p:cNvSpPr txBox="1"/>
            <p:nvPr/>
          </p:nvSpPr>
          <p:spPr>
            <a:xfrm>
              <a:off x="6096000" y="2315644"/>
              <a:ext cx="2852057" cy="492443"/>
            </a:xfrm>
            <a:prstGeom prst="rect">
              <a:avLst/>
            </a:prstGeom>
            <a:solidFill>
              <a:srgbClr val="FF0000">
                <a:alpha val="20000"/>
              </a:srgbClr>
            </a:solidFill>
          </p:spPr>
          <p:txBody>
            <a:bodyPr wrap="square" lIns="0" tIns="0" rIns="0" bIns="0" rtlCol="0">
              <a:spAutoFit/>
            </a:bodyPr>
            <a:lstStyle/>
            <a:p>
              <a:r>
                <a:rPr lang="en-US" sz="1200" b="1" kern="1200" dirty="0">
                  <a:solidFill>
                    <a:srgbClr val="FF0000"/>
                  </a:solidFill>
                  <a:highlight>
                    <a:srgbClr val="FFFF00"/>
                  </a:highlight>
                  <a:latin typeface="Calibri" panose="020F0502020204030204"/>
                  <a:ea typeface=""/>
                  <a:cs typeface=""/>
                </a:rPr>
                <a:t>Compact &amp; accurate</a:t>
              </a:r>
              <a:r>
                <a:rPr lang="en-US" sz="1200" kern="1200" dirty="0">
                  <a:solidFill>
                    <a:prstClr val="black"/>
                  </a:solidFill>
                  <a:latin typeface="Calibri" panose="020F0502020204030204"/>
                  <a:ea typeface=""/>
                  <a:cs typeface=""/>
                </a:rPr>
                <a:t>: Enhancer, promoter, TF/RBP binding</a:t>
              </a:r>
            </a:p>
          </p:txBody>
        </p:sp>
      </p:grpSp>
      <p:sp>
        <p:nvSpPr>
          <p:cNvPr id="10" name="Rectangle 9"/>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701931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B3C2FE-DE16-7147-AB67-01EF2FAD0BAF}"/>
              </a:ext>
            </a:extLst>
          </p:cNvPr>
          <p:cNvGrpSpPr/>
          <p:nvPr/>
        </p:nvGrpSpPr>
        <p:grpSpPr>
          <a:xfrm>
            <a:off x="611372" y="95694"/>
            <a:ext cx="7341780" cy="5137820"/>
            <a:chOff x="651638" y="526866"/>
            <a:chExt cx="7730362" cy="5879189"/>
          </a:xfrm>
        </p:grpSpPr>
        <p:pic>
          <p:nvPicPr>
            <p:cNvPr id="3" name="Picture 2">
              <a:extLst>
                <a:ext uri="{FF2B5EF4-FFF2-40B4-BE49-F238E27FC236}">
                  <a16:creationId xmlns:a16="http://schemas.microsoft.com/office/drawing/2014/main" xmlns="" id="{FE3D44C6-202C-FC43-810C-B8B02A12C9F3}"/>
                </a:ext>
              </a:extLst>
            </p:cNvPr>
            <p:cNvPicPr>
              <a:picLocks noChangeAspect="1"/>
            </p:cNvPicPr>
            <p:nvPr/>
          </p:nvPicPr>
          <p:blipFill>
            <a:blip r:embed="rId2"/>
            <a:stretch>
              <a:fillRect/>
            </a:stretch>
          </p:blipFill>
          <p:spPr>
            <a:xfrm>
              <a:off x="651638" y="526866"/>
              <a:ext cx="7570733" cy="5848635"/>
            </a:xfrm>
            <a:prstGeom prst="rect">
              <a:avLst/>
            </a:prstGeom>
          </p:spPr>
        </p:pic>
        <p:sp>
          <p:nvSpPr>
            <p:cNvPr id="4" name="Rectangle 3">
              <a:extLst>
                <a:ext uri="{FF2B5EF4-FFF2-40B4-BE49-F238E27FC236}">
                  <a16:creationId xmlns:a16="http://schemas.microsoft.com/office/drawing/2014/main" xmlns="" id="{02D506C7-90B4-D94E-8240-86ACAB667660}"/>
                </a:ext>
              </a:extLst>
            </p:cNvPr>
            <p:cNvSpPr/>
            <p:nvPr/>
          </p:nvSpPr>
          <p:spPr>
            <a:xfrm>
              <a:off x="7866993" y="6201103"/>
              <a:ext cx="515007"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5" name="TextBox 4">
            <a:extLst>
              <a:ext uri="{FF2B5EF4-FFF2-40B4-BE49-F238E27FC236}">
                <a16:creationId xmlns:a16="http://schemas.microsoft.com/office/drawing/2014/main" xmlns="" id="{031E6A5A-D861-FE42-B2D1-3517E2A314C4}"/>
              </a:ext>
            </a:extLst>
          </p:cNvPr>
          <p:cNvSpPr txBox="1"/>
          <p:nvPr/>
        </p:nvSpPr>
        <p:spPr>
          <a:xfrm>
            <a:off x="4287580" y="95693"/>
            <a:ext cx="1923604" cy="161583"/>
          </a:xfrm>
          <a:prstGeom prst="rect">
            <a:avLst/>
          </a:prstGeom>
          <a:solidFill>
            <a:schemeClr val="bg1">
              <a:alpha val="45000"/>
            </a:schemeClr>
          </a:solidFill>
        </p:spPr>
        <p:txBody>
          <a:bodyPr wrap="none" lIns="0" tIns="0" rIns="0" bIns="0" rtlCol="0" anchor="ctr" anchorCtr="1">
            <a:spAutoFit/>
          </a:bodyPr>
          <a:lstStyle/>
          <a:p>
            <a:r>
              <a:rPr lang="en-US" sz="1050" kern="1200" dirty="0">
                <a:solidFill>
                  <a:prstClr val="black">
                    <a:lumMod val="50000"/>
                    <a:lumOff val="50000"/>
                  </a:prstClr>
                </a:solidFill>
                <a:highlight>
                  <a:srgbClr val="FFFF00"/>
                </a:highlight>
                <a:latin typeface="Calibri" panose="020F0502020204030204"/>
                <a:ea typeface=""/>
                <a:cs typeface=""/>
              </a:rPr>
              <a:t>http://</a:t>
            </a:r>
            <a:r>
              <a:rPr lang="en-US" sz="1050" kern="1200" dirty="0" err="1">
                <a:solidFill>
                  <a:prstClr val="black">
                    <a:lumMod val="50000"/>
                    <a:lumOff val="50000"/>
                  </a:prstClr>
                </a:solidFill>
                <a:highlight>
                  <a:srgbClr val="FFFF00"/>
                </a:highlight>
                <a:latin typeface="Calibri" panose="020F0502020204030204"/>
                <a:ea typeface=""/>
                <a:cs typeface=""/>
              </a:rPr>
              <a:t>encodec.encodeproject.org</a:t>
            </a:r>
            <a:r>
              <a:rPr lang="en-US" sz="1050" kern="1200" dirty="0">
                <a:solidFill>
                  <a:prstClr val="black">
                    <a:lumMod val="50000"/>
                    <a:lumOff val="50000"/>
                  </a:prstClr>
                </a:solidFill>
                <a:highlight>
                  <a:srgbClr val="FFFF00"/>
                </a:highlight>
                <a:latin typeface="Calibri" panose="020F0502020204030204"/>
                <a:ea typeface=""/>
                <a:cs typeface=""/>
              </a:rPr>
              <a:t>/</a:t>
            </a:r>
          </a:p>
        </p:txBody>
      </p:sp>
      <p:grpSp>
        <p:nvGrpSpPr>
          <p:cNvPr id="6" name="Group 5">
            <a:extLst>
              <a:ext uri="{FF2B5EF4-FFF2-40B4-BE49-F238E27FC236}">
                <a16:creationId xmlns:a16="http://schemas.microsoft.com/office/drawing/2014/main" xmlns="" id="{9101545F-5174-CC47-9187-4D5BF2514898}"/>
              </a:ext>
            </a:extLst>
          </p:cNvPr>
          <p:cNvGrpSpPr/>
          <p:nvPr/>
        </p:nvGrpSpPr>
        <p:grpSpPr>
          <a:xfrm>
            <a:off x="4884333" y="1800528"/>
            <a:ext cx="3224893" cy="413882"/>
            <a:chOff x="4648200" y="2315644"/>
            <a:chExt cx="4299857" cy="551843"/>
          </a:xfrm>
        </p:grpSpPr>
        <p:sp>
          <p:nvSpPr>
            <p:cNvPr id="7" name="Oval 6">
              <a:extLst>
                <a:ext uri="{FF2B5EF4-FFF2-40B4-BE49-F238E27FC236}">
                  <a16:creationId xmlns:a16="http://schemas.microsoft.com/office/drawing/2014/main" xmlns="" id="{97A85199-A6D1-6046-B075-384556501D54}"/>
                </a:ext>
              </a:extLst>
            </p:cNvPr>
            <p:cNvSpPr/>
            <p:nvPr/>
          </p:nvSpPr>
          <p:spPr>
            <a:xfrm>
              <a:off x="4648200" y="2485748"/>
              <a:ext cx="1269508" cy="381739"/>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cxnSp>
          <p:nvCxnSpPr>
            <p:cNvPr id="8" name="Straight Arrow Connector 7">
              <a:extLst>
                <a:ext uri="{FF2B5EF4-FFF2-40B4-BE49-F238E27FC236}">
                  <a16:creationId xmlns:a16="http://schemas.microsoft.com/office/drawing/2014/main" xmlns="" id="{18D00FF5-8AF7-FB4F-82D2-9E80D6C7E288}"/>
                </a:ext>
              </a:extLst>
            </p:cNvPr>
            <p:cNvCxnSpPr>
              <a:cxnSpLocks/>
              <a:stCxn id="7" idx="6"/>
              <a:endCxn id="9" idx="1"/>
            </p:cNvCxnSpPr>
            <p:nvPr/>
          </p:nvCxnSpPr>
          <p:spPr>
            <a:xfrm flipV="1">
              <a:off x="5917708" y="2561865"/>
              <a:ext cx="178292" cy="1147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EBA3BAD2-DC57-1D43-BBE6-77BE0BF6AF38}"/>
                </a:ext>
              </a:extLst>
            </p:cNvPr>
            <p:cNvSpPr txBox="1"/>
            <p:nvPr/>
          </p:nvSpPr>
          <p:spPr>
            <a:xfrm>
              <a:off x="6096000" y="2315644"/>
              <a:ext cx="2852057" cy="492443"/>
            </a:xfrm>
            <a:prstGeom prst="rect">
              <a:avLst/>
            </a:prstGeom>
            <a:solidFill>
              <a:srgbClr val="FF0000">
                <a:alpha val="20000"/>
              </a:srgbClr>
            </a:solidFill>
          </p:spPr>
          <p:txBody>
            <a:bodyPr wrap="square" lIns="0" tIns="0" rIns="0" bIns="0" rtlCol="0">
              <a:spAutoFit/>
            </a:bodyPr>
            <a:lstStyle/>
            <a:p>
              <a:r>
                <a:rPr lang="en-US" sz="1200" b="1" kern="1200" dirty="0">
                  <a:solidFill>
                    <a:srgbClr val="FF0000"/>
                  </a:solidFill>
                  <a:highlight>
                    <a:srgbClr val="FFFF00"/>
                  </a:highlight>
                  <a:latin typeface="Calibri" panose="020F0502020204030204"/>
                  <a:ea typeface=""/>
                  <a:cs typeface=""/>
                </a:rPr>
                <a:t>Compact &amp; accurate</a:t>
              </a:r>
              <a:r>
                <a:rPr lang="en-US" sz="1200" kern="1200" dirty="0">
                  <a:solidFill>
                    <a:prstClr val="black"/>
                  </a:solidFill>
                  <a:latin typeface="Calibri" panose="020F0502020204030204"/>
                  <a:ea typeface=""/>
                  <a:cs typeface=""/>
                </a:rPr>
                <a:t>: Enhancer, promoter, TF/RBP binding</a:t>
              </a:r>
            </a:p>
          </p:txBody>
        </p:sp>
      </p:grpSp>
      <p:grpSp>
        <p:nvGrpSpPr>
          <p:cNvPr id="10" name="Group 9">
            <a:extLst>
              <a:ext uri="{FF2B5EF4-FFF2-40B4-BE49-F238E27FC236}">
                <a16:creationId xmlns:a16="http://schemas.microsoft.com/office/drawing/2014/main" xmlns="" id="{364A2166-8350-0346-8D85-606012C1F5E1}"/>
              </a:ext>
            </a:extLst>
          </p:cNvPr>
          <p:cNvGrpSpPr/>
          <p:nvPr/>
        </p:nvGrpSpPr>
        <p:grpSpPr>
          <a:xfrm>
            <a:off x="4364333" y="2573189"/>
            <a:ext cx="3271729" cy="799383"/>
            <a:chOff x="4503318" y="3342087"/>
            <a:chExt cx="4362303" cy="1065843"/>
          </a:xfrm>
        </p:grpSpPr>
        <p:sp>
          <p:nvSpPr>
            <p:cNvPr id="11" name="TextBox 10">
              <a:extLst>
                <a:ext uri="{FF2B5EF4-FFF2-40B4-BE49-F238E27FC236}">
                  <a16:creationId xmlns:a16="http://schemas.microsoft.com/office/drawing/2014/main" xmlns="" id="{92CE5FB3-5EAE-D646-A57A-1AC180366329}"/>
                </a:ext>
              </a:extLst>
            </p:cNvPr>
            <p:cNvSpPr txBox="1"/>
            <p:nvPr/>
          </p:nvSpPr>
          <p:spPr>
            <a:xfrm>
              <a:off x="4503318" y="4038599"/>
              <a:ext cx="4362303" cy="369331"/>
            </a:xfrm>
            <a:prstGeom prst="rect">
              <a:avLst/>
            </a:prstGeom>
            <a:solidFill>
              <a:srgbClr val="FF0000">
                <a:alpha val="20000"/>
              </a:srgbClr>
            </a:solidFill>
          </p:spPr>
          <p:txBody>
            <a:bodyPr wrap="none" rtlCol="0">
              <a:spAutoFit/>
            </a:bodyPr>
            <a:lstStyle/>
            <a:p>
              <a:r>
                <a:rPr lang="en-US" sz="1200" b="1" kern="1200" dirty="0">
                  <a:solidFill>
                    <a:srgbClr val="FF0000"/>
                  </a:solidFill>
                  <a:highlight>
                    <a:srgbClr val="FFFF00"/>
                  </a:highlight>
                  <a:latin typeface="Calibri" panose="020F0502020204030204"/>
                  <a:ea typeface=""/>
                  <a:cs typeface=""/>
                </a:rPr>
                <a:t>Gene-centric</a:t>
              </a:r>
              <a:r>
                <a:rPr lang="en-US" sz="1200" kern="1200" dirty="0">
                  <a:solidFill>
                    <a:prstClr val="black"/>
                  </a:solidFill>
                  <a:latin typeface="Calibri" panose="020F0502020204030204"/>
                  <a:ea typeface=""/>
                  <a:cs typeface=""/>
                </a:rPr>
                <a:t>: Extended Genes (proximal &amp; distal)</a:t>
              </a:r>
            </a:p>
          </p:txBody>
        </p:sp>
        <p:sp>
          <p:nvSpPr>
            <p:cNvPr id="12" name="Oval 11">
              <a:extLst>
                <a:ext uri="{FF2B5EF4-FFF2-40B4-BE49-F238E27FC236}">
                  <a16:creationId xmlns:a16="http://schemas.microsoft.com/office/drawing/2014/main" xmlns="" id="{D56FDB4C-8968-7F44-9B3A-B43CE080B5C8}"/>
                </a:ext>
              </a:extLst>
            </p:cNvPr>
            <p:cNvSpPr/>
            <p:nvPr/>
          </p:nvSpPr>
          <p:spPr>
            <a:xfrm>
              <a:off x="4823616" y="3342087"/>
              <a:ext cx="3101183" cy="381739"/>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cxnSp>
          <p:nvCxnSpPr>
            <p:cNvPr id="13" name="Straight Arrow Connector 12">
              <a:extLst>
                <a:ext uri="{FF2B5EF4-FFF2-40B4-BE49-F238E27FC236}">
                  <a16:creationId xmlns:a16="http://schemas.microsoft.com/office/drawing/2014/main" xmlns="" id="{9940765C-69AF-9547-96A0-FF7F5EE0CA97}"/>
                </a:ext>
              </a:extLst>
            </p:cNvPr>
            <p:cNvCxnSpPr>
              <a:stCxn id="12" idx="4"/>
              <a:endCxn id="11" idx="0"/>
            </p:cNvCxnSpPr>
            <p:nvPr/>
          </p:nvCxnSpPr>
          <p:spPr>
            <a:xfrm>
              <a:off x="6374208" y="3723827"/>
              <a:ext cx="310263" cy="31477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1240661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B3C2FE-DE16-7147-AB67-01EF2FAD0BAF}"/>
              </a:ext>
            </a:extLst>
          </p:cNvPr>
          <p:cNvGrpSpPr/>
          <p:nvPr/>
        </p:nvGrpSpPr>
        <p:grpSpPr>
          <a:xfrm>
            <a:off x="611372" y="95694"/>
            <a:ext cx="7341780" cy="5137820"/>
            <a:chOff x="651638" y="526866"/>
            <a:chExt cx="7730362" cy="5879189"/>
          </a:xfrm>
        </p:grpSpPr>
        <p:pic>
          <p:nvPicPr>
            <p:cNvPr id="3" name="Picture 2">
              <a:extLst>
                <a:ext uri="{FF2B5EF4-FFF2-40B4-BE49-F238E27FC236}">
                  <a16:creationId xmlns:a16="http://schemas.microsoft.com/office/drawing/2014/main" xmlns="" id="{FE3D44C6-202C-FC43-810C-B8B02A12C9F3}"/>
                </a:ext>
              </a:extLst>
            </p:cNvPr>
            <p:cNvPicPr>
              <a:picLocks noChangeAspect="1"/>
            </p:cNvPicPr>
            <p:nvPr/>
          </p:nvPicPr>
          <p:blipFill>
            <a:blip r:embed="rId2"/>
            <a:stretch>
              <a:fillRect/>
            </a:stretch>
          </p:blipFill>
          <p:spPr>
            <a:xfrm>
              <a:off x="651638" y="526866"/>
              <a:ext cx="7570733" cy="5848635"/>
            </a:xfrm>
            <a:prstGeom prst="rect">
              <a:avLst/>
            </a:prstGeom>
          </p:spPr>
        </p:pic>
        <p:sp>
          <p:nvSpPr>
            <p:cNvPr id="4" name="Rectangle 3">
              <a:extLst>
                <a:ext uri="{FF2B5EF4-FFF2-40B4-BE49-F238E27FC236}">
                  <a16:creationId xmlns:a16="http://schemas.microsoft.com/office/drawing/2014/main" xmlns="" id="{02D506C7-90B4-D94E-8240-86ACAB667660}"/>
                </a:ext>
              </a:extLst>
            </p:cNvPr>
            <p:cNvSpPr/>
            <p:nvPr/>
          </p:nvSpPr>
          <p:spPr>
            <a:xfrm>
              <a:off x="7866993" y="6201103"/>
              <a:ext cx="515007"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5" name="TextBox 4">
            <a:extLst>
              <a:ext uri="{FF2B5EF4-FFF2-40B4-BE49-F238E27FC236}">
                <a16:creationId xmlns:a16="http://schemas.microsoft.com/office/drawing/2014/main" xmlns="" id="{031E6A5A-D861-FE42-B2D1-3517E2A314C4}"/>
              </a:ext>
            </a:extLst>
          </p:cNvPr>
          <p:cNvSpPr txBox="1"/>
          <p:nvPr/>
        </p:nvSpPr>
        <p:spPr>
          <a:xfrm>
            <a:off x="4287580" y="95693"/>
            <a:ext cx="1923604" cy="161583"/>
          </a:xfrm>
          <a:prstGeom prst="rect">
            <a:avLst/>
          </a:prstGeom>
          <a:solidFill>
            <a:schemeClr val="bg1">
              <a:alpha val="45000"/>
            </a:schemeClr>
          </a:solidFill>
        </p:spPr>
        <p:txBody>
          <a:bodyPr wrap="none" lIns="0" tIns="0" rIns="0" bIns="0" rtlCol="0" anchor="ctr" anchorCtr="1">
            <a:spAutoFit/>
          </a:bodyPr>
          <a:lstStyle/>
          <a:p>
            <a:r>
              <a:rPr lang="en-US" sz="1050" kern="1200" dirty="0">
                <a:solidFill>
                  <a:prstClr val="black">
                    <a:lumMod val="50000"/>
                    <a:lumOff val="50000"/>
                  </a:prstClr>
                </a:solidFill>
                <a:highlight>
                  <a:srgbClr val="FFFF00"/>
                </a:highlight>
                <a:latin typeface="Calibri" panose="020F0502020204030204"/>
                <a:ea typeface=""/>
                <a:cs typeface=""/>
              </a:rPr>
              <a:t>http://</a:t>
            </a:r>
            <a:r>
              <a:rPr lang="en-US" sz="1050" kern="1200" dirty="0" err="1">
                <a:solidFill>
                  <a:prstClr val="black">
                    <a:lumMod val="50000"/>
                    <a:lumOff val="50000"/>
                  </a:prstClr>
                </a:solidFill>
                <a:highlight>
                  <a:srgbClr val="FFFF00"/>
                </a:highlight>
                <a:latin typeface="Calibri" panose="020F0502020204030204"/>
                <a:ea typeface=""/>
                <a:cs typeface=""/>
              </a:rPr>
              <a:t>encodec.encodeproject.org</a:t>
            </a:r>
            <a:r>
              <a:rPr lang="en-US" sz="1050" kern="1200" dirty="0">
                <a:solidFill>
                  <a:prstClr val="black">
                    <a:lumMod val="50000"/>
                    <a:lumOff val="50000"/>
                  </a:prstClr>
                </a:solidFill>
                <a:highlight>
                  <a:srgbClr val="FFFF00"/>
                </a:highlight>
                <a:latin typeface="Calibri" panose="020F0502020204030204"/>
                <a:ea typeface=""/>
                <a:cs typeface=""/>
              </a:rPr>
              <a:t>/</a:t>
            </a:r>
          </a:p>
        </p:txBody>
      </p:sp>
      <p:grpSp>
        <p:nvGrpSpPr>
          <p:cNvPr id="6" name="Group 5">
            <a:extLst>
              <a:ext uri="{FF2B5EF4-FFF2-40B4-BE49-F238E27FC236}">
                <a16:creationId xmlns:a16="http://schemas.microsoft.com/office/drawing/2014/main" xmlns="" id="{9101545F-5174-CC47-9187-4D5BF2514898}"/>
              </a:ext>
            </a:extLst>
          </p:cNvPr>
          <p:cNvGrpSpPr/>
          <p:nvPr/>
        </p:nvGrpSpPr>
        <p:grpSpPr>
          <a:xfrm>
            <a:off x="4884333" y="1800528"/>
            <a:ext cx="3224893" cy="413882"/>
            <a:chOff x="4648200" y="2315644"/>
            <a:chExt cx="4299857" cy="551843"/>
          </a:xfrm>
        </p:grpSpPr>
        <p:sp>
          <p:nvSpPr>
            <p:cNvPr id="7" name="Oval 6">
              <a:extLst>
                <a:ext uri="{FF2B5EF4-FFF2-40B4-BE49-F238E27FC236}">
                  <a16:creationId xmlns:a16="http://schemas.microsoft.com/office/drawing/2014/main" xmlns="" id="{97A85199-A6D1-6046-B075-384556501D54}"/>
                </a:ext>
              </a:extLst>
            </p:cNvPr>
            <p:cNvSpPr/>
            <p:nvPr/>
          </p:nvSpPr>
          <p:spPr>
            <a:xfrm>
              <a:off x="4648200" y="2485748"/>
              <a:ext cx="1269508" cy="381739"/>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cxnSp>
          <p:nvCxnSpPr>
            <p:cNvPr id="8" name="Straight Arrow Connector 7">
              <a:extLst>
                <a:ext uri="{FF2B5EF4-FFF2-40B4-BE49-F238E27FC236}">
                  <a16:creationId xmlns:a16="http://schemas.microsoft.com/office/drawing/2014/main" xmlns="" id="{18D00FF5-8AF7-FB4F-82D2-9E80D6C7E288}"/>
                </a:ext>
              </a:extLst>
            </p:cNvPr>
            <p:cNvCxnSpPr>
              <a:cxnSpLocks/>
              <a:stCxn id="7" idx="6"/>
              <a:endCxn id="9" idx="1"/>
            </p:cNvCxnSpPr>
            <p:nvPr/>
          </p:nvCxnSpPr>
          <p:spPr>
            <a:xfrm flipV="1">
              <a:off x="5917708" y="2561865"/>
              <a:ext cx="178292" cy="1147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EBA3BAD2-DC57-1D43-BBE6-77BE0BF6AF38}"/>
                </a:ext>
              </a:extLst>
            </p:cNvPr>
            <p:cNvSpPr txBox="1"/>
            <p:nvPr/>
          </p:nvSpPr>
          <p:spPr>
            <a:xfrm>
              <a:off x="6096000" y="2315644"/>
              <a:ext cx="2852057" cy="492443"/>
            </a:xfrm>
            <a:prstGeom prst="rect">
              <a:avLst/>
            </a:prstGeom>
            <a:solidFill>
              <a:srgbClr val="FF0000">
                <a:alpha val="20000"/>
              </a:srgbClr>
            </a:solidFill>
          </p:spPr>
          <p:txBody>
            <a:bodyPr wrap="square" lIns="0" tIns="0" rIns="0" bIns="0" rtlCol="0">
              <a:spAutoFit/>
            </a:bodyPr>
            <a:lstStyle/>
            <a:p>
              <a:r>
                <a:rPr lang="en-US" sz="1200" b="1" kern="1200" dirty="0">
                  <a:solidFill>
                    <a:srgbClr val="FF0000"/>
                  </a:solidFill>
                  <a:highlight>
                    <a:srgbClr val="FFFF00"/>
                  </a:highlight>
                  <a:latin typeface="Calibri" panose="020F0502020204030204"/>
                  <a:ea typeface=""/>
                  <a:cs typeface=""/>
                </a:rPr>
                <a:t>Compact &amp; accurate</a:t>
              </a:r>
              <a:r>
                <a:rPr lang="en-US" sz="1200" kern="1200" dirty="0">
                  <a:solidFill>
                    <a:prstClr val="black"/>
                  </a:solidFill>
                  <a:latin typeface="Calibri" panose="020F0502020204030204"/>
                  <a:ea typeface=""/>
                  <a:cs typeface=""/>
                </a:rPr>
                <a:t>: Enhancer, promoter, TF/RBP binding</a:t>
              </a:r>
            </a:p>
          </p:txBody>
        </p:sp>
      </p:grpSp>
      <p:grpSp>
        <p:nvGrpSpPr>
          <p:cNvPr id="10" name="Group 9">
            <a:extLst>
              <a:ext uri="{FF2B5EF4-FFF2-40B4-BE49-F238E27FC236}">
                <a16:creationId xmlns:a16="http://schemas.microsoft.com/office/drawing/2014/main" xmlns="" id="{364A2166-8350-0346-8D85-606012C1F5E1}"/>
              </a:ext>
            </a:extLst>
          </p:cNvPr>
          <p:cNvGrpSpPr/>
          <p:nvPr/>
        </p:nvGrpSpPr>
        <p:grpSpPr>
          <a:xfrm>
            <a:off x="4364333" y="2573189"/>
            <a:ext cx="3271729" cy="799383"/>
            <a:chOff x="4503318" y="3342087"/>
            <a:chExt cx="4362303" cy="1065843"/>
          </a:xfrm>
        </p:grpSpPr>
        <p:sp>
          <p:nvSpPr>
            <p:cNvPr id="11" name="TextBox 10">
              <a:extLst>
                <a:ext uri="{FF2B5EF4-FFF2-40B4-BE49-F238E27FC236}">
                  <a16:creationId xmlns:a16="http://schemas.microsoft.com/office/drawing/2014/main" xmlns="" id="{92CE5FB3-5EAE-D646-A57A-1AC180366329}"/>
                </a:ext>
              </a:extLst>
            </p:cNvPr>
            <p:cNvSpPr txBox="1"/>
            <p:nvPr/>
          </p:nvSpPr>
          <p:spPr>
            <a:xfrm>
              <a:off x="4503318" y="4038599"/>
              <a:ext cx="4362303" cy="369331"/>
            </a:xfrm>
            <a:prstGeom prst="rect">
              <a:avLst/>
            </a:prstGeom>
            <a:solidFill>
              <a:srgbClr val="FF0000">
                <a:alpha val="20000"/>
              </a:srgbClr>
            </a:solidFill>
          </p:spPr>
          <p:txBody>
            <a:bodyPr wrap="none" rtlCol="0">
              <a:spAutoFit/>
            </a:bodyPr>
            <a:lstStyle/>
            <a:p>
              <a:r>
                <a:rPr lang="en-US" sz="1200" b="1" kern="1200" dirty="0">
                  <a:solidFill>
                    <a:srgbClr val="FF0000"/>
                  </a:solidFill>
                  <a:highlight>
                    <a:srgbClr val="FFFF00"/>
                  </a:highlight>
                  <a:latin typeface="Calibri" panose="020F0502020204030204"/>
                  <a:ea typeface=""/>
                  <a:cs typeface=""/>
                </a:rPr>
                <a:t>Gene-centric</a:t>
              </a:r>
              <a:r>
                <a:rPr lang="en-US" sz="1200" kern="1200" dirty="0">
                  <a:solidFill>
                    <a:prstClr val="black"/>
                  </a:solidFill>
                  <a:latin typeface="Calibri" panose="020F0502020204030204"/>
                  <a:ea typeface=""/>
                  <a:cs typeface=""/>
                </a:rPr>
                <a:t>: Extended Genes (proximal &amp; distal)</a:t>
              </a:r>
            </a:p>
          </p:txBody>
        </p:sp>
        <p:sp>
          <p:nvSpPr>
            <p:cNvPr id="12" name="Oval 11">
              <a:extLst>
                <a:ext uri="{FF2B5EF4-FFF2-40B4-BE49-F238E27FC236}">
                  <a16:creationId xmlns:a16="http://schemas.microsoft.com/office/drawing/2014/main" xmlns="" id="{D56FDB4C-8968-7F44-9B3A-B43CE080B5C8}"/>
                </a:ext>
              </a:extLst>
            </p:cNvPr>
            <p:cNvSpPr/>
            <p:nvPr/>
          </p:nvSpPr>
          <p:spPr>
            <a:xfrm>
              <a:off x="4823616" y="3342087"/>
              <a:ext cx="3101183" cy="381739"/>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cxnSp>
          <p:nvCxnSpPr>
            <p:cNvPr id="13" name="Straight Arrow Connector 12">
              <a:extLst>
                <a:ext uri="{FF2B5EF4-FFF2-40B4-BE49-F238E27FC236}">
                  <a16:creationId xmlns:a16="http://schemas.microsoft.com/office/drawing/2014/main" xmlns="" id="{9940765C-69AF-9547-96A0-FF7F5EE0CA97}"/>
                </a:ext>
              </a:extLst>
            </p:cNvPr>
            <p:cNvCxnSpPr>
              <a:stCxn id="12" idx="4"/>
              <a:endCxn id="11" idx="0"/>
            </p:cNvCxnSpPr>
            <p:nvPr/>
          </p:nvCxnSpPr>
          <p:spPr>
            <a:xfrm>
              <a:off x="6374208" y="3723827"/>
              <a:ext cx="310263" cy="31477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DE69CADE-749D-9D43-B1C9-1FF564FBA495}"/>
              </a:ext>
            </a:extLst>
          </p:cNvPr>
          <p:cNvGrpSpPr/>
          <p:nvPr/>
        </p:nvGrpSpPr>
        <p:grpSpPr>
          <a:xfrm>
            <a:off x="4521506" y="3381878"/>
            <a:ext cx="2752764" cy="1576876"/>
            <a:chOff x="4570475" y="4481480"/>
            <a:chExt cx="3670352" cy="2102499"/>
          </a:xfrm>
        </p:grpSpPr>
        <p:sp>
          <p:nvSpPr>
            <p:cNvPr id="15" name="TextBox 14">
              <a:extLst>
                <a:ext uri="{FF2B5EF4-FFF2-40B4-BE49-F238E27FC236}">
                  <a16:creationId xmlns:a16="http://schemas.microsoft.com/office/drawing/2014/main" xmlns="" id="{CA86BE0F-2A5F-AA4D-8A7C-5AED1781AD0A}"/>
                </a:ext>
              </a:extLst>
            </p:cNvPr>
            <p:cNvSpPr txBox="1"/>
            <p:nvPr/>
          </p:nvSpPr>
          <p:spPr>
            <a:xfrm>
              <a:off x="5433135" y="6214647"/>
              <a:ext cx="2807692" cy="369332"/>
            </a:xfrm>
            <a:prstGeom prst="rect">
              <a:avLst/>
            </a:prstGeom>
            <a:solidFill>
              <a:srgbClr val="FF0000">
                <a:alpha val="20000"/>
              </a:srgbClr>
            </a:solidFill>
          </p:spPr>
          <p:txBody>
            <a:bodyPr wrap="none" rtlCol="0">
              <a:spAutoFit/>
            </a:bodyPr>
            <a:lstStyle/>
            <a:p>
              <a:r>
                <a:rPr lang="en-US" sz="1200" b="1" kern="1200" dirty="0">
                  <a:solidFill>
                    <a:srgbClr val="FF0000"/>
                  </a:solidFill>
                  <a:highlight>
                    <a:srgbClr val="FFFF00"/>
                  </a:highlight>
                  <a:latin typeface="Calibri" panose="020F0502020204030204"/>
                  <a:ea typeface=""/>
                  <a:cs typeface=""/>
                </a:rPr>
                <a:t>Network</a:t>
              </a:r>
              <a:r>
                <a:rPr lang="en-US" sz="1200" kern="1200" dirty="0">
                  <a:solidFill>
                    <a:prstClr val="black"/>
                  </a:solidFill>
                  <a:latin typeface="Calibri" panose="020F0502020204030204"/>
                  <a:ea typeface=""/>
                  <a:cs typeface=""/>
                </a:rPr>
                <a:t>: Regulatory networks</a:t>
              </a:r>
            </a:p>
          </p:txBody>
        </p:sp>
        <p:cxnSp>
          <p:nvCxnSpPr>
            <p:cNvPr id="16" name="Straight Arrow Connector 15">
              <a:extLst>
                <a:ext uri="{FF2B5EF4-FFF2-40B4-BE49-F238E27FC236}">
                  <a16:creationId xmlns:a16="http://schemas.microsoft.com/office/drawing/2014/main" xmlns="" id="{E2FE9304-CCC4-FE49-A3E8-38A8499044EB}"/>
                </a:ext>
              </a:extLst>
            </p:cNvPr>
            <p:cNvCxnSpPr>
              <a:cxnSpLocks/>
            </p:cNvCxnSpPr>
            <p:nvPr/>
          </p:nvCxnSpPr>
          <p:spPr>
            <a:xfrm>
              <a:off x="6645747" y="5885637"/>
              <a:ext cx="152505" cy="33899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xmlns="" id="{75E5CB81-E1A9-944F-97E6-3DEB0A27426A}"/>
                </a:ext>
              </a:extLst>
            </p:cNvPr>
            <p:cNvSpPr/>
            <p:nvPr/>
          </p:nvSpPr>
          <p:spPr>
            <a:xfrm>
              <a:off x="4570475" y="4481480"/>
              <a:ext cx="3354324" cy="1404157"/>
            </a:xfrm>
            <a:prstGeom prst="ellipse">
              <a:avLst/>
            </a:prstGeom>
            <a:solidFill>
              <a:schemeClr val="accent1">
                <a:lumMod val="40000"/>
                <a:lumOff val="60000"/>
                <a:alpha val="4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highlight>
                  <a:srgbClr val="FF0000"/>
                </a:highlight>
              </a:endParaRPr>
            </a:p>
          </p:txBody>
        </p:sp>
      </p:grpSp>
      <p:sp>
        <p:nvSpPr>
          <p:cNvPr id="18" name="Rectangle 17"/>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1871824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407251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33"/>
            <a:ext cx="7886700" cy="994172"/>
          </a:xfrm>
        </p:spPr>
        <p:txBody>
          <a:bodyPr>
            <a:normAutofit fontScale="90000"/>
          </a:bodyPr>
          <a:lstStyle/>
          <a:p>
            <a:pPr>
              <a:buSzPct val="25000"/>
            </a:pPr>
            <a:r>
              <a:rPr lang="en" sz="2700" dirty="0">
                <a:highlight>
                  <a:srgbClr val="FFFFFF"/>
                </a:highlight>
                <a:latin typeface="Helvetica Neue"/>
                <a:ea typeface="Helvetica Neue"/>
                <a:cs typeface="Helvetica Neue"/>
                <a:sym typeface="Helvetica Neue"/>
              </a:rPr>
              <a:t/>
            </a:r>
            <a:br>
              <a:rPr lang="en" sz="2700" dirty="0">
                <a:highlight>
                  <a:srgbClr val="FFFFFF"/>
                </a:highlight>
                <a:latin typeface="Helvetica Neue"/>
                <a:ea typeface="Helvetica Neue"/>
                <a:cs typeface="Helvetica Neue"/>
                <a:sym typeface="Helvetica Neue"/>
              </a:rPr>
            </a:br>
            <a:r>
              <a:rPr lang="en-US" altLang="zh-CN" sz="2700" dirty="0">
                <a:highlight>
                  <a:srgbClr val="FFFFFF"/>
                </a:highlight>
                <a:latin typeface="Helvetica Neue"/>
                <a:ea typeface="Helvetica Neue"/>
                <a:cs typeface="Helvetica Neue"/>
                <a:sym typeface="Helvetica Neue"/>
              </a:rPr>
              <a:t>Unique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shape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associated</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histone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signals</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flanking</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active</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enhancers</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identified</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through</a:t>
            </a:r>
            <a:r>
              <a:rPr lang="zh-CN" altLang="en-US" sz="2700" dirty="0">
                <a:highlight>
                  <a:srgbClr val="FFFFFF"/>
                </a:highlight>
                <a:latin typeface="Helvetica Neue"/>
                <a:ea typeface="Helvetica Neue"/>
                <a:cs typeface="Helvetica Neue"/>
                <a:sym typeface="Helvetica Neue"/>
              </a:rPr>
              <a:t> </a:t>
            </a:r>
            <a:r>
              <a:rPr lang="en-US" altLang="zh-CN" sz="2700" dirty="0">
                <a:highlight>
                  <a:srgbClr val="FFFFFF"/>
                </a:highlight>
                <a:latin typeface="Helvetica Neue"/>
                <a:ea typeface="Helvetica Neue"/>
                <a:cs typeface="Helvetica Neue"/>
                <a:sym typeface="Helvetica Neue"/>
              </a:rPr>
              <a:t>STARR-</a:t>
            </a:r>
            <a:r>
              <a:rPr lang="en-US" altLang="zh-CN" sz="2700" dirty="0" err="1">
                <a:highlight>
                  <a:srgbClr val="FFFFFF"/>
                </a:highlight>
                <a:latin typeface="Helvetica Neue"/>
                <a:ea typeface="Helvetica Neue"/>
                <a:cs typeface="Helvetica Neue"/>
                <a:sym typeface="Helvetica Neue"/>
              </a:rPr>
              <a:t>seq</a:t>
            </a:r>
            <a:r>
              <a:rPr lang="en" sz="2700" dirty="0">
                <a:highlight>
                  <a:srgbClr val="FFFFFF"/>
                </a:highlight>
                <a:latin typeface="Helvetica Neue"/>
                <a:ea typeface="Helvetica Neue"/>
                <a:cs typeface="Helvetica Neue"/>
                <a:sym typeface="Helvetica Neue"/>
              </a:rPr>
              <a:t/>
            </a:r>
            <a:br>
              <a:rPr lang="en" sz="2700" dirty="0">
                <a:highlight>
                  <a:srgbClr val="FFFFFF"/>
                </a:highlight>
                <a:latin typeface="Helvetica Neue"/>
                <a:ea typeface="Helvetica Neue"/>
                <a:cs typeface="Helvetica Neue"/>
                <a:sym typeface="Helvetica Neue"/>
              </a:rPr>
            </a:br>
            <a:endParaRPr lang="en-US" dirty="0"/>
          </a:p>
        </p:txBody>
      </p:sp>
      <p:pic>
        <p:nvPicPr>
          <p:cNvPr id="5" name="Picture 4"/>
          <p:cNvPicPr>
            <a:picLocks noChangeAspect="1"/>
          </p:cNvPicPr>
          <p:nvPr/>
        </p:nvPicPr>
        <p:blipFill>
          <a:blip r:embed="rId3"/>
          <a:stretch>
            <a:fillRect/>
          </a:stretch>
        </p:blipFill>
        <p:spPr>
          <a:xfrm>
            <a:off x="2330299" y="2826088"/>
            <a:ext cx="3143401" cy="1937052"/>
          </a:xfrm>
          <a:prstGeom prst="rect">
            <a:avLst/>
          </a:prstGeom>
        </p:spPr>
      </p:pic>
      <p:pic>
        <p:nvPicPr>
          <p:cNvPr id="6" name="Picture 5"/>
          <p:cNvPicPr>
            <a:picLocks noChangeAspect="1"/>
          </p:cNvPicPr>
          <p:nvPr/>
        </p:nvPicPr>
        <p:blipFill>
          <a:blip r:embed="rId4"/>
          <a:stretch>
            <a:fillRect/>
          </a:stretch>
        </p:blipFill>
        <p:spPr>
          <a:xfrm>
            <a:off x="1911347" y="1288314"/>
            <a:ext cx="3258173" cy="1591336"/>
          </a:xfrm>
          <a:prstGeom prst="rect">
            <a:avLst/>
          </a:prstGeom>
        </p:spPr>
      </p:pic>
      <p:sp>
        <p:nvSpPr>
          <p:cNvPr id="7" name="TextBox 6"/>
          <p:cNvSpPr txBox="1"/>
          <p:nvPr/>
        </p:nvSpPr>
        <p:spPr>
          <a:xfrm>
            <a:off x="2781295" y="4905375"/>
            <a:ext cx="2071401" cy="253916"/>
          </a:xfrm>
          <a:prstGeom prst="rect">
            <a:avLst/>
          </a:prstGeom>
          <a:noFill/>
        </p:spPr>
        <p:txBody>
          <a:bodyPr wrap="none" rtlCol="0">
            <a:spAutoFit/>
          </a:bodyPr>
          <a:lstStyle/>
          <a:p>
            <a:r>
              <a:rPr lang="en-US" sz="1050" i="1" dirty="0" err="1"/>
              <a:t>Shlyueva</a:t>
            </a:r>
            <a:r>
              <a:rPr lang="en-US" sz="1050" i="1" dirty="0"/>
              <a:t>, et al., Nat Rev Genet</a:t>
            </a:r>
          </a:p>
        </p:txBody>
      </p:sp>
      <p:grpSp>
        <p:nvGrpSpPr>
          <p:cNvPr id="10" name="Group 9"/>
          <p:cNvGrpSpPr/>
          <p:nvPr/>
        </p:nvGrpSpPr>
        <p:grpSpPr>
          <a:xfrm>
            <a:off x="5737205" y="1465666"/>
            <a:ext cx="3120390" cy="3647611"/>
            <a:chOff x="7649606" y="1954220"/>
            <a:chExt cx="4160520" cy="486348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9606" y="1954220"/>
              <a:ext cx="4160520" cy="4041557"/>
            </a:xfrm>
            <a:prstGeom prst="rect">
              <a:avLst/>
            </a:prstGeom>
          </p:spPr>
        </p:pic>
        <p:sp>
          <p:nvSpPr>
            <p:cNvPr id="11" name="TextBox 10"/>
            <p:cNvSpPr txBox="1"/>
            <p:nvPr/>
          </p:nvSpPr>
          <p:spPr>
            <a:xfrm>
              <a:off x="9670650" y="6479147"/>
              <a:ext cx="1834264" cy="338555"/>
            </a:xfrm>
            <a:prstGeom prst="rect">
              <a:avLst/>
            </a:prstGeom>
            <a:noFill/>
          </p:spPr>
          <p:txBody>
            <a:bodyPr wrap="none" rtlCol="0">
              <a:spAutoFit/>
            </a:bodyPr>
            <a:lstStyle/>
            <a:p>
              <a:r>
                <a:rPr lang="en-US" sz="1050" i="1" dirty="0" err="1"/>
                <a:t>Nie</a:t>
              </a:r>
              <a:r>
                <a:rPr lang="en-US" sz="1050" i="1" dirty="0"/>
                <a:t>, et al., </a:t>
              </a:r>
              <a:r>
                <a:rPr lang="en-US" sz="1050" i="1" dirty="0" err="1"/>
                <a:t>PloS</a:t>
              </a:r>
              <a:r>
                <a:rPr lang="en-US" sz="1050" i="1" dirty="0"/>
                <a:t> one</a:t>
              </a:r>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4547" r="48166" b="63502"/>
          <a:stretch/>
        </p:blipFill>
        <p:spPr>
          <a:xfrm>
            <a:off x="923901" y="1325616"/>
            <a:ext cx="723940" cy="3385073"/>
          </a:xfrm>
          <a:prstGeom prst="rect">
            <a:avLst/>
          </a:prstGeom>
        </p:spPr>
      </p:pic>
      <p:sp>
        <p:nvSpPr>
          <p:cNvPr id="9" name="TextBox 8"/>
          <p:cNvSpPr txBox="1"/>
          <p:nvPr/>
        </p:nvSpPr>
        <p:spPr>
          <a:xfrm>
            <a:off x="1" y="4904601"/>
            <a:ext cx="1532792" cy="253916"/>
          </a:xfrm>
          <a:prstGeom prst="rect">
            <a:avLst/>
          </a:prstGeom>
          <a:noFill/>
        </p:spPr>
        <p:txBody>
          <a:bodyPr wrap="none" rtlCol="0">
            <a:spAutoFit/>
          </a:bodyPr>
          <a:lstStyle/>
          <a:p>
            <a:r>
              <a:rPr lang="en-US" sz="1050" i="1" dirty="0"/>
              <a:t>Arnold, et al.</a:t>
            </a:r>
            <a:r>
              <a:rPr lang="en-US" altLang="zh-CN" sz="1050" i="1" dirty="0"/>
              <a:t>,</a:t>
            </a:r>
            <a:r>
              <a:rPr lang="en-US" sz="1050" i="1" dirty="0"/>
              <a:t>  Science</a:t>
            </a:r>
          </a:p>
        </p:txBody>
      </p:sp>
    </p:spTree>
    <p:extLst>
      <p:ext uri="{BB962C8B-B14F-4D97-AF65-F5344CB8AC3E}">
        <p14:creationId xmlns:p14="http://schemas.microsoft.com/office/powerpoint/2010/main" val="1864581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31E738-356D-3C49-9E7C-8361ADDBB54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7984" y="0"/>
            <a:ext cx="6032090" cy="5268791"/>
          </a:xfrm>
          <a:prstGeom prst="rect">
            <a:avLst/>
          </a:prstGeom>
        </p:spPr>
      </p:pic>
      <p:sp>
        <p:nvSpPr>
          <p:cNvPr id="5" name="TextBox 4"/>
          <p:cNvSpPr txBox="1"/>
          <p:nvPr/>
        </p:nvSpPr>
        <p:spPr>
          <a:xfrm>
            <a:off x="6408172" y="3392568"/>
            <a:ext cx="2197508" cy="1323439"/>
          </a:xfrm>
          <a:prstGeom prst="rect">
            <a:avLst/>
          </a:prstGeom>
          <a:noFill/>
        </p:spPr>
        <p:txBody>
          <a:bodyPr wrap="square" rtlCol="0">
            <a:spAutoFit/>
          </a:bodyPr>
          <a:lstStyle/>
          <a:p>
            <a:r>
              <a:rPr lang="en-US" sz="2000" u="sng" dirty="0">
                <a:uFill>
                  <a:solidFill>
                    <a:srgbClr val="FF0000"/>
                  </a:solidFill>
                </a:uFill>
              </a:rPr>
              <a:t>What if matching a cancer cure to our genetic code was just as easy</a:t>
            </a:r>
          </a:p>
        </p:txBody>
      </p:sp>
      <p:sp>
        <p:nvSpPr>
          <p:cNvPr id="6" name="Title 5"/>
          <p:cNvSpPr>
            <a:spLocks noGrp="1"/>
          </p:cNvSpPr>
          <p:nvPr>
            <p:ph type="title"/>
          </p:nvPr>
        </p:nvSpPr>
        <p:spPr>
          <a:xfrm>
            <a:off x="6374988" y="339211"/>
            <a:ext cx="2263877" cy="857400"/>
          </a:xfrm>
        </p:spPr>
        <p:txBody>
          <a:bodyPr/>
          <a:lstStyle/>
          <a:p>
            <a:r>
              <a:rPr lang="en-US" dirty="0"/>
              <a:t>Much Interest in Precision Oncology</a:t>
            </a:r>
          </a:p>
        </p:txBody>
      </p:sp>
      <p:sp>
        <p:nvSpPr>
          <p:cNvPr id="7" name="Text Placeholder 6"/>
          <p:cNvSpPr>
            <a:spLocks noGrp="1"/>
          </p:cNvSpPr>
          <p:nvPr>
            <p:ph type="body" idx="1"/>
          </p:nvPr>
        </p:nvSpPr>
        <p:spPr>
          <a:xfrm>
            <a:off x="6091081" y="1402770"/>
            <a:ext cx="2831691" cy="1935726"/>
          </a:xfrm>
        </p:spPr>
        <p:txBody>
          <a:bodyPr/>
          <a:lstStyle/>
          <a:p>
            <a:r>
              <a:rPr lang="en-US" sz="1800" dirty="0" smtClean="0"/>
              <a:t> Analysis </a:t>
            </a:r>
            <a:r>
              <a:rPr lang="en-US" sz="1800" dirty="0"/>
              <a:t>of the exact somatic mutations in a individual</a:t>
            </a:r>
          </a:p>
          <a:p>
            <a:r>
              <a:rPr lang="en-US" sz="1800" dirty="0"/>
              <a:t> Highlighting key mutations</a:t>
            </a:r>
          </a:p>
          <a:p>
            <a:r>
              <a:rPr lang="en-US" sz="1800" dirty="0"/>
              <a:t> Targeting treatment</a:t>
            </a:r>
          </a:p>
          <a:p>
            <a:endParaRPr lang="en-US" sz="1800" dirty="0"/>
          </a:p>
        </p:txBody>
      </p:sp>
      <p:cxnSp>
        <p:nvCxnSpPr>
          <p:cNvPr id="11" name="Straight Connector 10"/>
          <p:cNvCxnSpPr/>
          <p:nvPr/>
        </p:nvCxnSpPr>
        <p:spPr>
          <a:xfrm>
            <a:off x="5014458" y="4572000"/>
            <a:ext cx="4277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0226" y="4748981"/>
            <a:ext cx="2477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11761" y="3923071"/>
            <a:ext cx="877530" cy="648929"/>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08172" y="4689563"/>
            <a:ext cx="1824387" cy="461665"/>
          </a:xfrm>
          <a:prstGeom prst="rect">
            <a:avLst/>
          </a:prstGeom>
        </p:spPr>
        <p:txBody>
          <a:bodyPr wrap="square">
            <a:spAutoFit/>
          </a:bodyPr>
          <a:lstStyle/>
          <a:p>
            <a:r>
              <a:rPr lang="en-US" sz="800" dirty="0">
                <a:solidFill>
                  <a:schemeClr val="tx1">
                    <a:lumMod val="50000"/>
                    <a:lumOff val="50000"/>
                  </a:schemeClr>
                </a:solidFill>
              </a:rPr>
              <a:t>https://obamawhitehouse.archives.gov/blog/2016/02/25/precision-medicine-health-care-tailored-you</a:t>
            </a:r>
          </a:p>
        </p:txBody>
      </p:sp>
    </p:spTree>
    <p:extLst>
      <p:ext uri="{BB962C8B-B14F-4D97-AF65-F5344CB8AC3E}">
        <p14:creationId xmlns:p14="http://schemas.microsoft.com/office/powerpoint/2010/main" val="1608252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0955" y="331306"/>
            <a:ext cx="6730976" cy="6158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kern="0" dirty="0">
                <a:solidFill>
                  <a:srgbClr val="22228B"/>
                </a:solidFill>
                <a:highlight>
                  <a:srgbClr val="FFFFFF"/>
                </a:highlight>
                <a:latin typeface="Helvetica Neue"/>
                <a:ea typeface="Helvetica Neue"/>
                <a:cs typeface="Helvetica Neue"/>
                <a:sym typeface="Helvetica Neue"/>
              </a:rPr>
              <a:t>Matched</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Filter</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recognize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shape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patterns</a:t>
            </a:r>
            <a:endParaRPr lang="en-US" sz="3300" dirty="0"/>
          </a:p>
        </p:txBody>
      </p:sp>
      <p:grpSp>
        <p:nvGrpSpPr>
          <p:cNvPr id="17" name="Group 16"/>
          <p:cNvGrpSpPr/>
          <p:nvPr/>
        </p:nvGrpSpPr>
        <p:grpSpPr>
          <a:xfrm>
            <a:off x="1150263" y="969238"/>
            <a:ext cx="6637369" cy="1248812"/>
            <a:chOff x="1533682" y="1811867"/>
            <a:chExt cx="8849825" cy="1665083"/>
          </a:xfrm>
        </p:grpSpPr>
        <p:grpSp>
          <p:nvGrpSpPr>
            <p:cNvPr id="15" name="Group 14"/>
            <p:cNvGrpSpPr/>
            <p:nvPr/>
          </p:nvGrpSpPr>
          <p:grpSpPr>
            <a:xfrm>
              <a:off x="1533682" y="1811867"/>
              <a:ext cx="8849825" cy="1665083"/>
              <a:chOff x="1533682" y="1811867"/>
              <a:chExt cx="8849825" cy="1665083"/>
            </a:xfrm>
          </p:grpSpPr>
          <p:grpSp>
            <p:nvGrpSpPr>
              <p:cNvPr id="13" name="Group 12"/>
              <p:cNvGrpSpPr/>
              <p:nvPr/>
            </p:nvGrpSpPr>
            <p:grpSpPr>
              <a:xfrm>
                <a:off x="1533682" y="1811867"/>
                <a:ext cx="8849825" cy="1665083"/>
                <a:chOff x="1533682" y="1811867"/>
                <a:chExt cx="8849825" cy="1665083"/>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781" t="36627" b="44660"/>
                <a:stretch/>
              </p:blipFill>
              <p:spPr>
                <a:xfrm>
                  <a:off x="1533682" y="2015722"/>
                  <a:ext cx="8849825" cy="1461228"/>
                </a:xfrm>
                <a:prstGeom prst="rect">
                  <a:avLst/>
                </a:prstGeom>
              </p:spPr>
            </p:pic>
            <p:sp>
              <p:nvSpPr>
                <p:cNvPr id="11" name="Rectangle 10"/>
                <p:cNvSpPr/>
                <p:nvPr/>
              </p:nvSpPr>
              <p:spPr>
                <a:xfrm>
                  <a:off x="3751554" y="1811867"/>
                  <a:ext cx="261647"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0" name="Rectangle 19"/>
              <p:cNvSpPr/>
              <p:nvPr/>
            </p:nvSpPr>
            <p:spPr>
              <a:xfrm>
                <a:off x="8205021" y="1811867"/>
                <a:ext cx="261647"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6" name="TextBox 15"/>
            <p:cNvSpPr txBox="1"/>
            <p:nvPr/>
          </p:nvSpPr>
          <p:spPr>
            <a:xfrm>
              <a:off x="6323995" y="1859346"/>
              <a:ext cx="2613169" cy="492443"/>
            </a:xfrm>
            <a:prstGeom prst="rect">
              <a:avLst/>
            </a:prstGeom>
            <a:noFill/>
          </p:spPr>
          <p:txBody>
            <a:bodyPr wrap="square" rtlCol="0">
              <a:spAutoFit/>
            </a:bodyPr>
            <a:lstStyle/>
            <a:p>
              <a:r>
                <a:rPr lang="en-US" altLang="zh-CN" sz="1800" dirty="0"/>
                <a:t>Matched</a:t>
              </a:r>
              <a:r>
                <a:rPr lang="zh-CN" altLang="en-US" sz="1800" dirty="0"/>
                <a:t> </a:t>
              </a:r>
              <a:r>
                <a:rPr lang="en-US" altLang="zh-CN" sz="1800" dirty="0"/>
                <a:t>Filter</a:t>
              </a:r>
              <a:endParaRPr lang="en-US" sz="1800" dirty="0"/>
            </a:p>
          </p:txBody>
        </p:sp>
      </p:grpSp>
      <p:grpSp>
        <p:nvGrpSpPr>
          <p:cNvPr id="22" name="Group 21"/>
          <p:cNvGrpSpPr/>
          <p:nvPr/>
        </p:nvGrpSpPr>
        <p:grpSpPr>
          <a:xfrm>
            <a:off x="384986" y="2599600"/>
            <a:ext cx="5281957" cy="2084280"/>
            <a:chOff x="513313" y="3466129"/>
            <a:chExt cx="7042609" cy="2779038"/>
          </a:xfrm>
        </p:grpSpPr>
        <p:grpSp>
          <p:nvGrpSpPr>
            <p:cNvPr id="4" name="Group 3"/>
            <p:cNvGrpSpPr/>
            <p:nvPr/>
          </p:nvGrpSpPr>
          <p:grpSpPr>
            <a:xfrm>
              <a:off x="513313" y="3530543"/>
              <a:ext cx="6739605" cy="2714624"/>
              <a:chOff x="414338" y="3714751"/>
              <a:chExt cx="6739605" cy="2714624"/>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78125"/>
              <a:stretch/>
            </p:blipFill>
            <p:spPr>
              <a:xfrm>
                <a:off x="414338" y="3714751"/>
                <a:ext cx="6691646" cy="150018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417" b="18750"/>
              <a:stretch/>
            </p:blipFill>
            <p:spPr>
              <a:xfrm>
                <a:off x="462297" y="5343525"/>
                <a:ext cx="6691646" cy="1085850"/>
              </a:xfrm>
              <a:prstGeom prst="rect">
                <a:avLst/>
              </a:prstGeom>
            </p:spPr>
          </p:pic>
          <p:sp>
            <p:nvSpPr>
              <p:cNvPr id="7" name="Rectangle 6"/>
              <p:cNvSpPr/>
              <p:nvPr/>
            </p:nvSpPr>
            <p:spPr>
              <a:xfrm>
                <a:off x="623387" y="3734134"/>
                <a:ext cx="579771" cy="212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709732" y="3466129"/>
              <a:ext cx="6846190" cy="369332"/>
            </a:xfrm>
            <a:prstGeom prst="rect">
              <a:avLst/>
            </a:prstGeom>
            <a:noFill/>
          </p:spPr>
          <p:txBody>
            <a:bodyPr wrap="square" rtlCol="0">
              <a:spAutoFit/>
            </a:bodyPr>
            <a:lstStyle/>
            <a:p>
              <a:r>
                <a:rPr lang="en-US" altLang="zh-CN" sz="1200" dirty="0"/>
                <a:t>Score</a:t>
              </a:r>
              <a:r>
                <a:rPr lang="zh-CN" altLang="en-US" sz="1200" dirty="0"/>
                <a:t> </a:t>
              </a:r>
              <a:r>
                <a:rPr lang="en-US" altLang="zh-CN" sz="1200" dirty="0"/>
                <a:t>STARR-</a:t>
              </a:r>
              <a:r>
                <a:rPr lang="en-US" altLang="zh-CN" sz="1200" dirty="0" err="1"/>
                <a:t>seq</a:t>
              </a:r>
              <a:r>
                <a:rPr lang="zh-CN" altLang="en-US" sz="1200" dirty="0"/>
                <a:t> </a:t>
              </a:r>
              <a:r>
                <a:rPr lang="en-US" altLang="zh-CN" sz="1200" dirty="0"/>
                <a:t>regulatory</a:t>
              </a:r>
              <a:r>
                <a:rPr lang="zh-CN" altLang="en-US" sz="1200" dirty="0"/>
                <a:t> </a:t>
              </a:r>
              <a:r>
                <a:rPr lang="en-US" altLang="zh-CN" sz="1200" dirty="0"/>
                <a:t>regions</a:t>
              </a:r>
              <a:r>
                <a:rPr lang="zh-CN" altLang="en-US" sz="1200" dirty="0"/>
                <a:t> </a:t>
              </a:r>
              <a:r>
                <a:rPr lang="en-US" altLang="zh-CN" sz="1200" dirty="0"/>
                <a:t>VS</a:t>
              </a:r>
              <a:r>
                <a:rPr lang="zh-CN" altLang="en-US" sz="1200" dirty="0"/>
                <a:t> </a:t>
              </a:r>
              <a:r>
                <a:rPr lang="en-US" altLang="zh-CN" sz="1200" dirty="0"/>
                <a:t>random</a:t>
              </a:r>
              <a:r>
                <a:rPr lang="zh-CN" altLang="en-US" sz="1200" dirty="0"/>
                <a:t> </a:t>
              </a:r>
              <a:r>
                <a:rPr lang="en-US" altLang="zh-CN" sz="1200" dirty="0"/>
                <a:t>negatives</a:t>
              </a:r>
              <a:endParaRPr lang="en-US" sz="1200" dirty="0"/>
            </a:p>
          </p:txBody>
        </p:sp>
      </p:grpSp>
      <p:sp>
        <p:nvSpPr>
          <p:cNvPr id="10" name="TextBox 9">
            <a:extLst>
              <a:ext uri="{FF2B5EF4-FFF2-40B4-BE49-F238E27FC236}">
                <a16:creationId xmlns:a16="http://schemas.microsoft.com/office/drawing/2014/main" xmlns="" id="{C6EC354E-50B3-8A4F-8757-03683F9B2D59}"/>
              </a:ext>
            </a:extLst>
          </p:cNvPr>
          <p:cNvSpPr txBox="1"/>
          <p:nvPr/>
        </p:nvSpPr>
        <p:spPr>
          <a:xfrm>
            <a:off x="6153767" y="3171102"/>
            <a:ext cx="998164" cy="253916"/>
          </a:xfrm>
          <a:prstGeom prst="rect">
            <a:avLst/>
          </a:prstGeom>
          <a:noFill/>
        </p:spPr>
        <p:txBody>
          <a:bodyPr wrap="square" rtlCol="0">
            <a:spAutoFit/>
          </a:bodyPr>
          <a:lstStyle/>
          <a:p>
            <a:r>
              <a:rPr lang="en-US" altLang="zh-CN" sz="1050" b="1" dirty="0">
                <a:solidFill>
                  <a:srgbClr val="2AABC8"/>
                </a:solidFill>
              </a:rPr>
              <a:t>H3K4me3</a:t>
            </a:r>
            <a:endParaRPr lang="en-US" sz="1050" b="1" dirty="0">
              <a:solidFill>
                <a:srgbClr val="2AABC8"/>
              </a:solidFill>
            </a:endParaRPr>
          </a:p>
        </p:txBody>
      </p:sp>
      <p:sp>
        <p:nvSpPr>
          <p:cNvPr id="32" name="TextBox 31">
            <a:extLst>
              <a:ext uri="{FF2B5EF4-FFF2-40B4-BE49-F238E27FC236}">
                <a16:creationId xmlns:a16="http://schemas.microsoft.com/office/drawing/2014/main" xmlns="" id="{637B203E-51BD-8F45-8890-D4AE85EA885B}"/>
              </a:ext>
            </a:extLst>
          </p:cNvPr>
          <p:cNvSpPr txBox="1"/>
          <p:nvPr/>
        </p:nvSpPr>
        <p:spPr>
          <a:xfrm>
            <a:off x="7612766" y="3166450"/>
            <a:ext cx="998164" cy="253916"/>
          </a:xfrm>
          <a:prstGeom prst="rect">
            <a:avLst/>
          </a:prstGeom>
          <a:noFill/>
        </p:spPr>
        <p:txBody>
          <a:bodyPr wrap="square" rtlCol="0">
            <a:spAutoFit/>
          </a:bodyPr>
          <a:lstStyle/>
          <a:p>
            <a:r>
              <a:rPr lang="en-US" altLang="zh-CN" sz="1050" b="1" dirty="0">
                <a:solidFill>
                  <a:srgbClr val="FF0000"/>
                </a:solidFill>
              </a:rPr>
              <a:t>H3K4me1</a:t>
            </a:r>
            <a:endParaRPr lang="en-US" sz="1050" b="1" dirty="0">
              <a:solidFill>
                <a:srgbClr val="FF0000"/>
              </a:solidFill>
            </a:endParaRPr>
          </a:p>
        </p:txBody>
      </p:sp>
      <p:sp>
        <p:nvSpPr>
          <p:cNvPr id="12" name="TextBox 11">
            <a:extLst>
              <a:ext uri="{FF2B5EF4-FFF2-40B4-BE49-F238E27FC236}">
                <a16:creationId xmlns:a16="http://schemas.microsoft.com/office/drawing/2014/main" xmlns="" id="{B1566DDA-B1C9-364F-9D2A-F09765E934CA}"/>
              </a:ext>
            </a:extLst>
          </p:cNvPr>
          <p:cNvSpPr txBox="1"/>
          <p:nvPr/>
        </p:nvSpPr>
        <p:spPr>
          <a:xfrm>
            <a:off x="6350002" y="2821614"/>
            <a:ext cx="2081305" cy="276999"/>
          </a:xfrm>
          <a:prstGeom prst="rect">
            <a:avLst/>
          </a:prstGeom>
          <a:noFill/>
        </p:spPr>
        <p:txBody>
          <a:bodyPr wrap="square" rtlCol="0">
            <a:spAutoFit/>
          </a:bodyPr>
          <a:lstStyle/>
          <a:p>
            <a:r>
              <a:rPr lang="en-US" altLang="zh-CN" sz="1200" dirty="0"/>
              <a:t>Evaluate</a:t>
            </a:r>
            <a:r>
              <a:rPr lang="zh-CN" altLang="en-US" sz="1200" dirty="0"/>
              <a:t> </a:t>
            </a:r>
            <a:r>
              <a:rPr lang="en-US" altLang="zh-CN" sz="1200" dirty="0"/>
              <a:t>using</a:t>
            </a:r>
            <a:r>
              <a:rPr lang="zh-CN" altLang="en-US" sz="1200" dirty="0"/>
              <a:t> </a:t>
            </a:r>
            <a:r>
              <a:rPr lang="en-US" altLang="zh-CN" sz="1200" dirty="0"/>
              <a:t>ROC</a:t>
            </a:r>
            <a:r>
              <a:rPr lang="zh-CN" altLang="en-US" sz="1200" dirty="0"/>
              <a:t> </a:t>
            </a:r>
            <a:r>
              <a:rPr lang="en-US" altLang="zh-CN" sz="1200" dirty="0"/>
              <a:t>curve</a:t>
            </a:r>
            <a:endParaRPr lang="en-US" sz="1200" dirty="0"/>
          </a:p>
        </p:txBody>
      </p:sp>
      <p:grpSp>
        <p:nvGrpSpPr>
          <p:cNvPr id="27" name="Group 26">
            <a:extLst>
              <a:ext uri="{FF2B5EF4-FFF2-40B4-BE49-F238E27FC236}">
                <a16:creationId xmlns:a16="http://schemas.microsoft.com/office/drawing/2014/main" xmlns="" id="{6AFA9C9D-AB2C-6148-B4ED-A1879454468A}"/>
              </a:ext>
            </a:extLst>
          </p:cNvPr>
          <p:cNvGrpSpPr/>
          <p:nvPr/>
        </p:nvGrpSpPr>
        <p:grpSpPr>
          <a:xfrm>
            <a:off x="5706794" y="3415677"/>
            <a:ext cx="3144323" cy="1290233"/>
            <a:chOff x="7609057" y="4554234"/>
            <a:chExt cx="4192430" cy="1720311"/>
          </a:xfrm>
        </p:grpSpPr>
        <p:pic>
          <p:nvPicPr>
            <p:cNvPr id="8" name="Picture 7">
              <a:extLst>
                <a:ext uri="{FF2B5EF4-FFF2-40B4-BE49-F238E27FC236}">
                  <a16:creationId xmlns:a16="http://schemas.microsoft.com/office/drawing/2014/main" xmlns="" id="{CA0027B9-DE24-3A4E-9F4C-99C4D6E62102}"/>
                </a:ext>
              </a:extLst>
            </p:cNvPr>
            <p:cNvPicPr>
              <a:picLocks noChangeAspect="1"/>
            </p:cNvPicPr>
            <p:nvPr/>
          </p:nvPicPr>
          <p:blipFill rotWithShape="1">
            <a:blip r:embed="rId5"/>
            <a:srcRect l="33823" t="40872" b="45345"/>
            <a:stretch/>
          </p:blipFill>
          <p:spPr>
            <a:xfrm>
              <a:off x="7609057" y="4554234"/>
              <a:ext cx="4192430" cy="1720311"/>
            </a:xfrm>
            <a:prstGeom prst="rect">
              <a:avLst/>
            </a:prstGeom>
          </p:spPr>
        </p:pic>
        <p:sp>
          <p:nvSpPr>
            <p:cNvPr id="26" name="Rectangle 25">
              <a:extLst>
                <a:ext uri="{FF2B5EF4-FFF2-40B4-BE49-F238E27FC236}">
                  <a16:creationId xmlns:a16="http://schemas.microsoft.com/office/drawing/2014/main" xmlns="" id="{BFC6D421-891A-2B4F-BC1B-0B493FF84ABB}"/>
                </a:ext>
              </a:extLst>
            </p:cNvPr>
            <p:cNvSpPr/>
            <p:nvPr/>
          </p:nvSpPr>
          <p:spPr>
            <a:xfrm>
              <a:off x="8050306" y="5844988"/>
              <a:ext cx="820157" cy="400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34" name="Picture 33">
            <a:extLst>
              <a:ext uri="{FF2B5EF4-FFF2-40B4-BE49-F238E27FC236}">
                <a16:creationId xmlns:a16="http://schemas.microsoft.com/office/drawing/2014/main" xmlns="" id="{CDAEC030-17F2-AF4A-8EBA-EB55CEC64B65}"/>
              </a:ext>
            </a:extLst>
          </p:cNvPr>
          <p:cNvPicPr>
            <a:picLocks noChangeAspect="1"/>
          </p:cNvPicPr>
          <p:nvPr/>
        </p:nvPicPr>
        <p:blipFill rotWithShape="1">
          <a:blip r:embed="rId5"/>
          <a:srcRect l="71709" t="181" b="96300"/>
          <a:stretch/>
        </p:blipFill>
        <p:spPr>
          <a:xfrm>
            <a:off x="7905142" y="4577990"/>
            <a:ext cx="1043978" cy="255839"/>
          </a:xfrm>
          <a:prstGeom prst="rect">
            <a:avLst/>
          </a:prstGeom>
        </p:spPr>
      </p:pic>
      <p:sp>
        <p:nvSpPr>
          <p:cNvPr id="2" name="Rectangle 1"/>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147418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761" t="3733" r="35175" b="72801"/>
          <a:stretch/>
        </p:blipFill>
        <p:spPr>
          <a:xfrm>
            <a:off x="1121877" y="802751"/>
            <a:ext cx="2656040" cy="2032449"/>
          </a:xfrm>
          <a:prstGeom prst="rect">
            <a:avLst/>
          </a:prstGeom>
        </p:spPr>
      </p:pic>
      <p:grpSp>
        <p:nvGrpSpPr>
          <p:cNvPr id="6" name="Group 5"/>
          <p:cNvGrpSpPr/>
          <p:nvPr/>
        </p:nvGrpSpPr>
        <p:grpSpPr>
          <a:xfrm>
            <a:off x="675692" y="3305833"/>
            <a:ext cx="3719963" cy="1491710"/>
            <a:chOff x="671512" y="3714750"/>
            <a:chExt cx="3512046" cy="131445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1111"/>
            <a:stretch/>
          </p:blipFill>
          <p:spPr>
            <a:xfrm>
              <a:off x="700088" y="3733801"/>
              <a:ext cx="3483470" cy="1295400"/>
            </a:xfrm>
            <a:prstGeom prst="rect">
              <a:avLst/>
            </a:prstGeom>
          </p:spPr>
        </p:pic>
        <p:sp>
          <p:nvSpPr>
            <p:cNvPr id="8" name="Rectangle 7"/>
            <p:cNvSpPr/>
            <p:nvPr/>
          </p:nvSpPr>
          <p:spPr>
            <a:xfrm>
              <a:off x="671512" y="3714750"/>
              <a:ext cx="157162" cy="15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1650" t="24" b="96389"/>
          <a:stretch/>
        </p:blipFill>
        <p:spPr>
          <a:xfrm>
            <a:off x="705959" y="3040617"/>
            <a:ext cx="1010525" cy="251749"/>
          </a:xfrm>
          <a:prstGeom prst="rect">
            <a:avLst/>
          </a:prstGeom>
        </p:spPr>
      </p:pic>
      <p:sp>
        <p:nvSpPr>
          <p:cNvPr id="11" name="Title 1"/>
          <p:cNvSpPr txBox="1">
            <a:spLocks/>
          </p:cNvSpPr>
          <p:nvPr/>
        </p:nvSpPr>
        <p:spPr>
          <a:xfrm>
            <a:off x="675692" y="199585"/>
            <a:ext cx="8857723" cy="655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kern="0" dirty="0">
                <a:solidFill>
                  <a:srgbClr val="22228B"/>
                </a:solidFill>
                <a:highlight>
                  <a:srgbClr val="FFFFFF"/>
                </a:highlight>
                <a:latin typeface="Helvetica Neue"/>
                <a:ea typeface="Helvetica Neue"/>
                <a:cs typeface="Helvetica Neue"/>
                <a:sym typeface="Helvetica Neue"/>
              </a:rPr>
              <a:t>Integrate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matched</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filter</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scores</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of</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multiple</a:t>
            </a:r>
            <a:r>
              <a:rPr lang="zh-CN" altLang="en-US" sz="2400" kern="0" dirty="0">
                <a:solidFill>
                  <a:srgbClr val="22228B"/>
                </a:solidFill>
                <a:highlight>
                  <a:srgbClr val="FFFFFF"/>
                </a:highlight>
                <a:latin typeface="Helvetica Neue"/>
                <a:ea typeface="Helvetica Neue"/>
                <a:cs typeface="Helvetica Neue"/>
                <a:sym typeface="Helvetica Neue"/>
              </a:rPr>
              <a:t> </a:t>
            </a:r>
            <a:r>
              <a:rPr lang="en-US" altLang="zh-CN" sz="2400" kern="0" dirty="0">
                <a:solidFill>
                  <a:srgbClr val="22228B"/>
                </a:solidFill>
                <a:highlight>
                  <a:srgbClr val="FFFFFF"/>
                </a:highlight>
                <a:latin typeface="Helvetica Neue"/>
                <a:ea typeface="Helvetica Neue"/>
                <a:cs typeface="Helvetica Neue"/>
                <a:sym typeface="Helvetica Neue"/>
              </a:rPr>
              <a:t>features</a:t>
            </a:r>
          </a:p>
        </p:txBody>
      </p:sp>
      <p:sp>
        <p:nvSpPr>
          <p:cNvPr id="12" name="TextBox 11"/>
          <p:cNvSpPr txBox="1"/>
          <p:nvPr/>
        </p:nvSpPr>
        <p:spPr>
          <a:xfrm>
            <a:off x="1778248" y="2823169"/>
            <a:ext cx="1681316" cy="307777"/>
          </a:xfrm>
          <a:prstGeom prst="rect">
            <a:avLst/>
          </a:prstGeom>
          <a:noFill/>
        </p:spPr>
        <p:txBody>
          <a:bodyPr wrap="square" rtlCol="0">
            <a:spAutoFit/>
          </a:bodyPr>
          <a:lstStyle/>
          <a:p>
            <a:r>
              <a:rPr lang="en-US" altLang="zh-CN" dirty="0"/>
              <a:t>Cross</a:t>
            </a:r>
            <a:r>
              <a:rPr lang="zh-CN" altLang="en-US" dirty="0"/>
              <a:t> </a:t>
            </a:r>
            <a:r>
              <a:rPr lang="en-US" altLang="zh-CN" dirty="0"/>
              <a:t>validation</a:t>
            </a:r>
            <a:endParaRPr lang="en-US" dirty="0"/>
          </a:p>
        </p:txBody>
      </p:sp>
      <p:pic>
        <p:nvPicPr>
          <p:cNvPr id="13" name="Picture 12">
            <a:extLst>
              <a:ext uri="{FF2B5EF4-FFF2-40B4-BE49-F238E27FC236}">
                <a16:creationId xmlns:a16="http://schemas.microsoft.com/office/drawing/2014/main" xmlns="" id="{B1DF9154-4D59-C045-BB41-385BD0C2B2CC}"/>
              </a:ext>
            </a:extLst>
          </p:cNvPr>
          <p:cNvPicPr>
            <a:picLocks noChangeAspect="1"/>
          </p:cNvPicPr>
          <p:nvPr/>
        </p:nvPicPr>
        <p:blipFill>
          <a:blip r:embed="rId4"/>
          <a:stretch>
            <a:fillRect/>
          </a:stretch>
        </p:blipFill>
        <p:spPr>
          <a:xfrm>
            <a:off x="4395654" y="1297566"/>
            <a:ext cx="4539202" cy="3575464"/>
          </a:xfrm>
          <a:prstGeom prst="rect">
            <a:avLst/>
          </a:prstGeom>
        </p:spPr>
      </p:pic>
      <p:sp>
        <p:nvSpPr>
          <p:cNvPr id="3" name="TextBox 2">
            <a:extLst>
              <a:ext uri="{FF2B5EF4-FFF2-40B4-BE49-F238E27FC236}">
                <a16:creationId xmlns:a16="http://schemas.microsoft.com/office/drawing/2014/main" xmlns="" id="{92EDB7EA-F1D1-5A47-9290-4AC6B3F29008}"/>
              </a:ext>
            </a:extLst>
          </p:cNvPr>
          <p:cNvSpPr txBox="1"/>
          <p:nvPr/>
        </p:nvSpPr>
        <p:spPr>
          <a:xfrm>
            <a:off x="4443781" y="808618"/>
            <a:ext cx="4027154" cy="523220"/>
          </a:xfrm>
          <a:prstGeom prst="rect">
            <a:avLst/>
          </a:prstGeom>
          <a:noFill/>
        </p:spPr>
        <p:txBody>
          <a:bodyPr wrap="square" rtlCol="0">
            <a:spAutoFit/>
          </a:bodyPr>
          <a:lstStyle/>
          <a:p>
            <a:r>
              <a:rPr lang="en-US" altLang="zh-CN" dirty="0"/>
              <a:t>Large</a:t>
            </a:r>
            <a:r>
              <a:rPr lang="zh-CN" altLang="en-US" dirty="0"/>
              <a:t> </a:t>
            </a:r>
            <a:r>
              <a:rPr lang="en-US" altLang="zh-CN" dirty="0"/>
              <a:t>scale</a:t>
            </a:r>
            <a:r>
              <a:rPr lang="zh-CN" altLang="en-US" dirty="0"/>
              <a:t> </a:t>
            </a:r>
            <a:r>
              <a:rPr lang="en-US" altLang="zh-CN" dirty="0"/>
              <a:t>STARR-</a:t>
            </a:r>
            <a:r>
              <a:rPr lang="en-US" altLang="zh-CN" dirty="0" err="1"/>
              <a:t>seq</a:t>
            </a:r>
            <a:r>
              <a:rPr lang="zh-CN" altLang="en-US" dirty="0"/>
              <a:t> </a:t>
            </a:r>
            <a:r>
              <a:rPr lang="en-US" altLang="zh-CN" dirty="0"/>
              <a:t>experiment</a:t>
            </a:r>
            <a:r>
              <a:rPr lang="zh-CN" altLang="en-US" dirty="0"/>
              <a:t> </a:t>
            </a:r>
            <a:r>
              <a:rPr lang="en-US" altLang="zh-CN" dirty="0"/>
              <a:t>data</a:t>
            </a:r>
            <a:r>
              <a:rPr lang="zh-CN" altLang="en-US" dirty="0"/>
              <a:t> </a:t>
            </a:r>
            <a:r>
              <a:rPr lang="en-US" altLang="zh-CN" dirty="0"/>
              <a:t>helps</a:t>
            </a:r>
            <a:r>
              <a:rPr lang="zh-CN" altLang="en-US" dirty="0"/>
              <a:t> </a:t>
            </a:r>
            <a:r>
              <a:rPr lang="en-US" altLang="zh-CN" dirty="0"/>
              <a:t>to</a:t>
            </a:r>
            <a:r>
              <a:rPr lang="zh-CN" altLang="en-US" dirty="0"/>
              <a:t> </a:t>
            </a:r>
            <a:r>
              <a:rPr lang="en-US" altLang="zh-CN" dirty="0"/>
              <a:t>improve</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integrated</a:t>
            </a:r>
            <a:r>
              <a:rPr lang="zh-CN" altLang="en-US" dirty="0"/>
              <a:t> </a:t>
            </a:r>
            <a:r>
              <a:rPr lang="en-US" altLang="zh-CN" dirty="0"/>
              <a:t>model</a:t>
            </a:r>
            <a:endParaRPr lang="en-US" dirty="0"/>
          </a:p>
        </p:txBody>
      </p:sp>
      <p:sp>
        <p:nvSpPr>
          <p:cNvPr id="14" name="Rectangle 13"/>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3262856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B8543B9D-EEBB-374B-9F32-E07B07DA1AF7}"/>
              </a:ext>
            </a:extLst>
          </p:cNvPr>
          <p:cNvSpPr/>
          <p:nvPr/>
        </p:nvSpPr>
        <p:spPr>
          <a:xfrm>
            <a:off x="4278086" y="1658953"/>
            <a:ext cx="800100" cy="29478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a16="http://schemas.microsoft.com/office/drawing/2014/main" xmlns="" id="{37AF189F-814A-284C-8196-28C2D5FEC9F7}"/>
              </a:ext>
            </a:extLst>
          </p:cNvPr>
          <p:cNvSpPr/>
          <p:nvPr/>
        </p:nvSpPr>
        <p:spPr>
          <a:xfrm>
            <a:off x="382092" y="712886"/>
            <a:ext cx="8133258" cy="1029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4" name="Group 13"/>
          <p:cNvGrpSpPr/>
          <p:nvPr/>
        </p:nvGrpSpPr>
        <p:grpSpPr>
          <a:xfrm>
            <a:off x="1221069" y="437755"/>
            <a:ext cx="6582721" cy="1221199"/>
            <a:chOff x="2911317" y="1909741"/>
            <a:chExt cx="7168274" cy="1583267"/>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3842" t="48951"/>
            <a:stretch/>
          </p:blipFill>
          <p:spPr>
            <a:xfrm>
              <a:off x="6086856" y="2335920"/>
              <a:ext cx="3992735" cy="1157088"/>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 r="73915" b="47084"/>
            <a:stretch/>
          </p:blipFill>
          <p:spPr>
            <a:xfrm>
              <a:off x="2911317" y="1909741"/>
              <a:ext cx="2026443" cy="1310513"/>
            </a:xfrm>
            <a:prstGeom prst="rect">
              <a:avLst/>
            </a:prstGeom>
          </p:spPr>
        </p:pic>
        <p:grpSp>
          <p:nvGrpSpPr>
            <p:cNvPr id="17" name="Group 16"/>
            <p:cNvGrpSpPr/>
            <p:nvPr/>
          </p:nvGrpSpPr>
          <p:grpSpPr>
            <a:xfrm>
              <a:off x="4794502" y="2424376"/>
              <a:ext cx="1130810" cy="623866"/>
              <a:chOff x="4776214" y="2278072"/>
              <a:chExt cx="1130810" cy="623866"/>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1035" t="70586" r="32646" b="18790"/>
              <a:stretch/>
            </p:blipFill>
            <p:spPr>
              <a:xfrm>
                <a:off x="4937760" y="2700770"/>
                <a:ext cx="969264" cy="201168"/>
              </a:xfrm>
              <a:prstGeom prst="rect">
                <a:avLst/>
              </a:prstGeom>
            </p:spPr>
          </p:pic>
          <p:sp>
            <p:nvSpPr>
              <p:cNvPr id="19" name="TextBox 18"/>
              <p:cNvSpPr txBox="1"/>
              <p:nvPr/>
            </p:nvSpPr>
            <p:spPr>
              <a:xfrm>
                <a:off x="4776214" y="2278072"/>
                <a:ext cx="1130810" cy="209490"/>
              </a:xfrm>
              <a:prstGeom prst="rect">
                <a:avLst/>
              </a:prstGeom>
              <a:noFill/>
            </p:spPr>
            <p:txBody>
              <a:bodyPr wrap="square" rtlCol="0">
                <a:spAutoFit/>
              </a:bodyPr>
              <a:lstStyle/>
              <a:p>
                <a:pPr algn="ctr"/>
                <a:r>
                  <a:rPr lang="en-US" altLang="zh-CN" sz="450" dirty="0"/>
                  <a:t>Inject</a:t>
                </a:r>
                <a:r>
                  <a:rPr lang="zh-CN" altLang="en-US" sz="450" dirty="0"/>
                  <a:t> </a:t>
                </a:r>
                <a:r>
                  <a:rPr lang="en-US" altLang="zh-CN" sz="450" dirty="0"/>
                  <a:t>fertilized</a:t>
                </a:r>
                <a:r>
                  <a:rPr lang="zh-CN" altLang="en-US" sz="450" dirty="0"/>
                  <a:t> </a:t>
                </a:r>
                <a:r>
                  <a:rPr lang="en-US" altLang="zh-CN" sz="450" dirty="0"/>
                  <a:t>eggs</a:t>
                </a:r>
                <a:endParaRPr lang="en-US" sz="450" dirty="0"/>
              </a:p>
            </p:txBody>
          </p:sp>
        </p:grpSp>
      </p:grpSp>
      <p:sp>
        <p:nvSpPr>
          <p:cNvPr id="13" name="TextBox 12"/>
          <p:cNvSpPr txBox="1"/>
          <p:nvPr/>
        </p:nvSpPr>
        <p:spPr>
          <a:xfrm>
            <a:off x="491670" y="184152"/>
            <a:ext cx="7075109" cy="461665"/>
          </a:xfrm>
          <a:prstGeom prst="rect">
            <a:avLst/>
          </a:prstGeom>
          <a:noFill/>
        </p:spPr>
        <p:txBody>
          <a:bodyPr wrap="square" rtlCol="0">
            <a:spAutoFit/>
          </a:bodyPr>
          <a:lstStyle/>
          <a:p>
            <a:pPr algn="ctr"/>
            <a:r>
              <a:rPr lang="en-US" altLang="zh-CN" sz="2400" dirty="0">
                <a:solidFill>
                  <a:srgbClr val="22228B"/>
                </a:solidFill>
                <a:highlight>
                  <a:srgbClr val="FFFFFF"/>
                </a:highlight>
                <a:latin typeface="Helvetica Neue"/>
                <a:ea typeface="Helvetica Neue"/>
                <a:cs typeface="Helvetica Neue"/>
                <a:sym typeface="Helvetica Neue"/>
              </a:rPr>
              <a:t>Validation</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with</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transgenic</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mouse</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enhancer</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assay</a:t>
            </a:r>
          </a:p>
        </p:txBody>
      </p:sp>
      <p:pic>
        <p:nvPicPr>
          <p:cNvPr id="5" name="Picture 4">
            <a:extLst>
              <a:ext uri="{FF2B5EF4-FFF2-40B4-BE49-F238E27FC236}">
                <a16:creationId xmlns:a16="http://schemas.microsoft.com/office/drawing/2014/main" xmlns="" id="{CD1B89F7-7AFC-BC45-82DF-93B3EF0E2834}"/>
              </a:ext>
            </a:extLst>
          </p:cNvPr>
          <p:cNvPicPr>
            <a:picLocks noChangeAspect="1"/>
          </p:cNvPicPr>
          <p:nvPr/>
        </p:nvPicPr>
        <p:blipFill rotWithShape="1">
          <a:blip r:embed="rId4"/>
          <a:srcRect t="21478" r="31333" b="45107"/>
          <a:stretch/>
        </p:blipFill>
        <p:spPr>
          <a:xfrm>
            <a:off x="382093" y="1742719"/>
            <a:ext cx="4010565" cy="2864067"/>
          </a:xfrm>
          <a:prstGeom prst="rect">
            <a:avLst/>
          </a:prstGeom>
        </p:spPr>
      </p:pic>
      <p:pic>
        <p:nvPicPr>
          <p:cNvPr id="21" name="Picture 20">
            <a:extLst>
              <a:ext uri="{FF2B5EF4-FFF2-40B4-BE49-F238E27FC236}">
                <a16:creationId xmlns:a16="http://schemas.microsoft.com/office/drawing/2014/main" xmlns="" id="{4C3DC6AC-B6CE-4743-BE6C-86F786F79F02}"/>
              </a:ext>
            </a:extLst>
          </p:cNvPr>
          <p:cNvPicPr>
            <a:picLocks noChangeAspect="1"/>
          </p:cNvPicPr>
          <p:nvPr/>
        </p:nvPicPr>
        <p:blipFill rotWithShape="1">
          <a:blip r:embed="rId4"/>
          <a:srcRect l="83844" t="4454" b="82362"/>
          <a:stretch/>
        </p:blipFill>
        <p:spPr>
          <a:xfrm>
            <a:off x="4029225" y="3904805"/>
            <a:ext cx="471706" cy="564905"/>
          </a:xfrm>
          <a:prstGeom prst="rect">
            <a:avLst/>
          </a:prstGeom>
        </p:spPr>
      </p:pic>
      <p:pic>
        <p:nvPicPr>
          <p:cNvPr id="20" name="Picture 19">
            <a:extLst>
              <a:ext uri="{FF2B5EF4-FFF2-40B4-BE49-F238E27FC236}">
                <a16:creationId xmlns:a16="http://schemas.microsoft.com/office/drawing/2014/main" xmlns="" id="{188ED0BA-F8E2-2747-8F7C-05E0A6515876}"/>
              </a:ext>
            </a:extLst>
          </p:cNvPr>
          <p:cNvPicPr>
            <a:picLocks noChangeAspect="1"/>
          </p:cNvPicPr>
          <p:nvPr/>
        </p:nvPicPr>
        <p:blipFill>
          <a:blip r:embed="rId5"/>
          <a:stretch>
            <a:fillRect/>
          </a:stretch>
        </p:blipFill>
        <p:spPr>
          <a:xfrm>
            <a:off x="4658972" y="1658954"/>
            <a:ext cx="3950903" cy="3055903"/>
          </a:xfrm>
          <a:prstGeom prst="rect">
            <a:avLst/>
          </a:prstGeom>
        </p:spPr>
      </p:pic>
      <p:sp>
        <p:nvSpPr>
          <p:cNvPr id="2" name="TextBox 1">
            <a:extLst>
              <a:ext uri="{FF2B5EF4-FFF2-40B4-BE49-F238E27FC236}">
                <a16:creationId xmlns:a16="http://schemas.microsoft.com/office/drawing/2014/main" xmlns="" id="{81528456-FE3A-0144-A5A2-274DDC80F5CD}"/>
              </a:ext>
            </a:extLst>
          </p:cNvPr>
          <p:cNvSpPr txBox="1"/>
          <p:nvPr/>
        </p:nvSpPr>
        <p:spPr>
          <a:xfrm>
            <a:off x="3631195" y="4698435"/>
            <a:ext cx="2093882" cy="307777"/>
          </a:xfrm>
          <a:prstGeom prst="rect">
            <a:avLst/>
          </a:prstGeom>
          <a:noFill/>
        </p:spPr>
        <p:txBody>
          <a:bodyPr wrap="square" rtlCol="0">
            <a:spAutoFit/>
          </a:bodyPr>
          <a:lstStyle/>
          <a:p>
            <a:r>
              <a:rPr lang="en-US" altLang="zh-CN" dirty="0"/>
              <a:t>False</a:t>
            </a:r>
            <a:r>
              <a:rPr lang="zh-CN" altLang="en-US" dirty="0"/>
              <a:t> </a:t>
            </a:r>
            <a:r>
              <a:rPr lang="en-US" altLang="zh-CN" dirty="0"/>
              <a:t>Positive</a:t>
            </a:r>
            <a:r>
              <a:rPr lang="zh-CN" altLang="en-US" dirty="0"/>
              <a:t> </a:t>
            </a:r>
            <a:r>
              <a:rPr lang="en-US" altLang="zh-CN" dirty="0"/>
              <a:t>Rate</a:t>
            </a:r>
            <a:endParaRPr lang="en-US" dirty="0"/>
          </a:p>
        </p:txBody>
      </p:sp>
      <p:sp>
        <p:nvSpPr>
          <p:cNvPr id="22" name="Rectangle 21"/>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2996079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E73099-BC16-424F-901D-D339B4A31510}"/>
              </a:ext>
            </a:extLst>
          </p:cNvPr>
          <p:cNvPicPr>
            <a:picLocks noChangeAspect="1"/>
          </p:cNvPicPr>
          <p:nvPr/>
        </p:nvPicPr>
        <p:blipFill>
          <a:blip r:embed="rId3"/>
          <a:stretch>
            <a:fillRect/>
          </a:stretch>
        </p:blipFill>
        <p:spPr>
          <a:xfrm>
            <a:off x="3660849" y="2801129"/>
            <a:ext cx="5338444" cy="2204357"/>
          </a:xfrm>
          <a:prstGeom prst="rect">
            <a:avLst/>
          </a:prstGeom>
        </p:spPr>
      </p:pic>
      <p:sp>
        <p:nvSpPr>
          <p:cNvPr id="5" name="TextBox 4">
            <a:extLst>
              <a:ext uri="{FF2B5EF4-FFF2-40B4-BE49-F238E27FC236}">
                <a16:creationId xmlns:a16="http://schemas.microsoft.com/office/drawing/2014/main" xmlns="" id="{97BB2925-4A0C-9148-84CC-D8FBC4B09102}"/>
              </a:ext>
            </a:extLst>
          </p:cNvPr>
          <p:cNvSpPr txBox="1"/>
          <p:nvPr/>
        </p:nvSpPr>
        <p:spPr>
          <a:xfrm>
            <a:off x="6564086" y="905351"/>
            <a:ext cx="2230998" cy="954107"/>
          </a:xfrm>
          <a:prstGeom prst="rect">
            <a:avLst/>
          </a:prstGeom>
          <a:noFill/>
        </p:spPr>
        <p:txBody>
          <a:bodyPr wrap="square" rtlCol="0">
            <a:spAutoFit/>
          </a:bodyPr>
          <a:lstStyle/>
          <a:p>
            <a:r>
              <a:rPr lang="en-US" altLang="zh-CN" dirty="0"/>
              <a:t>Validation</a:t>
            </a:r>
            <a:r>
              <a:rPr lang="zh-CN" altLang="en-US" dirty="0"/>
              <a:t> </a:t>
            </a:r>
            <a:r>
              <a:rPr lang="en-US" altLang="zh-CN" dirty="0"/>
              <a:t>using</a:t>
            </a:r>
            <a:r>
              <a:rPr lang="zh-CN" altLang="en-US" dirty="0"/>
              <a:t> </a:t>
            </a:r>
            <a:r>
              <a:rPr lang="en-US" altLang="zh-CN" dirty="0"/>
              <a:t>transduction-based</a:t>
            </a:r>
            <a:r>
              <a:rPr lang="zh-CN" altLang="en-US" dirty="0"/>
              <a:t> </a:t>
            </a:r>
            <a:r>
              <a:rPr lang="en-US" altLang="zh-CN" dirty="0"/>
              <a:t>reporter</a:t>
            </a:r>
            <a:r>
              <a:rPr lang="zh-CN" altLang="en-US" dirty="0"/>
              <a:t> </a:t>
            </a:r>
            <a:r>
              <a:rPr lang="en-US" altLang="zh-CN" dirty="0"/>
              <a:t>assay</a:t>
            </a:r>
            <a:r>
              <a:rPr lang="zh-CN" altLang="en-US" dirty="0"/>
              <a:t> </a:t>
            </a:r>
            <a:r>
              <a:rPr lang="en-US" altLang="zh-CN" dirty="0"/>
              <a:t>(H1-hESC,</a:t>
            </a:r>
            <a:r>
              <a:rPr lang="zh-CN" altLang="en-US" dirty="0"/>
              <a:t> </a:t>
            </a:r>
            <a:r>
              <a:rPr lang="en-US" altLang="zh-CN" dirty="0"/>
              <a:t>HOS,</a:t>
            </a:r>
            <a:r>
              <a:rPr lang="zh-CN" altLang="en-US" dirty="0"/>
              <a:t> </a:t>
            </a:r>
            <a:r>
              <a:rPr lang="en-US" altLang="zh-CN" dirty="0"/>
              <a:t>A549</a:t>
            </a:r>
            <a:r>
              <a:rPr lang="zh-CN" altLang="en-US" dirty="0"/>
              <a:t> </a:t>
            </a:r>
            <a:r>
              <a:rPr lang="en-US" altLang="zh-CN" dirty="0"/>
              <a:t>and</a:t>
            </a:r>
            <a:r>
              <a:rPr lang="zh-CN" altLang="en-US" dirty="0"/>
              <a:t> </a:t>
            </a:r>
            <a:r>
              <a:rPr lang="en-US" altLang="zh-CN" dirty="0"/>
              <a:t>TZMBL)</a:t>
            </a:r>
            <a:endParaRPr lang="en-US" dirty="0"/>
          </a:p>
        </p:txBody>
      </p:sp>
      <p:sp>
        <p:nvSpPr>
          <p:cNvPr id="6" name="TextBox 5">
            <a:extLst>
              <a:ext uri="{FF2B5EF4-FFF2-40B4-BE49-F238E27FC236}">
                <a16:creationId xmlns:a16="http://schemas.microsoft.com/office/drawing/2014/main" xmlns="" id="{7BCD6A81-F33E-6548-B687-860A4BB81AAB}"/>
              </a:ext>
            </a:extLst>
          </p:cNvPr>
          <p:cNvSpPr txBox="1"/>
          <p:nvPr/>
        </p:nvSpPr>
        <p:spPr>
          <a:xfrm>
            <a:off x="6839134" y="2319772"/>
            <a:ext cx="2304866" cy="523220"/>
          </a:xfrm>
          <a:prstGeom prst="rect">
            <a:avLst/>
          </a:prstGeom>
          <a:noFill/>
        </p:spPr>
        <p:txBody>
          <a:bodyPr wrap="square" rtlCol="0">
            <a:spAutoFit/>
          </a:bodyPr>
          <a:lstStyle/>
          <a:p>
            <a:r>
              <a:rPr lang="en-US" altLang="zh-CN" dirty="0"/>
              <a:t>Compare</a:t>
            </a:r>
            <a:r>
              <a:rPr lang="zh-CN" altLang="en-US" dirty="0"/>
              <a:t> </a:t>
            </a:r>
            <a:r>
              <a:rPr lang="en-US" altLang="zh-CN" dirty="0"/>
              <a:t>overlap</a:t>
            </a:r>
            <a:r>
              <a:rPr lang="zh-CN" altLang="en-US" dirty="0"/>
              <a:t> </a:t>
            </a:r>
            <a:r>
              <a:rPr lang="en-US" altLang="zh-CN" dirty="0"/>
              <a:t>with</a:t>
            </a:r>
            <a:r>
              <a:rPr lang="zh-CN" altLang="en-US" dirty="0"/>
              <a:t> </a:t>
            </a:r>
            <a:r>
              <a:rPr lang="en-US" altLang="zh-CN" dirty="0"/>
              <a:t>FANTOM5</a:t>
            </a:r>
            <a:r>
              <a:rPr lang="zh-CN" altLang="en-US" dirty="0"/>
              <a:t> </a:t>
            </a:r>
            <a:r>
              <a:rPr lang="en-US" altLang="zh-CN" dirty="0"/>
              <a:t>enhancers</a:t>
            </a:r>
            <a:endParaRPr lang="en-US" dirty="0"/>
          </a:p>
        </p:txBody>
      </p:sp>
      <p:sp>
        <p:nvSpPr>
          <p:cNvPr id="7" name="TextBox 6">
            <a:extLst>
              <a:ext uri="{FF2B5EF4-FFF2-40B4-BE49-F238E27FC236}">
                <a16:creationId xmlns:a16="http://schemas.microsoft.com/office/drawing/2014/main" xmlns="" id="{AD1AECAB-4FF1-5449-AEB5-718F78E5034B}"/>
              </a:ext>
            </a:extLst>
          </p:cNvPr>
          <p:cNvSpPr txBox="1"/>
          <p:nvPr/>
        </p:nvSpPr>
        <p:spPr>
          <a:xfrm>
            <a:off x="495622" y="252349"/>
            <a:ext cx="8133347" cy="461665"/>
          </a:xfrm>
          <a:prstGeom prst="rect">
            <a:avLst/>
          </a:prstGeom>
          <a:noFill/>
        </p:spPr>
        <p:txBody>
          <a:bodyPr wrap="square" rtlCol="0">
            <a:spAutoFit/>
          </a:bodyPr>
          <a:lstStyle/>
          <a:p>
            <a:pPr algn="ctr"/>
            <a:r>
              <a:rPr lang="en-US" altLang="zh-CN" sz="2400" dirty="0">
                <a:solidFill>
                  <a:srgbClr val="22228B"/>
                </a:solidFill>
                <a:highlight>
                  <a:srgbClr val="FFFFFF"/>
                </a:highlight>
                <a:latin typeface="Helvetica Neue"/>
                <a:ea typeface="Helvetica Neue"/>
                <a:cs typeface="Helvetica Neue"/>
                <a:sym typeface="Helvetica Neue"/>
              </a:rPr>
              <a:t>Matched-Filter</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can</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be</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applied</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across</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different</a:t>
            </a:r>
            <a:r>
              <a:rPr lang="zh-CN" altLang="en-US" sz="2400" dirty="0">
                <a:solidFill>
                  <a:srgbClr val="22228B"/>
                </a:solidFill>
                <a:highlight>
                  <a:srgbClr val="FFFFFF"/>
                </a:highlight>
                <a:latin typeface="Helvetica Neue"/>
                <a:ea typeface="Helvetica Neue"/>
                <a:cs typeface="Helvetica Neue"/>
                <a:sym typeface="Helvetica Neue"/>
              </a:rPr>
              <a:t> </a:t>
            </a:r>
            <a:r>
              <a:rPr lang="en-US" altLang="zh-CN" sz="2400" dirty="0">
                <a:solidFill>
                  <a:srgbClr val="22228B"/>
                </a:solidFill>
                <a:highlight>
                  <a:srgbClr val="FFFFFF"/>
                </a:highlight>
                <a:latin typeface="Helvetica Neue"/>
                <a:ea typeface="Helvetica Neue"/>
                <a:cs typeface="Helvetica Neue"/>
                <a:sym typeface="Helvetica Neue"/>
              </a:rPr>
              <a:t>organisms</a:t>
            </a:r>
          </a:p>
        </p:txBody>
      </p:sp>
      <p:pic>
        <p:nvPicPr>
          <p:cNvPr id="14" name="Picture 13">
            <a:extLst>
              <a:ext uri="{FF2B5EF4-FFF2-40B4-BE49-F238E27FC236}">
                <a16:creationId xmlns:a16="http://schemas.microsoft.com/office/drawing/2014/main" xmlns="" id="{1D8B034E-E161-DC4A-AEBB-578A67B4E019}"/>
              </a:ext>
            </a:extLst>
          </p:cNvPr>
          <p:cNvPicPr>
            <a:picLocks noChangeAspect="1"/>
          </p:cNvPicPr>
          <p:nvPr/>
        </p:nvPicPr>
        <p:blipFill rotWithShape="1">
          <a:blip r:embed="rId4"/>
          <a:srcRect l="58194" t="10483"/>
          <a:stretch/>
        </p:blipFill>
        <p:spPr>
          <a:xfrm>
            <a:off x="4213380" y="933762"/>
            <a:ext cx="2350708" cy="1647620"/>
          </a:xfrm>
          <a:prstGeom prst="rect">
            <a:avLst/>
          </a:prstGeom>
        </p:spPr>
      </p:pic>
      <p:pic>
        <p:nvPicPr>
          <p:cNvPr id="3" name="Picture 2">
            <a:extLst>
              <a:ext uri="{FF2B5EF4-FFF2-40B4-BE49-F238E27FC236}">
                <a16:creationId xmlns:a16="http://schemas.microsoft.com/office/drawing/2014/main" xmlns="" id="{0AB9A4CE-C802-0741-A9C2-FE2C5E5D3725}"/>
              </a:ext>
            </a:extLst>
          </p:cNvPr>
          <p:cNvPicPr>
            <a:picLocks noChangeAspect="1"/>
          </p:cNvPicPr>
          <p:nvPr/>
        </p:nvPicPr>
        <p:blipFill>
          <a:blip r:embed="rId5"/>
          <a:stretch>
            <a:fillRect/>
          </a:stretch>
        </p:blipFill>
        <p:spPr>
          <a:xfrm>
            <a:off x="366863" y="1147041"/>
            <a:ext cx="3156463" cy="2693878"/>
          </a:xfrm>
          <a:prstGeom prst="rect">
            <a:avLst/>
          </a:prstGeom>
        </p:spPr>
      </p:pic>
      <p:sp>
        <p:nvSpPr>
          <p:cNvPr id="8" name="TextBox 7">
            <a:extLst>
              <a:ext uri="{FF2B5EF4-FFF2-40B4-BE49-F238E27FC236}">
                <a16:creationId xmlns:a16="http://schemas.microsoft.com/office/drawing/2014/main" xmlns="" id="{7BAF1358-404F-B547-A168-FE9FA814AAAF}"/>
              </a:ext>
            </a:extLst>
          </p:cNvPr>
          <p:cNvSpPr txBox="1"/>
          <p:nvPr/>
        </p:nvSpPr>
        <p:spPr>
          <a:xfrm>
            <a:off x="495622" y="4012335"/>
            <a:ext cx="3175059" cy="923330"/>
          </a:xfrm>
          <a:prstGeom prst="rect">
            <a:avLst/>
          </a:prstGeom>
          <a:noFill/>
        </p:spPr>
        <p:txBody>
          <a:bodyPr wrap="square" rtlCol="0">
            <a:spAutoFit/>
          </a:bodyPr>
          <a:lstStyle/>
          <a:p>
            <a:r>
              <a:rPr lang="en-US" altLang="zh-CN" sz="1800" dirty="0"/>
              <a:t>Compare</a:t>
            </a:r>
            <a:r>
              <a:rPr lang="zh-CN" altLang="en-US" sz="1800" dirty="0"/>
              <a:t> </a:t>
            </a:r>
            <a:r>
              <a:rPr lang="en-US" altLang="zh-CN" sz="1800" dirty="0"/>
              <a:t>Matched-Filter</a:t>
            </a:r>
            <a:r>
              <a:rPr lang="zh-CN" altLang="en-US" sz="1800" dirty="0"/>
              <a:t> </a:t>
            </a:r>
            <a:r>
              <a:rPr lang="en-US" altLang="zh-CN" sz="1800" dirty="0"/>
              <a:t>performance</a:t>
            </a:r>
            <a:r>
              <a:rPr lang="zh-CN" altLang="en-US" sz="1800" dirty="0"/>
              <a:t> </a:t>
            </a:r>
            <a:r>
              <a:rPr lang="en-US" altLang="zh-CN" sz="1800" dirty="0"/>
              <a:t>with</a:t>
            </a:r>
            <a:r>
              <a:rPr lang="zh-CN" altLang="en-US" sz="1800" dirty="0"/>
              <a:t> </a:t>
            </a:r>
            <a:r>
              <a:rPr lang="en-US" altLang="zh-CN" sz="1800" dirty="0"/>
              <a:t>other</a:t>
            </a:r>
            <a:r>
              <a:rPr lang="zh-CN" altLang="en-US" sz="1800" dirty="0"/>
              <a:t> </a:t>
            </a:r>
            <a:r>
              <a:rPr lang="en-US" altLang="zh-CN" sz="1800" dirty="0"/>
              <a:t>state-of-the-art</a:t>
            </a:r>
            <a:r>
              <a:rPr lang="zh-CN" altLang="en-US" sz="1800" dirty="0"/>
              <a:t> </a:t>
            </a:r>
            <a:r>
              <a:rPr lang="en-US" altLang="zh-CN" sz="1800" dirty="0"/>
              <a:t>methods</a:t>
            </a:r>
            <a:endParaRPr lang="en-US" sz="1800" dirty="0"/>
          </a:p>
        </p:txBody>
      </p:sp>
      <p:sp>
        <p:nvSpPr>
          <p:cNvPr id="9" name="Rectangle 8"/>
          <p:cNvSpPr/>
          <p:nvPr/>
        </p:nvSpPr>
        <p:spPr>
          <a:xfrm>
            <a:off x="0" y="4856944"/>
            <a:ext cx="3251211" cy="261610"/>
          </a:xfrm>
          <a:prstGeom prst="rect">
            <a:avLst/>
          </a:prstGeom>
        </p:spPr>
        <p:txBody>
          <a:bodyPr wrap="none">
            <a:spAutoFit/>
          </a:bodyPr>
          <a:lstStyle/>
          <a:p>
            <a:r>
              <a:rPr lang="en-US" sz="1100" b="1" dirty="0" smtClean="0">
                <a:solidFill>
                  <a:schemeClr val="bg1">
                    <a:lumMod val="50000"/>
                  </a:schemeClr>
                </a:solidFill>
              </a:rPr>
              <a:t>[ </a:t>
            </a:r>
            <a:r>
              <a:rPr lang="en-US" sz="1100" b="1" dirty="0" err="1" smtClean="0">
                <a:solidFill>
                  <a:schemeClr val="bg1">
                    <a:lumMod val="50000"/>
                  </a:schemeClr>
                </a:solidFill>
              </a:rPr>
              <a:t>biorxiv.org</a:t>
            </a:r>
            <a:r>
              <a:rPr lang="en-US" sz="1100" b="1" dirty="0" smtClean="0">
                <a:solidFill>
                  <a:schemeClr val="bg1">
                    <a:lumMod val="50000"/>
                  </a:schemeClr>
                </a:solidFill>
              </a:rPr>
              <a:t>/content/early/2018/08/05/385237 ]</a:t>
            </a:r>
            <a:endParaRPr lang="en-US" sz="1100" b="1" dirty="0">
              <a:solidFill>
                <a:schemeClr val="bg1">
                  <a:lumMod val="50000"/>
                </a:schemeClr>
              </a:solidFill>
            </a:endParaRPr>
          </a:p>
        </p:txBody>
      </p:sp>
    </p:spTree>
    <p:extLst>
      <p:ext uri="{BB962C8B-B14F-4D97-AF65-F5344CB8AC3E}">
        <p14:creationId xmlns:p14="http://schemas.microsoft.com/office/powerpoint/2010/main" val="805677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069CB3A-B86C-7442-848E-5239ADEB3422}"/>
              </a:ext>
            </a:extLst>
          </p:cNvPr>
          <p:cNvPicPr>
            <a:picLocks noChangeAspect="1"/>
          </p:cNvPicPr>
          <p:nvPr/>
        </p:nvPicPr>
        <p:blipFill>
          <a:blip r:embed="rId3"/>
          <a:stretch>
            <a:fillRect/>
          </a:stretch>
        </p:blipFill>
        <p:spPr>
          <a:xfrm>
            <a:off x="1003543" y="728480"/>
            <a:ext cx="7075787" cy="4312627"/>
          </a:xfrm>
          <a:prstGeom prst="rect">
            <a:avLst/>
          </a:prstGeom>
        </p:spPr>
      </p:pic>
      <p:sp>
        <p:nvSpPr>
          <p:cNvPr id="7" name="TextBox 6">
            <a:extLst>
              <a:ext uri="{FF2B5EF4-FFF2-40B4-BE49-F238E27FC236}">
                <a16:creationId xmlns:a16="http://schemas.microsoft.com/office/drawing/2014/main" xmlns="" id="{AA7297DE-223D-1E4A-80D1-E00C3A00A98D}"/>
              </a:ext>
            </a:extLst>
          </p:cNvPr>
          <p:cNvSpPr txBox="1"/>
          <p:nvPr/>
        </p:nvSpPr>
        <p:spPr>
          <a:xfrm>
            <a:off x="500564" y="102393"/>
            <a:ext cx="8356759" cy="430887"/>
          </a:xfrm>
          <a:prstGeom prst="rect">
            <a:avLst/>
          </a:prstGeom>
          <a:noFill/>
        </p:spPr>
        <p:txBody>
          <a:bodyPr wrap="square" rtlCol="0">
            <a:spAutoFit/>
          </a:bodyPr>
          <a:lstStyle/>
          <a:p>
            <a:pPr algn="ctr"/>
            <a:r>
              <a:rPr lang="en-US" altLang="zh-CN" sz="2200" dirty="0">
                <a:solidFill>
                  <a:srgbClr val="22228B"/>
                </a:solidFill>
                <a:latin typeface="Helvetica Neue"/>
                <a:ea typeface="Helvetica Neue"/>
                <a:cs typeface="Helvetica Neue"/>
                <a:sym typeface="Helvetica Neue"/>
              </a:rPr>
              <a:t>Constructing a high-confidence set of cell-specific enhancers </a:t>
            </a:r>
          </a:p>
        </p:txBody>
      </p:sp>
      <p:sp>
        <p:nvSpPr>
          <p:cNvPr id="4" name="Rectangle 3"/>
          <p:cNvSpPr/>
          <p:nvPr/>
        </p:nvSpPr>
        <p:spPr>
          <a:xfrm rot="16200000">
            <a:off x="-1077232" y="3712659"/>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1484566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7186553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algn="ctr">
              <a:buSzPct val="25000"/>
            </a:pPr>
            <a:r>
              <a:rPr lang="en" sz="2700" dirty="0" err="1">
                <a:solidFill>
                  <a:srgbClr val="22228B"/>
                </a:solidFill>
                <a:highlight>
                  <a:srgbClr val="FFFFFF"/>
                </a:highlight>
                <a:latin typeface="Helvetica Neue"/>
                <a:ea typeface="Helvetica Neue"/>
                <a:cs typeface="Helvetica Neue"/>
                <a:sym typeface="Helvetica Neue"/>
              </a:rPr>
              <a:t>Funseq</a:t>
            </a:r>
            <a:r>
              <a:rPr lang="en" sz="2700" dirty="0">
                <a:solidFill>
                  <a:srgbClr val="22228B"/>
                </a:solidFill>
                <a:highlight>
                  <a:srgbClr val="FFFFFF"/>
                </a:highlight>
                <a:latin typeface="Helvetica Neue"/>
                <a:ea typeface="Helvetica Neue"/>
                <a:cs typeface="Helvetica Neue"/>
                <a:sym typeface="Helvetica Neue"/>
              </a:rPr>
              <a:t>: a flexible framework to determine </a:t>
            </a:r>
            <a:br>
              <a:rPr lang="en" sz="2700" dirty="0">
                <a:solidFill>
                  <a:srgbClr val="22228B"/>
                </a:solidFill>
                <a:highlight>
                  <a:srgbClr val="FFFFFF"/>
                </a:highlight>
                <a:latin typeface="Helvetica Neue"/>
                <a:ea typeface="Helvetica Neue"/>
                <a:cs typeface="Helvetica Neue"/>
                <a:sym typeface="Helvetica Neue"/>
              </a:rPr>
            </a:br>
            <a:r>
              <a:rPr lang="en" sz="2700" dirty="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a:buSzPct val="25000"/>
            </a:pPr>
            <a:r>
              <a:rPr lang="en" sz="1200" b="1">
                <a:solidFill>
                  <a:srgbClr val="000090"/>
                </a:solidFill>
              </a:rPr>
              <a:t>Annotation (tf binding sites open chromatin, ncRNAs) &amp; Chromatin Dynamics</a:t>
            </a:r>
          </a:p>
          <a:p>
            <a:endParaRPr sz="1200" b="1">
              <a:solidFill>
                <a:srgbClr val="000090"/>
              </a:solidFill>
            </a:endParaRPr>
          </a:p>
          <a:p>
            <a:endParaRPr sz="1100" b="1">
              <a:solidFill>
                <a:srgbClr val="000090"/>
              </a:solidFill>
            </a:endParaRPr>
          </a:p>
          <a:p>
            <a:pPr>
              <a:buSzPct val="25000"/>
            </a:pPr>
            <a:r>
              <a:rPr lang="en" sz="1200" b="1">
                <a:solidFill>
                  <a:srgbClr val="000090"/>
                </a:solidFill>
              </a:rPr>
              <a:t>Conservation</a:t>
            </a:r>
            <a:br>
              <a:rPr lang="en" sz="1200" b="1">
                <a:solidFill>
                  <a:srgbClr val="000090"/>
                </a:solidFill>
              </a:rPr>
            </a:br>
            <a:r>
              <a:rPr lang="en" sz="1200" b="1">
                <a:solidFill>
                  <a:srgbClr val="000090"/>
                </a:solidFill>
              </a:rPr>
              <a:t>(GERP, allele freq.)</a:t>
            </a:r>
          </a:p>
          <a:p>
            <a:endParaRPr sz="1200" b="1">
              <a:solidFill>
                <a:srgbClr val="000090"/>
              </a:solidFill>
            </a:endParaRPr>
          </a:p>
          <a:p>
            <a:endParaRPr sz="1200" b="1">
              <a:solidFill>
                <a:srgbClr val="000090"/>
              </a:solidFill>
            </a:endParaRPr>
          </a:p>
          <a:p>
            <a:pPr>
              <a:buSzPct val="25000"/>
            </a:pPr>
            <a:r>
              <a:rPr lang="en" sz="1200" b="1">
                <a:solidFill>
                  <a:srgbClr val="000090"/>
                </a:solidFill>
              </a:rPr>
              <a:t>Mutational impact (motif breaking, Lof) </a:t>
            </a:r>
          </a:p>
          <a:p>
            <a:endParaRPr sz="1200" b="1">
              <a:solidFill>
                <a:srgbClr val="000090"/>
              </a:solidFill>
            </a:endParaRPr>
          </a:p>
          <a:p>
            <a:endParaRPr sz="1200" b="1">
              <a:solidFill>
                <a:srgbClr val="000090"/>
              </a:solidFill>
            </a:endParaRPr>
          </a:p>
          <a:p>
            <a:pPr>
              <a:buSzPct val="25000"/>
            </a:pPr>
            <a:r>
              <a:rPr lang="en" sz="1200" b="1">
                <a:solidFill>
                  <a:srgbClr val="000090"/>
                </a:solidFill>
              </a:rPr>
              <a:t>Network (centrality position)</a:t>
            </a:r>
          </a:p>
          <a:p>
            <a:pPr>
              <a:buSzPct val="25000"/>
            </a:pPr>
            <a:r>
              <a:rPr lang="en" sz="1200">
                <a:solidFill>
                  <a:srgbClr val="000090"/>
                </a:solidFil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a:buSzPct val="25000"/>
            </a:pPr>
            <a:r>
              <a:rPr lang="en" sz="1000" dirty="0">
                <a:solidFill>
                  <a:srgbClr val="7F7F7F"/>
                </a:solidFill>
              </a:rPr>
              <a:t>[Fu et al., </a:t>
            </a:r>
            <a:r>
              <a:rPr lang="en" sz="1000" dirty="0" err="1">
                <a:solidFill>
                  <a:srgbClr val="7F7F7F"/>
                </a:solidFill>
              </a:rPr>
              <a:t>GenomeBiology</a:t>
            </a:r>
            <a:r>
              <a:rPr lang="en" sz="1000" dirty="0">
                <a:solidFill>
                  <a:srgbClr val="7F7F7F"/>
                </a:solidFill>
              </a:rPr>
              <a:t> ('14), , </a:t>
            </a:r>
            <a:r>
              <a:rPr lang="en" sz="1000" dirty="0" err="1">
                <a:solidFill>
                  <a:srgbClr val="7F7F7F"/>
                </a:solidFill>
              </a:rPr>
              <a:t>Khurana</a:t>
            </a:r>
            <a:r>
              <a:rPr lang="en" sz="1000" dirty="0">
                <a:solidFill>
                  <a:srgbClr val="7F7F7F"/>
                </a:solidFill>
              </a:rPr>
              <a:t> et al., Science ('13)]</a:t>
            </a:r>
          </a:p>
          <a:p>
            <a:pPr>
              <a:buSzPct val="25000"/>
            </a:pPr>
            <a:r>
              <a:rPr lang="en" sz="1600" dirty="0">
                <a:solidFill>
                  <a:srgbClr val="7F7F7F"/>
                </a:solidFil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endParaRPr/>
            </a:p>
          </p:txBody>
        </p:sp>
      </p:grpSp>
    </p:spTree>
    <p:extLst>
      <p:ext uri="{BB962C8B-B14F-4D97-AF65-F5344CB8AC3E}">
        <p14:creationId xmlns:p14="http://schemas.microsoft.com/office/powerpoint/2010/main" val="1079705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a:lnSpc>
                <a:spcPct val="115000"/>
              </a:lnSpc>
            </a:pPr>
            <a:r>
              <a:rPr lang="en" sz="1200">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algn="ctr"/>
            <a:r>
              <a:rPr lang="en" b="1">
                <a:latin typeface="Calibri"/>
                <a:ea typeface="Calibri"/>
                <a:cs typeface="Calibri"/>
                <a:sym typeface="Calibri"/>
              </a:rPr>
              <a:t>Depletion of Common Variants</a:t>
            </a:r>
          </a:p>
          <a:p>
            <a:pPr algn="ctr"/>
            <a:r>
              <a:rPr lang="en" b="1">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algn="ctr">
              <a:lnSpc>
                <a:spcPct val="80000"/>
              </a:lnSpc>
            </a:pPr>
            <a:r>
              <a:rPr lang="en" sz="2200">
                <a:latin typeface="Calibri"/>
                <a:ea typeface="Calibri"/>
                <a:cs typeface="Calibri"/>
                <a:sym typeface="Calibri"/>
              </a:rPr>
              <a:t>Broad categories of regulatory regions under negative selection</a:t>
            </a:r>
          </a:p>
          <a:p>
            <a:pPr algn="ctr">
              <a:lnSpc>
                <a:spcPct val="80000"/>
              </a:lnSpc>
            </a:pPr>
            <a:r>
              <a:rPr lang="en" sz="2200">
                <a:latin typeface="Calibri"/>
                <a:ea typeface="Calibri"/>
                <a:cs typeface="Calibri"/>
                <a:sym typeface="Calibri"/>
              </a:rPr>
              <a:t>Related to:</a:t>
            </a:r>
          </a:p>
          <a:p>
            <a:pPr algn="ctr">
              <a:lnSpc>
                <a:spcPct val="80000"/>
              </a:lnSpc>
            </a:pPr>
            <a:r>
              <a:rPr lang="en" sz="1100">
                <a:latin typeface="Calibri"/>
                <a:ea typeface="Calibri"/>
                <a:cs typeface="Calibri"/>
                <a:sym typeface="Calibri"/>
              </a:rPr>
              <a:t>    	</a:t>
            </a:r>
          </a:p>
          <a:p>
            <a:pPr algn="ctr">
              <a:lnSpc>
                <a:spcPct val="80000"/>
              </a:lnSpc>
            </a:pPr>
            <a:r>
              <a:rPr lang="en" sz="1100">
                <a:latin typeface="Calibri"/>
                <a:ea typeface="Calibri"/>
                <a:cs typeface="Calibri"/>
                <a:sym typeface="Calibri"/>
              </a:rPr>
              <a:t>ENCODE, </a:t>
            </a:r>
            <a:r>
              <a:rPr lang="en" sz="1100" i="1">
                <a:latin typeface="Calibri"/>
                <a:ea typeface="Calibri"/>
                <a:cs typeface="Calibri"/>
                <a:sym typeface="Calibri"/>
              </a:rPr>
              <a:t>Nature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Ward &amp; Kellis, </a:t>
            </a:r>
            <a:r>
              <a:rPr lang="en" sz="1100" i="1">
                <a:latin typeface="Calibri"/>
                <a:ea typeface="Calibri"/>
                <a:cs typeface="Calibri"/>
                <a:sym typeface="Calibri"/>
              </a:rPr>
              <a:t>Science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Mu et al, </a:t>
            </a:r>
            <a:r>
              <a:rPr lang="en" sz="1100" i="1">
                <a:latin typeface="Calibri"/>
                <a:ea typeface="Calibri"/>
                <a:cs typeface="Calibri"/>
                <a:sym typeface="Calibri"/>
              </a:rPr>
              <a:t>NAR</a:t>
            </a:r>
            <a:r>
              <a:rPr lang="en" sz="1100">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r>
              <a:rPr lang="en" sz="1200"/>
              <a:t>(TFSS: Sequence-specific TFs)</a:t>
            </a:r>
          </a:p>
        </p:txBody>
      </p:sp>
    </p:spTree>
    <p:extLst>
      <p:ext uri="{BB962C8B-B14F-4D97-AF65-F5344CB8AC3E}">
        <p14:creationId xmlns:p14="http://schemas.microsoft.com/office/powerpoint/2010/main" val="1240220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dirty="0">
                <a:solidFill>
                  <a:schemeClr val="dk1"/>
                </a:solidFill>
                <a:latin typeface="Arial" panose="020B0604020202020204" pitchFamily="34" charset="0"/>
                <a:ea typeface="Calibri"/>
                <a:cs typeface="Arial" panose="020B0604020202020204" pitchFamily="34" charset="0"/>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Tree>
    <p:extLst>
      <p:ext uri="{BB962C8B-B14F-4D97-AF65-F5344CB8AC3E}">
        <p14:creationId xmlns:p14="http://schemas.microsoft.com/office/powerpoint/2010/main" val="326812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060419_cytoscape_HPRDng_almostall_colorPS"/>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5503069" y="2720706"/>
            <a:ext cx="2619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
          <p:cNvSpPr>
            <a:spLocks noGrp="1"/>
          </p:cNvSpPr>
          <p:nvPr>
            <p:ph type="title"/>
            <p:custDataLst>
              <p:tags r:id="rId3"/>
            </p:custDataLst>
          </p:nvPr>
        </p:nvSpPr>
        <p:spPr>
          <a:xfrm>
            <a:off x="4488523" y="275035"/>
            <a:ext cx="4566578" cy="857250"/>
          </a:xfrm>
        </p:spPr>
        <p:txBody>
          <a:bodyPr>
            <a:normAutofit fontScale="90000"/>
          </a:bodyPr>
          <a:lstStyle/>
          <a:p>
            <a:pPr>
              <a:defRPr/>
            </a:pPr>
            <a:r>
              <a:rPr lang="en-US" dirty="0">
                <a:ea typeface="ＭＳ Ｐゴシック" charset="0"/>
                <a:cs typeface="ＭＳ Ｐゴシック" charset="0"/>
              </a:rPr>
              <a:t>Hubs Under Constraint: </a:t>
            </a:r>
            <a:br>
              <a:rPr lang="en-US" dirty="0">
                <a:ea typeface="ＭＳ Ｐゴシック" charset="0"/>
                <a:cs typeface="ＭＳ Ｐゴシック" charset="0"/>
              </a:rPr>
            </a:br>
            <a:r>
              <a:rPr lang="en-US" dirty="0">
                <a:ea typeface="ＭＳ Ｐゴシック" charset="0"/>
                <a:cs typeface="ＭＳ Ｐゴシック" charset="0"/>
              </a:rPr>
              <a:t>A Finding from the Network Biology Community</a:t>
            </a:r>
          </a:p>
        </p:txBody>
      </p:sp>
      <p:sp>
        <p:nvSpPr>
          <p:cNvPr id="87043" name="Content Placeholder 2"/>
          <p:cNvSpPr>
            <a:spLocks noGrp="1"/>
          </p:cNvSpPr>
          <p:nvPr>
            <p:ph type="body" idx="1"/>
          </p:nvPr>
        </p:nvSpPr>
        <p:spPr>
          <a:xfrm>
            <a:off x="0" y="2703910"/>
            <a:ext cx="5895975" cy="2589609"/>
          </a:xfrm>
        </p:spPr>
        <p:txBody>
          <a:bodyPr/>
          <a:lstStyle/>
          <a:p>
            <a:r>
              <a:rPr lang="en-US" altLang="en-US" sz="1200" u="sng" dirty="0">
                <a:ea typeface="ＭＳ Ｐゴシック" charset="-128"/>
              </a:rPr>
              <a:t>More Connectivity, More Constraint: </a:t>
            </a:r>
            <a:r>
              <a:rPr lang="en-US" altLang="en-US" sz="1200" dirty="0">
                <a:ea typeface="ＭＳ Ｐゴシック" charset="-128"/>
              </a:rPr>
              <a:t>Genes &amp; proteins that have a more central position in the network tend to evolve more slowly and are more likely to be essential. </a:t>
            </a:r>
          </a:p>
          <a:p>
            <a:r>
              <a:rPr lang="en-US" altLang="en-US" sz="1200" dirty="0">
                <a:ea typeface="ＭＳ Ｐゴシック" charset="-128"/>
              </a:rPr>
              <a:t>This phenomenon is observed in </a:t>
            </a:r>
            <a:br>
              <a:rPr lang="en-US" altLang="en-US" sz="1200" dirty="0">
                <a:ea typeface="ＭＳ Ｐゴシック" charset="-128"/>
              </a:rPr>
            </a:br>
            <a:r>
              <a:rPr lang="en-US" altLang="en-US" sz="1200" b="1" dirty="0">
                <a:solidFill>
                  <a:srgbClr val="FF0000"/>
                </a:solidFill>
                <a:ea typeface="ＭＳ Ｐゴシック" charset="-128"/>
              </a:rPr>
              <a:t>many organisms &amp; different kinds of networks</a:t>
            </a:r>
            <a:endParaRPr lang="en-US" altLang="en-US" sz="1200" dirty="0">
              <a:ea typeface="ＭＳ Ｐゴシック" charset="-128"/>
            </a:endParaRPr>
          </a:p>
          <a:p>
            <a:pPr lvl="1"/>
            <a:r>
              <a:rPr lang="en-US" altLang="en-US" sz="1200" b="1" dirty="0">
                <a:solidFill>
                  <a:srgbClr val="FF0000"/>
                </a:solidFill>
                <a:ea typeface="ＭＳ Ｐゴシック" charset="-128"/>
              </a:rPr>
              <a:t>yeast PPI</a:t>
            </a:r>
            <a:r>
              <a:rPr lang="en-US" altLang="en-US" sz="1200" dirty="0">
                <a:ea typeface="ＭＳ Ｐゴシック" charset="-128"/>
              </a:rPr>
              <a:t> - Fraser et al ('02) Science, </a:t>
            </a:r>
            <a:br>
              <a:rPr lang="en-US" altLang="en-US" sz="1200" dirty="0">
                <a:ea typeface="ＭＳ Ｐゴシック" charset="-128"/>
              </a:rPr>
            </a:br>
            <a:r>
              <a:rPr lang="en-US" altLang="en-US" sz="1200" dirty="0">
                <a:ea typeface="ＭＳ Ｐゴシック" charset="-128"/>
              </a:rPr>
              <a:t>('03) BMC </a:t>
            </a:r>
            <a:r>
              <a:rPr lang="en-US" altLang="en-US" sz="1200" dirty="0" err="1">
                <a:ea typeface="ＭＳ Ｐゴシック" charset="-128"/>
              </a:rPr>
              <a:t>Evo</a:t>
            </a:r>
            <a:r>
              <a:rPr lang="en-US" altLang="en-US" sz="1200" dirty="0">
                <a:ea typeface="ＭＳ Ｐゴシック" charset="-128"/>
              </a:rPr>
              <a:t>. Bio.</a:t>
            </a:r>
          </a:p>
          <a:p>
            <a:pPr lvl="1"/>
            <a:r>
              <a:rPr lang="en-US" altLang="en-US" sz="1200" b="1" dirty="0" err="1">
                <a:solidFill>
                  <a:srgbClr val="FF0000"/>
                </a:solidFill>
                <a:ea typeface="ＭＳ Ｐゴシック" charset="-128"/>
              </a:rPr>
              <a:t>Ecoli</a:t>
            </a:r>
            <a:r>
              <a:rPr lang="en-US" altLang="en-US" sz="1200" b="1" dirty="0">
                <a:solidFill>
                  <a:srgbClr val="FF0000"/>
                </a:solidFill>
                <a:ea typeface="ＭＳ Ｐゴシック" charset="-128"/>
              </a:rPr>
              <a:t> PPI</a:t>
            </a:r>
            <a:r>
              <a:rPr lang="en-US" altLang="en-US" sz="1200" dirty="0">
                <a:ea typeface="ＭＳ Ｐゴシック" charset="-128"/>
              </a:rPr>
              <a:t> - Butland et al ('04) Nature </a:t>
            </a:r>
          </a:p>
          <a:p>
            <a:pPr lvl="1"/>
            <a:r>
              <a:rPr lang="en-US" altLang="en-US" sz="1200" b="1" dirty="0">
                <a:solidFill>
                  <a:srgbClr val="FF0000"/>
                </a:solidFill>
                <a:ea typeface="ＭＳ Ｐゴシック" charset="-128"/>
              </a:rPr>
              <a:t>Worm/fly PPI</a:t>
            </a:r>
            <a:r>
              <a:rPr lang="en-US" altLang="en-US" sz="1200" dirty="0">
                <a:ea typeface="ＭＳ Ｐゴシック" charset="-128"/>
              </a:rPr>
              <a:t> - Hahn et al ('05) MBE </a:t>
            </a:r>
          </a:p>
          <a:p>
            <a:pPr lvl="1"/>
            <a:r>
              <a:rPr lang="en-US" altLang="en-US" sz="1200" b="1" dirty="0">
                <a:solidFill>
                  <a:srgbClr val="FF0000"/>
                </a:solidFill>
                <a:ea typeface="ＭＳ Ｐゴシック" charset="-128"/>
              </a:rPr>
              <a:t>miRNA net</a:t>
            </a:r>
            <a:r>
              <a:rPr lang="en-US" altLang="en-US" sz="1200" dirty="0">
                <a:ea typeface="ＭＳ Ｐゴシック" charset="-128"/>
              </a:rPr>
              <a:t> - Cheng et al ('09) BMC Genomics</a:t>
            </a:r>
          </a:p>
          <a:p>
            <a:endParaRPr lang="en-US" altLang="en-US" sz="1200" dirty="0">
              <a:ea typeface="ＭＳ Ｐゴシック" charset="-128"/>
            </a:endParaRPr>
          </a:p>
        </p:txBody>
      </p:sp>
      <p:sp>
        <p:nvSpPr>
          <p:cNvPr id="87044" name="McK Footnote"/>
          <p:cNvSpPr txBox="1">
            <a:spLocks noChangeArrowheads="1"/>
          </p:cNvSpPr>
          <p:nvPr>
            <p:custDataLst>
              <p:tags r:id="rId4"/>
            </p:custDataLst>
          </p:nvPr>
        </p:nvSpPr>
        <p:spPr bwMode="auto">
          <a:xfrm>
            <a:off x="6473429" y="2388521"/>
            <a:ext cx="1427559"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pPr>
            <a:r>
              <a:rPr lang="en-US" altLang="en-US" sz="825" b="1">
                <a:solidFill>
                  <a:srgbClr val="A6A6A6"/>
                </a:solidFill>
                <a:latin typeface="Arial" charset="0"/>
              </a:rPr>
              <a:t>[Nielsen et al. </a:t>
            </a:r>
            <a:r>
              <a:rPr lang="en-US" altLang="en-US" sz="825" b="1" i="1">
                <a:solidFill>
                  <a:srgbClr val="A6A6A6"/>
                </a:solidFill>
                <a:latin typeface="Arial" charset="0"/>
              </a:rPr>
              <a:t>PLoS Biol. </a:t>
            </a:r>
            <a:r>
              <a:rPr lang="en-US" altLang="en-US" sz="825" b="1">
                <a:solidFill>
                  <a:srgbClr val="A6A6A6"/>
                </a:solidFill>
                <a:latin typeface="Arial" charset="0"/>
              </a:rPr>
              <a:t>(2005), HPRD, Kim et al. PNAS (2007)]</a:t>
            </a:r>
          </a:p>
        </p:txBody>
      </p:sp>
      <p:sp>
        <p:nvSpPr>
          <p:cNvPr id="87045" name="Oval 6"/>
          <p:cNvSpPr>
            <a:spLocks noChangeArrowheads="1"/>
          </p:cNvSpPr>
          <p:nvPr>
            <p:custDataLst>
              <p:tags r:id="rId5"/>
            </p:custDataLst>
          </p:nvPr>
        </p:nvSpPr>
        <p:spPr bwMode="auto">
          <a:xfrm>
            <a:off x="5098257" y="1656160"/>
            <a:ext cx="83344" cy="84534"/>
          </a:xfrm>
          <a:prstGeom prst="ellipse">
            <a:avLst/>
          </a:prstGeom>
          <a:solidFill>
            <a:srgbClr val="660033"/>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6" name="Oval 7"/>
          <p:cNvSpPr>
            <a:spLocks noChangeArrowheads="1"/>
          </p:cNvSpPr>
          <p:nvPr>
            <p:custDataLst>
              <p:tags r:id="rId6"/>
            </p:custDataLst>
          </p:nvPr>
        </p:nvSpPr>
        <p:spPr bwMode="auto">
          <a:xfrm>
            <a:off x="5097066" y="2019300"/>
            <a:ext cx="83344" cy="83344"/>
          </a:xfrm>
          <a:prstGeom prst="ellipse">
            <a:avLst/>
          </a:prstGeom>
          <a:solidFill>
            <a:srgbClr val="FF33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7" name="Oval 8"/>
          <p:cNvSpPr>
            <a:spLocks noChangeArrowheads="1"/>
          </p:cNvSpPr>
          <p:nvPr>
            <p:custDataLst>
              <p:tags r:id="rId7"/>
            </p:custDataLst>
          </p:nvPr>
        </p:nvSpPr>
        <p:spPr bwMode="auto">
          <a:xfrm>
            <a:off x="6649641" y="1664494"/>
            <a:ext cx="83344" cy="84535"/>
          </a:xfrm>
          <a:prstGeom prst="ellipse">
            <a:avLst/>
          </a:prstGeom>
          <a:solidFill>
            <a:srgbClr val="FFFF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8" name="Oval 9"/>
          <p:cNvSpPr>
            <a:spLocks noChangeArrowheads="1"/>
          </p:cNvSpPr>
          <p:nvPr>
            <p:custDataLst>
              <p:tags r:id="rId8"/>
            </p:custDataLst>
          </p:nvPr>
        </p:nvSpPr>
        <p:spPr bwMode="auto">
          <a:xfrm>
            <a:off x="6649641" y="2030016"/>
            <a:ext cx="83344" cy="83344"/>
          </a:xfrm>
          <a:prstGeom prst="ellipse">
            <a:avLst/>
          </a:prstGeom>
          <a:solidFill>
            <a:schemeClr val="bg1"/>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9" name="Rectangle 10"/>
          <p:cNvSpPr>
            <a:spLocks noChangeArrowheads="1"/>
          </p:cNvSpPr>
          <p:nvPr>
            <p:custDataLst>
              <p:tags r:id="rId9"/>
            </p:custDataLst>
          </p:nvPr>
        </p:nvSpPr>
        <p:spPr bwMode="gray">
          <a:xfrm>
            <a:off x="5260182" y="1527607"/>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High likelihood of positive selection</a:t>
            </a:r>
          </a:p>
        </p:txBody>
      </p:sp>
      <p:sp>
        <p:nvSpPr>
          <p:cNvPr id="87050" name="Rectangle 11"/>
          <p:cNvSpPr>
            <a:spLocks noChangeArrowheads="1"/>
          </p:cNvSpPr>
          <p:nvPr>
            <p:custDataLst>
              <p:tags r:id="rId10"/>
            </p:custDataLst>
          </p:nvPr>
        </p:nvSpPr>
        <p:spPr bwMode="gray">
          <a:xfrm>
            <a:off x="5278041" y="1851457"/>
            <a:ext cx="1400175"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Lower likelihood of positive selection</a:t>
            </a:r>
          </a:p>
        </p:txBody>
      </p:sp>
      <p:sp>
        <p:nvSpPr>
          <p:cNvPr id="87051" name="Rectangle 12"/>
          <p:cNvSpPr>
            <a:spLocks noChangeArrowheads="1"/>
          </p:cNvSpPr>
          <p:nvPr>
            <p:custDataLst>
              <p:tags r:id="rId11"/>
            </p:custDataLst>
          </p:nvPr>
        </p:nvSpPr>
        <p:spPr bwMode="gray">
          <a:xfrm>
            <a:off x="6812757" y="1529988"/>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Not under positive selection</a:t>
            </a:r>
          </a:p>
        </p:txBody>
      </p:sp>
      <p:sp>
        <p:nvSpPr>
          <p:cNvPr id="87052" name="Rectangle 13"/>
          <p:cNvSpPr>
            <a:spLocks noChangeArrowheads="1"/>
          </p:cNvSpPr>
          <p:nvPr>
            <p:custDataLst>
              <p:tags r:id="rId12"/>
            </p:custDataLst>
          </p:nvPr>
        </p:nvSpPr>
        <p:spPr bwMode="gray">
          <a:xfrm>
            <a:off x="6812757" y="1862173"/>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 data about positive selection</a:t>
            </a:r>
          </a:p>
        </p:txBody>
      </p:sp>
      <p:pic>
        <p:nvPicPr>
          <p:cNvPr id="87053" name="Picture 4" descr="scalefree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3760" y="516732"/>
            <a:ext cx="2743200" cy="20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p:cNvSpPr txBox="1">
            <a:spLocks noChangeArrowheads="1"/>
          </p:cNvSpPr>
          <p:nvPr/>
        </p:nvSpPr>
        <p:spPr bwMode="auto">
          <a:xfrm>
            <a:off x="2589610" y="2288381"/>
            <a:ext cx="11430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log(Degree)</a:t>
            </a:r>
          </a:p>
        </p:txBody>
      </p:sp>
      <p:sp>
        <p:nvSpPr>
          <p:cNvPr id="22" name="Text Box 7"/>
          <p:cNvSpPr txBox="1">
            <a:spLocks noChangeArrowheads="1"/>
          </p:cNvSpPr>
          <p:nvPr/>
        </p:nvSpPr>
        <p:spPr bwMode="auto">
          <a:xfrm rot="16200000">
            <a:off x="1125737" y="1395390"/>
            <a:ext cx="13716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log(Frequency)</a:t>
            </a:r>
          </a:p>
        </p:txBody>
      </p:sp>
      <p:sp>
        <p:nvSpPr>
          <p:cNvPr id="23" name="Text Box 8"/>
          <p:cNvSpPr txBox="1">
            <a:spLocks noChangeArrowheads="1"/>
          </p:cNvSpPr>
          <p:nvPr/>
        </p:nvSpPr>
        <p:spPr bwMode="auto">
          <a:xfrm>
            <a:off x="1789510" y="59532"/>
            <a:ext cx="205740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500">
                <a:ea typeface="ＭＳ Ｐゴシック" charset="0"/>
                <a:cs typeface="Arial" charset="0"/>
              </a:rPr>
              <a:t>Power-law distribution</a:t>
            </a:r>
          </a:p>
        </p:txBody>
      </p:sp>
      <p:grpSp>
        <p:nvGrpSpPr>
          <p:cNvPr id="87057" name="Group 9"/>
          <p:cNvGrpSpPr>
            <a:grpSpLocks/>
          </p:cNvGrpSpPr>
          <p:nvPr/>
        </p:nvGrpSpPr>
        <p:grpSpPr bwMode="auto">
          <a:xfrm>
            <a:off x="2361010" y="516732"/>
            <a:ext cx="457200" cy="369094"/>
            <a:chOff x="2536" y="830"/>
            <a:chExt cx="635" cy="502"/>
          </a:xfrm>
        </p:grpSpPr>
        <p:sp>
          <p:nvSpPr>
            <p:cNvPr id="25" name="Oval 10"/>
            <p:cNvSpPr>
              <a:spLocks noChangeAspect="1" noChangeArrowheads="1"/>
            </p:cNvSpPr>
            <p:nvPr/>
          </p:nvSpPr>
          <p:spPr bwMode="auto">
            <a:xfrm rot="5400000">
              <a:off x="2742" y="1001"/>
              <a:ext cx="165" cy="170"/>
            </a:xfrm>
            <a:prstGeom prst="ellipse">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86" name="Group 11"/>
            <p:cNvGrpSpPr>
              <a:grpSpLocks/>
            </p:cNvGrpSpPr>
            <p:nvPr/>
          </p:nvGrpSpPr>
          <p:grpSpPr bwMode="auto">
            <a:xfrm>
              <a:off x="2536" y="830"/>
              <a:ext cx="236" cy="205"/>
              <a:chOff x="1569" y="1054"/>
              <a:chExt cx="236" cy="205"/>
            </a:xfrm>
          </p:grpSpPr>
          <p:sp>
            <p:nvSpPr>
              <p:cNvPr id="33" name="Oval 12"/>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4" name="Line 13"/>
              <p:cNvSpPr>
                <a:spLocks noChangeShapeType="1"/>
              </p:cNvSpPr>
              <p:nvPr/>
            </p:nvSpPr>
            <p:spPr bwMode="auto">
              <a:xfrm>
                <a:off x="1698" y="1171"/>
                <a:ext cx="107" cy="92"/>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7" name="Group 14"/>
            <p:cNvGrpSpPr>
              <a:grpSpLocks/>
            </p:cNvGrpSpPr>
            <p:nvPr/>
          </p:nvGrpSpPr>
          <p:grpSpPr bwMode="auto">
            <a:xfrm rot="-4728718">
              <a:off x="2526" y="1111"/>
              <a:ext cx="236" cy="205"/>
              <a:chOff x="1569" y="1054"/>
              <a:chExt cx="236" cy="205"/>
            </a:xfrm>
          </p:grpSpPr>
          <p:sp>
            <p:nvSpPr>
              <p:cNvPr id="31" name="Oval 15"/>
              <p:cNvSpPr>
                <a:spLocks noChangeAspect="1" noChangeArrowheads="1"/>
              </p:cNvSpPr>
              <p:nvPr/>
            </p:nvSpPr>
            <p:spPr bwMode="auto">
              <a:xfrm rot="5400000">
                <a:off x="1573" y="1048"/>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2" name="Line 16"/>
              <p:cNvSpPr>
                <a:spLocks noChangeShapeType="1"/>
              </p:cNvSpPr>
              <p:nvPr/>
            </p:nvSpPr>
            <p:spPr bwMode="auto">
              <a:xfrm>
                <a:off x="1701" y="1123"/>
                <a:ext cx="107" cy="88"/>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8" name="Group 17"/>
            <p:cNvGrpSpPr>
              <a:grpSpLocks/>
            </p:cNvGrpSpPr>
            <p:nvPr/>
          </p:nvGrpSpPr>
          <p:grpSpPr bwMode="auto">
            <a:xfrm rot="8341726">
              <a:off x="2935" y="985"/>
              <a:ext cx="236" cy="205"/>
              <a:chOff x="1569" y="1054"/>
              <a:chExt cx="236" cy="205"/>
            </a:xfrm>
          </p:grpSpPr>
          <p:sp>
            <p:nvSpPr>
              <p:cNvPr id="29" name="Oval 18"/>
              <p:cNvSpPr>
                <a:spLocks noChangeAspect="1" noChangeArrowheads="1"/>
              </p:cNvSpPr>
              <p:nvPr/>
            </p:nvSpPr>
            <p:spPr bwMode="auto">
              <a:xfrm rot="5400000">
                <a:off x="1567" y="1055"/>
                <a:ext cx="143" cy="150"/>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0" name="Line 19"/>
              <p:cNvSpPr>
                <a:spLocks noChangeShapeType="1"/>
              </p:cNvSpPr>
              <p:nvPr/>
            </p:nvSpPr>
            <p:spPr bwMode="auto">
              <a:xfrm>
                <a:off x="1692" y="1224"/>
                <a:ext cx="106" cy="84"/>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grpSp>
        <p:nvGrpSpPr>
          <p:cNvPr id="87058" name="Group 20"/>
          <p:cNvGrpSpPr>
            <a:grpSpLocks/>
          </p:cNvGrpSpPr>
          <p:nvPr/>
        </p:nvGrpSpPr>
        <p:grpSpPr bwMode="auto">
          <a:xfrm>
            <a:off x="3446860" y="1316831"/>
            <a:ext cx="514350" cy="514350"/>
            <a:chOff x="4537" y="737"/>
            <a:chExt cx="699" cy="665"/>
          </a:xfrm>
        </p:grpSpPr>
        <p:sp>
          <p:nvSpPr>
            <p:cNvPr id="36" name="Oval 21"/>
            <p:cNvSpPr>
              <a:spLocks noChangeAspect="1" noChangeArrowheads="1"/>
            </p:cNvSpPr>
            <p:nvPr/>
          </p:nvSpPr>
          <p:spPr bwMode="auto">
            <a:xfrm rot="5400000">
              <a:off x="4807" y="998"/>
              <a:ext cx="166" cy="170"/>
            </a:xfrm>
            <a:prstGeom prst="ellipse">
              <a:avLst/>
            </a:prstGeom>
            <a:gradFill rotWithShape="1">
              <a:gsLst>
                <a:gs pos="0">
                  <a:srgbClr val="FFFFFF"/>
                </a:gs>
                <a:gs pos="100000">
                  <a:srgbClr val="00000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61" name="Group 22"/>
            <p:cNvGrpSpPr>
              <a:grpSpLocks/>
            </p:cNvGrpSpPr>
            <p:nvPr/>
          </p:nvGrpSpPr>
          <p:grpSpPr bwMode="auto">
            <a:xfrm>
              <a:off x="4601" y="827"/>
              <a:ext cx="236" cy="205"/>
              <a:chOff x="1569" y="1054"/>
              <a:chExt cx="236" cy="205"/>
            </a:xfrm>
          </p:grpSpPr>
          <p:sp>
            <p:nvSpPr>
              <p:cNvPr id="59" name="Oval 23"/>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60" name="Line 24"/>
              <p:cNvSpPr>
                <a:spLocks noChangeShapeType="1"/>
              </p:cNvSpPr>
              <p:nvPr/>
            </p:nvSpPr>
            <p:spPr bwMode="auto">
              <a:xfrm>
                <a:off x="1698" y="1170"/>
                <a:ext cx="107" cy="89"/>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2" name="Group 25"/>
            <p:cNvGrpSpPr>
              <a:grpSpLocks/>
            </p:cNvGrpSpPr>
            <p:nvPr/>
          </p:nvGrpSpPr>
          <p:grpSpPr bwMode="auto">
            <a:xfrm rot="-4728718">
              <a:off x="4591" y="1108"/>
              <a:ext cx="236" cy="205"/>
              <a:chOff x="1569" y="1054"/>
              <a:chExt cx="236" cy="205"/>
            </a:xfrm>
          </p:grpSpPr>
          <p:sp>
            <p:nvSpPr>
              <p:cNvPr id="57" name="Oval 26"/>
              <p:cNvSpPr>
                <a:spLocks noChangeAspect="1" noChangeArrowheads="1"/>
              </p:cNvSpPr>
              <p:nvPr/>
            </p:nvSpPr>
            <p:spPr bwMode="auto">
              <a:xfrm rot="5400000">
                <a:off x="1593" y="1024"/>
                <a:ext cx="133" cy="157"/>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8" name="Line 27"/>
              <p:cNvSpPr>
                <a:spLocks noChangeShapeType="1"/>
              </p:cNvSpPr>
              <p:nvPr/>
            </p:nvSpPr>
            <p:spPr bwMode="auto">
              <a:xfrm>
                <a:off x="1726" y="1130"/>
                <a:ext cx="115" cy="83"/>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3" name="Group 28"/>
            <p:cNvGrpSpPr>
              <a:grpSpLocks/>
            </p:cNvGrpSpPr>
            <p:nvPr/>
          </p:nvGrpSpPr>
          <p:grpSpPr bwMode="auto">
            <a:xfrm rot="8341726">
              <a:off x="5000" y="982"/>
              <a:ext cx="236" cy="205"/>
              <a:chOff x="1569" y="1054"/>
              <a:chExt cx="236" cy="205"/>
            </a:xfrm>
          </p:grpSpPr>
          <p:sp>
            <p:nvSpPr>
              <p:cNvPr id="55" name="Oval 29"/>
              <p:cNvSpPr>
                <a:spLocks noChangeAspect="1" noChangeArrowheads="1"/>
              </p:cNvSpPr>
              <p:nvPr/>
            </p:nvSpPr>
            <p:spPr bwMode="auto">
              <a:xfrm rot="5400000">
                <a:off x="1589" y="1054"/>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6" name="Line 30"/>
              <p:cNvSpPr>
                <a:spLocks noChangeShapeType="1"/>
              </p:cNvSpPr>
              <p:nvPr/>
            </p:nvSpPr>
            <p:spPr bwMode="auto">
              <a:xfrm>
                <a:off x="1710" y="1197"/>
                <a:ext cx="107" cy="89"/>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4" name="Group 31"/>
            <p:cNvGrpSpPr>
              <a:grpSpLocks/>
            </p:cNvGrpSpPr>
            <p:nvPr/>
          </p:nvGrpSpPr>
          <p:grpSpPr bwMode="auto">
            <a:xfrm rot="6340408">
              <a:off x="4965" y="840"/>
              <a:ext cx="236" cy="205"/>
              <a:chOff x="1569" y="1054"/>
              <a:chExt cx="236" cy="205"/>
            </a:xfrm>
          </p:grpSpPr>
          <p:sp>
            <p:nvSpPr>
              <p:cNvPr id="53" name="Oval 32"/>
              <p:cNvSpPr>
                <a:spLocks noChangeAspect="1" noChangeArrowheads="1"/>
              </p:cNvSpPr>
              <p:nvPr/>
            </p:nvSpPr>
            <p:spPr bwMode="auto">
              <a:xfrm rot="5400000">
                <a:off x="1578" y="1088"/>
                <a:ext cx="139" cy="148"/>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4" name="Line 33"/>
              <p:cNvSpPr>
                <a:spLocks noChangeShapeType="1"/>
              </p:cNvSpPr>
              <p:nvPr/>
            </p:nvSpPr>
            <p:spPr bwMode="auto">
              <a:xfrm>
                <a:off x="1699" y="1175"/>
                <a:ext cx="105" cy="87"/>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5" name="Group 34"/>
            <p:cNvGrpSpPr>
              <a:grpSpLocks/>
            </p:cNvGrpSpPr>
            <p:nvPr/>
          </p:nvGrpSpPr>
          <p:grpSpPr bwMode="auto">
            <a:xfrm rot="-8468712">
              <a:off x="4817" y="1197"/>
              <a:ext cx="236" cy="205"/>
              <a:chOff x="1569" y="1054"/>
              <a:chExt cx="236" cy="205"/>
            </a:xfrm>
          </p:grpSpPr>
          <p:sp>
            <p:nvSpPr>
              <p:cNvPr id="51" name="Oval 35"/>
              <p:cNvSpPr>
                <a:spLocks noChangeAspect="1" noChangeArrowheads="1"/>
              </p:cNvSpPr>
              <p:nvPr/>
            </p:nvSpPr>
            <p:spPr bwMode="auto">
              <a:xfrm rot="5400000">
                <a:off x="1572" y="1045"/>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2" name="Line 36"/>
              <p:cNvSpPr>
                <a:spLocks noChangeShapeType="1"/>
              </p:cNvSpPr>
              <p:nvPr/>
            </p:nvSpPr>
            <p:spPr bwMode="auto">
              <a:xfrm>
                <a:off x="1726" y="1146"/>
                <a:ext cx="107" cy="88"/>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6" name="Group 37"/>
            <p:cNvGrpSpPr>
              <a:grpSpLocks/>
            </p:cNvGrpSpPr>
            <p:nvPr/>
          </p:nvGrpSpPr>
          <p:grpSpPr bwMode="auto">
            <a:xfrm rot="3344373">
              <a:off x="4812" y="752"/>
              <a:ext cx="236" cy="205"/>
              <a:chOff x="1569" y="1054"/>
              <a:chExt cx="236" cy="205"/>
            </a:xfrm>
          </p:grpSpPr>
          <p:sp>
            <p:nvSpPr>
              <p:cNvPr id="49" name="Oval 38"/>
              <p:cNvSpPr>
                <a:spLocks noChangeAspect="1" noChangeArrowheads="1"/>
              </p:cNvSpPr>
              <p:nvPr/>
            </p:nvSpPr>
            <p:spPr bwMode="auto">
              <a:xfrm rot="5400000">
                <a:off x="1540" y="1070"/>
                <a:ext cx="149" cy="146"/>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0" name="Line 39"/>
              <p:cNvSpPr>
                <a:spLocks noChangeShapeType="1"/>
              </p:cNvSpPr>
              <p:nvPr/>
            </p:nvSpPr>
            <p:spPr bwMode="auto">
              <a:xfrm>
                <a:off x="1695" y="1170"/>
                <a:ext cx="105" cy="91"/>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7" name="Group 40"/>
            <p:cNvGrpSpPr>
              <a:grpSpLocks/>
            </p:cNvGrpSpPr>
            <p:nvPr/>
          </p:nvGrpSpPr>
          <p:grpSpPr bwMode="auto">
            <a:xfrm rot="-2169917">
              <a:off x="4537" y="973"/>
              <a:ext cx="236" cy="205"/>
              <a:chOff x="1569" y="1054"/>
              <a:chExt cx="236" cy="205"/>
            </a:xfrm>
          </p:grpSpPr>
          <p:sp>
            <p:nvSpPr>
              <p:cNvPr id="47" name="Oval 41"/>
              <p:cNvSpPr>
                <a:spLocks noChangeAspect="1" noChangeArrowheads="1"/>
              </p:cNvSpPr>
              <p:nvPr/>
            </p:nvSpPr>
            <p:spPr bwMode="auto">
              <a:xfrm rot="5400000">
                <a:off x="1572" y="1036"/>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8" name="Line 42"/>
              <p:cNvSpPr>
                <a:spLocks noChangeShapeType="1"/>
              </p:cNvSpPr>
              <p:nvPr/>
            </p:nvSpPr>
            <p:spPr bwMode="auto">
              <a:xfrm>
                <a:off x="1702" y="1115"/>
                <a:ext cx="107" cy="88"/>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8" name="Group 43"/>
            <p:cNvGrpSpPr>
              <a:grpSpLocks/>
            </p:cNvGrpSpPr>
            <p:nvPr/>
          </p:nvGrpSpPr>
          <p:grpSpPr bwMode="auto">
            <a:xfrm rot="10516566">
              <a:off x="4958" y="1126"/>
              <a:ext cx="236" cy="205"/>
              <a:chOff x="1569" y="1054"/>
              <a:chExt cx="236" cy="205"/>
            </a:xfrm>
          </p:grpSpPr>
          <p:sp>
            <p:nvSpPr>
              <p:cNvPr id="45" name="Oval 44"/>
              <p:cNvSpPr>
                <a:spLocks noChangeAspect="1" noChangeArrowheads="1"/>
              </p:cNvSpPr>
              <p:nvPr/>
            </p:nvSpPr>
            <p:spPr bwMode="auto">
              <a:xfrm rot="5400000">
                <a:off x="1594" y="1059"/>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6" name="Line 45"/>
              <p:cNvSpPr>
                <a:spLocks noChangeShapeType="1"/>
              </p:cNvSpPr>
              <p:nvPr/>
            </p:nvSpPr>
            <p:spPr bwMode="auto">
              <a:xfrm>
                <a:off x="1705" y="1167"/>
                <a:ext cx="107" cy="88"/>
              </a:xfrm>
              <a:prstGeom prst="line">
                <a:avLst/>
              </a:prstGeom>
              <a:noFill/>
              <a:ln w="254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sp>
        <p:nvSpPr>
          <p:cNvPr id="87059" name="TextBox 1"/>
          <p:cNvSpPr txBox="1">
            <a:spLocks noChangeArrowheads="1"/>
          </p:cNvSpPr>
          <p:nvPr/>
        </p:nvSpPr>
        <p:spPr bwMode="auto">
          <a:xfrm>
            <a:off x="3981450" y="1098947"/>
            <a:ext cx="4748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50">
                <a:solidFill>
                  <a:srgbClr val="000000"/>
                </a:solidFill>
              </a:rPr>
              <a:t>Hub</a:t>
            </a:r>
          </a:p>
        </p:txBody>
      </p:sp>
    </p:spTree>
    <p:custDataLst>
      <p:tags r:id="rId1"/>
    </p:custDataLst>
    <p:extLst>
      <p:ext uri="{BB962C8B-B14F-4D97-AF65-F5344CB8AC3E}">
        <p14:creationId xmlns:p14="http://schemas.microsoft.com/office/powerpoint/2010/main" val="603930484"/>
      </p:ext>
    </p:extLst>
  </p:cSld>
  <p:clrMapOvr>
    <a:masterClrMapping/>
  </p:clrMapOvr>
  <mc:AlternateContent xmlns:mc="http://schemas.openxmlformats.org/markup-compatibility/2006" xmlns:p14="http://schemas.microsoft.com/office/powerpoint/2010/main">
    <mc:Choice Requires="p14">
      <p:transition spd="slow" p14:dur="2000" advTm="47289"/>
    </mc:Choice>
    <mc:Fallback xmlns="">
      <p:transition spd="slow" advTm="4728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868225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algn="ctr">
              <a:buSzPct val="25000"/>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indent="-203200">
              <a:buClr>
                <a:srgbClr val="595959"/>
              </a:buClr>
              <a:buSzPct val="100000"/>
              <a:buFont typeface="Arial"/>
              <a:buChar char="•"/>
            </a:pPr>
            <a:r>
              <a:rPr lang="en-US" sz="1800" dirty="0">
                <a:solidFill>
                  <a:srgbClr val="595959"/>
                </a:solidFill>
              </a:rPr>
              <a:t>Info. theory </a:t>
            </a:r>
            <a:r>
              <a:rPr lang="en" sz="1800" dirty="0">
                <a:solidFill>
                  <a:srgbClr val="595959"/>
                </a:solidFill>
              </a:rPr>
              <a:t>based method </a:t>
            </a:r>
            <a:r>
              <a:rPr lang="en-US" sz="1800" dirty="0">
                <a:solidFill>
                  <a:srgbClr val="595959"/>
                </a:solidFill>
              </a:rPr>
              <a:t>(</a:t>
            </a:r>
            <a:r>
              <a:rPr lang="en-US" sz="1800" dirty="0" err="1">
                <a:solidFill>
                  <a:srgbClr val="595959"/>
                </a:solidFill>
              </a:rPr>
              <a:t>ie</a:t>
            </a:r>
            <a:r>
              <a:rPr lang="en-US" sz="1800" dirty="0">
                <a:solidFill>
                  <a:srgbClr val="595959"/>
                </a:solidFill>
              </a:rPr>
              <a:t> annotation “</a:t>
            </a:r>
            <a:r>
              <a:rPr lang="en-US" sz="1800" dirty="0" err="1">
                <a:solidFill>
                  <a:srgbClr val="595959"/>
                </a:solidFill>
              </a:rPr>
              <a:t>surprisal</a:t>
            </a:r>
            <a:r>
              <a:rPr lang="en-US" sz="1800" dirty="0">
                <a:solidFill>
                  <a:srgbClr val="595959"/>
                </a:solidFill>
              </a:rPr>
              <a:t>”) </a:t>
            </a:r>
            <a:r>
              <a:rPr lang="en" sz="1800" dirty="0">
                <a:solidFill>
                  <a:srgbClr val="595959"/>
                </a:solidFill>
              </a:rPr>
              <a:t>for weighting consistently many genomic features</a:t>
            </a:r>
          </a:p>
          <a:p>
            <a:pPr marL="215900" indent="-203200">
              <a:buClr>
                <a:srgbClr val="595959"/>
              </a:buClr>
              <a:buFont typeface="Arial"/>
              <a:buNone/>
            </a:pPr>
            <a:endParaRPr sz="1800" dirty="0">
              <a:solidFill>
                <a:srgbClr val="595959"/>
              </a:solidFill>
            </a:endParaRPr>
          </a:p>
          <a:p>
            <a:pPr marL="215900" indent="-203200">
              <a:buClr>
                <a:srgbClr val="595959"/>
              </a:buClr>
              <a:buSzPct val="100000"/>
              <a:buFont typeface="Arial"/>
              <a:buChar char="•"/>
            </a:pPr>
            <a:r>
              <a:rPr lang="en" sz="1800" dirty="0">
                <a:solidFill>
                  <a:srgbClr val="595959"/>
                </a:solidFill>
                <a:highlight>
                  <a:srgbClr val="FFFFFF"/>
                </a:highlight>
              </a:rPr>
              <a:t>Practical web server </a:t>
            </a:r>
          </a:p>
          <a:p>
            <a:pPr marL="215900" indent="-203200">
              <a:buClr>
                <a:srgbClr val="595959"/>
              </a:buClr>
              <a:buSzPct val="100000"/>
              <a:buFont typeface="Arial"/>
              <a:buChar char="•"/>
            </a:pPr>
            <a:r>
              <a:rPr lang="en" sz="1800" dirty="0">
                <a:solidFill>
                  <a:srgbClr val="595959"/>
                </a:solidFill>
                <a:highlight>
                  <a:srgbClr val="FFFFFF"/>
                </a:highlight>
              </a:rPr>
              <a:t>Submission of variants &amp; pre-computed large data context from uniformly processing large-scale datasets</a:t>
            </a:r>
          </a:p>
          <a:p>
            <a:pPr marL="215900" indent="-215900">
              <a:spcBef>
                <a:spcPts val="400"/>
              </a:spcBef>
              <a:buClr>
                <a:srgbClr val="000000"/>
              </a:buClr>
              <a:buFont typeface="Arial"/>
              <a:buNone/>
            </a:pPr>
            <a:endParaRPr sz="2000" dirty="0"/>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algn="r">
              <a:buSzPct val="25000"/>
            </a:pPr>
            <a:r>
              <a:rPr lang="en" sz="1000">
                <a:solidFill>
                  <a:srgbClr val="7F7F7F"/>
                </a:solidFill>
              </a:rPr>
              <a:t>[Fu et al., GenomeBiology ('14)]</a:t>
            </a:r>
          </a:p>
          <a:p>
            <a:pPr>
              <a:buSzPct val="25000"/>
            </a:pPr>
            <a:r>
              <a:rPr lang="en" sz="1600">
                <a:solidFill>
                  <a:srgbClr val="7F7F7F"/>
                </a:solidFill>
              </a:rPr>
              <a:t> </a:t>
            </a:r>
          </a:p>
        </p:txBody>
      </p:sp>
    </p:spTree>
    <p:extLst>
      <p:ext uri="{BB962C8B-B14F-4D97-AF65-F5344CB8AC3E}">
        <p14:creationId xmlns:p14="http://schemas.microsoft.com/office/powerpoint/2010/main" val="1433038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5456722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5324" y="0"/>
            <a:ext cx="6723315" cy="646331"/>
          </a:xfrm>
          <a:prstGeom prst="rect">
            <a:avLst/>
          </a:prstGeom>
          <a:noFill/>
        </p:spPr>
        <p:txBody>
          <a:bodyPr wrap="none" rtlCol="0">
            <a:spAutoFit/>
          </a:bodyPr>
          <a:lstStyle/>
          <a:p>
            <a:r>
              <a:rPr lang="en-US" sz="3600" b="1">
                <a:solidFill>
                  <a:srgbClr val="000090"/>
                </a:solidFill>
              </a:rPr>
              <a:t>RNA Binding </a:t>
            </a:r>
            <a:r>
              <a:rPr lang="en-US" sz="3600" b="1" dirty="0">
                <a:solidFill>
                  <a:srgbClr val="000090"/>
                </a:solidFill>
              </a:rPr>
              <a:t>Proteins (RBPs)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247" y="2698571"/>
            <a:ext cx="3577021" cy="2036848"/>
          </a:xfrm>
          <a:prstGeom prst="rect">
            <a:avLst/>
          </a:prstGeom>
        </p:spPr>
      </p:pic>
      <p:sp>
        <p:nvSpPr>
          <p:cNvPr id="6"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grpSp>
        <p:nvGrpSpPr>
          <p:cNvPr id="15" name="Group 14"/>
          <p:cNvGrpSpPr/>
          <p:nvPr/>
        </p:nvGrpSpPr>
        <p:grpSpPr>
          <a:xfrm>
            <a:off x="724989" y="2293230"/>
            <a:ext cx="3902280" cy="2681285"/>
            <a:chOff x="724989" y="2343434"/>
            <a:chExt cx="3902280" cy="2681285"/>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4623" r="63931"/>
            <a:stretch/>
          </p:blipFill>
          <p:spPr>
            <a:xfrm>
              <a:off x="3387738" y="2343434"/>
              <a:ext cx="1239531" cy="2615448"/>
            </a:xfrm>
            <a:prstGeom prst="rect">
              <a:avLst/>
            </a:prstGeom>
          </p:spPr>
        </p:pic>
        <p:pic>
          <p:nvPicPr>
            <p:cNvPr id="7" name="Picture 6" descr="../../Desktop/Screen%20Shot%202018-05-15%20at%204.12.02%20PM.png"/>
            <p:cNvPicPr/>
            <p:nvPr/>
          </p:nvPicPr>
          <p:blipFill rotWithShape="1">
            <a:blip r:embed="rId5" cstate="print">
              <a:extLst>
                <a:ext uri="{28A0092B-C50C-407E-A947-70E740481C1C}">
                  <a14:useLocalDpi xmlns:a14="http://schemas.microsoft.com/office/drawing/2010/main" val="0"/>
                </a:ext>
              </a:extLst>
            </a:blip>
            <a:srcRect r="57707"/>
            <a:stretch/>
          </p:blipFill>
          <p:spPr bwMode="auto">
            <a:xfrm>
              <a:off x="724989" y="2694109"/>
              <a:ext cx="1992903" cy="2330610"/>
            </a:xfrm>
            <a:prstGeom prst="rect">
              <a:avLst/>
            </a:prstGeom>
            <a:noFill/>
            <a:ln>
              <a:noFill/>
            </a:ln>
          </p:spPr>
        </p:pic>
        <p:sp>
          <p:nvSpPr>
            <p:cNvPr id="4" name="Rectangle 3"/>
            <p:cNvSpPr/>
            <p:nvPr/>
          </p:nvSpPr>
          <p:spPr>
            <a:xfrm>
              <a:off x="2365375" y="4279900"/>
              <a:ext cx="190500" cy="196849"/>
            </a:xfrm>
            <a:prstGeom prst="rect">
              <a:avLst/>
            </a:prstGeom>
            <a:solidFill>
              <a:srgbClr val="ADCFE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560983" y="2657061"/>
              <a:ext cx="983974" cy="2080591"/>
            </a:xfrm>
            <a:custGeom>
              <a:avLst/>
              <a:gdLst>
                <a:gd name="connsiteX0" fmla="*/ 3313 w 983974"/>
                <a:gd name="connsiteY0" fmla="*/ 1623391 h 2080591"/>
                <a:gd name="connsiteX1" fmla="*/ 983974 w 983974"/>
                <a:gd name="connsiteY1" fmla="*/ 0 h 2080591"/>
                <a:gd name="connsiteX2" fmla="*/ 983974 w 983974"/>
                <a:gd name="connsiteY2" fmla="*/ 2080591 h 2080591"/>
                <a:gd name="connsiteX3" fmla="*/ 0 w 983974"/>
                <a:gd name="connsiteY3" fmla="*/ 1812235 h 2080591"/>
                <a:gd name="connsiteX4" fmla="*/ 3313 w 983974"/>
                <a:gd name="connsiteY4" fmla="*/ 1623391 h 208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74" h="2080591">
                  <a:moveTo>
                    <a:pt x="3313" y="1623391"/>
                  </a:moveTo>
                  <a:lnTo>
                    <a:pt x="983974" y="0"/>
                  </a:lnTo>
                  <a:lnTo>
                    <a:pt x="983974" y="2080591"/>
                  </a:lnTo>
                  <a:lnTo>
                    <a:pt x="0" y="1812235"/>
                  </a:lnTo>
                  <a:cubicBezTo>
                    <a:pt x="1104" y="1749287"/>
                    <a:pt x="2209" y="1686339"/>
                    <a:pt x="3313" y="1623391"/>
                  </a:cubicBezTo>
                  <a:close/>
                </a:path>
              </a:pathLst>
            </a:custGeom>
            <a:gradFill flip="none" rotWithShape="1">
              <a:gsLst>
                <a:gs pos="0">
                  <a:srgbClr val="ADCFE3"/>
                </a:gs>
                <a:gs pos="36000">
                  <a:srgbClr val="ADCFE3">
                    <a:alpha val="70000"/>
                  </a:srgbClr>
                </a:gs>
                <a:gs pos="64000">
                  <a:srgbClr val="ADCFE3">
                    <a:alpha val="35000"/>
                  </a:srgbClr>
                </a:gs>
                <a:gs pos="100000">
                  <a:srgbClr val="ADCFE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51056" y="4342504"/>
              <a:ext cx="190500" cy="13424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3197" y="2944009"/>
              <a:ext cx="190500" cy="1532739"/>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02464" y="3148405"/>
              <a:ext cx="190500" cy="1328342"/>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30346" y="3410173"/>
              <a:ext cx="190500" cy="1066573"/>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41835" y="4431026"/>
              <a:ext cx="1905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3" descr="nrm.2017.130-f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779" y="797228"/>
            <a:ext cx="2983692" cy="15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10152" y="2297241"/>
            <a:ext cx="3462807" cy="184666"/>
          </a:xfrm>
          <a:prstGeom prst="rect">
            <a:avLst/>
          </a:prstGeom>
          <a:noFill/>
        </p:spPr>
        <p:txBody>
          <a:bodyPr wrap="none" rtlCol="0">
            <a:spAutoFit/>
          </a:bodyPr>
          <a:lstStyle/>
          <a:p>
            <a:r>
              <a:rPr lang="sk-SK" sz="600" i="1" u="sng" dirty="0">
                <a:hlinkClick r:id="rId7" tooltip="Nature reviews. Molecular cell biology."/>
              </a:rPr>
              <a:t>Nat Rev Mol Cell Biol.</a:t>
            </a:r>
            <a:r>
              <a:rPr lang="sk-SK" sz="600" i="1" dirty="0"/>
              <a:t> 2018 May;19(5):327-341. </a:t>
            </a:r>
            <a:r>
              <a:rPr lang="sk-SK" sz="600" i="1" dirty="0" err="1"/>
              <a:t>doi</a:t>
            </a:r>
            <a:r>
              <a:rPr lang="sk-SK" sz="600" i="1" dirty="0"/>
              <a:t>: 10.1038/nrm.2017.130. </a:t>
            </a:r>
            <a:r>
              <a:rPr lang="sk-SK" sz="600" i="1" dirty="0" err="1"/>
              <a:t>Epub</a:t>
            </a:r>
            <a:r>
              <a:rPr lang="sk-SK" sz="600" i="1" dirty="0"/>
              <a:t> 2018 </a:t>
            </a:r>
            <a:r>
              <a:rPr lang="sk-SK" sz="600" i="1" dirty="0" err="1"/>
              <a:t>Jan</a:t>
            </a:r>
            <a:r>
              <a:rPr lang="sk-SK" sz="600" i="1" dirty="0"/>
              <a:t> 17.</a:t>
            </a:r>
            <a:endParaRPr lang="en-US" sz="600" i="1" dirty="0"/>
          </a:p>
        </p:txBody>
      </p:sp>
      <p:sp>
        <p:nvSpPr>
          <p:cNvPr id="8" name="TextBox 7"/>
          <p:cNvSpPr txBox="1"/>
          <p:nvPr/>
        </p:nvSpPr>
        <p:spPr>
          <a:xfrm>
            <a:off x="4899714" y="802247"/>
            <a:ext cx="3941719" cy="1677382"/>
          </a:xfrm>
          <a:prstGeom prst="rect">
            <a:avLst/>
          </a:prstGeom>
          <a:noFill/>
        </p:spPr>
        <p:txBody>
          <a:bodyPr wrap="square" rtlCol="0">
            <a:spAutoFit/>
          </a:bodyPr>
          <a:lstStyle/>
          <a:p>
            <a:pPr marL="285750" indent="-285750">
              <a:buFont typeface="Arial" charset="0"/>
              <a:buChar char="•"/>
            </a:pPr>
            <a:r>
              <a:rPr lang="en-US" b="1" dirty="0">
                <a:solidFill>
                  <a:srgbClr val="C00000"/>
                </a:solidFill>
              </a:rPr>
              <a:t>Before ENCODE3: &gt;150 expt</a:t>
            </a:r>
            <a:r>
              <a:rPr lang="en-US" dirty="0"/>
              <a:t>. </a:t>
            </a:r>
            <a:br>
              <a:rPr lang="en-US" dirty="0"/>
            </a:br>
            <a:r>
              <a:rPr lang="en-US" dirty="0"/>
              <a:t>in many different cell types </a:t>
            </a:r>
          </a:p>
          <a:p>
            <a:pPr marL="285750" indent="-285750">
              <a:buFont typeface="Arial" charset="0"/>
              <a:buChar char="•"/>
            </a:pPr>
            <a:endParaRPr lang="en-US" dirty="0"/>
          </a:p>
          <a:p>
            <a:pPr marL="285750" indent="-285750">
              <a:buFont typeface="Arial" charset="0"/>
              <a:buChar char="•"/>
            </a:pPr>
            <a:r>
              <a:rPr lang="en-US" b="1" dirty="0">
                <a:solidFill>
                  <a:srgbClr val="C00000"/>
                </a:solidFill>
              </a:rPr>
              <a:t>ENCODE3 did ~350 focused </a:t>
            </a:r>
            <a:r>
              <a:rPr lang="en-US" b="1" dirty="0" err="1">
                <a:solidFill>
                  <a:srgbClr val="C00000"/>
                </a:solidFill>
              </a:rPr>
              <a:t>eCLIP</a:t>
            </a:r>
            <a:r>
              <a:rPr lang="en-US" b="1" dirty="0">
                <a:solidFill>
                  <a:srgbClr val="C00000"/>
                </a:solidFill>
              </a:rPr>
              <a:t> expt. </a:t>
            </a:r>
            <a:r>
              <a:rPr lang="en-US" dirty="0"/>
              <a:t>for &gt;110 RBPs on HepG2 &amp; K562</a:t>
            </a:r>
            <a:br>
              <a:rPr lang="en-US" dirty="0"/>
            </a:br>
            <a:r>
              <a:rPr lang="en-US" sz="1100" dirty="0"/>
              <a:t>(Van </a:t>
            </a:r>
            <a:r>
              <a:rPr lang="en-US" sz="1100" dirty="0" err="1"/>
              <a:t>Nostrand</a:t>
            </a:r>
            <a:r>
              <a:rPr lang="en-US" sz="1100" dirty="0"/>
              <a:t>...Yeo. Nat. Meth. '16; </a:t>
            </a:r>
            <a:br>
              <a:rPr lang="en-US" sz="1100" dirty="0"/>
            </a:br>
            <a:r>
              <a:rPr lang="en-US" sz="1100" dirty="0"/>
              <a:t>Van </a:t>
            </a:r>
            <a:r>
              <a:rPr lang="en-US" sz="1100" dirty="0" err="1"/>
              <a:t>Nostrand</a:t>
            </a:r>
            <a:r>
              <a:rPr lang="en-US" sz="1100" dirty="0"/>
              <a:t>...</a:t>
            </a:r>
            <a:r>
              <a:rPr lang="en-US" sz="1100" dirty="0" err="1"/>
              <a:t>Graveley</a:t>
            </a:r>
            <a:r>
              <a:rPr lang="en-US" sz="1100" dirty="0"/>
              <a:t>, Yeo </a:t>
            </a:r>
            <a:br>
              <a:rPr lang="en-US" sz="1100" dirty="0"/>
            </a:br>
            <a:r>
              <a:rPr lang="en-US" sz="1100" dirty="0"/>
              <a:t>(submitted in relation to ENCODE3))</a:t>
            </a:r>
            <a:endParaRPr lang="en-US" dirty="0"/>
          </a:p>
        </p:txBody>
      </p:sp>
    </p:spTree>
    <p:extLst>
      <p:ext uri="{BB962C8B-B14F-4D97-AF65-F5344CB8AC3E}">
        <p14:creationId xmlns:p14="http://schemas.microsoft.com/office/powerpoint/2010/main" val="1620311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
        <p:nvSpPr>
          <p:cNvPr id="6" name="TextBox 5"/>
          <p:cNvSpPr txBox="1"/>
          <p:nvPr/>
        </p:nvSpPr>
        <p:spPr>
          <a:xfrm>
            <a:off x="2760650" y="-30139"/>
            <a:ext cx="4292600" cy="369332"/>
          </a:xfrm>
          <a:prstGeom prst="rect">
            <a:avLst/>
          </a:prstGeom>
          <a:noFill/>
        </p:spPr>
        <p:txBody>
          <a:bodyPr wrap="square" rtlCol="0">
            <a:spAutoFit/>
          </a:bodyPr>
          <a:lstStyle/>
          <a:p>
            <a:r>
              <a:rPr lang="en-US" sz="1800" b="1" dirty="0">
                <a:solidFill>
                  <a:srgbClr val="22228B"/>
                </a:solidFill>
              </a:rPr>
              <a:t>Schematic of RADAR Scoring</a:t>
            </a:r>
          </a:p>
        </p:txBody>
      </p:sp>
    </p:spTree>
    <p:extLst>
      <p:ext uri="{BB962C8B-B14F-4D97-AF65-F5344CB8AC3E}">
        <p14:creationId xmlns:p14="http://schemas.microsoft.com/office/powerpoint/2010/main" val="302790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
        <p:nvSpPr>
          <p:cNvPr id="4" name="Frame 3"/>
          <p:cNvSpPr/>
          <p:nvPr/>
        </p:nvSpPr>
        <p:spPr>
          <a:xfrm>
            <a:off x="4089400" y="127000"/>
            <a:ext cx="939800" cy="12192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5851107" y="1714500"/>
            <a:ext cx="2010193" cy="9525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072748" y="126999"/>
            <a:ext cx="3016651" cy="1719053"/>
          </a:xfrm>
          <a:prstGeom prst="frame">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0168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258" r="3942" b="66676"/>
          <a:stretch/>
        </p:blipFill>
        <p:spPr>
          <a:xfrm>
            <a:off x="373733" y="3049503"/>
            <a:ext cx="8423426" cy="1928897"/>
          </a:xfrm>
          <a:prstGeom prst="rect">
            <a:avLst/>
          </a:prstGeom>
        </p:spPr>
      </p:pic>
      <p:pic>
        <p:nvPicPr>
          <p:cNvPr id="9" name="image8.png"/>
          <p:cNvPicPr/>
          <p:nvPr/>
        </p:nvPicPr>
        <p:blipFill>
          <a:blip r:embed="rId3"/>
          <a:srcRect/>
          <a:stretch>
            <a:fillRect/>
          </a:stretch>
        </p:blipFill>
        <p:spPr>
          <a:xfrm>
            <a:off x="5249878" y="489511"/>
            <a:ext cx="3308349" cy="2495046"/>
          </a:xfrm>
          <a:prstGeom prst="rect">
            <a:avLst/>
          </a:prstGeom>
          <a:ln/>
        </p:spPr>
      </p:pic>
      <p:sp>
        <p:nvSpPr>
          <p:cNvPr id="10" name="TextBox 9"/>
          <p:cNvSpPr txBox="1"/>
          <p:nvPr/>
        </p:nvSpPr>
        <p:spPr>
          <a:xfrm>
            <a:off x="58210" y="80681"/>
            <a:ext cx="4950372" cy="338554"/>
          </a:xfrm>
          <a:prstGeom prst="rect">
            <a:avLst/>
          </a:prstGeom>
          <a:noFill/>
        </p:spPr>
        <p:txBody>
          <a:bodyPr wrap="square" rtlCol="0">
            <a:spAutoFit/>
          </a:bodyPr>
          <a:lstStyle/>
          <a:p>
            <a:r>
              <a:rPr lang="en-US" sz="1600" b="1" dirty="0">
                <a:solidFill>
                  <a:srgbClr val="22228B"/>
                </a:solidFill>
              </a:rPr>
              <a:t>High </a:t>
            </a:r>
            <a:r>
              <a:rPr lang="en-US" sz="1600" b="1" dirty="0" err="1">
                <a:solidFill>
                  <a:srgbClr val="22228B"/>
                </a:solidFill>
              </a:rPr>
              <a:t>Phastcon</a:t>
            </a:r>
            <a:r>
              <a:rPr lang="en-US" sz="1600" b="1" dirty="0">
                <a:solidFill>
                  <a:srgbClr val="22228B"/>
                </a:solidFill>
              </a:rPr>
              <a:t> in RBP-overlapped annotations</a:t>
            </a:r>
          </a:p>
        </p:txBody>
      </p:sp>
      <p:sp>
        <p:nvSpPr>
          <p:cNvPr id="11" name="TextBox 10"/>
          <p:cNvSpPr txBox="1"/>
          <p:nvPr/>
        </p:nvSpPr>
        <p:spPr>
          <a:xfrm>
            <a:off x="4851400" y="86011"/>
            <a:ext cx="4292600" cy="338554"/>
          </a:xfrm>
          <a:prstGeom prst="rect">
            <a:avLst/>
          </a:prstGeom>
          <a:noFill/>
        </p:spPr>
        <p:txBody>
          <a:bodyPr wrap="square" rtlCol="0">
            <a:spAutoFit/>
          </a:bodyPr>
          <a:lstStyle/>
          <a:p>
            <a:pPr algn="ctr"/>
            <a:r>
              <a:rPr lang="en-US" sz="1600" b="1" dirty="0">
                <a:solidFill>
                  <a:srgbClr val="22228B"/>
                </a:solidFill>
              </a:rPr>
              <a:t>RNA Structure Cons. from </a:t>
            </a:r>
            <a:r>
              <a:rPr lang="en-US" sz="1600" b="1" dirty="0" err="1">
                <a:solidFill>
                  <a:srgbClr val="22228B"/>
                </a:solidFill>
              </a:rPr>
              <a:t>Evofold</a:t>
            </a:r>
            <a:endParaRPr lang="en-US" sz="1600" b="1" dirty="0">
              <a:solidFill>
                <a:srgbClr val="22228B"/>
              </a:solidFill>
            </a:endParaRPr>
          </a:p>
        </p:txBody>
      </p:sp>
      <p:sp>
        <p:nvSpPr>
          <p:cNvPr id="12" name="TextBox 11"/>
          <p:cNvSpPr txBox="1"/>
          <p:nvPr/>
        </p:nvSpPr>
        <p:spPr>
          <a:xfrm>
            <a:off x="2630707" y="2932680"/>
            <a:ext cx="4292600" cy="369332"/>
          </a:xfrm>
          <a:prstGeom prst="rect">
            <a:avLst/>
          </a:prstGeom>
          <a:noFill/>
        </p:spPr>
        <p:txBody>
          <a:bodyPr wrap="square" rtlCol="0">
            <a:spAutoFit/>
          </a:bodyPr>
          <a:lstStyle/>
          <a:p>
            <a:pPr algn="ctr"/>
            <a:r>
              <a:rPr lang="en-US" sz="1800" b="1" dirty="0">
                <a:solidFill>
                  <a:srgbClr val="22228B"/>
                </a:solidFill>
              </a:rPr>
              <a:t>Enriched rare DAF in </a:t>
            </a:r>
            <a:r>
              <a:rPr lang="en-US" sz="1800" b="1" dirty="0" err="1">
                <a:solidFill>
                  <a:srgbClr val="22228B"/>
                </a:solidFill>
              </a:rPr>
              <a:t>eCLIP</a:t>
            </a:r>
            <a:r>
              <a:rPr lang="en-US" sz="1800" b="1" dirty="0">
                <a:solidFill>
                  <a:srgbClr val="22228B"/>
                </a:solidFill>
              </a:rPr>
              <a:t> peaks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1939"/>
          <a:stretch/>
        </p:blipFill>
        <p:spPr>
          <a:xfrm>
            <a:off x="1157974" y="465858"/>
            <a:ext cx="2619171" cy="2466822"/>
          </a:xfrm>
          <a:prstGeom prst="rect">
            <a:avLst/>
          </a:prstGeom>
        </p:spPr>
      </p:pic>
      <p:sp>
        <p:nvSpPr>
          <p:cNvPr id="2" name="TextBox 1"/>
          <p:cNvSpPr txBox="1"/>
          <p:nvPr/>
        </p:nvSpPr>
        <p:spPr>
          <a:xfrm rot="16200000">
            <a:off x="-270835" y="3638803"/>
            <a:ext cx="981359" cy="307777"/>
          </a:xfrm>
          <a:prstGeom prst="rect">
            <a:avLst/>
          </a:prstGeom>
          <a:noFill/>
        </p:spPr>
        <p:txBody>
          <a:bodyPr wrap="none" rtlCol="0">
            <a:spAutoFit/>
          </a:bodyPr>
          <a:lstStyle/>
          <a:p>
            <a:r>
              <a:rPr lang="en-US"/>
              <a:t>Rare DAF</a:t>
            </a:r>
          </a:p>
        </p:txBody>
      </p:sp>
      <p:sp>
        <p:nvSpPr>
          <p:cNvPr id="4" name="TextBox 3"/>
          <p:cNvSpPr txBox="1"/>
          <p:nvPr/>
        </p:nvSpPr>
        <p:spPr>
          <a:xfrm>
            <a:off x="4354642" y="4866501"/>
            <a:ext cx="500458" cy="276999"/>
          </a:xfrm>
          <a:prstGeom prst="rect">
            <a:avLst/>
          </a:prstGeom>
          <a:noFill/>
        </p:spPr>
        <p:txBody>
          <a:bodyPr wrap="none" rtlCol="0">
            <a:spAutoFit/>
          </a:bodyPr>
          <a:lstStyle/>
          <a:p>
            <a:r>
              <a:rPr lang="en-US" sz="1200" dirty="0"/>
              <a:t>RBP</a:t>
            </a:r>
          </a:p>
        </p:txBody>
      </p:sp>
      <p:sp>
        <p:nvSpPr>
          <p:cNvPr id="13" name="TextBox 12"/>
          <p:cNvSpPr txBox="1"/>
          <p:nvPr/>
        </p:nvSpPr>
        <p:spPr>
          <a:xfrm>
            <a:off x="2467559" y="2739251"/>
            <a:ext cx="824265" cy="276999"/>
          </a:xfrm>
          <a:prstGeom prst="rect">
            <a:avLst/>
          </a:prstGeom>
          <a:solidFill>
            <a:schemeClr val="lt1"/>
          </a:solidFill>
        </p:spPr>
        <p:txBody>
          <a:bodyPr wrap="none" rtlCol="0">
            <a:spAutoFit/>
          </a:bodyPr>
          <a:lstStyle/>
          <a:p>
            <a:r>
              <a:rPr lang="en-US" sz="1200"/>
              <a:t>Phastcon</a:t>
            </a:r>
            <a:endParaRPr lang="en-US" sz="1200" dirty="0"/>
          </a:p>
        </p:txBody>
      </p:sp>
    </p:spTree>
    <p:extLst>
      <p:ext uri="{BB962C8B-B14F-4D97-AF65-F5344CB8AC3E}">
        <p14:creationId xmlns:p14="http://schemas.microsoft.com/office/powerpoint/2010/main" val="636153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6.png"/>
          <p:cNvPicPr/>
          <p:nvPr/>
        </p:nvPicPr>
        <p:blipFill>
          <a:blip r:embed="rId3" cstate="print">
            <a:extLst>
              <a:ext uri="{28A0092B-C50C-407E-A947-70E740481C1C}">
                <a14:useLocalDpi xmlns:a14="http://schemas.microsoft.com/office/drawing/2010/main" val="0"/>
              </a:ext>
            </a:extLst>
          </a:blip>
          <a:srcRect/>
          <a:stretch>
            <a:fillRect/>
          </a:stretch>
        </p:blipFill>
        <p:spPr>
          <a:xfrm>
            <a:off x="225183" y="892834"/>
            <a:ext cx="5114500" cy="2281290"/>
          </a:xfrm>
          <a:prstGeom prst="rect">
            <a:avLst/>
          </a:prstGeom>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8056"/>
          <a:stretch/>
        </p:blipFill>
        <p:spPr>
          <a:xfrm>
            <a:off x="918042" y="3571539"/>
            <a:ext cx="7378924" cy="1486934"/>
          </a:xfrm>
          <a:prstGeom prst="rect">
            <a:avLst/>
          </a:prstGeom>
        </p:spPr>
      </p:pic>
      <p:sp>
        <p:nvSpPr>
          <p:cNvPr id="4" name="TextBox 3"/>
          <p:cNvSpPr txBox="1"/>
          <p:nvPr/>
        </p:nvSpPr>
        <p:spPr>
          <a:xfrm>
            <a:off x="1559087" y="-45326"/>
            <a:ext cx="6542670" cy="369332"/>
          </a:xfrm>
          <a:prstGeom prst="rect">
            <a:avLst/>
          </a:prstGeom>
          <a:noFill/>
        </p:spPr>
        <p:txBody>
          <a:bodyPr wrap="square" rtlCol="0">
            <a:spAutoFit/>
          </a:bodyPr>
          <a:lstStyle/>
          <a:p>
            <a:r>
              <a:rPr lang="en-US" sz="1800" b="1" dirty="0">
                <a:solidFill>
                  <a:srgbClr val="22228B"/>
                </a:solidFill>
              </a:rPr>
              <a:t>Co-binding of RBPs form biologically relevant complexes</a:t>
            </a:r>
          </a:p>
        </p:txBody>
      </p:sp>
      <p:sp>
        <p:nvSpPr>
          <p:cNvPr id="5" name="TextBox 4"/>
          <p:cNvSpPr txBox="1"/>
          <p:nvPr/>
        </p:nvSpPr>
        <p:spPr>
          <a:xfrm>
            <a:off x="1559087" y="3438339"/>
            <a:ext cx="6542670" cy="369332"/>
          </a:xfrm>
          <a:prstGeom prst="rect">
            <a:avLst/>
          </a:prstGeom>
          <a:noFill/>
        </p:spPr>
        <p:txBody>
          <a:bodyPr wrap="square" rtlCol="0">
            <a:spAutoFit/>
          </a:bodyPr>
          <a:lstStyle/>
          <a:p>
            <a:pPr algn="ctr"/>
            <a:r>
              <a:rPr lang="en-US" sz="1800" b="1" dirty="0">
                <a:solidFill>
                  <a:srgbClr val="22228B"/>
                </a:solidFill>
              </a:rPr>
              <a:t>Binding hubs are enriched for rare variants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352" y="585768"/>
            <a:ext cx="3264338" cy="2788519"/>
          </a:xfrm>
          <a:prstGeom prst="rect">
            <a:avLst/>
          </a:prstGeom>
        </p:spPr>
      </p:pic>
      <p:sp>
        <p:nvSpPr>
          <p:cNvPr id="9" name="TextBox 8"/>
          <p:cNvSpPr txBox="1"/>
          <p:nvPr/>
        </p:nvSpPr>
        <p:spPr>
          <a:xfrm>
            <a:off x="464052" y="657356"/>
            <a:ext cx="4636761" cy="307777"/>
          </a:xfrm>
          <a:prstGeom prst="rect">
            <a:avLst/>
          </a:prstGeom>
          <a:noFill/>
        </p:spPr>
        <p:txBody>
          <a:bodyPr wrap="square" rtlCol="0">
            <a:spAutoFit/>
          </a:bodyPr>
          <a:lstStyle/>
          <a:p>
            <a:pPr algn="ctr"/>
            <a:r>
              <a:rPr lang="en-US" b="1" dirty="0">
                <a:solidFill>
                  <a:srgbClr val="22228B"/>
                </a:solidFill>
              </a:rPr>
              <a:t>Literature supported RBP complexes</a:t>
            </a:r>
          </a:p>
        </p:txBody>
      </p:sp>
      <p:sp>
        <p:nvSpPr>
          <p:cNvPr id="10" name="TextBox 9"/>
          <p:cNvSpPr txBox="1"/>
          <p:nvPr/>
        </p:nvSpPr>
        <p:spPr>
          <a:xfrm>
            <a:off x="4878140" y="300970"/>
            <a:ext cx="4636761" cy="307777"/>
          </a:xfrm>
          <a:prstGeom prst="rect">
            <a:avLst/>
          </a:prstGeom>
          <a:noFill/>
        </p:spPr>
        <p:txBody>
          <a:bodyPr wrap="square" rtlCol="0">
            <a:spAutoFit/>
          </a:bodyPr>
          <a:lstStyle/>
          <a:p>
            <a:pPr algn="ctr"/>
            <a:r>
              <a:rPr lang="en-US" b="1" dirty="0">
                <a:solidFill>
                  <a:srgbClr val="22228B"/>
                </a:solidFill>
              </a:rPr>
              <a:t>Unique co-binding patterns of RBPs</a:t>
            </a:r>
          </a:p>
        </p:txBody>
      </p:sp>
      <p:sp>
        <p:nvSpPr>
          <p:cNvPr id="3" name="TextBox 2"/>
          <p:cNvSpPr txBox="1"/>
          <p:nvPr/>
        </p:nvSpPr>
        <p:spPr>
          <a:xfrm>
            <a:off x="5040173" y="4784141"/>
            <a:ext cx="2911449" cy="307777"/>
          </a:xfrm>
          <a:prstGeom prst="rect">
            <a:avLst/>
          </a:prstGeom>
          <a:solidFill>
            <a:schemeClr val="lt1"/>
          </a:solidFill>
        </p:spPr>
        <p:txBody>
          <a:bodyPr wrap="square" rtlCol="0">
            <a:spAutoFit/>
          </a:bodyPr>
          <a:lstStyle/>
          <a:p>
            <a:pPr algn="ctr"/>
            <a:r>
              <a:rPr lang="en-US" dirty="0"/>
              <a:t>Hub Number (Hotness)</a:t>
            </a:r>
          </a:p>
        </p:txBody>
      </p:sp>
      <p:sp>
        <p:nvSpPr>
          <p:cNvPr id="11" name="TextBox 10"/>
          <p:cNvSpPr txBox="1"/>
          <p:nvPr/>
        </p:nvSpPr>
        <p:spPr>
          <a:xfrm rot="16200000">
            <a:off x="4330939" y="4156316"/>
            <a:ext cx="1144189" cy="307777"/>
          </a:xfrm>
          <a:prstGeom prst="rect">
            <a:avLst/>
          </a:prstGeom>
          <a:solidFill>
            <a:schemeClr val="lt1"/>
          </a:solidFill>
        </p:spPr>
        <p:txBody>
          <a:bodyPr wrap="square" rtlCol="0">
            <a:spAutoFit/>
          </a:bodyPr>
          <a:lstStyle/>
          <a:p>
            <a:pPr algn="ctr"/>
            <a:r>
              <a:rPr lang="en-US"/>
              <a:t>Rare DAF</a:t>
            </a:r>
            <a:endParaRPr lang="en-US" dirty="0"/>
          </a:p>
        </p:txBody>
      </p:sp>
      <p:sp>
        <p:nvSpPr>
          <p:cNvPr id="12" name="TextBox 11"/>
          <p:cNvSpPr txBox="1"/>
          <p:nvPr/>
        </p:nvSpPr>
        <p:spPr>
          <a:xfrm rot="16200000">
            <a:off x="492363" y="3978567"/>
            <a:ext cx="1284245" cy="523220"/>
          </a:xfrm>
          <a:prstGeom prst="rect">
            <a:avLst/>
          </a:prstGeom>
          <a:solidFill>
            <a:schemeClr val="lt1"/>
          </a:solidFill>
        </p:spPr>
        <p:txBody>
          <a:bodyPr wrap="square" rtlCol="0">
            <a:spAutoFit/>
          </a:bodyPr>
          <a:lstStyle/>
          <a:p>
            <a:pPr algn="ctr"/>
            <a:r>
              <a:rPr lang="en-US" dirty="0"/>
              <a:t>Hub </a:t>
            </a:r>
            <a:r>
              <a:rPr lang="en-US"/>
              <a:t>Number </a:t>
            </a:r>
          </a:p>
          <a:p>
            <a:pPr algn="ctr"/>
            <a:r>
              <a:rPr lang="en-US" dirty="0"/>
              <a:t>(Hotness)</a:t>
            </a:r>
          </a:p>
        </p:txBody>
      </p:sp>
      <p:sp>
        <p:nvSpPr>
          <p:cNvPr id="13" name="TextBox 12"/>
          <p:cNvSpPr txBox="1"/>
          <p:nvPr/>
        </p:nvSpPr>
        <p:spPr>
          <a:xfrm rot="16200000">
            <a:off x="8150873" y="1826138"/>
            <a:ext cx="1047858" cy="307777"/>
          </a:xfrm>
          <a:prstGeom prst="rect">
            <a:avLst/>
          </a:prstGeom>
          <a:solidFill>
            <a:schemeClr val="lt1"/>
          </a:solidFill>
        </p:spPr>
        <p:txBody>
          <a:bodyPr wrap="square" rtlCol="0">
            <a:spAutoFit/>
          </a:bodyPr>
          <a:lstStyle/>
          <a:p>
            <a:pPr algn="ctr"/>
            <a:r>
              <a:rPr lang="en-US" dirty="0"/>
              <a:t>RBP</a:t>
            </a:r>
          </a:p>
        </p:txBody>
      </p:sp>
      <p:sp>
        <p:nvSpPr>
          <p:cNvPr id="14" name="TextBox 13"/>
          <p:cNvSpPr txBox="1"/>
          <p:nvPr/>
        </p:nvSpPr>
        <p:spPr>
          <a:xfrm>
            <a:off x="6672591" y="3247570"/>
            <a:ext cx="1047858" cy="307777"/>
          </a:xfrm>
          <a:prstGeom prst="rect">
            <a:avLst/>
          </a:prstGeom>
          <a:noFill/>
        </p:spPr>
        <p:txBody>
          <a:bodyPr wrap="square" rtlCol="0">
            <a:spAutoFit/>
          </a:bodyPr>
          <a:lstStyle/>
          <a:p>
            <a:pPr algn="ctr"/>
            <a:r>
              <a:rPr lang="en-US" dirty="0"/>
              <a:t>RBP</a:t>
            </a:r>
          </a:p>
        </p:txBody>
      </p:sp>
    </p:spTree>
    <p:extLst>
      <p:ext uri="{BB962C8B-B14F-4D97-AF65-F5344CB8AC3E}">
        <p14:creationId xmlns:p14="http://schemas.microsoft.com/office/powerpoint/2010/main" val="1650817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29" y="758394"/>
            <a:ext cx="8179512" cy="4285070"/>
          </a:xfrm>
          <a:prstGeom prst="rect">
            <a:avLst/>
          </a:prstGeom>
        </p:spPr>
      </p:pic>
      <p:sp>
        <p:nvSpPr>
          <p:cNvPr id="5" name="TextBox 4"/>
          <p:cNvSpPr txBox="1"/>
          <p:nvPr/>
        </p:nvSpPr>
        <p:spPr>
          <a:xfrm>
            <a:off x="0" y="248697"/>
            <a:ext cx="9144000" cy="369332"/>
          </a:xfrm>
          <a:prstGeom prst="rect">
            <a:avLst/>
          </a:prstGeom>
          <a:noFill/>
        </p:spPr>
        <p:txBody>
          <a:bodyPr wrap="square" rtlCol="0">
            <a:spAutoFit/>
          </a:bodyPr>
          <a:lstStyle/>
          <a:p>
            <a:pPr algn="ctr"/>
            <a:r>
              <a:rPr lang="en-US" sz="1800" b="1" dirty="0" smtClean="0">
                <a:solidFill>
                  <a:srgbClr val="22228B"/>
                </a:solidFill>
              </a:rPr>
              <a:t>RADAR Scores enriched in COSMIC genes and recurrently mutated regions</a:t>
            </a:r>
            <a:endParaRPr lang="en-US" sz="1800" b="1" dirty="0">
              <a:solidFill>
                <a:srgbClr val="22228B"/>
              </a:solidFill>
            </a:endParaRPr>
          </a:p>
        </p:txBody>
      </p:sp>
      <p:sp>
        <p:nvSpPr>
          <p:cNvPr id="6"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Tree>
    <p:extLst>
      <p:ext uri="{BB962C8B-B14F-4D97-AF65-F5344CB8AC3E}">
        <p14:creationId xmlns:p14="http://schemas.microsoft.com/office/powerpoint/2010/main" val="14593323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8321937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txBox="1"/>
          <p:nvPr/>
        </p:nvSpPr>
        <p:spPr>
          <a:xfrm>
            <a:off x="311760" y="444960"/>
            <a:ext cx="8520120" cy="572400"/>
          </a:xfrm>
          <a:prstGeom prst="rect">
            <a:avLst/>
          </a:prstGeom>
          <a:noFill/>
          <a:ln>
            <a:noFill/>
          </a:ln>
        </p:spPr>
        <p:txBody>
          <a:bodyPr tIns="91440" bIns="91440" anchor="ctr"/>
          <a:lstStyle/>
          <a:p>
            <a:pPr algn="ctr">
              <a:lnSpc>
                <a:spcPct val="100000"/>
              </a:lnSpc>
            </a:pPr>
            <a:r>
              <a:rPr lang="en-US" sz="2400" b="1" strike="noStrike" spc="-1">
                <a:solidFill>
                  <a:srgbClr val="22228B"/>
                </a:solidFill>
                <a:uFill>
                  <a:solidFill>
                    <a:srgbClr val="FFFFFF"/>
                  </a:solidFill>
                </a:uFill>
                <a:latin typeface="Arial"/>
                <a:ea typeface="Arial"/>
              </a:rPr>
              <a:t>Upstream open reading frames (uORFs) regulate translation are affected by somatic mutation</a:t>
            </a:r>
            <a:endParaRPr lang="en-US" sz="1400" b="0" strike="noStrike" spc="-1">
              <a:solidFill>
                <a:srgbClr val="000000"/>
              </a:solidFill>
              <a:uFill>
                <a:solidFill>
                  <a:srgbClr val="FFFFFF"/>
                </a:solidFill>
              </a:uFill>
              <a:latin typeface="Arial"/>
            </a:endParaRPr>
          </a:p>
        </p:txBody>
      </p:sp>
      <p:sp>
        <p:nvSpPr>
          <p:cNvPr id="242" name="CustomShape 2"/>
          <p:cNvSpPr/>
          <p:nvPr/>
        </p:nvSpPr>
        <p:spPr>
          <a:xfrm>
            <a:off x="4294800" y="1387800"/>
            <a:ext cx="4454280" cy="182520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uORFs regulate the translation of downstream coding regions.</a:t>
            </a:r>
            <a:endParaRPr lang="en-US" sz="1800" b="0" strike="noStrike" spc="-1">
              <a:solidFill>
                <a:srgbClr val="000000"/>
              </a:solidFill>
              <a:uFill>
                <a:solidFill>
                  <a:srgbClr val="FFFFFF"/>
                </a:solidFill>
              </a:uFill>
              <a:latin typeface="Arial"/>
            </a:endParaRPr>
          </a:p>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This regulation may be altered by somatic mutation in cancer.</a:t>
            </a:r>
            <a:endParaRPr lang="en-US" sz="1800" b="0" strike="noStrike" spc="-1">
              <a:solidFill>
                <a:srgbClr val="000000"/>
              </a:solidFill>
              <a:uFill>
                <a:solidFill>
                  <a:srgbClr val="FFFFFF"/>
                </a:solidFill>
              </a:uFill>
              <a:latin typeface="Arial"/>
            </a:endParaRPr>
          </a:p>
          <a:p>
            <a:pPr marL="457200" indent="-317160">
              <a:lnSpc>
                <a:spcPct val="100000"/>
              </a:lnSpc>
              <a:buClr>
                <a:srgbClr val="000000"/>
              </a:buClr>
              <a:buFont typeface="Helvetica Neue"/>
              <a:buChar char="●"/>
            </a:pPr>
            <a:r>
              <a:rPr lang="en-US" sz="1400" b="0" strike="noStrike" spc="-1">
                <a:solidFill>
                  <a:srgbClr val="000000"/>
                </a:solidFill>
                <a:uFill>
                  <a:solidFill>
                    <a:srgbClr val="FFFFFF"/>
                  </a:solidFill>
                </a:uFill>
                <a:latin typeface="Helvetica Neue"/>
                <a:ea typeface="Helvetica Neue"/>
              </a:rPr>
              <a:t>In Battle et al. 2014 data uORF gain &amp; loss assoc. protein level change.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pic>
        <p:nvPicPr>
          <p:cNvPr id="243" name="Picture 14"/>
          <p:cNvPicPr/>
          <p:nvPr/>
        </p:nvPicPr>
        <p:blipFill>
          <a:blip r:embed="rId2"/>
          <a:srcRect l="2146" t="2444" r="39804" b="48328"/>
          <a:stretch/>
        </p:blipFill>
        <p:spPr>
          <a:xfrm>
            <a:off x="4830480" y="2835720"/>
            <a:ext cx="3382920" cy="2194200"/>
          </a:xfrm>
          <a:prstGeom prst="rect">
            <a:avLst/>
          </a:prstGeom>
          <a:ln>
            <a:noFill/>
          </a:ln>
        </p:spPr>
      </p:pic>
      <p:pic>
        <p:nvPicPr>
          <p:cNvPr id="244" name="Picture 243"/>
          <p:cNvPicPr/>
          <p:nvPr/>
        </p:nvPicPr>
        <p:blipFill>
          <a:blip r:embed="rId3"/>
          <a:stretch/>
        </p:blipFill>
        <p:spPr>
          <a:xfrm>
            <a:off x="528120" y="1371600"/>
            <a:ext cx="3766680" cy="3383280"/>
          </a:xfrm>
          <a:prstGeom prst="rect">
            <a:avLst/>
          </a:prstGeom>
          <a:ln>
            <a:noFill/>
          </a:ln>
        </p:spPr>
      </p:pic>
      <p:sp>
        <p:nvSpPr>
          <p:cNvPr id="245" name="TextShape 3"/>
          <p:cNvSpPr txBox="1"/>
          <p:nvPr/>
        </p:nvSpPr>
        <p:spPr>
          <a:xfrm>
            <a:off x="1316160" y="4705560"/>
            <a:ext cx="2286000" cy="232200"/>
          </a:xfrm>
          <a:prstGeom prst="rect">
            <a:avLst/>
          </a:prstGeom>
          <a:noFill/>
          <a:ln>
            <a:noFill/>
          </a:ln>
        </p:spPr>
        <p:txBody>
          <a:bodyPr lIns="90000" tIns="45000" rIns="90000" bIns="45000"/>
          <a:lstStyle/>
          <a:p>
            <a:r>
              <a:rPr lang="en-US" sz="1000" b="0" strike="noStrike" spc="-1">
                <a:solidFill>
                  <a:srgbClr val="000000"/>
                </a:solidFill>
                <a:uFill>
                  <a:solidFill>
                    <a:srgbClr val="FFFFFF"/>
                  </a:solidFill>
                </a:uFill>
                <a:latin typeface="Arial"/>
              </a:rPr>
              <a:t>[Ferreira et al., </a:t>
            </a:r>
            <a:r>
              <a:rPr lang="en-US" sz="1000" b="0" i="1" strike="noStrike" spc="-1">
                <a:solidFill>
                  <a:srgbClr val="000000"/>
                </a:solidFill>
                <a:uFill>
                  <a:solidFill>
                    <a:srgbClr val="FFFFFF"/>
                  </a:solidFill>
                </a:uFill>
                <a:latin typeface="Arial"/>
              </a:rPr>
              <a:t>Bioengineered</a:t>
            </a:r>
            <a:r>
              <a:rPr lang="en-US" sz="1000" b="0" strike="noStrike" spc="-1">
                <a:solidFill>
                  <a:srgbClr val="000000"/>
                </a:solidFill>
                <a:uFill>
                  <a:solidFill>
                    <a:srgbClr val="FFFFFF"/>
                  </a:solidFill>
                </a:uFill>
                <a:latin typeface="Arial"/>
              </a:rPr>
              <a:t> (‘14)]</a:t>
            </a:r>
          </a:p>
        </p:txBody>
      </p:sp>
      <p:sp>
        <p:nvSpPr>
          <p:cNvPr id="246" name="CustomShape 4"/>
          <p:cNvSpPr/>
          <p:nvPr/>
        </p:nvSpPr>
        <p:spPr>
          <a:xfrm>
            <a:off x="6206400" y="2901240"/>
            <a:ext cx="2480400" cy="3117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lstStyle/>
          <a:p>
            <a:pPr>
              <a:lnSpc>
                <a:spcPct val="115000"/>
              </a:lnSpc>
            </a:pPr>
            <a:r>
              <a:rPr lang="en-US" sz="1100" b="0" strike="noStrike" spc="-1">
                <a:solidFill>
                  <a:srgbClr val="000000"/>
                </a:solidFill>
                <a:uFill>
                  <a:solidFill>
                    <a:srgbClr val="FFFFFF"/>
                  </a:solidFill>
                </a:uFill>
                <a:latin typeface="Calibri"/>
                <a:ea typeface="Calibri"/>
              </a:rPr>
              <a:t>[McGillivray et al., </a:t>
            </a:r>
            <a:r>
              <a:rPr lang="en-US" sz="1100" b="0" i="1" strike="noStrike" spc="-1">
                <a:solidFill>
                  <a:srgbClr val="000000"/>
                </a:solidFill>
                <a:uFill>
                  <a:solidFill>
                    <a:srgbClr val="FFFFFF"/>
                  </a:solidFill>
                </a:uFill>
                <a:latin typeface="Calibri"/>
                <a:ea typeface="Calibri"/>
              </a:rPr>
              <a:t>NAR </a:t>
            </a:r>
            <a:r>
              <a:rPr lang="en-US" sz="1100" b="0" strike="noStrike" spc="-1">
                <a:solidFill>
                  <a:srgbClr val="000000"/>
                </a:solidFill>
                <a:uFill>
                  <a:solidFill>
                    <a:srgbClr val="FFFFFF"/>
                  </a:solidFill>
                </a:uFill>
                <a:latin typeface="Calibri"/>
                <a:ea typeface="Calibri"/>
              </a:rPr>
              <a:t>(‘18)]</a:t>
            </a:r>
            <a:endParaRPr lang="en-US" sz="1800" b="0" strike="noStrike" spc="-1">
              <a:solidFill>
                <a:srgbClr val="000000"/>
              </a:solidFill>
              <a:uFill>
                <a:solidFill>
                  <a:srgbClr val="FFFFFF"/>
                </a:solidFill>
              </a:uFill>
              <a:latin typeface="Arial"/>
            </a:endParaRPr>
          </a:p>
        </p:txBody>
      </p:sp>
      <p:sp>
        <p:nvSpPr>
          <p:cNvPr id="247" name="TextShape 5"/>
          <p:cNvSpPr txBox="1"/>
          <p:nvPr/>
        </p:nvSpPr>
        <p:spPr>
          <a:xfrm>
            <a:off x="2834640" y="1828800"/>
            <a:ext cx="2286000" cy="232200"/>
          </a:xfrm>
          <a:prstGeom prst="rect">
            <a:avLst/>
          </a:prstGeom>
          <a:noFill/>
          <a:ln>
            <a:noFill/>
          </a:ln>
        </p:spPr>
        <p:txBody>
          <a:bodyPr lIns="90000" tIns="45000" rIns="90000" bIns="45000"/>
          <a:lstStyle/>
          <a:p>
            <a:r>
              <a:rPr lang="en-US" sz="1000" b="0" strike="noStrike" spc="-1">
                <a:solidFill>
                  <a:srgbClr val="000000"/>
                </a:solidFill>
                <a:uFill>
                  <a:solidFill>
                    <a:srgbClr val="FFFFFF"/>
                  </a:solidFill>
                </a:uFill>
                <a:latin typeface="Arial"/>
              </a:rPr>
              <a:t>[Calvo et al., </a:t>
            </a:r>
            <a:r>
              <a:rPr lang="en-US" sz="1000" b="0" i="1" strike="noStrike" spc="-1">
                <a:solidFill>
                  <a:srgbClr val="000000"/>
                </a:solidFill>
                <a:uFill>
                  <a:solidFill>
                    <a:srgbClr val="FFFFFF"/>
                  </a:solidFill>
                </a:uFill>
                <a:latin typeface="Arial"/>
              </a:rPr>
              <a:t>PNAS</a:t>
            </a:r>
            <a:r>
              <a:rPr lang="en-US" sz="1000" b="0" strike="noStrike" spc="-1">
                <a:solidFill>
                  <a:srgbClr val="000000"/>
                </a:solidFill>
                <a:uFill>
                  <a:solidFill>
                    <a:srgbClr val="FFFFFF"/>
                  </a:solidFill>
                </a:uFill>
                <a:latin typeface="Arial"/>
              </a:rPr>
              <a:t> (‘09)]</a:t>
            </a:r>
          </a:p>
        </p:txBody>
      </p:sp>
    </p:spTree>
    <p:extLst>
      <p:ext uri="{BB962C8B-B14F-4D97-AF65-F5344CB8AC3E}">
        <p14:creationId xmlns:p14="http://schemas.microsoft.com/office/powerpoint/2010/main" val="5110394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2400" b="1" spc="-1" dirty="0">
                <a:solidFill>
                  <a:srgbClr val="4F926D"/>
                </a:solidFill>
                <a:uFill>
                  <a:solidFill>
                    <a:srgbClr val="FFFFFF"/>
                  </a:solidFill>
                </a:uFill>
                <a:latin typeface="Calibri"/>
              </a:rPr>
              <a:t>Thus: Need to find &amp; prioritize high impact variants. </a:t>
            </a:r>
            <a:br>
              <a:rPr lang="en-US" sz="2400" b="1" spc="-1" dirty="0">
                <a:solidFill>
                  <a:srgbClr val="4F926D"/>
                </a:solidFill>
                <a:uFill>
                  <a:solidFill>
                    <a:srgbClr val="FFFFFF"/>
                  </a:solidFill>
                </a:uFill>
                <a:latin typeface="Calibri"/>
              </a:rPr>
            </a:br>
            <a:r>
              <a:rPr lang="en-US" sz="2400" b="1" spc="-1" dirty="0">
                <a:solidFill>
                  <a:srgbClr val="4F926D"/>
                </a:solidFill>
                <a:uFill>
                  <a:solidFill>
                    <a:srgbClr val="FFFFFF"/>
                  </a:solidFill>
                </a:uFill>
                <a:latin typeface="Calibri"/>
              </a:rPr>
              <a:t>Particularly hard for non-coding regions.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
        <p:nvSpPr>
          <p:cNvPr id="6" name="CustomShape 3"/>
          <p:cNvSpPr/>
          <p:nvPr/>
        </p:nvSpPr>
        <p:spPr>
          <a:xfrm>
            <a:off x="7701692" y="2687029"/>
            <a:ext cx="492480" cy="410760"/>
          </a:xfrm>
          <a:prstGeom prst="ellipse">
            <a:avLst/>
          </a:prstGeom>
          <a:noFill/>
          <a:ln w="28440">
            <a:solidFill>
              <a:srgbClr val="FF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850810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750" y="292626"/>
            <a:ext cx="3990057" cy="572700"/>
          </a:xfrm>
        </p:spPr>
        <p:txBody>
          <a:bodyPr/>
          <a:lstStyle/>
          <a:p>
            <a:r>
              <a:rPr lang="en-US" sz="2000" dirty="0"/>
              <a:t>The population of functional </a:t>
            </a:r>
            <a:r>
              <a:rPr lang="en-US" sz="2000" dirty="0" err="1"/>
              <a:t>uORFs</a:t>
            </a:r>
            <a:r>
              <a:rPr lang="en-US" sz="2000" dirty="0"/>
              <a:t> may be significant</a:t>
            </a:r>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13831" y="79213"/>
            <a:ext cx="4755374" cy="41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4783628" y="1102576"/>
            <a:ext cx="4120300" cy="244770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5009117" y="3669022"/>
            <a:ext cx="3669323" cy="1218993"/>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Ribosome profiling experiments have low overlap in identified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This suggests high false-negative rate, and more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than currently known.</a:t>
            </a:r>
          </a:p>
          <a:p>
            <a:pPr marL="457200" lvl="0" indent="-317500">
              <a:buClr>
                <a:srgbClr val="000000"/>
              </a:buClr>
              <a:buSzPct val="100000"/>
              <a:buFont typeface="Helvetica Neue"/>
              <a:buChar char="●"/>
            </a:pPr>
            <a:endParaRPr lang="en" dirty="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7017991"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8" name="TextBox 7"/>
          <p:cNvSpPr txBox="1"/>
          <p:nvPr/>
        </p:nvSpPr>
        <p:spPr>
          <a:xfrm>
            <a:off x="276541" y="3728913"/>
            <a:ext cx="4465002" cy="1077218"/>
          </a:xfrm>
          <a:prstGeom prst="rect">
            <a:avLst/>
          </a:prstGeom>
          <a:solidFill>
            <a:schemeClr val="bg1"/>
          </a:solidFill>
        </p:spPr>
        <p:txBody>
          <a:bodyPr wrap="square" rtlCol="0">
            <a:spAutoFit/>
          </a:bodyPr>
          <a:lstStyle/>
          <a:p>
            <a:pPr algn="ctr"/>
            <a:r>
              <a:rPr lang="en-US" sz="3200" b="1" dirty="0"/>
              <a:t>From a “Universe” of 1.3 M pot. </a:t>
            </a:r>
            <a:r>
              <a:rPr lang="en-US" sz="3200" b="1" dirty="0" err="1"/>
              <a:t>uORFs</a:t>
            </a:r>
            <a:endParaRPr lang="en-US" sz="3200" b="1" dirty="0"/>
          </a:p>
        </p:txBody>
      </p:sp>
    </p:spTree>
    <p:extLst>
      <p:ext uri="{BB962C8B-B14F-4D97-AF65-F5344CB8AC3E}">
        <p14:creationId xmlns:p14="http://schemas.microsoft.com/office/powerpoint/2010/main" val="2112752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12677" y="22407"/>
            <a:ext cx="3350351" cy="5225269"/>
            <a:chOff x="4754016" y="91724"/>
            <a:chExt cx="3183531" cy="4965093"/>
          </a:xfrm>
        </p:grpSpPr>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95" y="91724"/>
              <a:ext cx="3182752" cy="4965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4795"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4016" y="2205690"/>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9811"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11701" y="256184"/>
            <a:ext cx="4567796" cy="572700"/>
          </a:xfrm>
        </p:spPr>
        <p:txBody>
          <a:bodyPr/>
          <a:lstStyle/>
          <a:p>
            <a:pPr algn="l"/>
            <a:r>
              <a:rPr lang="en-US" sz="2000" dirty="0"/>
              <a:t>Prediction &amp; validation of </a:t>
            </a:r>
            <a:br>
              <a:rPr lang="en-US" sz="2000" dirty="0"/>
            </a:br>
            <a:r>
              <a:rPr lang="en-US" sz="2000" dirty="0"/>
              <a:t>functional </a:t>
            </a:r>
            <a:r>
              <a:rPr lang="en-US" sz="2000" dirty="0" err="1"/>
              <a:t>uORFs</a:t>
            </a:r>
            <a:r>
              <a:rPr lang="en-US" sz="2000" dirty="0"/>
              <a:t> using 89 features</a:t>
            </a:r>
          </a:p>
        </p:txBody>
      </p:sp>
      <p:sp>
        <p:nvSpPr>
          <p:cNvPr id="12" name="Shape 461"/>
          <p:cNvSpPr txBox="1"/>
          <p:nvPr/>
        </p:nvSpPr>
        <p:spPr>
          <a:xfrm>
            <a:off x="311701" y="1268444"/>
            <a:ext cx="4314400"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Cross-validation on independent ribosome profiling datasets and validation using in vivo protein levels and ribosome occupancy in humans (Battle et al. 2014).</a:t>
            </a:r>
            <a:endParaRPr lang="en" dirty="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107" r="-796" b="69331"/>
          <a:stretch/>
        </p:blipFill>
        <p:spPr bwMode="auto">
          <a:xfrm>
            <a:off x="447391" y="2790131"/>
            <a:ext cx="1954069" cy="1873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61971" r="-796" b="-491"/>
          <a:stretch/>
        </p:blipFill>
        <p:spPr bwMode="auto">
          <a:xfrm>
            <a:off x="2584255" y="2790131"/>
            <a:ext cx="1770056" cy="212372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513"/>
          <p:cNvSpPr txBox="1"/>
          <p:nvPr/>
        </p:nvSpPr>
        <p:spPr>
          <a:xfrm>
            <a:off x="37657"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6" name="TextBox 5"/>
          <p:cNvSpPr txBox="1"/>
          <p:nvPr/>
        </p:nvSpPr>
        <p:spPr>
          <a:xfrm>
            <a:off x="8185690" y="649335"/>
            <a:ext cx="641522" cy="523220"/>
          </a:xfrm>
          <a:prstGeom prst="rect">
            <a:avLst/>
          </a:prstGeom>
          <a:noFill/>
        </p:spPr>
        <p:txBody>
          <a:bodyPr wrap="none" rtlCol="0">
            <a:spAutoFit/>
          </a:bodyPr>
          <a:lstStyle/>
          <a:p>
            <a:pPr algn="ctr"/>
            <a:r>
              <a:rPr lang="en-US" b="1" dirty="0">
                <a:solidFill>
                  <a:srgbClr val="FF0000"/>
                </a:solidFill>
              </a:rPr>
              <a:t>Expr.</a:t>
            </a:r>
          </a:p>
          <a:p>
            <a:pPr algn="ctr"/>
            <a:r>
              <a:rPr lang="en-US" b="1" dirty="0">
                <a:solidFill>
                  <a:srgbClr val="FF0000"/>
                </a:solidFill>
              </a:rPr>
              <a:t>Level</a:t>
            </a:r>
          </a:p>
        </p:txBody>
      </p:sp>
      <p:sp>
        <p:nvSpPr>
          <p:cNvPr id="16" name="TextBox 15"/>
          <p:cNvSpPr txBox="1"/>
          <p:nvPr/>
        </p:nvSpPr>
        <p:spPr>
          <a:xfrm>
            <a:off x="8131188" y="1779775"/>
            <a:ext cx="750526" cy="523220"/>
          </a:xfrm>
          <a:prstGeom prst="rect">
            <a:avLst/>
          </a:prstGeom>
          <a:noFill/>
        </p:spPr>
        <p:txBody>
          <a:bodyPr wrap="none" rtlCol="0">
            <a:spAutoFit/>
          </a:bodyPr>
          <a:lstStyle/>
          <a:p>
            <a:pPr algn="ctr"/>
            <a:r>
              <a:rPr lang="en-US" b="1" dirty="0">
                <a:solidFill>
                  <a:srgbClr val="FF0000"/>
                </a:solidFill>
              </a:rPr>
              <a:t>Tissue</a:t>
            </a:r>
            <a:br>
              <a:rPr lang="en-US" b="1" dirty="0">
                <a:solidFill>
                  <a:srgbClr val="FF0000"/>
                </a:solidFill>
              </a:rPr>
            </a:br>
            <a:r>
              <a:rPr lang="en-US" b="1" dirty="0">
                <a:solidFill>
                  <a:srgbClr val="FF0000"/>
                </a:solidFill>
              </a:rPr>
              <a:t>Dist.</a:t>
            </a:r>
          </a:p>
        </p:txBody>
      </p:sp>
      <p:sp>
        <p:nvSpPr>
          <p:cNvPr id="17" name="TextBox 16"/>
          <p:cNvSpPr txBox="1"/>
          <p:nvPr/>
        </p:nvSpPr>
        <p:spPr>
          <a:xfrm>
            <a:off x="8209735" y="2763620"/>
            <a:ext cx="593432" cy="738664"/>
          </a:xfrm>
          <a:prstGeom prst="rect">
            <a:avLst/>
          </a:prstGeom>
          <a:noFill/>
        </p:spPr>
        <p:txBody>
          <a:bodyPr wrap="none" rtlCol="0">
            <a:spAutoFit/>
          </a:bodyPr>
          <a:lstStyle/>
          <a:p>
            <a:pPr algn="ctr"/>
            <a:r>
              <a:rPr lang="en-US" b="1" dirty="0">
                <a:solidFill>
                  <a:srgbClr val="FF0000"/>
                </a:solidFill>
              </a:rPr>
              <a:t>Int. </a:t>
            </a:r>
            <a:br>
              <a:rPr lang="en-US" b="1" dirty="0">
                <a:solidFill>
                  <a:srgbClr val="FF0000"/>
                </a:solidFill>
              </a:rPr>
            </a:br>
            <a:r>
              <a:rPr lang="en-US" b="1" dirty="0">
                <a:solidFill>
                  <a:srgbClr val="FF0000"/>
                </a:solidFill>
              </a:rPr>
              <a:t>ATG</a:t>
            </a:r>
          </a:p>
          <a:p>
            <a:pPr algn="ctr"/>
            <a:r>
              <a:rPr lang="en-US" b="1" dirty="0">
                <a:solidFill>
                  <a:srgbClr val="FF0000"/>
                </a:solidFill>
              </a:rPr>
              <a:t>Start</a:t>
            </a:r>
          </a:p>
        </p:txBody>
      </p:sp>
      <p:sp>
        <p:nvSpPr>
          <p:cNvPr id="18" name="TextBox 17"/>
          <p:cNvSpPr txBox="1"/>
          <p:nvPr/>
        </p:nvSpPr>
        <p:spPr>
          <a:xfrm>
            <a:off x="8075885" y="3944693"/>
            <a:ext cx="861133" cy="523220"/>
          </a:xfrm>
          <a:prstGeom prst="rect">
            <a:avLst/>
          </a:prstGeom>
          <a:noFill/>
        </p:spPr>
        <p:txBody>
          <a:bodyPr wrap="none" rtlCol="0">
            <a:spAutoFit/>
          </a:bodyPr>
          <a:lstStyle/>
          <a:p>
            <a:pPr algn="ctr"/>
            <a:r>
              <a:rPr lang="en-US" b="1" dirty="0" err="1">
                <a:solidFill>
                  <a:srgbClr val="FF0000"/>
                </a:solidFill>
              </a:rPr>
              <a:t>Conser</a:t>
            </a:r>
            <a:r>
              <a:rPr lang="en-US" b="1" dirty="0">
                <a:solidFill>
                  <a:srgbClr val="FF0000"/>
                </a:solidFill>
              </a:rPr>
              <a:t>-</a:t>
            </a:r>
          </a:p>
          <a:p>
            <a:pPr algn="ctr"/>
            <a:r>
              <a:rPr lang="en-US" b="1" dirty="0" err="1">
                <a:solidFill>
                  <a:srgbClr val="FF0000"/>
                </a:solidFill>
              </a:rPr>
              <a:t>vation</a:t>
            </a:r>
            <a:endParaRPr lang="en-US" b="1" dirty="0">
              <a:solidFill>
                <a:srgbClr val="FF0000"/>
              </a:solidFill>
            </a:endParaRPr>
          </a:p>
        </p:txBody>
      </p:sp>
    </p:spTree>
    <p:extLst>
      <p:ext uri="{BB962C8B-B14F-4D97-AF65-F5344CB8AC3E}">
        <p14:creationId xmlns:p14="http://schemas.microsoft.com/office/powerpoint/2010/main" val="696898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2132"/>
            <a:ext cx="8520600" cy="572700"/>
          </a:xfrm>
        </p:spPr>
        <p:txBody>
          <a:bodyPr/>
          <a:lstStyle/>
          <a:p>
            <a:r>
              <a:rPr lang="en-US" dirty="0"/>
              <a:t>A comprehensive catalog of functional </a:t>
            </a:r>
            <a:r>
              <a:rPr lang="en-US" dirty="0" err="1"/>
              <a:t>uORFs</a:t>
            </a:r>
            <a:endParaRPr lang="en-US" dirty="0"/>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4533646" y="838231"/>
            <a:ext cx="2026351" cy="210924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595732" y="3010877"/>
            <a:ext cx="4155275" cy="1650651"/>
          </a:xfrm>
          <a:prstGeom prst="rect">
            <a:avLst/>
          </a:prstGeom>
          <a:noFill/>
          <a:ln>
            <a:noFill/>
          </a:ln>
        </p:spPr>
        <p:txBody>
          <a:bodyPr wrap="square" lIns="68575" tIns="34275" rIns="68575" bIns="34275" anchor="t" anchorCtr="0">
            <a:noAutofit/>
          </a:bodyPr>
          <a:lstStyle/>
          <a:p>
            <a:pPr lvl="0" algn="ctr">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2400" b="1" dirty="0">
                <a:solidFill>
                  <a:srgbClr val="C00000"/>
                </a:solidFill>
                <a:latin typeface="Helvetica Neue"/>
                <a:ea typeface="Helvetica Neue"/>
                <a:cs typeface="Helvetica Neue"/>
                <a:sym typeface="Helvetica Neue"/>
              </a:rPr>
              <a:t>180K</a:t>
            </a:r>
            <a:r>
              <a:rPr lang="en-US" sz="1600" dirty="0">
                <a:solidFill>
                  <a:schemeClr val="dk1"/>
                </a:solidFill>
                <a:latin typeface="Helvetica Neue"/>
                <a:ea typeface="Helvetica Neue"/>
                <a:cs typeface="Helvetica Neue"/>
                <a:sym typeface="Helvetica Neue"/>
              </a:rPr>
              <a:t>: Large predicted positive set likely to affect translation  </a:t>
            </a: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Calibration on gold standards, suggests getting </a:t>
            </a:r>
            <a:r>
              <a:rPr lang="en-US" sz="2000" b="1" dirty="0">
                <a:solidFill>
                  <a:srgbClr val="C00000"/>
                </a:solidFill>
                <a:latin typeface="Helvetica Neue"/>
                <a:ea typeface="Helvetica Neue"/>
                <a:cs typeface="Helvetica Neue"/>
                <a:sym typeface="Helvetica Neue"/>
              </a:rPr>
              <a:t>~70%</a:t>
            </a:r>
            <a:r>
              <a:rPr lang="en-US" sz="1600" dirty="0">
                <a:solidFill>
                  <a:schemeClr val="dk1"/>
                </a:solidFill>
                <a:latin typeface="Helvetica Neue"/>
                <a:ea typeface="Helvetica Neue"/>
                <a:cs typeface="Helvetica Neue"/>
                <a:sym typeface="Helvetica Neue"/>
              </a:rPr>
              <a:t> of known</a:t>
            </a:r>
          </a:p>
        </p:txBody>
      </p:sp>
      <p:sp>
        <p:nvSpPr>
          <p:cNvPr id="10" name="Shape 513"/>
          <p:cNvSpPr txBox="1"/>
          <p:nvPr/>
        </p:nvSpPr>
        <p:spPr>
          <a:xfrm>
            <a:off x="164942" y="4700606"/>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McGillivray </a:t>
            </a:r>
            <a:r>
              <a:rPr lang="en" sz="1100" dirty="0">
                <a:solidFill>
                  <a:schemeClr val="dk1"/>
                </a:solidFill>
                <a:latin typeface="Calibri"/>
                <a:ea typeface="Calibri"/>
                <a:cs typeface="Calibri"/>
                <a:sym typeface="Calibri"/>
              </a:rPr>
              <a:t>et al., </a:t>
            </a:r>
            <a:r>
              <a:rPr lang="en-US" sz="1100" i="1" dirty="0">
                <a:solidFill>
                  <a:schemeClr val="dk1"/>
                </a:solidFill>
                <a:latin typeface="Calibri"/>
                <a:ea typeface="Calibri"/>
                <a:cs typeface="Calibri"/>
                <a:sym typeface="Calibri"/>
              </a:rPr>
              <a:t>NAR </a:t>
            </a:r>
            <a:r>
              <a:rPr lang="en" sz="1100" dirty="0">
                <a:solidFill>
                  <a:schemeClr val="dk1"/>
                </a:solidFill>
                <a:latin typeface="Calibri"/>
                <a:ea typeface="Calibri"/>
                <a:cs typeface="Calibri"/>
                <a:sym typeface="Calibri"/>
              </a:rPr>
              <a:t>(‘1</a:t>
            </a:r>
            <a:r>
              <a:rPr lang="en-US" sz="1100" dirty="0">
                <a:solidFill>
                  <a:schemeClr val="dk1"/>
                </a:solidFill>
                <a:latin typeface="Calibri"/>
                <a:ea typeface="Calibri"/>
                <a:cs typeface="Calibri"/>
                <a:sym typeface="Calibri"/>
              </a:rPr>
              <a:t>8</a:t>
            </a:r>
            <a:r>
              <a:rPr lang="en" sz="1100"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8"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43488"/>
          <a:stretch/>
        </p:blipFill>
        <p:spPr bwMode="auto">
          <a:xfrm>
            <a:off x="6762054" y="1127670"/>
            <a:ext cx="2421046" cy="1627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Shape 461"/>
          <p:cNvSpPr txBox="1"/>
          <p:nvPr/>
        </p:nvSpPr>
        <p:spPr>
          <a:xfrm>
            <a:off x="-6864" y="1545823"/>
            <a:ext cx="1845949" cy="1326695"/>
          </a:xfrm>
          <a:prstGeom prst="rect">
            <a:avLst/>
          </a:prstGeom>
          <a:noFill/>
          <a:ln>
            <a:noFill/>
          </a:ln>
        </p:spPr>
        <p:txBody>
          <a:bodyPr wrap="square" lIns="68575" tIns="34275" rIns="68575" bIns="34275" anchor="t" anchorCtr="0">
            <a:noAutofit/>
          </a:bodyPr>
          <a:lstStyle/>
          <a:p>
            <a:pPr marL="139700" algn="ctr">
              <a:spcBef>
                <a:spcPts val="800"/>
              </a:spcBef>
              <a:buClr>
                <a:srgbClr val="000000"/>
              </a:buClr>
              <a:buSzPct val="100000"/>
            </a:pPr>
            <a:r>
              <a:rPr lang="en-US" sz="1200" dirty="0">
                <a:solidFill>
                  <a:schemeClr val="dk1"/>
                </a:solidFill>
                <a:latin typeface="Helvetica Neue"/>
                <a:ea typeface="Helvetica Neue"/>
                <a:cs typeface="Helvetica Neue"/>
                <a:sym typeface="Helvetica Neue"/>
              </a:rPr>
              <a:t>Universe of </a:t>
            </a:r>
            <a:r>
              <a:rPr lang="en-US" sz="2400" b="1" dirty="0">
                <a:solidFill>
                  <a:srgbClr val="C00000"/>
                </a:solidFill>
                <a:latin typeface="Helvetica Neue"/>
                <a:ea typeface="Helvetica Neue"/>
                <a:cs typeface="Helvetica Neue"/>
                <a:sym typeface="Helvetica Neue"/>
              </a:rPr>
              <a:t>1.3M</a:t>
            </a:r>
            <a:r>
              <a:rPr lang="en-US" sz="2400" dirty="0">
                <a:solidFill>
                  <a:schemeClr val="dk1"/>
                </a:solidFill>
                <a:latin typeface="Helvetica Neue"/>
                <a:ea typeface="Helvetica Neue"/>
                <a:cs typeface="Helvetica Neue"/>
                <a:sym typeface="Helvetica Neue"/>
              </a:rPr>
              <a:t> </a:t>
            </a:r>
            <a:r>
              <a:rPr lang="en-US" sz="1200" dirty="0" err="1">
                <a:solidFill>
                  <a:schemeClr val="dk1"/>
                </a:solidFill>
                <a:latin typeface="Helvetica Neue"/>
                <a:ea typeface="Helvetica Neue"/>
                <a:cs typeface="Helvetica Neue"/>
                <a:sym typeface="Helvetica Neue"/>
              </a:rPr>
              <a:t>uORFs</a:t>
            </a:r>
            <a:r>
              <a:rPr lang="en-US" sz="1200" dirty="0">
                <a:solidFill>
                  <a:schemeClr val="dk1"/>
                </a:solidFill>
                <a:latin typeface="Helvetica Neue"/>
                <a:ea typeface="Helvetica Neue"/>
                <a:cs typeface="Helvetica Neue"/>
                <a:sym typeface="Helvetica Neue"/>
              </a:rPr>
              <a:t> scored via Simple Bayes </a:t>
            </a:r>
            <a:r>
              <a:rPr lang="en-US" sz="1200" dirty="0" err="1">
                <a:solidFill>
                  <a:schemeClr val="dk1"/>
                </a:solidFill>
                <a:latin typeface="Helvetica Neue"/>
                <a:ea typeface="Helvetica Neue"/>
                <a:cs typeface="Helvetica Neue"/>
                <a:sym typeface="Helvetica Neue"/>
              </a:rPr>
              <a:t>algo</a:t>
            </a:r>
            <a:r>
              <a:rPr lang="en-US" sz="1200" dirty="0">
                <a:solidFill>
                  <a:schemeClr val="dk1"/>
                </a:solidFill>
                <a:latin typeface="Helvetica Neue"/>
                <a:ea typeface="Helvetica Neue"/>
                <a:cs typeface="Helvetica Neue"/>
                <a:sym typeface="Helvetica Neue"/>
              </a:rPr>
              <a:t>.</a:t>
            </a:r>
          </a:p>
          <a:p>
            <a:pPr marL="285750" marR="0" lvl="0" indent="-285750" algn="ctr"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cxnSp>
        <p:nvCxnSpPr>
          <p:cNvPr id="26" name="Straight Arrow Connector 25"/>
          <p:cNvCxnSpPr/>
          <p:nvPr/>
        </p:nvCxnSpPr>
        <p:spPr>
          <a:xfrm>
            <a:off x="4009473" y="1970334"/>
            <a:ext cx="265308" cy="5713"/>
          </a:xfrm>
          <a:prstGeom prst="straightConnector1">
            <a:avLst/>
          </a:prstGeom>
          <a:ln>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56300" r="46048" b="28125"/>
          <a:stretch/>
        </p:blipFill>
        <p:spPr bwMode="auto">
          <a:xfrm>
            <a:off x="1999227" y="1349131"/>
            <a:ext cx="2421046" cy="103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22092" y="1675771"/>
            <a:ext cx="637675" cy="533400"/>
          </a:xfrm>
          <a:prstGeom prst="rect">
            <a:avLst/>
          </a:prstGeom>
          <a:noFill/>
          <a:ln w="28575">
            <a:solidFill>
              <a:srgbClr val="80808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44266" y="2061171"/>
            <a:ext cx="1444434" cy="32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46347" r="96606" b="43488"/>
          <a:stretch/>
        </p:blipFill>
        <p:spPr bwMode="auto">
          <a:xfrm>
            <a:off x="2092965" y="1675771"/>
            <a:ext cx="152400" cy="6748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1698533" y="1913064"/>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93670" y="1930136"/>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83172" y="2230520"/>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32306" y="2216591"/>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73370" y="1093707"/>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899212" y="1093706"/>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732" y="3711452"/>
            <a:ext cx="4572000" cy="523220"/>
          </a:xfrm>
          <a:prstGeom prst="rect">
            <a:avLst/>
          </a:prstGeom>
        </p:spPr>
        <p:txBody>
          <a:bodyPr>
            <a:sp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Predicted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may be intersected with disease associated variants.</a:t>
            </a:r>
            <a:endParaRPr lang="en" dirty="0">
              <a:latin typeface="Helvetica Neue"/>
              <a:ea typeface="Helvetica Neue"/>
              <a:cs typeface="Helvetica Neue"/>
              <a:sym typeface="Helvetica Neue"/>
            </a:endParaRPr>
          </a:p>
        </p:txBody>
      </p:sp>
      <p:cxnSp>
        <p:nvCxnSpPr>
          <p:cNvPr id="22" name="Straight Arrow Connector 21"/>
          <p:cNvCxnSpPr/>
          <p:nvPr/>
        </p:nvCxnSpPr>
        <p:spPr>
          <a:xfrm>
            <a:off x="4268338" y="1924423"/>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959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2177473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1786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5" y="4947300"/>
            <a:ext cx="2077026"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Tree>
    <p:extLst>
      <p:ext uri="{BB962C8B-B14F-4D97-AF65-F5344CB8AC3E}">
        <p14:creationId xmlns:p14="http://schemas.microsoft.com/office/powerpoint/2010/main" val="330525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extLst>
      <p:ext uri="{BB962C8B-B14F-4D97-AF65-F5344CB8AC3E}">
        <p14:creationId xmlns:p14="http://schemas.microsoft.com/office/powerpoint/2010/main" val="2625924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1783015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extLst>
      <p:ext uri="{BB962C8B-B14F-4D97-AF65-F5344CB8AC3E}">
        <p14:creationId xmlns:p14="http://schemas.microsoft.com/office/powerpoint/2010/main" val="20505242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extLst>
      <p:ext uri="{BB962C8B-B14F-4D97-AF65-F5344CB8AC3E}">
        <p14:creationId xmlns:p14="http://schemas.microsoft.com/office/powerpoint/2010/main" val="1940277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03714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extLst>
                    <a:ext uri="{9D8B030D-6E8A-4147-A177-3AD203B41FA5}">
                      <a16:colId xmlns:a16="http://schemas.microsoft.com/office/drawing/2014/main" xmlns="" val="20000"/>
                    </a:ext>
                  </a:extLst>
                </a:gridCol>
                <a:gridCol w="1866125">
                  <a:extLst>
                    <a:ext uri="{9D8B030D-6E8A-4147-A177-3AD203B41FA5}">
                      <a16:colId xmlns:a16="http://schemas.microsoft.com/office/drawing/2014/main" xmlns="" val="20001"/>
                    </a:ext>
                  </a:extLst>
                </a:gridCol>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extLst>
                  <a:ext uri="{0D108BD9-81ED-4DB2-BD59-A6C34878D82A}">
                    <a16:rowId xmlns:a16="http://schemas.microsoft.com/office/drawing/2014/main" xmlns="" val="10000"/>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extLst>
                  <a:ext uri="{0D108BD9-81ED-4DB2-BD59-A6C34878D82A}">
                    <a16:rowId xmlns:a16="http://schemas.microsoft.com/office/drawing/2014/main" xmlns="" val="10001"/>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extLst>
                  <a:ext uri="{0D108BD9-81ED-4DB2-BD59-A6C34878D82A}">
                    <a16:rowId xmlns:a16="http://schemas.microsoft.com/office/drawing/2014/main" xmlns="" val="10002"/>
                  </a:ext>
                </a:extLst>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extLst>
                  <a:ext uri="{0D108BD9-81ED-4DB2-BD59-A6C34878D82A}">
                    <a16:rowId xmlns:a16="http://schemas.microsoft.com/office/drawing/2014/main" xmlns="" val="10003"/>
                  </a:ext>
                </a:extLst>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816847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98126111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xmlns="" id="{A6ED47A4-91F6-A24B-9E76-DABF4C630487}"/>
              </a:ext>
            </a:extLst>
          </p:cNvPr>
          <p:cNvPicPr>
            <a:picLocks noChangeAspect="1"/>
          </p:cNvPicPr>
          <p:nvPr/>
        </p:nvPicPr>
        <p:blipFill rotWithShape="1">
          <a:blip r:embed="rId2"/>
          <a:srcRect b="3887"/>
          <a:stretch/>
        </p:blipFill>
        <p:spPr>
          <a:xfrm>
            <a:off x="218748" y="1757804"/>
            <a:ext cx="4746197" cy="3195141"/>
          </a:xfrm>
          <a:prstGeom prst="rect">
            <a:avLst/>
          </a:prstGeom>
        </p:spPr>
      </p:pic>
      <p:grpSp>
        <p:nvGrpSpPr>
          <p:cNvPr id="5" name="Group 4">
            <a:extLst>
              <a:ext uri="{FF2B5EF4-FFF2-40B4-BE49-F238E27FC236}">
                <a16:creationId xmlns:a16="http://schemas.microsoft.com/office/drawing/2014/main" xmlns="" id="{D3029F12-7DCA-5845-A5DC-602C17B481D6}"/>
              </a:ext>
            </a:extLst>
          </p:cNvPr>
          <p:cNvGrpSpPr/>
          <p:nvPr/>
        </p:nvGrpSpPr>
        <p:grpSpPr>
          <a:xfrm>
            <a:off x="1153457" y="969167"/>
            <a:ext cx="2846652" cy="972132"/>
            <a:chOff x="4567354" y="657121"/>
            <a:chExt cx="4478702" cy="1296176"/>
          </a:xfrm>
        </p:grpSpPr>
        <p:sp>
          <p:nvSpPr>
            <p:cNvPr id="6" name="TextBox 5">
              <a:extLst>
                <a:ext uri="{FF2B5EF4-FFF2-40B4-BE49-F238E27FC236}">
                  <a16:creationId xmlns:a16="http://schemas.microsoft.com/office/drawing/2014/main" xmlns="" id="{308DBD45-36B9-944A-8170-35A2CDC9EC04}"/>
                </a:ext>
              </a:extLst>
            </p:cNvPr>
            <p:cNvSpPr txBox="1"/>
            <p:nvPr/>
          </p:nvSpPr>
          <p:spPr>
            <a:xfrm>
              <a:off x="5571336" y="1091522"/>
              <a:ext cx="3474720" cy="430887"/>
            </a:xfrm>
            <a:prstGeom prst="rect">
              <a:avLst/>
            </a:prstGeom>
            <a:noFill/>
            <a:ln>
              <a:solidFill>
                <a:schemeClr val="tx1">
                  <a:lumMod val="50000"/>
                  <a:lumOff val="50000"/>
                </a:schemeClr>
              </a:solidFill>
            </a:ln>
          </p:spPr>
          <p:txBody>
            <a:bodyPr wrap="square" lIns="13716" tIns="0" rIns="13716" bIns="0" rtlCol="0" anchor="ctr" anchorCtr="0">
              <a:noAutofit/>
            </a:bodyPr>
            <a:lstStyle/>
            <a:p>
              <a:pPr algn="ctr"/>
              <a:r>
                <a:rPr lang="en-US" sz="1050" kern="1200" dirty="0">
                  <a:solidFill>
                    <a:prstClr val="black"/>
                  </a:solidFill>
                  <a:latin typeface="Calibri" panose="020F0502020204030204"/>
                  <a:ea typeface=""/>
                  <a:cs typeface=""/>
                </a:rPr>
                <a:t>Disease-associated TFs have target gain or loss events</a:t>
              </a:r>
            </a:p>
          </p:txBody>
        </p:sp>
        <p:sp>
          <p:nvSpPr>
            <p:cNvPr id="7" name="TextBox 6">
              <a:extLst>
                <a:ext uri="{FF2B5EF4-FFF2-40B4-BE49-F238E27FC236}">
                  <a16:creationId xmlns:a16="http://schemas.microsoft.com/office/drawing/2014/main" xmlns="" id="{E1B1C890-78D6-B443-BB50-1D73B86C5525}"/>
                </a:ext>
              </a:extLst>
            </p:cNvPr>
            <p:cNvSpPr txBox="1"/>
            <p:nvPr/>
          </p:nvSpPr>
          <p:spPr>
            <a:xfrm>
              <a:off x="4567354" y="1091521"/>
              <a:ext cx="1003982" cy="430887"/>
            </a:xfrm>
            <a:prstGeom prst="rect">
              <a:avLst/>
            </a:prstGeom>
            <a:gradFill>
              <a:gsLst>
                <a:gs pos="28000">
                  <a:schemeClr val="bg1">
                    <a:alpha val="0"/>
                  </a:schemeClr>
                </a:gs>
                <a:gs pos="100000">
                  <a:schemeClr val="bg1">
                    <a:lumMod val="85000"/>
                  </a:schemeClr>
                </a:gs>
              </a:gsLst>
              <a:lin ang="10800000" scaled="0"/>
            </a:gradFill>
            <a:ln>
              <a:solidFill>
                <a:schemeClr val="tx1">
                  <a:lumMod val="50000"/>
                  <a:lumOff val="50000"/>
                </a:schemeClr>
              </a:solidFill>
            </a:ln>
          </p:spPr>
          <p:txBody>
            <a:bodyPr wrap="square" lIns="13716" tIns="0" rIns="13716" bIns="0" rtlCol="0" anchor="ctr" anchorCtr="1">
              <a:noAutofit/>
            </a:bodyPr>
            <a:lstStyle/>
            <a:p>
              <a:pPr algn="ctr"/>
              <a:r>
                <a:rPr lang="en-US" sz="1050" kern="1200" dirty="0">
                  <a:solidFill>
                    <a:prstClr val="black"/>
                  </a:solidFill>
                  <a:latin typeface="Calibri" panose="020F0502020204030204"/>
                  <a:ea typeface=""/>
                  <a:cs typeface=""/>
                </a:rPr>
                <a:t>Hypothesis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3DBF444-5076-D64E-A50E-DB8D174B5600}"/>
                    </a:ext>
                  </a:extLst>
                </p:cNvPr>
                <p:cNvSpPr txBox="1"/>
                <p:nvPr/>
              </p:nvSpPr>
              <p:spPr>
                <a:xfrm>
                  <a:off x="5571336" y="657121"/>
                  <a:ext cx="3474720" cy="430887"/>
                </a:xfrm>
                <a:prstGeom prst="rect">
                  <a:avLst/>
                </a:prstGeom>
                <a:noFill/>
                <a:ln>
                  <a:solidFill>
                    <a:schemeClr val="tx1">
                      <a:lumMod val="50000"/>
                      <a:lumOff val="50000"/>
                    </a:schemeClr>
                  </a:solidFill>
                </a:ln>
              </p:spPr>
              <p:txBody>
                <a:bodyPr wrap="square" lIns="13716" tIns="0" rIns="13716" bIns="0" rtlCol="0" anchor="ctr" anchorCtr="0">
                  <a:noAutofit/>
                </a:bodyPr>
                <a:lstStyle/>
                <a:p>
                  <a:pPr algn="ctr"/>
                  <a:r>
                    <a:rPr lang="en-US" sz="1050" kern="1200" dirty="0">
                      <a:solidFill>
                        <a:prstClr val="black"/>
                      </a:solidFill>
                      <a:latin typeface="Calibri" panose="020F0502020204030204"/>
                      <a:ea typeface=""/>
                      <a:cs typeface=""/>
                    </a:rPr>
                    <a:t>TF</a:t>
                  </a:r>
                  <a14:m>
                    <m:oMath xmlns:m="http://schemas.openxmlformats.org/officeDocument/2006/math">
                      <m:r>
                        <a:rPr lang="en-US" sz="1050" i="1" kern="1200">
                          <a:solidFill>
                            <a:prstClr val="black"/>
                          </a:solidFill>
                          <a:latin typeface="Cambria Math" panose="02040503050406030204" pitchFamily="18" charset="0"/>
                          <a:ea typeface="Cambria Math" panose="02040503050406030204" pitchFamily="18" charset="0"/>
                          <a:cs typeface=""/>
                        </a:rPr>
                        <m:t>→</m:t>
                      </m:r>
                      <m:r>
                        <a:rPr lang="en-US" sz="1050" i="1" kern="1200">
                          <a:solidFill>
                            <a:prstClr val="black"/>
                          </a:solidFill>
                          <a:latin typeface="Cambria Math" panose="02040503050406030204" pitchFamily="18" charset="0"/>
                          <a:ea typeface="Cambria Math" panose="02040503050406030204" pitchFamily="18" charset="0"/>
                          <a:cs typeface=""/>
                        </a:rPr>
                        <m:t>𝑔𝑒𝑛𝑒</m:t>
                      </m:r>
                    </m:oMath>
                  </a14:m>
                  <a:r>
                    <a:rPr lang="en-US" sz="1050" kern="1200" dirty="0">
                      <a:solidFill>
                        <a:prstClr val="black"/>
                      </a:solidFill>
                      <a:latin typeface="Calibri" panose="020F0502020204030204"/>
                      <a:ea typeface=""/>
                      <a:cs typeface=""/>
                    </a:rPr>
                    <a:t> regulation is important</a:t>
                  </a:r>
                </a:p>
              </p:txBody>
            </p:sp>
          </mc:Choice>
          <mc:Fallback xmlns="">
            <p:sp>
              <p:nvSpPr>
                <p:cNvPr id="113" name="TextBox 112">
                  <a:extLst>
                    <a:ext uri="{FF2B5EF4-FFF2-40B4-BE49-F238E27FC236}">
                      <a16:creationId xmlns:a16="http://schemas.microsoft.com/office/drawing/2014/main" id="{C33E909D-65A5-3F4B-A7AA-E1D679A8EC1B}"/>
                    </a:ext>
                  </a:extLst>
                </p:cNvPr>
                <p:cNvSpPr txBox="1">
                  <a:spLocks noRot="1" noChangeAspect="1" noMove="1" noResize="1" noEditPoints="1" noAdjustHandles="1" noChangeArrowheads="1" noChangeShapeType="1" noTextEdit="1"/>
                </p:cNvSpPr>
                <p:nvPr/>
              </p:nvSpPr>
              <p:spPr>
                <a:xfrm>
                  <a:off x="5571336" y="657121"/>
                  <a:ext cx="3474720" cy="430887"/>
                </a:xfrm>
                <a:prstGeom prst="rect">
                  <a:avLst/>
                </a:prstGeom>
                <a:blipFill>
                  <a:blip r:embed="rId7"/>
                  <a:stretch>
                    <a:fillRect/>
                  </a:stretch>
                </a:blipFill>
                <a:ln>
                  <a:solidFill>
                    <a:schemeClr val="tx1">
                      <a:lumMod val="50000"/>
                      <a:lumOff val="50000"/>
                    </a:schemeClr>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AC4FDA99-E21A-D243-BCE7-EB3F5EA2FFAD}"/>
                </a:ext>
              </a:extLst>
            </p:cNvPr>
            <p:cNvSpPr txBox="1"/>
            <p:nvPr/>
          </p:nvSpPr>
          <p:spPr>
            <a:xfrm>
              <a:off x="4567354" y="657121"/>
              <a:ext cx="1003982" cy="432330"/>
            </a:xfrm>
            <a:prstGeom prst="rect">
              <a:avLst/>
            </a:prstGeom>
            <a:gradFill>
              <a:gsLst>
                <a:gs pos="28000">
                  <a:schemeClr val="bg1">
                    <a:alpha val="0"/>
                  </a:schemeClr>
                </a:gs>
                <a:gs pos="100000">
                  <a:schemeClr val="bg1">
                    <a:lumMod val="75000"/>
                  </a:schemeClr>
                </a:gs>
              </a:gsLst>
              <a:lin ang="10800000" scaled="0"/>
            </a:gradFill>
            <a:ln>
              <a:solidFill>
                <a:schemeClr val="tx1">
                  <a:lumMod val="50000"/>
                  <a:lumOff val="50000"/>
                </a:schemeClr>
              </a:solidFill>
            </a:ln>
          </p:spPr>
          <p:txBody>
            <a:bodyPr wrap="square" lIns="13716" tIns="0" rIns="13716" bIns="0" rtlCol="0" anchor="ctr" anchorCtr="1">
              <a:noAutofit/>
            </a:bodyPr>
            <a:lstStyle/>
            <a:p>
              <a:pPr algn="ctr"/>
              <a:r>
                <a:rPr lang="en-US" sz="1050" kern="1200" dirty="0">
                  <a:solidFill>
                    <a:prstClr val="black"/>
                  </a:solidFill>
                  <a:latin typeface="Calibri" panose="020F0502020204030204"/>
                  <a:ea typeface=""/>
                  <a:cs typeface=""/>
                </a:rPr>
                <a:t>Fact</a:t>
              </a:r>
            </a:p>
          </p:txBody>
        </p:sp>
        <p:sp>
          <p:nvSpPr>
            <p:cNvPr id="10" name="TextBox 9">
              <a:extLst>
                <a:ext uri="{FF2B5EF4-FFF2-40B4-BE49-F238E27FC236}">
                  <a16:creationId xmlns:a16="http://schemas.microsoft.com/office/drawing/2014/main" xmlns="" id="{81CD510E-24FD-3E45-9BB1-29CAEDF355F9}"/>
                </a:ext>
              </a:extLst>
            </p:cNvPr>
            <p:cNvSpPr txBox="1"/>
            <p:nvPr/>
          </p:nvSpPr>
          <p:spPr>
            <a:xfrm>
              <a:off x="5571336" y="1522410"/>
              <a:ext cx="3474720" cy="430887"/>
            </a:xfrm>
            <a:prstGeom prst="rect">
              <a:avLst/>
            </a:prstGeom>
            <a:noFill/>
            <a:ln>
              <a:solidFill>
                <a:schemeClr val="tx1">
                  <a:lumMod val="50000"/>
                  <a:lumOff val="50000"/>
                </a:schemeClr>
              </a:solidFill>
            </a:ln>
          </p:spPr>
          <p:txBody>
            <a:bodyPr wrap="square" lIns="13716" tIns="0" rIns="13716" bIns="0" rtlCol="0" anchor="ctr" anchorCtr="0">
              <a:noAutofit/>
            </a:bodyPr>
            <a:lstStyle/>
            <a:p>
              <a:pPr algn="ctr"/>
              <a:r>
                <a:rPr lang="en-US" sz="1050" kern="1200" dirty="0">
                  <a:solidFill>
                    <a:prstClr val="black"/>
                  </a:solidFill>
                  <a:latin typeface="Calibri" panose="020F0502020204030204"/>
                  <a:ea typeface=""/>
                  <a:cs typeface=""/>
                </a:rPr>
                <a:t>Latent Dirichlet Allocation</a:t>
              </a:r>
            </a:p>
          </p:txBody>
        </p:sp>
        <p:sp>
          <p:nvSpPr>
            <p:cNvPr id="11" name="TextBox 10">
              <a:extLst>
                <a:ext uri="{FF2B5EF4-FFF2-40B4-BE49-F238E27FC236}">
                  <a16:creationId xmlns:a16="http://schemas.microsoft.com/office/drawing/2014/main" xmlns="" id="{7E7DA0D5-40B3-4044-A92C-31DA1BF19EE6}"/>
                </a:ext>
              </a:extLst>
            </p:cNvPr>
            <p:cNvSpPr txBox="1"/>
            <p:nvPr/>
          </p:nvSpPr>
          <p:spPr>
            <a:xfrm>
              <a:off x="4567354" y="1522410"/>
              <a:ext cx="1003982" cy="430887"/>
            </a:xfrm>
            <a:prstGeom prst="rect">
              <a:avLst/>
            </a:prstGeom>
            <a:gradFill>
              <a:gsLst>
                <a:gs pos="28000">
                  <a:schemeClr val="bg1">
                    <a:alpha val="0"/>
                  </a:schemeClr>
                </a:gs>
                <a:gs pos="100000">
                  <a:schemeClr val="bg1">
                    <a:lumMod val="85000"/>
                  </a:schemeClr>
                </a:gs>
              </a:gsLst>
              <a:lin ang="10800000" scaled="0"/>
            </a:gradFill>
            <a:ln>
              <a:solidFill>
                <a:schemeClr val="tx1">
                  <a:lumMod val="50000"/>
                  <a:lumOff val="50000"/>
                </a:schemeClr>
              </a:solidFill>
            </a:ln>
          </p:spPr>
          <p:txBody>
            <a:bodyPr wrap="square" lIns="13716" tIns="0" rIns="13716" bIns="0" rtlCol="0" anchor="ctr" anchorCtr="1">
              <a:noAutofit/>
            </a:bodyPr>
            <a:lstStyle/>
            <a:p>
              <a:pPr algn="ctr"/>
              <a:r>
                <a:rPr lang="en-US" sz="1050" kern="1200" dirty="0">
                  <a:solidFill>
                    <a:prstClr val="black"/>
                  </a:solidFill>
                  <a:latin typeface="Calibri" panose="020F0502020204030204"/>
                  <a:ea typeface=""/>
                  <a:cs typeface=""/>
                </a:rPr>
                <a:t>Method</a:t>
              </a:r>
            </a:p>
          </p:txBody>
        </p:sp>
      </p:grpSp>
      <p:grpSp>
        <p:nvGrpSpPr>
          <p:cNvPr id="12" name="Group 11">
            <a:extLst>
              <a:ext uri="{FF2B5EF4-FFF2-40B4-BE49-F238E27FC236}">
                <a16:creationId xmlns:a16="http://schemas.microsoft.com/office/drawing/2014/main" xmlns="" id="{92BDA9EA-FD4B-4548-883C-2CC71AEC0CD4}"/>
              </a:ext>
            </a:extLst>
          </p:cNvPr>
          <p:cNvGrpSpPr/>
          <p:nvPr/>
        </p:nvGrpSpPr>
        <p:grpSpPr>
          <a:xfrm>
            <a:off x="4077586" y="921292"/>
            <a:ext cx="3741321" cy="1037744"/>
            <a:chOff x="4003172" y="987623"/>
            <a:chExt cx="4988428" cy="1383659"/>
          </a:xfrm>
        </p:grpSpPr>
        <p:grpSp>
          <p:nvGrpSpPr>
            <p:cNvPr id="13" name="Group 12">
              <a:extLst>
                <a:ext uri="{FF2B5EF4-FFF2-40B4-BE49-F238E27FC236}">
                  <a16:creationId xmlns:a16="http://schemas.microsoft.com/office/drawing/2014/main" xmlns="" id="{26A5A98D-1D20-1040-9FD2-EAB644526EEE}"/>
                </a:ext>
              </a:extLst>
            </p:cNvPr>
            <p:cNvGrpSpPr/>
            <p:nvPr/>
          </p:nvGrpSpPr>
          <p:grpSpPr>
            <a:xfrm>
              <a:off x="4082138" y="1255886"/>
              <a:ext cx="2133520" cy="1096999"/>
              <a:chOff x="457200" y="2711725"/>
              <a:chExt cx="2133520" cy="1096999"/>
            </a:xfrm>
          </p:grpSpPr>
          <p:grpSp>
            <p:nvGrpSpPr>
              <p:cNvPr id="42" name="Group 41">
                <a:extLst>
                  <a:ext uri="{FF2B5EF4-FFF2-40B4-BE49-F238E27FC236}">
                    <a16:creationId xmlns:a16="http://schemas.microsoft.com/office/drawing/2014/main" xmlns="" id="{4522D63D-B9D3-454C-8F6A-783E4337DEB1}"/>
                  </a:ext>
                </a:extLst>
              </p:cNvPr>
              <p:cNvGrpSpPr/>
              <p:nvPr/>
            </p:nvGrpSpPr>
            <p:grpSpPr>
              <a:xfrm>
                <a:off x="776467" y="2711725"/>
                <a:ext cx="1494986" cy="183875"/>
                <a:chOff x="953641" y="1408656"/>
                <a:chExt cx="1494986" cy="183875"/>
              </a:xfrm>
            </p:grpSpPr>
            <p:sp>
              <p:nvSpPr>
                <p:cNvPr id="60" name="Oval 59">
                  <a:extLst>
                    <a:ext uri="{FF2B5EF4-FFF2-40B4-BE49-F238E27FC236}">
                      <a16:creationId xmlns:a16="http://schemas.microsoft.com/office/drawing/2014/main" xmlns="" id="{CEEE3F03-6E4D-7244-AE3E-7AB8FD874131}"/>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61" name="Oval 60">
                  <a:extLst>
                    <a:ext uri="{FF2B5EF4-FFF2-40B4-BE49-F238E27FC236}">
                      <a16:creationId xmlns:a16="http://schemas.microsoft.com/office/drawing/2014/main" xmlns="" id="{CCFD8B49-5AAF-F742-8DB8-B6492572E9D1}"/>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62" name="Oval 61">
                  <a:extLst>
                    <a:ext uri="{FF2B5EF4-FFF2-40B4-BE49-F238E27FC236}">
                      <a16:creationId xmlns:a16="http://schemas.microsoft.com/office/drawing/2014/main" xmlns="" id="{140D78D2-C369-8443-AADC-1A2B42D0DE8B}"/>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63" name="Oval 62">
                  <a:extLst>
                    <a:ext uri="{FF2B5EF4-FFF2-40B4-BE49-F238E27FC236}">
                      <a16:creationId xmlns:a16="http://schemas.microsoft.com/office/drawing/2014/main" xmlns="" id="{CB61CDA0-C98D-C444-B683-CD4E041A8E0D}"/>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43" name="Group 42">
                <a:extLst>
                  <a:ext uri="{FF2B5EF4-FFF2-40B4-BE49-F238E27FC236}">
                    <a16:creationId xmlns:a16="http://schemas.microsoft.com/office/drawing/2014/main" xmlns="" id="{8B5F5AE0-9E42-C54D-AB58-02F5504380F8}"/>
                  </a:ext>
                </a:extLst>
              </p:cNvPr>
              <p:cNvGrpSpPr/>
              <p:nvPr/>
            </p:nvGrpSpPr>
            <p:grpSpPr>
              <a:xfrm>
                <a:off x="457200" y="3625844"/>
                <a:ext cx="2133520" cy="182880"/>
                <a:chOff x="457199" y="2443700"/>
                <a:chExt cx="2133520" cy="182880"/>
              </a:xfrm>
            </p:grpSpPr>
            <p:sp>
              <p:nvSpPr>
                <p:cNvPr id="54" name="Rectangle 53">
                  <a:extLst>
                    <a:ext uri="{FF2B5EF4-FFF2-40B4-BE49-F238E27FC236}">
                      <a16:creationId xmlns:a16="http://schemas.microsoft.com/office/drawing/2014/main" xmlns="" id="{E75BA9A9-8533-8446-ABC2-29075DD23C73}"/>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55" name="Rectangle 54">
                  <a:extLst>
                    <a:ext uri="{FF2B5EF4-FFF2-40B4-BE49-F238E27FC236}">
                      <a16:creationId xmlns:a16="http://schemas.microsoft.com/office/drawing/2014/main" xmlns="" id="{9BAF60E5-02AC-3741-BB6A-7B6A6E545B2C}"/>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56" name="Rectangle 55">
                  <a:extLst>
                    <a:ext uri="{FF2B5EF4-FFF2-40B4-BE49-F238E27FC236}">
                      <a16:creationId xmlns:a16="http://schemas.microsoft.com/office/drawing/2014/main" xmlns="" id="{499503BB-2FEC-8F42-B6BF-83F9978C1380}"/>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57" name="Rectangle 56">
                  <a:extLst>
                    <a:ext uri="{FF2B5EF4-FFF2-40B4-BE49-F238E27FC236}">
                      <a16:creationId xmlns:a16="http://schemas.microsoft.com/office/drawing/2014/main" xmlns="" id="{364713C7-0666-0F47-8112-2B78A6C3132F}"/>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58" name="Rectangle 57">
                  <a:extLst>
                    <a:ext uri="{FF2B5EF4-FFF2-40B4-BE49-F238E27FC236}">
                      <a16:creationId xmlns:a16="http://schemas.microsoft.com/office/drawing/2014/main" xmlns="" id="{774F8B53-A450-274A-94B5-EDC4715E01D1}"/>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59" name="Rectangle 58">
                  <a:extLst>
                    <a:ext uri="{FF2B5EF4-FFF2-40B4-BE49-F238E27FC236}">
                      <a16:creationId xmlns:a16="http://schemas.microsoft.com/office/drawing/2014/main" xmlns="" id="{F810FB8F-759B-C04F-992C-86D843B112FD}"/>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44" name="Straight Arrow Connector 43">
                <a:extLst>
                  <a:ext uri="{FF2B5EF4-FFF2-40B4-BE49-F238E27FC236}">
                    <a16:creationId xmlns:a16="http://schemas.microsoft.com/office/drawing/2014/main" xmlns="" id="{5ECE0E57-A037-8E44-BE2F-1F5AFE4C1B21}"/>
                  </a:ext>
                </a:extLst>
              </p:cNvPr>
              <p:cNvCxnSpPr>
                <a:cxnSpLocks/>
                <a:stCxn id="61" idx="4"/>
                <a:endCxn id="54" idx="0"/>
              </p:cNvCxnSpPr>
              <p:nvPr/>
            </p:nvCxnSpPr>
            <p:spPr>
              <a:xfrm flipH="1">
                <a:off x="548640" y="2895600"/>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77686B57-FC08-9F4F-A8DF-DA079279585B}"/>
                  </a:ext>
                </a:extLst>
              </p:cNvPr>
              <p:cNvCxnSpPr>
                <a:cxnSpLocks/>
                <a:stCxn id="61" idx="4"/>
                <a:endCxn id="55" idx="0"/>
              </p:cNvCxnSpPr>
              <p:nvPr/>
            </p:nvCxnSpPr>
            <p:spPr>
              <a:xfrm>
                <a:off x="868405" y="2895600"/>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5E0B6CF-3DFC-DD4F-BCBC-5D7FDE53AF1F}"/>
                  </a:ext>
                </a:extLst>
              </p:cNvPr>
              <p:cNvCxnSpPr>
                <a:cxnSpLocks/>
                <a:stCxn id="62" idx="4"/>
                <a:endCxn id="56" idx="0"/>
              </p:cNvCxnSpPr>
              <p:nvPr/>
            </p:nvCxnSpPr>
            <p:spPr>
              <a:xfrm flipH="1">
                <a:off x="1328896" y="2895600"/>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AFD61682-0831-6140-A1E7-C84137941DBE}"/>
                  </a:ext>
                </a:extLst>
              </p:cNvPr>
              <p:cNvCxnSpPr>
                <a:cxnSpLocks/>
                <a:stCxn id="62" idx="4"/>
                <a:endCxn id="57" idx="0"/>
              </p:cNvCxnSpPr>
              <p:nvPr/>
            </p:nvCxnSpPr>
            <p:spPr>
              <a:xfrm flipH="1">
                <a:off x="1719024" y="2895600"/>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7382B5FB-AC2F-7643-B837-0C1064A18C29}"/>
                  </a:ext>
                </a:extLst>
              </p:cNvPr>
              <p:cNvCxnSpPr>
                <a:cxnSpLocks/>
                <a:stCxn id="63" idx="4"/>
                <a:endCxn id="58" idx="0"/>
              </p:cNvCxnSpPr>
              <p:nvPr/>
            </p:nvCxnSpPr>
            <p:spPr>
              <a:xfrm flipH="1">
                <a:off x="2109152" y="2895600"/>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94BCFB99-C759-2440-943C-105FE8EFC9B0}"/>
                  </a:ext>
                </a:extLst>
              </p:cNvPr>
              <p:cNvCxnSpPr>
                <a:cxnSpLocks/>
                <a:stCxn id="63" idx="4"/>
                <a:endCxn id="59" idx="0"/>
              </p:cNvCxnSpPr>
              <p:nvPr/>
            </p:nvCxnSpPr>
            <p:spPr>
              <a:xfrm>
                <a:off x="2179516" y="2895600"/>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9EF30E2F-A2AE-8744-BA14-5840DB83557B}"/>
                  </a:ext>
                </a:extLst>
              </p:cNvPr>
              <p:cNvCxnSpPr>
                <a:cxnSpLocks/>
                <a:stCxn id="60" idx="4"/>
                <a:endCxn id="55" idx="0"/>
              </p:cNvCxnSpPr>
              <p:nvPr/>
            </p:nvCxnSpPr>
            <p:spPr>
              <a:xfrm flipH="1">
                <a:off x="938768" y="2895600"/>
                <a:ext cx="36667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D2430A42-403C-AC41-B3BB-833BE02893C1}"/>
                  </a:ext>
                </a:extLst>
              </p:cNvPr>
              <p:cNvCxnSpPr>
                <a:cxnSpLocks/>
                <a:stCxn id="60" idx="4"/>
                <a:endCxn id="56" idx="0"/>
              </p:cNvCxnSpPr>
              <p:nvPr/>
            </p:nvCxnSpPr>
            <p:spPr>
              <a:xfrm>
                <a:off x="1305442" y="2895600"/>
                <a:ext cx="2345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6FAEA040-8DFF-4E4B-81BB-7470F12DE78C}"/>
                  </a:ext>
                </a:extLst>
              </p:cNvPr>
              <p:cNvCxnSpPr>
                <a:cxnSpLocks/>
                <a:stCxn id="61" idx="6"/>
                <a:endCxn id="60" idx="2"/>
              </p:cNvCxnSpPr>
              <p:nvPr/>
            </p:nvCxnSpPr>
            <p:spPr>
              <a:xfrm>
                <a:off x="960342"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008D8704-8892-6948-B47C-D0392A3DB7CE}"/>
                  </a:ext>
                </a:extLst>
              </p:cNvPr>
              <p:cNvCxnSpPr>
                <a:cxnSpLocks/>
                <a:stCxn id="60" idx="6"/>
                <a:endCxn id="62" idx="2"/>
              </p:cNvCxnSpPr>
              <p:nvPr/>
            </p:nvCxnSpPr>
            <p:spPr>
              <a:xfrm>
                <a:off x="1397379"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xmlns="" id="{2CC42FAA-C7DF-724F-A469-06AEE2E85799}"/>
                </a:ext>
              </a:extLst>
            </p:cNvPr>
            <p:cNvGrpSpPr/>
            <p:nvPr/>
          </p:nvGrpSpPr>
          <p:grpSpPr>
            <a:xfrm>
              <a:off x="7128511" y="1254839"/>
              <a:ext cx="1494986" cy="183875"/>
              <a:chOff x="953641" y="1408656"/>
              <a:chExt cx="1494986" cy="183875"/>
            </a:xfrm>
          </p:grpSpPr>
          <p:sp>
            <p:nvSpPr>
              <p:cNvPr id="38" name="Oval 37">
                <a:extLst>
                  <a:ext uri="{FF2B5EF4-FFF2-40B4-BE49-F238E27FC236}">
                    <a16:creationId xmlns:a16="http://schemas.microsoft.com/office/drawing/2014/main" xmlns="" id="{FBC61B3E-730D-5D45-AF73-70CDB0506E09}"/>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39" name="Oval 38">
                <a:extLst>
                  <a:ext uri="{FF2B5EF4-FFF2-40B4-BE49-F238E27FC236}">
                    <a16:creationId xmlns:a16="http://schemas.microsoft.com/office/drawing/2014/main" xmlns="" id="{BDD08FFD-E23D-5E45-BE82-BB9C031E5612}"/>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40" name="Oval 39">
                <a:extLst>
                  <a:ext uri="{FF2B5EF4-FFF2-40B4-BE49-F238E27FC236}">
                    <a16:creationId xmlns:a16="http://schemas.microsoft.com/office/drawing/2014/main" xmlns="" id="{7558D0A2-9343-784E-9F88-8459D83D1ECB}"/>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41" name="Oval 40">
                <a:extLst>
                  <a:ext uri="{FF2B5EF4-FFF2-40B4-BE49-F238E27FC236}">
                    <a16:creationId xmlns:a16="http://schemas.microsoft.com/office/drawing/2014/main" xmlns="" id="{FA10DC09-EEEE-6544-B1B8-2841A860B493}"/>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15" name="Group 14">
              <a:extLst>
                <a:ext uri="{FF2B5EF4-FFF2-40B4-BE49-F238E27FC236}">
                  <a16:creationId xmlns:a16="http://schemas.microsoft.com/office/drawing/2014/main" xmlns="" id="{D38B14DF-FAFC-E840-A3C5-29F9279719E2}"/>
                </a:ext>
              </a:extLst>
            </p:cNvPr>
            <p:cNvGrpSpPr/>
            <p:nvPr/>
          </p:nvGrpSpPr>
          <p:grpSpPr>
            <a:xfrm>
              <a:off x="6809244" y="2168958"/>
              <a:ext cx="2133520" cy="182880"/>
              <a:chOff x="457199" y="2443700"/>
              <a:chExt cx="2133520" cy="182880"/>
            </a:xfrm>
          </p:grpSpPr>
          <p:sp>
            <p:nvSpPr>
              <p:cNvPr id="32" name="Rectangle 31">
                <a:extLst>
                  <a:ext uri="{FF2B5EF4-FFF2-40B4-BE49-F238E27FC236}">
                    <a16:creationId xmlns:a16="http://schemas.microsoft.com/office/drawing/2014/main" xmlns="" id="{97279FEA-109D-3442-92A4-198E1BBD830F}"/>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33" name="Rectangle 32">
                <a:extLst>
                  <a:ext uri="{FF2B5EF4-FFF2-40B4-BE49-F238E27FC236}">
                    <a16:creationId xmlns:a16="http://schemas.microsoft.com/office/drawing/2014/main" xmlns="" id="{CF5EFAFC-C280-C046-B1CE-DAA2F4F9B168}"/>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34" name="Rectangle 33">
                <a:extLst>
                  <a:ext uri="{FF2B5EF4-FFF2-40B4-BE49-F238E27FC236}">
                    <a16:creationId xmlns:a16="http://schemas.microsoft.com/office/drawing/2014/main" xmlns="" id="{CBE10D57-B377-FA44-BF80-04D64747DEBE}"/>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35" name="Rectangle 34">
                <a:extLst>
                  <a:ext uri="{FF2B5EF4-FFF2-40B4-BE49-F238E27FC236}">
                    <a16:creationId xmlns:a16="http://schemas.microsoft.com/office/drawing/2014/main" xmlns="" id="{7AEA796D-37E8-B64A-BE5D-65482C2A4D36}"/>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36" name="Rectangle 35">
                <a:extLst>
                  <a:ext uri="{FF2B5EF4-FFF2-40B4-BE49-F238E27FC236}">
                    <a16:creationId xmlns:a16="http://schemas.microsoft.com/office/drawing/2014/main" xmlns="" id="{57E97A75-6DC5-4F45-9E69-F17D10D580F1}"/>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37" name="Rectangle 36">
                <a:extLst>
                  <a:ext uri="{FF2B5EF4-FFF2-40B4-BE49-F238E27FC236}">
                    <a16:creationId xmlns:a16="http://schemas.microsoft.com/office/drawing/2014/main" xmlns="" id="{1C785971-3783-EA45-8481-F2383F5F39B2}"/>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16" name="Straight Arrow Connector 15">
              <a:extLst>
                <a:ext uri="{FF2B5EF4-FFF2-40B4-BE49-F238E27FC236}">
                  <a16:creationId xmlns:a16="http://schemas.microsoft.com/office/drawing/2014/main" xmlns="" id="{9F8FB5C8-94BD-9647-AD82-D7970991E1F0}"/>
                </a:ext>
              </a:extLst>
            </p:cNvPr>
            <p:cNvCxnSpPr>
              <a:stCxn id="39" idx="4"/>
              <a:endCxn id="32" idx="0"/>
            </p:cNvCxnSpPr>
            <p:nvPr/>
          </p:nvCxnSpPr>
          <p:spPr>
            <a:xfrm flipH="1">
              <a:off x="6900684" y="1438714"/>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B0CB1481-5185-644D-980C-9AB709D8DE9F}"/>
                </a:ext>
              </a:extLst>
            </p:cNvPr>
            <p:cNvCxnSpPr>
              <a:stCxn id="39" idx="4"/>
              <a:endCxn id="33" idx="0"/>
            </p:cNvCxnSpPr>
            <p:nvPr/>
          </p:nvCxnSpPr>
          <p:spPr>
            <a:xfrm>
              <a:off x="7220449" y="1438714"/>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898D958-BB93-854B-9C32-D4E0CCAED491}"/>
                </a:ext>
              </a:extLst>
            </p:cNvPr>
            <p:cNvCxnSpPr>
              <a:cxnSpLocks/>
              <a:stCxn id="40" idx="4"/>
              <a:endCxn id="34" idx="0"/>
            </p:cNvCxnSpPr>
            <p:nvPr/>
          </p:nvCxnSpPr>
          <p:spPr>
            <a:xfrm flipH="1">
              <a:off x="7680940" y="1438714"/>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5AB859A-A777-A147-BE6F-93B3F99BB840}"/>
                </a:ext>
              </a:extLst>
            </p:cNvPr>
            <p:cNvCxnSpPr>
              <a:cxnSpLocks/>
              <a:stCxn id="40" idx="4"/>
              <a:endCxn id="35" idx="0"/>
            </p:cNvCxnSpPr>
            <p:nvPr/>
          </p:nvCxnSpPr>
          <p:spPr>
            <a:xfrm flipH="1">
              <a:off x="8071068" y="1438714"/>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1321BBF-28A7-E14D-BBFC-7011F0B5E967}"/>
                </a:ext>
              </a:extLst>
            </p:cNvPr>
            <p:cNvCxnSpPr>
              <a:stCxn id="41" idx="4"/>
              <a:endCxn id="36" idx="0"/>
            </p:cNvCxnSpPr>
            <p:nvPr/>
          </p:nvCxnSpPr>
          <p:spPr>
            <a:xfrm flipH="1">
              <a:off x="8461196" y="1438714"/>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A55CB93-75CC-1842-BE4B-5878168BA906}"/>
                </a:ext>
              </a:extLst>
            </p:cNvPr>
            <p:cNvCxnSpPr>
              <a:cxnSpLocks/>
              <a:stCxn id="41" idx="4"/>
              <a:endCxn id="37" idx="0"/>
            </p:cNvCxnSpPr>
            <p:nvPr/>
          </p:nvCxnSpPr>
          <p:spPr>
            <a:xfrm>
              <a:off x="8531560" y="1438714"/>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6F8AA4C1-1245-014A-A884-2521E7FE3635}"/>
                </a:ext>
              </a:extLst>
            </p:cNvPr>
            <p:cNvCxnSpPr>
              <a:cxnSpLocks/>
              <a:stCxn id="38" idx="4"/>
              <a:endCxn id="33" idx="0"/>
            </p:cNvCxnSpPr>
            <p:nvPr/>
          </p:nvCxnSpPr>
          <p:spPr>
            <a:xfrm flipH="1">
              <a:off x="7290812" y="1438714"/>
              <a:ext cx="366674" cy="730244"/>
            </a:xfrm>
            <a:prstGeom prst="straightConnector1">
              <a:avLst/>
            </a:prstGeom>
            <a:ln w="31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C8246C44-E54A-4C4B-8171-0835378DF2CC}"/>
                </a:ext>
              </a:extLst>
            </p:cNvPr>
            <p:cNvCxnSpPr>
              <a:cxnSpLocks/>
              <a:stCxn id="38" idx="4"/>
              <a:endCxn id="34" idx="0"/>
            </p:cNvCxnSpPr>
            <p:nvPr/>
          </p:nvCxnSpPr>
          <p:spPr>
            <a:xfrm>
              <a:off x="7657486" y="1438714"/>
              <a:ext cx="23454" cy="730244"/>
            </a:xfrm>
            <a:prstGeom prst="straightConnector1">
              <a:avLst/>
            </a:prstGeom>
            <a:ln w="31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9B383CD-D0A4-9942-9EA4-BE62781D5B29}"/>
                </a:ext>
              </a:extLst>
            </p:cNvPr>
            <p:cNvCxnSpPr>
              <a:stCxn id="39" idx="6"/>
              <a:endCxn id="38" idx="2"/>
            </p:cNvCxnSpPr>
            <p:nvPr/>
          </p:nvCxnSpPr>
          <p:spPr>
            <a:xfrm>
              <a:off x="7312386" y="1346777"/>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D2CF5D4-1582-E74B-BA93-D019B0EFD5D0}"/>
                </a:ext>
              </a:extLst>
            </p:cNvPr>
            <p:cNvCxnSpPr>
              <a:stCxn id="38" idx="6"/>
              <a:endCxn id="40" idx="2"/>
            </p:cNvCxnSpPr>
            <p:nvPr/>
          </p:nvCxnSpPr>
          <p:spPr>
            <a:xfrm>
              <a:off x="7749423" y="1346777"/>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F7A070BC-DCEB-124B-A590-C5CC67C7D182}"/>
                </a:ext>
              </a:extLst>
            </p:cNvPr>
            <p:cNvCxnSpPr>
              <a:cxnSpLocks/>
              <a:stCxn id="38" idx="4"/>
              <a:endCxn id="32" idx="0"/>
            </p:cNvCxnSpPr>
            <p:nvPr/>
          </p:nvCxnSpPr>
          <p:spPr>
            <a:xfrm flipH="1">
              <a:off x="6900684" y="1438714"/>
              <a:ext cx="756802" cy="730244"/>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4930EFF7-6A29-9F44-B0D9-3090159B3976}"/>
                </a:ext>
              </a:extLst>
            </p:cNvPr>
            <p:cNvCxnSpPr>
              <a:stCxn id="38" idx="4"/>
              <a:endCxn id="35" idx="0"/>
            </p:cNvCxnSpPr>
            <p:nvPr/>
          </p:nvCxnSpPr>
          <p:spPr>
            <a:xfrm>
              <a:off x="7657486" y="1438714"/>
              <a:ext cx="413582" cy="730244"/>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xmlns="" id="{0FC038AD-5E3F-C247-8925-5CB9F09C7184}"/>
                </a:ext>
              </a:extLst>
            </p:cNvPr>
            <p:cNvSpPr/>
            <p:nvPr/>
          </p:nvSpPr>
          <p:spPr>
            <a:xfrm>
              <a:off x="7503430" y="1178460"/>
              <a:ext cx="320040" cy="320040"/>
            </a:xfrm>
            <a:prstGeom prst="ellipse">
              <a:avLst/>
            </a:prstGeom>
            <a:solidFill>
              <a:srgbClr val="FF0000">
                <a:alpha val="19000"/>
              </a:srgbClr>
            </a:solidFill>
            <a:ln w="31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29" name="Rectangle 28">
              <a:extLst>
                <a:ext uri="{FF2B5EF4-FFF2-40B4-BE49-F238E27FC236}">
                  <a16:creationId xmlns:a16="http://schemas.microsoft.com/office/drawing/2014/main" xmlns="" id="{5E42D8AB-B0CC-FD49-AD94-948C8090AA4F}"/>
                </a:ext>
              </a:extLst>
            </p:cNvPr>
            <p:cNvSpPr/>
            <p:nvPr/>
          </p:nvSpPr>
          <p:spPr>
            <a:xfrm>
              <a:off x="4003172" y="1045402"/>
              <a:ext cx="4988428" cy="1325880"/>
            </a:xfrm>
            <a:prstGeom prst="rect">
              <a:avLst/>
            </a:prstGeom>
            <a:gradFill>
              <a:gsLst>
                <a:gs pos="37000">
                  <a:schemeClr val="bg1">
                    <a:alpha val="3000"/>
                  </a:schemeClr>
                </a:gs>
                <a:gs pos="99000">
                  <a:schemeClr val="bg1">
                    <a:lumMod val="50000"/>
                    <a:alpha val="32000"/>
                  </a:schemeClr>
                </a:gs>
              </a:gsLst>
              <a:lin ang="16200000" scaled="0"/>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dirty="0">
                <a:solidFill>
                  <a:prstClr val="black"/>
                </a:solidFill>
              </a:endParaRPr>
            </a:p>
          </p:txBody>
        </p:sp>
        <p:sp>
          <p:nvSpPr>
            <p:cNvPr id="30" name="TextBox 29">
              <a:extLst>
                <a:ext uri="{FF2B5EF4-FFF2-40B4-BE49-F238E27FC236}">
                  <a16:creationId xmlns:a16="http://schemas.microsoft.com/office/drawing/2014/main" xmlns="" id="{A73AED3C-CF66-2040-B032-FDB6EAC771A2}"/>
                </a:ext>
              </a:extLst>
            </p:cNvPr>
            <p:cNvSpPr txBox="1"/>
            <p:nvPr/>
          </p:nvSpPr>
          <p:spPr>
            <a:xfrm>
              <a:off x="4472267" y="987623"/>
              <a:ext cx="1436719" cy="338555"/>
            </a:xfrm>
            <a:prstGeom prst="rect">
              <a:avLst/>
            </a:prstGeom>
            <a:noFill/>
          </p:spPr>
          <p:txBody>
            <a:bodyPr wrap="none" rtlCol="0">
              <a:spAutoFit/>
            </a:bodyPr>
            <a:lstStyle/>
            <a:p>
              <a:r>
                <a:rPr lang="en-US" sz="1050" kern="1200" dirty="0">
                  <a:solidFill>
                    <a:prstClr val="black"/>
                  </a:solidFill>
                  <a:latin typeface="Calibri" panose="020F0502020204030204"/>
                  <a:ea typeface=""/>
                  <a:cs typeface=""/>
                </a:rPr>
                <a:t>Normal network</a:t>
              </a:r>
            </a:p>
          </p:txBody>
        </p:sp>
        <p:sp>
          <p:nvSpPr>
            <p:cNvPr id="31" name="TextBox 30">
              <a:extLst>
                <a:ext uri="{FF2B5EF4-FFF2-40B4-BE49-F238E27FC236}">
                  <a16:creationId xmlns:a16="http://schemas.microsoft.com/office/drawing/2014/main" xmlns="" id="{6E89313C-F3A0-B441-B565-0B84FEE8C08D}"/>
                </a:ext>
              </a:extLst>
            </p:cNvPr>
            <p:cNvSpPr txBox="1"/>
            <p:nvPr/>
          </p:nvSpPr>
          <p:spPr>
            <a:xfrm>
              <a:off x="7276728" y="987623"/>
              <a:ext cx="1376873" cy="338555"/>
            </a:xfrm>
            <a:prstGeom prst="rect">
              <a:avLst/>
            </a:prstGeom>
            <a:noFill/>
          </p:spPr>
          <p:txBody>
            <a:bodyPr wrap="none" rtlCol="0">
              <a:spAutoFit/>
            </a:bodyPr>
            <a:lstStyle/>
            <a:p>
              <a:r>
                <a:rPr lang="en-US" sz="1050" kern="1200" dirty="0">
                  <a:solidFill>
                    <a:prstClr val="black"/>
                  </a:solidFill>
                  <a:latin typeface="Calibri" panose="020F0502020204030204"/>
                  <a:ea typeface=""/>
                  <a:cs typeface=""/>
                </a:rPr>
                <a:t>Tumor network</a:t>
              </a:r>
            </a:p>
          </p:txBody>
        </p:sp>
      </p:grpSp>
      <p:sp>
        <p:nvSpPr>
          <p:cNvPr id="64" name="TextBox 63">
            <a:extLst>
              <a:ext uri="{FF2B5EF4-FFF2-40B4-BE49-F238E27FC236}">
                <a16:creationId xmlns:a16="http://schemas.microsoft.com/office/drawing/2014/main" xmlns="" id="{6C91C2EE-E0E5-144B-B3BE-735D2151F61C}"/>
              </a:ext>
            </a:extLst>
          </p:cNvPr>
          <p:cNvSpPr txBox="1"/>
          <p:nvPr/>
        </p:nvSpPr>
        <p:spPr>
          <a:xfrm>
            <a:off x="229672" y="68551"/>
            <a:ext cx="8811635" cy="738664"/>
          </a:xfrm>
          <a:prstGeom prst="rect">
            <a:avLst/>
          </a:prstGeom>
          <a:noFill/>
        </p:spPr>
        <p:txBody>
          <a:bodyPr wrap="square" rtlCol="0">
            <a:spAutoFit/>
          </a:bodyPr>
          <a:lstStyle/>
          <a:p>
            <a:pPr algn="ctr"/>
            <a:r>
              <a:rPr lang="en-US" sz="2100" b="1" u="sng" kern="1200" dirty="0">
                <a:solidFill>
                  <a:srgbClr val="0070C0"/>
                </a:solidFill>
                <a:latin typeface="Calibri" panose="020F0502020204030204"/>
                <a:ea typeface=""/>
                <a:cs typeface=""/>
              </a:rPr>
              <a:t>Network rewiring analyses</a:t>
            </a:r>
            <a:r>
              <a:rPr lang="en-US" sz="2100" kern="1200" dirty="0">
                <a:solidFill>
                  <a:srgbClr val="0070C0"/>
                </a:solidFill>
                <a:latin typeface="Calibri" panose="020F0502020204030204"/>
                <a:ea typeface=""/>
                <a:cs typeface=""/>
              </a:rPr>
              <a:t>: key cancer-associated regulator identification through network comparisons</a:t>
            </a:r>
          </a:p>
        </p:txBody>
      </p:sp>
      <p:pic>
        <p:nvPicPr>
          <p:cNvPr id="71" name="Picture 70">
            <a:extLst>
              <a:ext uri="{FF2B5EF4-FFF2-40B4-BE49-F238E27FC236}">
                <a16:creationId xmlns:a16="http://schemas.microsoft.com/office/drawing/2014/main" xmlns="" id="{83910DE2-D342-6A4A-910D-9184D22DEFBC}"/>
              </a:ext>
            </a:extLst>
          </p:cNvPr>
          <p:cNvPicPr>
            <a:picLocks noChangeAspect="1"/>
          </p:cNvPicPr>
          <p:nvPr/>
        </p:nvPicPr>
        <p:blipFill>
          <a:blip r:embed="rId8"/>
          <a:stretch>
            <a:fillRect/>
          </a:stretch>
        </p:blipFill>
        <p:spPr>
          <a:xfrm>
            <a:off x="5871030" y="2191610"/>
            <a:ext cx="2815771" cy="2686012"/>
          </a:xfrm>
          <a:prstGeom prst="rect">
            <a:avLst/>
          </a:prstGeom>
        </p:spPr>
      </p:pic>
      <p:sp>
        <p:nvSpPr>
          <p:cNvPr id="65" name="Rectangle 64"/>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485285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xmlns="" id="{DD3073BA-75F9-E54F-8449-12629A52496C}"/>
              </a:ext>
            </a:extLst>
          </p:cNvPr>
          <p:cNvPicPr>
            <a:picLocks noChangeAspect="1"/>
          </p:cNvPicPr>
          <p:nvPr/>
        </p:nvPicPr>
        <p:blipFill rotWithShape="1">
          <a:blip r:embed="rId2"/>
          <a:srcRect l="5002" r="11226"/>
          <a:stretch/>
        </p:blipFill>
        <p:spPr>
          <a:xfrm>
            <a:off x="44686" y="757479"/>
            <a:ext cx="4821911" cy="3689430"/>
          </a:xfrm>
          <a:prstGeom prst="rect">
            <a:avLst/>
          </a:prstGeom>
        </p:spPr>
      </p:pic>
      <p:sp>
        <p:nvSpPr>
          <p:cNvPr id="57" name="TextBox 56">
            <a:extLst>
              <a:ext uri="{FF2B5EF4-FFF2-40B4-BE49-F238E27FC236}">
                <a16:creationId xmlns:a16="http://schemas.microsoft.com/office/drawing/2014/main" xmlns="" id="{F16F8C6C-8CF7-EE48-B8B1-B91D8BD6DF39}"/>
              </a:ext>
            </a:extLst>
          </p:cNvPr>
          <p:cNvSpPr txBox="1"/>
          <p:nvPr/>
        </p:nvSpPr>
        <p:spPr>
          <a:xfrm>
            <a:off x="5239742" y="1910650"/>
            <a:ext cx="2607124" cy="646331"/>
          </a:xfrm>
          <a:prstGeom prst="rect">
            <a:avLst/>
          </a:prstGeom>
          <a:noFill/>
        </p:spPr>
        <p:txBody>
          <a:bodyPr wrap="none" rtlCol="0">
            <a:spAutoFit/>
          </a:bodyPr>
          <a:lstStyle/>
          <a:p>
            <a:pPr algn="ctr"/>
            <a:r>
              <a:rPr lang="en-US" sz="1800" kern="1200" dirty="0">
                <a:solidFill>
                  <a:srgbClr val="5B9BD5">
                    <a:lumMod val="75000"/>
                  </a:srgbClr>
                </a:solidFill>
                <a:latin typeface="Calibri" panose="020F0502020204030204"/>
                <a:ea typeface=""/>
                <a:cs typeface=""/>
              </a:rPr>
              <a:t>Hidden Layer </a:t>
            </a:r>
          </a:p>
          <a:p>
            <a:pPr algn="ctr"/>
            <a:r>
              <a:rPr lang="en-US" sz="1800" kern="1200" dirty="0">
                <a:solidFill>
                  <a:srgbClr val="5B9BD5">
                    <a:lumMod val="75000"/>
                  </a:srgbClr>
                </a:solidFill>
                <a:latin typeface="Calibri" panose="020F0502020204030204"/>
                <a:ea typeface=""/>
                <a:cs typeface=""/>
              </a:rPr>
              <a:t>(50 biological pathways?) </a:t>
            </a:r>
          </a:p>
        </p:txBody>
      </p:sp>
      <p:sp>
        <p:nvSpPr>
          <p:cNvPr id="58" name="TextBox 57">
            <a:extLst>
              <a:ext uri="{FF2B5EF4-FFF2-40B4-BE49-F238E27FC236}">
                <a16:creationId xmlns:a16="http://schemas.microsoft.com/office/drawing/2014/main" xmlns="" id="{3C6A1174-6FEC-B94E-BFBC-6507FA9EB0AE}"/>
              </a:ext>
            </a:extLst>
          </p:cNvPr>
          <p:cNvSpPr txBox="1"/>
          <p:nvPr/>
        </p:nvSpPr>
        <p:spPr>
          <a:xfrm>
            <a:off x="998317" y="150601"/>
            <a:ext cx="7500395" cy="461665"/>
          </a:xfrm>
          <a:prstGeom prst="rect">
            <a:avLst/>
          </a:prstGeom>
          <a:noFill/>
        </p:spPr>
        <p:txBody>
          <a:bodyPr wrap="square" rtlCol="0">
            <a:spAutoFit/>
          </a:bodyPr>
          <a:lstStyle/>
          <a:p>
            <a:pPr algn="ctr"/>
            <a:r>
              <a:rPr lang="en-US" sz="2400" b="1" kern="1200" dirty="0">
                <a:solidFill>
                  <a:srgbClr val="0070C0"/>
                </a:solidFill>
                <a:latin typeface="Calibri" panose="020F0502020204030204"/>
                <a:ea typeface=""/>
                <a:cs typeface=""/>
              </a:rPr>
              <a:t>De-noising process by dimension reduction</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xmlns="" id="{2E91FA4D-43F9-F047-BC75-921742F8BFEB}"/>
                  </a:ext>
                </a:extLst>
              </p:cNvPr>
              <p:cNvSpPr txBox="1"/>
              <p:nvPr/>
            </p:nvSpPr>
            <p:spPr>
              <a:xfrm>
                <a:off x="4866596" y="930344"/>
                <a:ext cx="3903504" cy="738664"/>
              </a:xfrm>
              <a:prstGeom prst="rect">
                <a:avLst/>
              </a:prstGeom>
              <a:noFill/>
            </p:spPr>
            <p:txBody>
              <a:bodyPr wrap="none" rtlCol="0">
                <a:spAutoFit/>
              </a:bodyPr>
              <a:lstStyle/>
              <a:p>
                <a:r>
                  <a:rPr lang="en-US" sz="2100" kern="1200" dirty="0">
                    <a:solidFill>
                      <a:prstClr val="black"/>
                    </a:solidFill>
                    <a:latin typeface="Calibri" panose="020F0502020204030204"/>
                    <a:ea typeface=""/>
                    <a:cs typeface=""/>
                  </a:rPr>
                  <a:t>From </a:t>
                </a:r>
                <a14:m>
                  <m:oMath xmlns:m="http://schemas.openxmlformats.org/officeDocument/2006/math">
                    <m:r>
                      <a:rPr lang="en-US" sz="2100" i="1" kern="1200">
                        <a:solidFill>
                          <a:srgbClr val="FF0000"/>
                        </a:solidFill>
                        <a:latin typeface="Cambria Math" panose="02040503050406030204" pitchFamily="18" charset="0"/>
                        <a:ea typeface=""/>
                        <a:cs typeface=""/>
                      </a:rPr>
                      <m:t>𝑇𝐹</m:t>
                    </m:r>
                    <m:r>
                      <a:rPr lang="en-US" sz="2100" i="1" kern="1200">
                        <a:solidFill>
                          <a:srgbClr val="FF0000"/>
                        </a:solidFill>
                        <a:latin typeface="Cambria Math" panose="02040503050406030204" pitchFamily="18" charset="0"/>
                        <a:ea typeface="Cambria Math" panose="02040503050406030204" pitchFamily="18" charset="0"/>
                        <a:cs typeface=""/>
                      </a:rPr>
                      <m:t>→</m:t>
                    </m:r>
                    <m:r>
                      <a:rPr lang="en-US" sz="2100" i="1" kern="1200">
                        <a:solidFill>
                          <a:srgbClr val="FF0000"/>
                        </a:solidFill>
                        <a:latin typeface="Cambria Math" panose="02040503050406030204" pitchFamily="18" charset="0"/>
                        <a:ea typeface="Cambria Math" panose="02040503050406030204" pitchFamily="18" charset="0"/>
                        <a:cs typeface=""/>
                      </a:rPr>
                      <m:t>𝑔𝑒𝑛𝑒</m:t>
                    </m:r>
                    <m:r>
                      <a:rPr lang="en-US" sz="2100" i="1" kern="1200">
                        <a:solidFill>
                          <a:srgbClr val="FF0000"/>
                        </a:solidFill>
                        <a:latin typeface="Cambria Math" panose="02040503050406030204" pitchFamily="18" charset="0"/>
                        <a:ea typeface="Cambria Math" panose="02040503050406030204" pitchFamily="18" charset="0"/>
                        <a:cs typeface=""/>
                      </a:rPr>
                      <m:t> (109×50,000)</m:t>
                    </m:r>
                  </m:oMath>
                </a14:m>
                <a:r>
                  <a:rPr lang="en-US" sz="2100" kern="1200" dirty="0">
                    <a:solidFill>
                      <a:prstClr val="black"/>
                    </a:solidFill>
                    <a:latin typeface="Calibri" panose="020F0502020204030204"/>
                    <a:ea typeface=""/>
                    <a:cs typeface=""/>
                  </a:rPr>
                  <a:t> </a:t>
                </a:r>
              </a:p>
              <a:p>
                <a:r>
                  <a:rPr lang="en-US" sz="2100" kern="1200" dirty="0">
                    <a:solidFill>
                      <a:prstClr val="black"/>
                    </a:solidFill>
                    <a:latin typeface="Calibri" panose="020F0502020204030204"/>
                    <a:ea typeface=""/>
                    <a:cs typeface=""/>
                  </a:rPr>
                  <a:t>      to </a:t>
                </a:r>
                <a14:m>
                  <m:oMath xmlns:m="http://schemas.openxmlformats.org/officeDocument/2006/math">
                    <m:r>
                      <a:rPr lang="en-US" sz="2100" i="1" kern="1200">
                        <a:solidFill>
                          <a:srgbClr val="FF0000"/>
                        </a:solidFill>
                        <a:latin typeface="Cambria Math" panose="02040503050406030204" pitchFamily="18" charset="0"/>
                        <a:ea typeface=""/>
                        <a:cs typeface=""/>
                      </a:rPr>
                      <m:t>𝑇𝐹</m:t>
                    </m:r>
                    <m:r>
                      <a:rPr lang="en-US" sz="2100" i="1" kern="1200">
                        <a:solidFill>
                          <a:srgbClr val="FF0000"/>
                        </a:solidFill>
                        <a:latin typeface="Cambria Math" panose="02040503050406030204" pitchFamily="18" charset="0"/>
                        <a:ea typeface="Cambria Math" panose="02040503050406030204" pitchFamily="18" charset="0"/>
                        <a:cs typeface=""/>
                      </a:rPr>
                      <m:t>→</m:t>
                    </m:r>
                    <m:r>
                      <a:rPr lang="en-US" sz="2100" i="1" kern="1200">
                        <a:solidFill>
                          <a:srgbClr val="FF0000"/>
                        </a:solidFill>
                        <a:latin typeface="Cambria Math" panose="02040503050406030204" pitchFamily="18" charset="0"/>
                        <a:ea typeface="Cambria Math" panose="02040503050406030204" pitchFamily="18" charset="0"/>
                        <a:cs typeface=""/>
                      </a:rPr>
                      <m:t>𝑝𝑎𝑡h𝑤𝑎𝑦</m:t>
                    </m:r>
                    <m:r>
                      <a:rPr lang="en-US" sz="2100" i="1" kern="1200">
                        <a:solidFill>
                          <a:srgbClr val="FF0000"/>
                        </a:solidFill>
                        <a:latin typeface="Cambria Math" panose="02040503050406030204" pitchFamily="18" charset="0"/>
                        <a:ea typeface="Cambria Math" panose="02040503050406030204" pitchFamily="18" charset="0"/>
                        <a:cs typeface=""/>
                      </a:rPr>
                      <m:t> (109×50)</m:t>
                    </m:r>
                  </m:oMath>
                </a14:m>
                <a:endParaRPr lang="en-US" sz="2100" kern="1200" dirty="0">
                  <a:solidFill>
                    <a:prstClr val="black"/>
                  </a:solidFill>
                  <a:latin typeface="Calibri" panose="020F0502020204030204"/>
                  <a:ea typeface=""/>
                  <a:cs typeface=""/>
                </a:endParaRPr>
              </a:p>
            </p:txBody>
          </p:sp>
        </mc:Choice>
        <mc:Fallback xmlns="">
          <p:sp>
            <p:nvSpPr>
              <p:cNvPr id="59" name="TextBox 58">
                <a:extLst>
                  <a:ext uri="{FF2B5EF4-FFF2-40B4-BE49-F238E27FC236}">
                    <a16:creationId xmlns:a16="http://schemas.microsoft.com/office/drawing/2014/main" id="{2E91FA4D-43F9-F047-BC75-921742F8BFEB}"/>
                  </a:ext>
                </a:extLst>
              </p:cNvPr>
              <p:cNvSpPr txBox="1">
                <a:spLocks noRot="1" noChangeAspect="1" noMove="1" noResize="1" noEditPoints="1" noAdjustHandles="1" noChangeArrowheads="1" noChangeShapeType="1" noTextEdit="1"/>
              </p:cNvSpPr>
              <p:nvPr/>
            </p:nvSpPr>
            <p:spPr>
              <a:xfrm>
                <a:off x="6488795" y="1240459"/>
                <a:ext cx="5143652" cy="954107"/>
              </a:xfrm>
              <a:prstGeom prst="rect">
                <a:avLst/>
              </a:prstGeom>
              <a:blipFill>
                <a:blip r:embed="rId3"/>
                <a:stretch>
                  <a:fillRect l="-2217" t="-6579" b="-15789"/>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xmlns="" id="{94E3B60C-E815-6541-8BC4-D33A043527D1}"/>
              </a:ext>
            </a:extLst>
          </p:cNvPr>
          <p:cNvSpPr txBox="1"/>
          <p:nvPr/>
        </p:nvSpPr>
        <p:spPr>
          <a:xfrm>
            <a:off x="5113123" y="3386591"/>
            <a:ext cx="3857738" cy="738664"/>
          </a:xfrm>
          <a:prstGeom prst="rect">
            <a:avLst/>
          </a:prstGeom>
          <a:gradFill>
            <a:gsLst>
              <a:gs pos="37000">
                <a:schemeClr val="bg1">
                  <a:alpha val="3000"/>
                </a:schemeClr>
              </a:gs>
              <a:gs pos="99000">
                <a:schemeClr val="accent5">
                  <a:lumMod val="60000"/>
                  <a:lumOff val="40000"/>
                </a:schemeClr>
              </a:gs>
            </a:gsLst>
            <a:lin ang="16200000" scaled="0"/>
          </a:gradFill>
          <a:ln w="6350">
            <a:solidFill>
              <a:schemeClr val="accent5">
                <a:lumMod val="60000"/>
                <a:lumOff val="40000"/>
              </a:schemeClr>
            </a:solidFill>
          </a:ln>
        </p:spPr>
        <p:txBody>
          <a:bodyPr wrap="square" rtlCol="0">
            <a:spAutoFit/>
          </a:bodyPr>
          <a:lstStyle/>
          <a:p>
            <a:pPr algn="ctr"/>
            <a:r>
              <a:rPr lang="en-US" sz="2100" kern="1200" dirty="0">
                <a:solidFill>
                  <a:prstClr val="black"/>
                </a:solidFill>
                <a:latin typeface="Calibri" panose="020F0502020204030204"/>
                <a:ea typeface=""/>
                <a:cs typeface=""/>
              </a:rPr>
              <a:t>Challenge: how to define appropriate pathways?</a:t>
            </a:r>
          </a:p>
        </p:txBody>
      </p:sp>
      <p:sp>
        <p:nvSpPr>
          <p:cNvPr id="7" name="Rectangle 6"/>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                                                                                            </a:t>
            </a:r>
            <a:r>
              <a:rPr lang="en-US" dirty="0" err="1" smtClean="0">
                <a:solidFill>
                  <a:srgbClr val="222222"/>
                </a:solidFill>
                <a:latin typeface="Arial" charset="0"/>
              </a:rPr>
              <a:t>Lectures.gersteinlab.org</a:t>
            </a:r>
            <a:endParaRPr lang="en-US" dirty="0"/>
          </a:p>
        </p:txBody>
      </p:sp>
    </p:spTree>
    <p:extLst>
      <p:ext uri="{BB962C8B-B14F-4D97-AF65-F5344CB8AC3E}">
        <p14:creationId xmlns:p14="http://schemas.microsoft.com/office/powerpoint/2010/main" val="58574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63BF21-6310-5641-A6F3-4A588C53810A}"/>
              </a:ext>
            </a:extLst>
          </p:cNvPr>
          <p:cNvSpPr txBox="1"/>
          <p:nvPr/>
        </p:nvSpPr>
        <p:spPr>
          <a:xfrm>
            <a:off x="902825" y="154909"/>
            <a:ext cx="7594514" cy="738664"/>
          </a:xfrm>
          <a:prstGeom prst="rect">
            <a:avLst/>
          </a:prstGeom>
          <a:noFill/>
        </p:spPr>
        <p:txBody>
          <a:bodyPr wrap="square" rtlCol="0">
            <a:spAutoFit/>
          </a:bodyPr>
          <a:lstStyle/>
          <a:p>
            <a:pPr algn="ctr"/>
            <a:r>
              <a:rPr lang="en-US" sz="2100" b="1" kern="1200" dirty="0">
                <a:solidFill>
                  <a:srgbClr val="0070C0"/>
                </a:solidFill>
                <a:latin typeface="Calibri" panose="020F0502020204030204"/>
                <a:ea typeface=""/>
                <a:cs typeface=""/>
              </a:rPr>
              <a:t>RegLDA: automatic gene topic identification based on Latent Dirichlet Allocation</a:t>
            </a:r>
          </a:p>
        </p:txBody>
      </p:sp>
      <p:pic>
        <p:nvPicPr>
          <p:cNvPr id="3" name="Picture 2">
            <a:extLst>
              <a:ext uri="{FF2B5EF4-FFF2-40B4-BE49-F238E27FC236}">
                <a16:creationId xmlns:a16="http://schemas.microsoft.com/office/drawing/2014/main" xmlns="" id="{E7CC127F-BA7C-CD4F-9844-72A2AA4290B4}"/>
              </a:ext>
            </a:extLst>
          </p:cNvPr>
          <p:cNvPicPr>
            <a:picLocks noChangeAspect="1"/>
          </p:cNvPicPr>
          <p:nvPr/>
        </p:nvPicPr>
        <p:blipFill>
          <a:blip r:embed="rId2"/>
          <a:stretch>
            <a:fillRect/>
          </a:stretch>
        </p:blipFill>
        <p:spPr>
          <a:xfrm>
            <a:off x="543346" y="1114425"/>
            <a:ext cx="4179125" cy="3750182"/>
          </a:xfrm>
          <a:prstGeom prst="rect">
            <a:avLst/>
          </a:prstGeom>
        </p:spPr>
      </p:pic>
      <p:pic>
        <p:nvPicPr>
          <p:cNvPr id="4" name="Picture 3">
            <a:extLst>
              <a:ext uri="{FF2B5EF4-FFF2-40B4-BE49-F238E27FC236}">
                <a16:creationId xmlns:a16="http://schemas.microsoft.com/office/drawing/2014/main" xmlns="" id="{BFCE43FD-A879-E94D-BA0F-F7A33CC9461F}"/>
              </a:ext>
            </a:extLst>
          </p:cNvPr>
          <p:cNvPicPr>
            <a:picLocks noChangeAspect="1"/>
          </p:cNvPicPr>
          <p:nvPr/>
        </p:nvPicPr>
        <p:blipFill>
          <a:blip r:embed="rId3"/>
          <a:stretch>
            <a:fillRect/>
          </a:stretch>
        </p:blipFill>
        <p:spPr>
          <a:xfrm>
            <a:off x="5152603" y="1541715"/>
            <a:ext cx="3745435" cy="3145337"/>
          </a:xfrm>
          <a:prstGeom prst="rect">
            <a:avLst/>
          </a:prstGeom>
        </p:spPr>
      </p:pic>
      <p:sp>
        <p:nvSpPr>
          <p:cNvPr id="5" name="Rectangle 4"/>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smtClean="0">
                <a:solidFill>
                  <a:srgbClr val="222222"/>
                </a:solidFill>
                <a:latin typeface="Arial" charset="0"/>
              </a:rPr>
              <a:t>]                                                                                            Lectures.gersteinlab.org</a:t>
            </a:r>
            <a:endParaRPr lang="en-US" dirty="0"/>
          </a:p>
        </p:txBody>
      </p:sp>
    </p:spTree>
    <p:extLst>
      <p:ext uri="{BB962C8B-B14F-4D97-AF65-F5344CB8AC3E}">
        <p14:creationId xmlns:p14="http://schemas.microsoft.com/office/powerpoint/2010/main" val="9150187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94E709D-119F-504C-AC73-ED8708526F8E}"/>
              </a:ext>
            </a:extLst>
          </p:cNvPr>
          <p:cNvGrpSpPr/>
          <p:nvPr/>
        </p:nvGrpSpPr>
        <p:grpSpPr>
          <a:xfrm>
            <a:off x="983230" y="564989"/>
            <a:ext cx="3294632" cy="2571750"/>
            <a:chOff x="72478" y="533400"/>
            <a:chExt cx="4392842" cy="3429000"/>
          </a:xfrm>
        </p:grpSpPr>
        <p:sp>
          <p:nvSpPr>
            <p:cNvPr id="3" name="TextBox 2">
              <a:extLst>
                <a:ext uri="{FF2B5EF4-FFF2-40B4-BE49-F238E27FC236}">
                  <a16:creationId xmlns:a16="http://schemas.microsoft.com/office/drawing/2014/main" xmlns="" id="{8D1E1FE3-0B56-FD43-A7FD-646EE4A617C5}"/>
                </a:ext>
              </a:extLst>
            </p:cNvPr>
            <p:cNvSpPr txBox="1"/>
            <p:nvPr/>
          </p:nvSpPr>
          <p:spPr>
            <a:xfrm rot="16200000">
              <a:off x="-1441967" y="2047845"/>
              <a:ext cx="3429000" cy="400109"/>
            </a:xfrm>
            <a:prstGeom prst="rect">
              <a:avLst/>
            </a:prstGeom>
            <a:gradFill>
              <a:gsLst>
                <a:gs pos="28000">
                  <a:schemeClr val="bg1"/>
                </a:gs>
                <a:gs pos="99000">
                  <a:schemeClr val="bg1">
                    <a:lumMod val="50000"/>
                  </a:schemeClr>
                </a:gs>
              </a:gsLst>
              <a:lin ang="16200000" scaled="0"/>
            </a:gradFill>
            <a:ln w="6350">
              <a:solidFill>
                <a:schemeClr val="tx1">
                  <a:lumMod val="50000"/>
                  <a:lumOff val="50000"/>
                </a:schemeClr>
              </a:solidFill>
            </a:ln>
          </p:spPr>
          <p:txBody>
            <a:bodyPr wrap="square" rtlCol="0">
              <a:spAutoFit/>
            </a:bodyPr>
            <a:lstStyle/>
            <a:p>
              <a:pPr algn="ctr"/>
              <a:r>
                <a:rPr lang="en-US" sz="1350" kern="1200" dirty="0">
                  <a:solidFill>
                    <a:prstClr val="black"/>
                  </a:solidFill>
                  <a:latin typeface="Calibri" panose="020F0502020204030204"/>
                  <a:ea typeface=""/>
                  <a:cs typeface=""/>
                </a:rPr>
                <a:t>latent Dirichlet allocation</a:t>
              </a:r>
            </a:p>
          </p:txBody>
        </p:sp>
        <p:pic>
          <p:nvPicPr>
            <p:cNvPr id="4" name="Picture 3">
              <a:extLst>
                <a:ext uri="{FF2B5EF4-FFF2-40B4-BE49-F238E27FC236}">
                  <a16:creationId xmlns:a16="http://schemas.microsoft.com/office/drawing/2014/main" xmlns="" id="{A68D3D0B-8175-9F4D-B359-5A28405CC586}"/>
                </a:ext>
              </a:extLst>
            </p:cNvPr>
            <p:cNvPicPr>
              <a:picLocks noChangeAspect="1"/>
            </p:cNvPicPr>
            <p:nvPr/>
          </p:nvPicPr>
          <p:blipFill>
            <a:blip r:embed="rId2"/>
            <a:stretch>
              <a:fillRect/>
            </a:stretch>
          </p:blipFill>
          <p:spPr>
            <a:xfrm>
              <a:off x="533400" y="533400"/>
              <a:ext cx="3931920" cy="1737984"/>
            </a:xfrm>
            <a:prstGeom prst="rect">
              <a:avLst/>
            </a:prstGeom>
            <a:ln w="6350">
              <a:solidFill>
                <a:schemeClr val="tx1">
                  <a:lumMod val="50000"/>
                  <a:lumOff val="50000"/>
                </a:schemeClr>
              </a:solidFill>
            </a:ln>
          </p:spPr>
        </p:pic>
      </p:grpSp>
      <p:grpSp>
        <p:nvGrpSpPr>
          <p:cNvPr id="5" name="Group 4">
            <a:extLst>
              <a:ext uri="{FF2B5EF4-FFF2-40B4-BE49-F238E27FC236}">
                <a16:creationId xmlns:a16="http://schemas.microsoft.com/office/drawing/2014/main" xmlns="" id="{893BFF9D-CB83-5941-885C-DEE39EC67111}"/>
              </a:ext>
            </a:extLst>
          </p:cNvPr>
          <p:cNvGrpSpPr/>
          <p:nvPr/>
        </p:nvGrpSpPr>
        <p:grpSpPr>
          <a:xfrm>
            <a:off x="4319192" y="564991"/>
            <a:ext cx="3333174" cy="1309039"/>
            <a:chOff x="4520431" y="533400"/>
            <a:chExt cx="4444232" cy="1745385"/>
          </a:xfrm>
        </p:grpSpPr>
        <p:pic>
          <p:nvPicPr>
            <p:cNvPr id="6" name="Picture 5">
              <a:extLst>
                <a:ext uri="{FF2B5EF4-FFF2-40B4-BE49-F238E27FC236}">
                  <a16:creationId xmlns:a16="http://schemas.microsoft.com/office/drawing/2014/main" xmlns="" id="{3C7A8C5A-D515-8448-A981-FAE4C4EC6B6A}"/>
                </a:ext>
              </a:extLst>
            </p:cNvPr>
            <p:cNvPicPr>
              <a:picLocks noChangeAspect="1"/>
            </p:cNvPicPr>
            <p:nvPr/>
          </p:nvPicPr>
          <p:blipFill rotWithShape="1">
            <a:blip r:embed="rId3"/>
            <a:srcRect l="2832" t="3778" r="7290" b="5539"/>
            <a:stretch/>
          </p:blipFill>
          <p:spPr>
            <a:xfrm>
              <a:off x="5032743" y="533400"/>
              <a:ext cx="3931920" cy="1745385"/>
            </a:xfrm>
            <a:prstGeom prst="rect">
              <a:avLst/>
            </a:prstGeom>
            <a:ln>
              <a:solidFill>
                <a:schemeClr val="tx1">
                  <a:lumMod val="50000"/>
                  <a:lumOff val="50000"/>
                </a:schemeClr>
              </a:solidFill>
            </a:ln>
          </p:spPr>
        </p:pic>
        <p:sp>
          <p:nvSpPr>
            <p:cNvPr id="7" name="Down Arrow 6">
              <a:extLst>
                <a:ext uri="{FF2B5EF4-FFF2-40B4-BE49-F238E27FC236}">
                  <a16:creationId xmlns:a16="http://schemas.microsoft.com/office/drawing/2014/main" xmlns="" id="{A2FE7C19-6996-7A49-9D68-FC268C430814}"/>
                </a:ext>
              </a:extLst>
            </p:cNvPr>
            <p:cNvSpPr/>
            <p:nvPr/>
          </p:nvSpPr>
          <p:spPr>
            <a:xfrm rot="16200000">
              <a:off x="4634731" y="1173792"/>
              <a:ext cx="228600" cy="457200"/>
            </a:xfrm>
            <a:prstGeom prst="downArrow">
              <a:avLst/>
            </a:prstGeom>
            <a:solidFill>
              <a:schemeClr val="bg1">
                <a:lumMod val="85000"/>
              </a:schemeClr>
            </a:soli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nvGrpSpPr>
          <p:cNvPr id="8" name="Group 7">
            <a:extLst>
              <a:ext uri="{FF2B5EF4-FFF2-40B4-BE49-F238E27FC236}">
                <a16:creationId xmlns:a16="http://schemas.microsoft.com/office/drawing/2014/main" xmlns="" id="{23690059-F48A-E949-AA14-24CA48D5AFA7}"/>
              </a:ext>
            </a:extLst>
          </p:cNvPr>
          <p:cNvGrpSpPr/>
          <p:nvPr/>
        </p:nvGrpSpPr>
        <p:grpSpPr>
          <a:xfrm>
            <a:off x="4319194" y="1791011"/>
            <a:ext cx="3343321" cy="1420868"/>
            <a:chOff x="4520431" y="2168093"/>
            <a:chExt cx="4457761" cy="1894491"/>
          </a:xfrm>
        </p:grpSpPr>
        <p:grpSp>
          <p:nvGrpSpPr>
            <p:cNvPr id="9" name="Group 8">
              <a:extLst>
                <a:ext uri="{FF2B5EF4-FFF2-40B4-BE49-F238E27FC236}">
                  <a16:creationId xmlns:a16="http://schemas.microsoft.com/office/drawing/2014/main" xmlns="" id="{E8223F0B-8F4C-5349-B12E-50497531AE2C}"/>
                </a:ext>
              </a:extLst>
            </p:cNvPr>
            <p:cNvGrpSpPr/>
            <p:nvPr/>
          </p:nvGrpSpPr>
          <p:grpSpPr>
            <a:xfrm>
              <a:off x="5046272" y="2168093"/>
              <a:ext cx="3931920" cy="1894491"/>
              <a:chOff x="5046272" y="2168093"/>
              <a:chExt cx="3931920" cy="1894491"/>
            </a:xfrm>
          </p:grpSpPr>
          <p:pic>
            <p:nvPicPr>
              <p:cNvPr id="11" name="Picture 10">
                <a:extLst>
                  <a:ext uri="{FF2B5EF4-FFF2-40B4-BE49-F238E27FC236}">
                    <a16:creationId xmlns:a16="http://schemas.microsoft.com/office/drawing/2014/main" xmlns="" id="{ADD9F1F3-6B82-3647-AEE3-18A065F57CD0}"/>
                  </a:ext>
                </a:extLst>
              </p:cNvPr>
              <p:cNvPicPr>
                <a:picLocks noChangeAspect="1"/>
              </p:cNvPicPr>
              <p:nvPr/>
            </p:nvPicPr>
            <p:blipFill>
              <a:blip r:embed="rId4"/>
              <a:stretch>
                <a:fillRect/>
              </a:stretch>
            </p:blipFill>
            <p:spPr>
              <a:xfrm>
                <a:off x="5046272" y="2590800"/>
                <a:ext cx="3931920" cy="1471784"/>
              </a:xfrm>
              <a:prstGeom prst="rect">
                <a:avLst/>
              </a:prstGeom>
              <a:ln>
                <a:solidFill>
                  <a:schemeClr val="tx1">
                    <a:lumMod val="50000"/>
                    <a:lumOff val="50000"/>
                  </a:schemeClr>
                </a:solidFill>
              </a:ln>
            </p:spPr>
          </p:pic>
          <p:sp>
            <p:nvSpPr>
              <p:cNvPr id="12" name="Down Arrow 11">
                <a:extLst>
                  <a:ext uri="{FF2B5EF4-FFF2-40B4-BE49-F238E27FC236}">
                    <a16:creationId xmlns:a16="http://schemas.microsoft.com/office/drawing/2014/main" xmlns="" id="{8034A4C1-3765-9B46-A9B6-017272C1BFA3}"/>
                  </a:ext>
                </a:extLst>
              </p:cNvPr>
              <p:cNvSpPr/>
              <p:nvPr/>
            </p:nvSpPr>
            <p:spPr>
              <a:xfrm>
                <a:off x="6553200" y="2168093"/>
                <a:ext cx="228600" cy="457200"/>
              </a:xfrm>
              <a:prstGeom prst="downArrow">
                <a:avLst/>
              </a:prstGeom>
              <a:solidFill>
                <a:schemeClr val="bg1">
                  <a:lumMod val="85000"/>
                </a:schemeClr>
              </a:soli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10" name="Down Arrow 9">
              <a:extLst>
                <a:ext uri="{FF2B5EF4-FFF2-40B4-BE49-F238E27FC236}">
                  <a16:creationId xmlns:a16="http://schemas.microsoft.com/office/drawing/2014/main" xmlns="" id="{B1F42B65-2346-7844-B228-DE966B3C51AE}"/>
                </a:ext>
              </a:extLst>
            </p:cNvPr>
            <p:cNvSpPr/>
            <p:nvPr/>
          </p:nvSpPr>
          <p:spPr>
            <a:xfrm rot="5400000">
              <a:off x="4634731" y="3098092"/>
              <a:ext cx="228600" cy="457200"/>
            </a:xfrm>
            <a:prstGeom prst="downArrow">
              <a:avLst/>
            </a:prstGeom>
            <a:solidFill>
              <a:schemeClr val="bg1">
                <a:lumMod val="85000"/>
              </a:schemeClr>
            </a:soli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13" name="TextBox 12">
            <a:extLst>
              <a:ext uri="{FF2B5EF4-FFF2-40B4-BE49-F238E27FC236}">
                <a16:creationId xmlns:a16="http://schemas.microsoft.com/office/drawing/2014/main" xmlns="" id="{6147197B-A322-984D-A319-390C137C1A95}"/>
              </a:ext>
            </a:extLst>
          </p:cNvPr>
          <p:cNvSpPr txBox="1"/>
          <p:nvPr/>
        </p:nvSpPr>
        <p:spPr>
          <a:xfrm>
            <a:off x="1446524" y="2521459"/>
            <a:ext cx="2867260" cy="300082"/>
          </a:xfrm>
          <a:prstGeom prst="rect">
            <a:avLst/>
          </a:prstGeom>
          <a:noFill/>
        </p:spPr>
        <p:txBody>
          <a:bodyPr wrap="none" rtlCol="0">
            <a:spAutoFit/>
          </a:bodyPr>
          <a:lstStyle/>
          <a:p>
            <a:r>
              <a:rPr lang="en-US" sz="1350" kern="1200" dirty="0">
                <a:solidFill>
                  <a:srgbClr val="0432FF"/>
                </a:solidFill>
                <a:latin typeface="Calibri" panose="020F0502020204030204"/>
                <a:ea typeface=""/>
                <a:cs typeface=""/>
              </a:rPr>
              <a:t>Gain/Loss Summary Statistic on Topics</a:t>
            </a:r>
          </a:p>
        </p:txBody>
      </p:sp>
      <p:grpSp>
        <p:nvGrpSpPr>
          <p:cNvPr id="14" name="Group 13">
            <a:extLst>
              <a:ext uri="{FF2B5EF4-FFF2-40B4-BE49-F238E27FC236}">
                <a16:creationId xmlns:a16="http://schemas.microsoft.com/office/drawing/2014/main" xmlns="" id="{286C745F-CD22-3E41-BE5A-BF6E53FD3283}"/>
              </a:ext>
            </a:extLst>
          </p:cNvPr>
          <p:cNvGrpSpPr/>
          <p:nvPr/>
        </p:nvGrpSpPr>
        <p:grpSpPr>
          <a:xfrm>
            <a:off x="1843269" y="3697970"/>
            <a:ext cx="4606523" cy="685800"/>
            <a:chOff x="1219200" y="4710708"/>
            <a:chExt cx="6142030" cy="914400"/>
          </a:xfrm>
        </p:grpSpPr>
        <p:pic>
          <p:nvPicPr>
            <p:cNvPr id="15" name="Picture 14">
              <a:extLst>
                <a:ext uri="{FF2B5EF4-FFF2-40B4-BE49-F238E27FC236}">
                  <a16:creationId xmlns:a16="http://schemas.microsoft.com/office/drawing/2014/main" xmlns="" id="{D965F9FE-F2E5-AE48-BC88-A33F7B958E3B}"/>
                </a:ext>
              </a:extLst>
            </p:cNvPr>
            <p:cNvPicPr>
              <a:picLocks noChangeAspect="1"/>
            </p:cNvPicPr>
            <p:nvPr/>
          </p:nvPicPr>
          <p:blipFill>
            <a:blip r:embed="rId5"/>
            <a:stretch>
              <a:fillRect/>
            </a:stretch>
          </p:blipFill>
          <p:spPr>
            <a:xfrm>
              <a:off x="1219200" y="4710708"/>
              <a:ext cx="2423160" cy="914400"/>
            </a:xfrm>
            <a:prstGeom prst="rect">
              <a:avLst/>
            </a:prstGeom>
            <a:solidFill>
              <a:schemeClr val="accent2">
                <a:lumMod val="60000"/>
                <a:lumOff val="40000"/>
              </a:schemeClr>
            </a:solidFill>
          </p:spPr>
        </p:pic>
        <p:pic>
          <p:nvPicPr>
            <p:cNvPr id="16" name="Picture 15">
              <a:extLst>
                <a:ext uri="{FF2B5EF4-FFF2-40B4-BE49-F238E27FC236}">
                  <a16:creationId xmlns:a16="http://schemas.microsoft.com/office/drawing/2014/main" xmlns="" id="{20B035E3-7F5E-C64E-9E40-7EC32B3E31D8}"/>
                </a:ext>
              </a:extLst>
            </p:cNvPr>
            <p:cNvPicPr>
              <a:picLocks noChangeAspect="1"/>
            </p:cNvPicPr>
            <p:nvPr/>
          </p:nvPicPr>
          <p:blipFill>
            <a:blip r:embed="rId6"/>
            <a:stretch>
              <a:fillRect/>
            </a:stretch>
          </p:blipFill>
          <p:spPr>
            <a:xfrm>
              <a:off x="4960930" y="4710708"/>
              <a:ext cx="2400300" cy="914400"/>
            </a:xfrm>
            <a:prstGeom prst="rect">
              <a:avLst/>
            </a:prstGeom>
            <a:solidFill>
              <a:schemeClr val="accent6">
                <a:lumMod val="60000"/>
                <a:lumOff val="40000"/>
              </a:schemeClr>
            </a:solidFill>
          </p:spPr>
        </p:pic>
      </p:grpSp>
      <p:sp>
        <p:nvSpPr>
          <p:cNvPr id="17" name="Rectangle 16"/>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                                                                                            </a:t>
            </a:r>
            <a:r>
              <a:rPr lang="en-US" dirty="0" err="1" smtClean="0">
                <a:solidFill>
                  <a:srgbClr val="222222"/>
                </a:solidFill>
                <a:latin typeface="Arial" charset="0"/>
              </a:rPr>
              <a:t>Lectures.gersteinlab.org</a:t>
            </a:r>
            <a:endParaRPr lang="en-US" dirty="0"/>
          </a:p>
        </p:txBody>
      </p:sp>
    </p:spTree>
    <p:extLst>
      <p:ext uri="{BB962C8B-B14F-4D97-AF65-F5344CB8AC3E}">
        <p14:creationId xmlns:p14="http://schemas.microsoft.com/office/powerpoint/2010/main" val="5897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1C05C2B-33AC-7D46-A62C-80635C361D95}"/>
              </a:ext>
            </a:extLst>
          </p:cNvPr>
          <p:cNvPicPr>
            <a:picLocks noChangeAspect="1"/>
          </p:cNvPicPr>
          <p:nvPr/>
        </p:nvPicPr>
        <p:blipFill rotWithShape="1">
          <a:blip r:embed="rId2"/>
          <a:srcRect r="513"/>
          <a:stretch/>
        </p:blipFill>
        <p:spPr>
          <a:xfrm>
            <a:off x="1" y="594757"/>
            <a:ext cx="9002117" cy="3953987"/>
          </a:xfrm>
          <a:prstGeom prst="rect">
            <a:avLst/>
          </a:prstGeom>
        </p:spPr>
      </p:pic>
      <p:sp>
        <p:nvSpPr>
          <p:cNvPr id="3" name="Rectangle 2"/>
          <p:cNvSpPr/>
          <p:nvPr/>
        </p:nvSpPr>
        <p:spPr>
          <a:xfrm>
            <a:off x="44686" y="4835723"/>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a:t>
            </a:r>
            <a:endParaRPr lang="en-US" dirty="0"/>
          </a:p>
        </p:txBody>
      </p:sp>
    </p:spTree>
    <p:extLst>
      <p:ext uri="{BB962C8B-B14F-4D97-AF65-F5344CB8AC3E}">
        <p14:creationId xmlns:p14="http://schemas.microsoft.com/office/powerpoint/2010/main" val="16054595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03953103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xmlns="" id="{1D49C9FE-07EC-CE4B-83DA-37889F04072E}"/>
              </a:ext>
            </a:extLst>
          </p:cNvPr>
          <p:cNvGrpSpPr/>
          <p:nvPr/>
        </p:nvGrpSpPr>
        <p:grpSpPr>
          <a:xfrm>
            <a:off x="1401566" y="1504289"/>
            <a:ext cx="1600140" cy="822749"/>
            <a:chOff x="457200" y="2711725"/>
            <a:chExt cx="2133520" cy="1096999"/>
          </a:xfrm>
        </p:grpSpPr>
        <p:grpSp>
          <p:nvGrpSpPr>
            <p:cNvPr id="21" name="Group 20">
              <a:extLst>
                <a:ext uri="{FF2B5EF4-FFF2-40B4-BE49-F238E27FC236}">
                  <a16:creationId xmlns:a16="http://schemas.microsoft.com/office/drawing/2014/main" xmlns="" id="{26C30770-37E1-B64F-BBCC-6DBF485C0CF4}"/>
                </a:ext>
              </a:extLst>
            </p:cNvPr>
            <p:cNvGrpSpPr/>
            <p:nvPr/>
          </p:nvGrpSpPr>
          <p:grpSpPr>
            <a:xfrm>
              <a:off x="776467" y="2711725"/>
              <a:ext cx="1494986" cy="183875"/>
              <a:chOff x="953641" y="1408656"/>
              <a:chExt cx="1494986" cy="183875"/>
            </a:xfrm>
          </p:grpSpPr>
          <p:sp>
            <p:nvSpPr>
              <p:cNvPr id="83" name="Oval 82">
                <a:extLst>
                  <a:ext uri="{FF2B5EF4-FFF2-40B4-BE49-F238E27FC236}">
                    <a16:creationId xmlns:a16="http://schemas.microsoft.com/office/drawing/2014/main" xmlns="" id="{00E88208-7837-CA43-B6BC-45DFB90BDF80}"/>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84" name="Oval 83">
                <a:extLst>
                  <a:ext uri="{FF2B5EF4-FFF2-40B4-BE49-F238E27FC236}">
                    <a16:creationId xmlns:a16="http://schemas.microsoft.com/office/drawing/2014/main" xmlns="" id="{6BEB1447-4081-354E-A85E-D9A97B7C9012}"/>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86" name="Oval 85">
                <a:extLst>
                  <a:ext uri="{FF2B5EF4-FFF2-40B4-BE49-F238E27FC236}">
                    <a16:creationId xmlns:a16="http://schemas.microsoft.com/office/drawing/2014/main" xmlns="" id="{F479AC2F-A5AD-0C40-BBFF-D7874C2339D8}"/>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65" name="Oval 64">
                <a:extLst>
                  <a:ext uri="{FF2B5EF4-FFF2-40B4-BE49-F238E27FC236}">
                    <a16:creationId xmlns:a16="http://schemas.microsoft.com/office/drawing/2014/main" xmlns="" id="{B90DA4B7-E78C-3049-9A21-0665D4C9ACBA}"/>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22" name="Group 21">
              <a:extLst>
                <a:ext uri="{FF2B5EF4-FFF2-40B4-BE49-F238E27FC236}">
                  <a16:creationId xmlns:a16="http://schemas.microsoft.com/office/drawing/2014/main" xmlns="" id="{73BF0589-05D4-114C-9BD6-F4AF97D8BB8D}"/>
                </a:ext>
              </a:extLst>
            </p:cNvPr>
            <p:cNvGrpSpPr/>
            <p:nvPr/>
          </p:nvGrpSpPr>
          <p:grpSpPr>
            <a:xfrm>
              <a:off x="457200" y="3625844"/>
              <a:ext cx="2133520" cy="182880"/>
              <a:chOff x="457199" y="2443700"/>
              <a:chExt cx="2133520" cy="182880"/>
            </a:xfrm>
          </p:grpSpPr>
          <p:sp>
            <p:nvSpPr>
              <p:cNvPr id="90" name="Rectangle 89">
                <a:extLst>
                  <a:ext uri="{FF2B5EF4-FFF2-40B4-BE49-F238E27FC236}">
                    <a16:creationId xmlns:a16="http://schemas.microsoft.com/office/drawing/2014/main" xmlns="" id="{58AC46BC-6A11-D34E-BDC6-CB59F65DD51A}"/>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91" name="Rectangle 90">
                <a:extLst>
                  <a:ext uri="{FF2B5EF4-FFF2-40B4-BE49-F238E27FC236}">
                    <a16:creationId xmlns:a16="http://schemas.microsoft.com/office/drawing/2014/main" xmlns="" id="{6648EBB7-2390-DA45-A38B-14D1CA8AA515}"/>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92" name="Rectangle 91">
                <a:extLst>
                  <a:ext uri="{FF2B5EF4-FFF2-40B4-BE49-F238E27FC236}">
                    <a16:creationId xmlns:a16="http://schemas.microsoft.com/office/drawing/2014/main" xmlns="" id="{759AF33B-8309-8A45-B330-9F8142DC595D}"/>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94" name="Rectangle 93">
                <a:extLst>
                  <a:ext uri="{FF2B5EF4-FFF2-40B4-BE49-F238E27FC236}">
                    <a16:creationId xmlns:a16="http://schemas.microsoft.com/office/drawing/2014/main" xmlns="" id="{358B3245-F698-1E4A-96FB-3EBDB1B84CF6}"/>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67" name="Rectangle 66">
                <a:extLst>
                  <a:ext uri="{FF2B5EF4-FFF2-40B4-BE49-F238E27FC236}">
                    <a16:creationId xmlns:a16="http://schemas.microsoft.com/office/drawing/2014/main" xmlns="" id="{FD5C0A9E-A47B-A84C-B5E6-61C8883D719C}"/>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68" name="Rectangle 67">
                <a:extLst>
                  <a:ext uri="{FF2B5EF4-FFF2-40B4-BE49-F238E27FC236}">
                    <a16:creationId xmlns:a16="http://schemas.microsoft.com/office/drawing/2014/main" xmlns="" id="{31D230D9-F9DC-BF4C-A1C3-F4C225D1AC61}"/>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24" name="Straight Arrow Connector 23">
              <a:extLst>
                <a:ext uri="{FF2B5EF4-FFF2-40B4-BE49-F238E27FC236}">
                  <a16:creationId xmlns:a16="http://schemas.microsoft.com/office/drawing/2014/main" xmlns="" id="{89651214-CE9D-CC4D-B033-AE12153DD21D}"/>
                </a:ext>
              </a:extLst>
            </p:cNvPr>
            <p:cNvCxnSpPr>
              <a:stCxn id="84" idx="4"/>
              <a:endCxn id="90" idx="0"/>
            </p:cNvCxnSpPr>
            <p:nvPr/>
          </p:nvCxnSpPr>
          <p:spPr>
            <a:xfrm flipH="1">
              <a:off x="548640" y="2895600"/>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46536CE2-B951-8742-9AA6-5EF9C8403036}"/>
                </a:ext>
              </a:extLst>
            </p:cNvPr>
            <p:cNvCxnSpPr>
              <a:stCxn id="84" idx="4"/>
              <a:endCxn id="91" idx="0"/>
            </p:cNvCxnSpPr>
            <p:nvPr/>
          </p:nvCxnSpPr>
          <p:spPr>
            <a:xfrm>
              <a:off x="868405" y="2895600"/>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9913582A-9BDD-3D49-BD82-66BD2D975EA0}"/>
                </a:ext>
              </a:extLst>
            </p:cNvPr>
            <p:cNvCxnSpPr>
              <a:cxnSpLocks/>
              <a:stCxn id="86" idx="4"/>
              <a:endCxn id="92" idx="0"/>
            </p:cNvCxnSpPr>
            <p:nvPr/>
          </p:nvCxnSpPr>
          <p:spPr>
            <a:xfrm flipH="1">
              <a:off x="1328896" y="2895600"/>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B23D52E-9300-5248-93E5-3C2A51B7DCD8}"/>
                </a:ext>
              </a:extLst>
            </p:cNvPr>
            <p:cNvCxnSpPr>
              <a:cxnSpLocks/>
              <a:stCxn id="86" idx="4"/>
              <a:endCxn id="94" idx="0"/>
            </p:cNvCxnSpPr>
            <p:nvPr/>
          </p:nvCxnSpPr>
          <p:spPr>
            <a:xfrm flipH="1">
              <a:off x="1719024" y="2895600"/>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07B4C230-405A-C54E-A94F-794F18D692A5}"/>
                </a:ext>
              </a:extLst>
            </p:cNvPr>
            <p:cNvCxnSpPr>
              <a:stCxn id="65" idx="4"/>
              <a:endCxn id="67" idx="0"/>
            </p:cNvCxnSpPr>
            <p:nvPr/>
          </p:nvCxnSpPr>
          <p:spPr>
            <a:xfrm flipH="1">
              <a:off x="2109152" y="2895600"/>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D4B5833A-84A5-C843-9425-4D83FA7AF3B5}"/>
                </a:ext>
              </a:extLst>
            </p:cNvPr>
            <p:cNvCxnSpPr>
              <a:cxnSpLocks/>
              <a:stCxn id="65" idx="4"/>
              <a:endCxn id="68" idx="0"/>
            </p:cNvCxnSpPr>
            <p:nvPr/>
          </p:nvCxnSpPr>
          <p:spPr>
            <a:xfrm>
              <a:off x="2179516" y="2895600"/>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D10679D4-2B48-9C4B-BB9E-12146A929A71}"/>
                </a:ext>
              </a:extLst>
            </p:cNvPr>
            <p:cNvCxnSpPr>
              <a:cxnSpLocks/>
              <a:stCxn id="83" idx="4"/>
              <a:endCxn id="91" idx="0"/>
            </p:cNvCxnSpPr>
            <p:nvPr/>
          </p:nvCxnSpPr>
          <p:spPr>
            <a:xfrm flipH="1">
              <a:off x="938768" y="2895600"/>
              <a:ext cx="36667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EB41D57D-88D3-8A4F-B97A-D3FA55859574}"/>
                </a:ext>
              </a:extLst>
            </p:cNvPr>
            <p:cNvCxnSpPr>
              <a:cxnSpLocks/>
              <a:stCxn id="83" idx="4"/>
              <a:endCxn id="92" idx="0"/>
            </p:cNvCxnSpPr>
            <p:nvPr/>
          </p:nvCxnSpPr>
          <p:spPr>
            <a:xfrm>
              <a:off x="1305442" y="2895600"/>
              <a:ext cx="2345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845C344E-0CD1-5A4A-B4EF-B644C3F86C82}"/>
                </a:ext>
              </a:extLst>
            </p:cNvPr>
            <p:cNvCxnSpPr>
              <a:stCxn id="84" idx="6"/>
              <a:endCxn id="83" idx="2"/>
            </p:cNvCxnSpPr>
            <p:nvPr/>
          </p:nvCxnSpPr>
          <p:spPr>
            <a:xfrm>
              <a:off x="960342"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5C75150C-12D1-DC4D-B95B-FC84A4D66AE1}"/>
                </a:ext>
              </a:extLst>
            </p:cNvPr>
            <p:cNvCxnSpPr>
              <a:stCxn id="83" idx="6"/>
              <a:endCxn id="86" idx="2"/>
            </p:cNvCxnSpPr>
            <p:nvPr/>
          </p:nvCxnSpPr>
          <p:spPr>
            <a:xfrm>
              <a:off x="1397379"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xmlns="" id="{22EDCA82-AC68-DB48-BA23-B2A3A7130FC9}"/>
              </a:ext>
            </a:extLst>
          </p:cNvPr>
          <p:cNvGrpSpPr/>
          <p:nvPr/>
        </p:nvGrpSpPr>
        <p:grpSpPr>
          <a:xfrm>
            <a:off x="4142044" y="1649107"/>
            <a:ext cx="1121240" cy="137906"/>
            <a:chOff x="953641" y="1408656"/>
            <a:chExt cx="1494986" cy="183875"/>
          </a:xfrm>
        </p:grpSpPr>
        <p:sp>
          <p:nvSpPr>
            <p:cNvPr id="265" name="Oval 264">
              <a:extLst>
                <a:ext uri="{FF2B5EF4-FFF2-40B4-BE49-F238E27FC236}">
                  <a16:creationId xmlns:a16="http://schemas.microsoft.com/office/drawing/2014/main" xmlns="" id="{835400C7-B152-FB4E-BF91-55D5A8338E33}"/>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266" name="Oval 265">
              <a:extLst>
                <a:ext uri="{FF2B5EF4-FFF2-40B4-BE49-F238E27FC236}">
                  <a16:creationId xmlns:a16="http://schemas.microsoft.com/office/drawing/2014/main" xmlns="" id="{5AE22CB1-7FA0-6346-8FAE-8E83E1B123CD}"/>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267" name="Oval 266">
              <a:extLst>
                <a:ext uri="{FF2B5EF4-FFF2-40B4-BE49-F238E27FC236}">
                  <a16:creationId xmlns:a16="http://schemas.microsoft.com/office/drawing/2014/main" xmlns="" id="{BB9DBF82-20DF-1C4F-AA88-41FC9A46EC02}"/>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268" name="Oval 267">
              <a:extLst>
                <a:ext uri="{FF2B5EF4-FFF2-40B4-BE49-F238E27FC236}">
                  <a16:creationId xmlns:a16="http://schemas.microsoft.com/office/drawing/2014/main" xmlns="" id="{EAF0C6E3-1707-4A44-9D2E-DDE6B97D278D}"/>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248" name="Group 247">
            <a:extLst>
              <a:ext uri="{FF2B5EF4-FFF2-40B4-BE49-F238E27FC236}">
                <a16:creationId xmlns:a16="http://schemas.microsoft.com/office/drawing/2014/main" xmlns="" id="{D2FAC007-CC7D-3640-AF75-65AF390485C3}"/>
              </a:ext>
            </a:extLst>
          </p:cNvPr>
          <p:cNvGrpSpPr/>
          <p:nvPr/>
        </p:nvGrpSpPr>
        <p:grpSpPr>
          <a:xfrm>
            <a:off x="3902594" y="2334695"/>
            <a:ext cx="1600140" cy="137160"/>
            <a:chOff x="457199" y="2443700"/>
            <a:chExt cx="2133520" cy="182880"/>
          </a:xfrm>
        </p:grpSpPr>
        <p:sp>
          <p:nvSpPr>
            <p:cNvPr id="259" name="Rectangle 258">
              <a:extLst>
                <a:ext uri="{FF2B5EF4-FFF2-40B4-BE49-F238E27FC236}">
                  <a16:creationId xmlns:a16="http://schemas.microsoft.com/office/drawing/2014/main" xmlns="" id="{A13066ED-66A8-284E-9608-B75A3BC8A497}"/>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260" name="Rectangle 259">
              <a:extLst>
                <a:ext uri="{FF2B5EF4-FFF2-40B4-BE49-F238E27FC236}">
                  <a16:creationId xmlns:a16="http://schemas.microsoft.com/office/drawing/2014/main" xmlns="" id="{A544D328-B8C1-BF41-AEDB-943725507942}"/>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261" name="Rectangle 260">
              <a:extLst>
                <a:ext uri="{FF2B5EF4-FFF2-40B4-BE49-F238E27FC236}">
                  <a16:creationId xmlns:a16="http://schemas.microsoft.com/office/drawing/2014/main" xmlns="" id="{847A8737-C5DD-9F4A-984A-3A51E4032702}"/>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262" name="Rectangle 261">
              <a:extLst>
                <a:ext uri="{FF2B5EF4-FFF2-40B4-BE49-F238E27FC236}">
                  <a16:creationId xmlns:a16="http://schemas.microsoft.com/office/drawing/2014/main" xmlns="" id="{F2CFD4EE-E4DC-DE44-9CEB-FF18DE9D3873}"/>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263" name="Rectangle 262">
              <a:extLst>
                <a:ext uri="{FF2B5EF4-FFF2-40B4-BE49-F238E27FC236}">
                  <a16:creationId xmlns:a16="http://schemas.microsoft.com/office/drawing/2014/main" xmlns="" id="{842F65E3-4DA1-2A44-914F-38FBF68D114E}"/>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264" name="Rectangle 263">
              <a:extLst>
                <a:ext uri="{FF2B5EF4-FFF2-40B4-BE49-F238E27FC236}">
                  <a16:creationId xmlns:a16="http://schemas.microsoft.com/office/drawing/2014/main" xmlns="" id="{7809F30F-D0AC-4142-8668-233ED8554813}"/>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249" name="Straight Arrow Connector 248">
            <a:extLst>
              <a:ext uri="{FF2B5EF4-FFF2-40B4-BE49-F238E27FC236}">
                <a16:creationId xmlns:a16="http://schemas.microsoft.com/office/drawing/2014/main" xmlns="" id="{89AD6037-9CE0-3E4D-8D66-E437C91286CD}"/>
              </a:ext>
            </a:extLst>
          </p:cNvPr>
          <p:cNvCxnSpPr>
            <a:stCxn id="266" idx="4"/>
            <a:endCxn id="259" idx="0"/>
          </p:cNvCxnSpPr>
          <p:nvPr/>
        </p:nvCxnSpPr>
        <p:spPr>
          <a:xfrm flipH="1">
            <a:off x="3971175" y="1787012"/>
            <a:ext cx="239824"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xmlns="" id="{BD69652C-8C08-3840-B881-B6CCABF63A74}"/>
              </a:ext>
            </a:extLst>
          </p:cNvPr>
          <p:cNvCxnSpPr>
            <a:stCxn id="266" idx="4"/>
            <a:endCxn id="260" idx="0"/>
          </p:cNvCxnSpPr>
          <p:nvPr/>
        </p:nvCxnSpPr>
        <p:spPr>
          <a:xfrm>
            <a:off x="4210999" y="1787012"/>
            <a:ext cx="52772"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xmlns="" id="{EACE2583-9DF9-0240-AE41-C2793A670B89}"/>
              </a:ext>
            </a:extLst>
          </p:cNvPr>
          <p:cNvCxnSpPr>
            <a:cxnSpLocks/>
            <a:stCxn id="267" idx="4"/>
            <a:endCxn id="261" idx="0"/>
          </p:cNvCxnSpPr>
          <p:nvPr/>
        </p:nvCxnSpPr>
        <p:spPr>
          <a:xfrm flipH="1">
            <a:off x="4556368" y="1787012"/>
            <a:ext cx="310187"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xmlns="" id="{7E246A96-65A3-5249-AF82-978B41A099AB}"/>
              </a:ext>
            </a:extLst>
          </p:cNvPr>
          <p:cNvCxnSpPr>
            <a:cxnSpLocks/>
            <a:stCxn id="267" idx="4"/>
            <a:endCxn id="262" idx="0"/>
          </p:cNvCxnSpPr>
          <p:nvPr/>
        </p:nvCxnSpPr>
        <p:spPr>
          <a:xfrm flipH="1">
            <a:off x="4848964" y="1787012"/>
            <a:ext cx="17591"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xmlns="" id="{1DAA33D7-E2D1-5843-8844-8AFA43444578}"/>
              </a:ext>
            </a:extLst>
          </p:cNvPr>
          <p:cNvCxnSpPr>
            <a:stCxn id="268" idx="4"/>
            <a:endCxn id="263" idx="0"/>
          </p:cNvCxnSpPr>
          <p:nvPr/>
        </p:nvCxnSpPr>
        <p:spPr>
          <a:xfrm flipH="1">
            <a:off x="5141558" y="1787012"/>
            <a:ext cx="52773"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xmlns="" id="{4A0318BD-4324-A94A-A905-5C6AE6E59804}"/>
              </a:ext>
            </a:extLst>
          </p:cNvPr>
          <p:cNvCxnSpPr>
            <a:cxnSpLocks/>
            <a:stCxn id="268" idx="4"/>
            <a:endCxn id="264" idx="0"/>
          </p:cNvCxnSpPr>
          <p:nvPr/>
        </p:nvCxnSpPr>
        <p:spPr>
          <a:xfrm>
            <a:off x="5194331" y="1787012"/>
            <a:ext cx="239823" cy="54768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xmlns="" id="{82E57CAF-1C2B-4048-8075-F3BE34FC987B}"/>
              </a:ext>
            </a:extLst>
          </p:cNvPr>
          <p:cNvCxnSpPr>
            <a:cxnSpLocks/>
            <a:stCxn id="265" idx="4"/>
            <a:endCxn id="260" idx="0"/>
          </p:cNvCxnSpPr>
          <p:nvPr/>
        </p:nvCxnSpPr>
        <p:spPr>
          <a:xfrm flipH="1">
            <a:off x="4263770" y="1787012"/>
            <a:ext cx="275006" cy="547683"/>
          </a:xfrm>
          <a:prstGeom prst="straightConnector1">
            <a:avLst/>
          </a:prstGeom>
          <a:ln w="31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xmlns="" id="{335DC868-F906-3144-BA80-36BCCDCE14DB}"/>
              </a:ext>
            </a:extLst>
          </p:cNvPr>
          <p:cNvCxnSpPr>
            <a:cxnSpLocks/>
          </p:cNvCxnSpPr>
          <p:nvPr/>
        </p:nvCxnSpPr>
        <p:spPr>
          <a:xfrm>
            <a:off x="4531185" y="1787012"/>
            <a:ext cx="17591" cy="547683"/>
          </a:xfrm>
          <a:prstGeom prst="straightConnector1">
            <a:avLst/>
          </a:prstGeom>
          <a:ln w="31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xmlns="" id="{F7731310-2D7C-AE41-BA3E-71810ECA75D6}"/>
              </a:ext>
            </a:extLst>
          </p:cNvPr>
          <p:cNvCxnSpPr>
            <a:stCxn id="266" idx="6"/>
            <a:endCxn id="265" idx="2"/>
          </p:cNvCxnSpPr>
          <p:nvPr/>
        </p:nvCxnSpPr>
        <p:spPr>
          <a:xfrm>
            <a:off x="4279950" y="1718060"/>
            <a:ext cx="18987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xmlns="" id="{C5F70990-78E9-0340-ACFB-CA62C460905F}"/>
              </a:ext>
            </a:extLst>
          </p:cNvPr>
          <p:cNvCxnSpPr>
            <a:stCxn id="265" idx="6"/>
            <a:endCxn id="267" idx="2"/>
          </p:cNvCxnSpPr>
          <p:nvPr/>
        </p:nvCxnSpPr>
        <p:spPr>
          <a:xfrm>
            <a:off x="4607728" y="1718060"/>
            <a:ext cx="18987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69" name="Group 268">
            <a:extLst>
              <a:ext uri="{FF2B5EF4-FFF2-40B4-BE49-F238E27FC236}">
                <a16:creationId xmlns:a16="http://schemas.microsoft.com/office/drawing/2014/main" xmlns="" id="{6826B549-DDCA-F940-9C1C-C73C073526F9}"/>
              </a:ext>
            </a:extLst>
          </p:cNvPr>
          <p:cNvGrpSpPr/>
          <p:nvPr/>
        </p:nvGrpSpPr>
        <p:grpSpPr>
          <a:xfrm>
            <a:off x="3943410" y="3896228"/>
            <a:ext cx="1600140" cy="822749"/>
            <a:chOff x="457200" y="2711725"/>
            <a:chExt cx="2133520" cy="1096999"/>
          </a:xfrm>
        </p:grpSpPr>
        <p:grpSp>
          <p:nvGrpSpPr>
            <p:cNvPr id="270" name="Group 269">
              <a:extLst>
                <a:ext uri="{FF2B5EF4-FFF2-40B4-BE49-F238E27FC236}">
                  <a16:creationId xmlns:a16="http://schemas.microsoft.com/office/drawing/2014/main" xmlns="" id="{65BF80E2-BC23-1248-B2BD-A3CFDD42E2E3}"/>
                </a:ext>
              </a:extLst>
            </p:cNvPr>
            <p:cNvGrpSpPr/>
            <p:nvPr/>
          </p:nvGrpSpPr>
          <p:grpSpPr>
            <a:xfrm>
              <a:off x="776467" y="2711725"/>
              <a:ext cx="1494986" cy="183875"/>
              <a:chOff x="953641" y="1408656"/>
              <a:chExt cx="1494986" cy="183875"/>
            </a:xfrm>
          </p:grpSpPr>
          <p:sp>
            <p:nvSpPr>
              <p:cNvPr id="288" name="Oval 287">
                <a:extLst>
                  <a:ext uri="{FF2B5EF4-FFF2-40B4-BE49-F238E27FC236}">
                    <a16:creationId xmlns:a16="http://schemas.microsoft.com/office/drawing/2014/main" xmlns="" id="{2A3C0B67-72A0-1145-B92F-53152DABA870}"/>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289" name="Oval 288">
                <a:extLst>
                  <a:ext uri="{FF2B5EF4-FFF2-40B4-BE49-F238E27FC236}">
                    <a16:creationId xmlns:a16="http://schemas.microsoft.com/office/drawing/2014/main" xmlns="" id="{9C1D0596-23A5-7642-82CB-911753B69F40}"/>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290" name="Oval 289">
                <a:extLst>
                  <a:ext uri="{FF2B5EF4-FFF2-40B4-BE49-F238E27FC236}">
                    <a16:creationId xmlns:a16="http://schemas.microsoft.com/office/drawing/2014/main" xmlns="" id="{E3843F36-39DA-5F41-8639-737BBA21209B}"/>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291" name="Oval 290">
                <a:extLst>
                  <a:ext uri="{FF2B5EF4-FFF2-40B4-BE49-F238E27FC236}">
                    <a16:creationId xmlns:a16="http://schemas.microsoft.com/office/drawing/2014/main" xmlns="" id="{DE35AA70-F532-5840-A7BD-BD77D0CEDBC1}"/>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271" name="Group 270">
              <a:extLst>
                <a:ext uri="{FF2B5EF4-FFF2-40B4-BE49-F238E27FC236}">
                  <a16:creationId xmlns:a16="http://schemas.microsoft.com/office/drawing/2014/main" xmlns="" id="{42D6BB31-B4C3-9141-86DE-BBCADD2DC370}"/>
                </a:ext>
              </a:extLst>
            </p:cNvPr>
            <p:cNvGrpSpPr/>
            <p:nvPr/>
          </p:nvGrpSpPr>
          <p:grpSpPr>
            <a:xfrm>
              <a:off x="457200" y="3625844"/>
              <a:ext cx="2133520" cy="182880"/>
              <a:chOff x="457199" y="2443700"/>
              <a:chExt cx="2133520" cy="182880"/>
            </a:xfrm>
          </p:grpSpPr>
          <p:sp>
            <p:nvSpPr>
              <p:cNvPr id="282" name="Rectangle 281">
                <a:extLst>
                  <a:ext uri="{FF2B5EF4-FFF2-40B4-BE49-F238E27FC236}">
                    <a16:creationId xmlns:a16="http://schemas.microsoft.com/office/drawing/2014/main" xmlns="" id="{FA57FFC1-6097-7A4C-8B10-5BA889800985}"/>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283" name="Rectangle 282">
                <a:extLst>
                  <a:ext uri="{FF2B5EF4-FFF2-40B4-BE49-F238E27FC236}">
                    <a16:creationId xmlns:a16="http://schemas.microsoft.com/office/drawing/2014/main" xmlns="" id="{2079E0B9-8899-4345-A01C-12B79798CA42}"/>
                  </a:ext>
                </a:extLst>
              </p:cNvPr>
              <p:cNvSpPr>
                <a:spLocks noChangeAspect="1"/>
              </p:cNvSpPr>
              <p:nvPr/>
            </p:nvSpPr>
            <p:spPr>
              <a:xfrm>
                <a:off x="847327"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284" name="Rectangle 283">
                <a:extLst>
                  <a:ext uri="{FF2B5EF4-FFF2-40B4-BE49-F238E27FC236}">
                    <a16:creationId xmlns:a16="http://schemas.microsoft.com/office/drawing/2014/main" xmlns="" id="{17104607-6470-9545-957C-6B6E11E144B2}"/>
                  </a:ext>
                </a:extLst>
              </p:cNvPr>
              <p:cNvSpPr>
                <a:spLocks noChangeAspect="1"/>
              </p:cNvSpPr>
              <p:nvPr/>
            </p:nvSpPr>
            <p:spPr>
              <a:xfrm>
                <a:off x="1237455"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285" name="Rectangle 284">
                <a:extLst>
                  <a:ext uri="{FF2B5EF4-FFF2-40B4-BE49-F238E27FC236}">
                    <a16:creationId xmlns:a16="http://schemas.microsoft.com/office/drawing/2014/main" xmlns="" id="{642D3FE1-C9A7-6848-8AD8-1E08C17A72AB}"/>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286" name="Rectangle 285">
                <a:extLst>
                  <a:ext uri="{FF2B5EF4-FFF2-40B4-BE49-F238E27FC236}">
                    <a16:creationId xmlns:a16="http://schemas.microsoft.com/office/drawing/2014/main" xmlns="" id="{93896649-506D-6C42-8CA2-919038514EDE}"/>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287" name="Rectangle 286">
                <a:extLst>
                  <a:ext uri="{FF2B5EF4-FFF2-40B4-BE49-F238E27FC236}">
                    <a16:creationId xmlns:a16="http://schemas.microsoft.com/office/drawing/2014/main" xmlns="" id="{5D1D6E70-44FB-EC4F-AFE7-02D89BE4A8B5}"/>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272" name="Straight Arrow Connector 271">
              <a:extLst>
                <a:ext uri="{FF2B5EF4-FFF2-40B4-BE49-F238E27FC236}">
                  <a16:creationId xmlns:a16="http://schemas.microsoft.com/office/drawing/2014/main" xmlns="" id="{5B7D24EB-66C0-EA4C-B8F5-B82468B5F9A3}"/>
                </a:ext>
              </a:extLst>
            </p:cNvPr>
            <p:cNvCxnSpPr>
              <a:stCxn id="289" idx="4"/>
              <a:endCxn id="282" idx="0"/>
            </p:cNvCxnSpPr>
            <p:nvPr/>
          </p:nvCxnSpPr>
          <p:spPr>
            <a:xfrm flipH="1">
              <a:off x="548640" y="2895600"/>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xmlns="" id="{00C58A05-48F0-9F4B-BF37-7495DEA1A389}"/>
                </a:ext>
              </a:extLst>
            </p:cNvPr>
            <p:cNvCxnSpPr>
              <a:stCxn id="289" idx="4"/>
              <a:endCxn id="283" idx="0"/>
            </p:cNvCxnSpPr>
            <p:nvPr/>
          </p:nvCxnSpPr>
          <p:spPr>
            <a:xfrm>
              <a:off x="868405" y="2895600"/>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xmlns="" id="{0F6DEDE7-BD3E-FF4E-8DB9-B67990C6FE56}"/>
                </a:ext>
              </a:extLst>
            </p:cNvPr>
            <p:cNvCxnSpPr>
              <a:cxnSpLocks/>
              <a:stCxn id="290" idx="4"/>
              <a:endCxn id="284" idx="0"/>
            </p:cNvCxnSpPr>
            <p:nvPr/>
          </p:nvCxnSpPr>
          <p:spPr>
            <a:xfrm flipH="1">
              <a:off x="1328896" y="2895600"/>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xmlns="" id="{8BA46BEB-6BF9-2F4D-A91A-18C59A4FDCA3}"/>
                </a:ext>
              </a:extLst>
            </p:cNvPr>
            <p:cNvCxnSpPr>
              <a:cxnSpLocks/>
              <a:stCxn id="290" idx="4"/>
              <a:endCxn id="285" idx="0"/>
            </p:cNvCxnSpPr>
            <p:nvPr/>
          </p:nvCxnSpPr>
          <p:spPr>
            <a:xfrm flipH="1">
              <a:off x="1719024" y="2895600"/>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xmlns="" id="{C66521AE-B8B7-4B40-9474-658C12798209}"/>
                </a:ext>
              </a:extLst>
            </p:cNvPr>
            <p:cNvCxnSpPr>
              <a:stCxn id="291" idx="4"/>
              <a:endCxn id="286" idx="0"/>
            </p:cNvCxnSpPr>
            <p:nvPr/>
          </p:nvCxnSpPr>
          <p:spPr>
            <a:xfrm flipH="1">
              <a:off x="2109152" y="2895600"/>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xmlns="" id="{BF23B288-6323-9849-92BE-D62EE6395A3E}"/>
                </a:ext>
              </a:extLst>
            </p:cNvPr>
            <p:cNvCxnSpPr>
              <a:cxnSpLocks/>
              <a:stCxn id="291" idx="4"/>
              <a:endCxn id="287" idx="0"/>
            </p:cNvCxnSpPr>
            <p:nvPr/>
          </p:nvCxnSpPr>
          <p:spPr>
            <a:xfrm>
              <a:off x="2179516" y="2895600"/>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xmlns="" id="{9B1FFFA8-D1CC-8646-BAA6-09E8DDA30680}"/>
                </a:ext>
              </a:extLst>
            </p:cNvPr>
            <p:cNvCxnSpPr>
              <a:cxnSpLocks/>
              <a:stCxn id="288" idx="4"/>
              <a:endCxn id="283" idx="0"/>
            </p:cNvCxnSpPr>
            <p:nvPr/>
          </p:nvCxnSpPr>
          <p:spPr>
            <a:xfrm flipH="1">
              <a:off x="938768" y="2895600"/>
              <a:ext cx="36667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xmlns="" id="{DA990C73-56C3-AE45-BD8E-F6C1F8440584}"/>
                </a:ext>
              </a:extLst>
            </p:cNvPr>
            <p:cNvCxnSpPr>
              <a:cxnSpLocks/>
              <a:stCxn id="288" idx="4"/>
              <a:endCxn id="284" idx="0"/>
            </p:cNvCxnSpPr>
            <p:nvPr/>
          </p:nvCxnSpPr>
          <p:spPr>
            <a:xfrm>
              <a:off x="1305442" y="2895600"/>
              <a:ext cx="2345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xmlns="" id="{74D8E3D1-8655-A04A-8291-19F8EC2E6FFB}"/>
                </a:ext>
              </a:extLst>
            </p:cNvPr>
            <p:cNvCxnSpPr>
              <a:stCxn id="289" idx="6"/>
              <a:endCxn id="288" idx="2"/>
            </p:cNvCxnSpPr>
            <p:nvPr/>
          </p:nvCxnSpPr>
          <p:spPr>
            <a:xfrm>
              <a:off x="960342"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xmlns="" id="{EC1F93F9-1950-ED4F-BA62-E1E0437B1B08}"/>
                </a:ext>
              </a:extLst>
            </p:cNvPr>
            <p:cNvCxnSpPr>
              <a:stCxn id="288" idx="6"/>
              <a:endCxn id="290" idx="2"/>
            </p:cNvCxnSpPr>
            <p:nvPr/>
          </p:nvCxnSpPr>
          <p:spPr>
            <a:xfrm>
              <a:off x="1397379"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6BC959CB-27BC-BD4F-9BAE-00043D4C7B23}"/>
              </a:ext>
            </a:extLst>
          </p:cNvPr>
          <p:cNvGrpSpPr/>
          <p:nvPr/>
        </p:nvGrpSpPr>
        <p:grpSpPr>
          <a:xfrm>
            <a:off x="3971174" y="1787013"/>
            <a:ext cx="877788" cy="547682"/>
            <a:chOff x="3770898" y="2382684"/>
            <a:chExt cx="1170384" cy="730243"/>
          </a:xfrm>
        </p:grpSpPr>
        <p:cxnSp>
          <p:nvCxnSpPr>
            <p:cNvPr id="111" name="Straight Arrow Connector 110">
              <a:extLst>
                <a:ext uri="{FF2B5EF4-FFF2-40B4-BE49-F238E27FC236}">
                  <a16:creationId xmlns:a16="http://schemas.microsoft.com/office/drawing/2014/main" xmlns="" id="{C91313D6-5366-E648-9700-7C1F956DF7A3}"/>
                </a:ext>
              </a:extLst>
            </p:cNvPr>
            <p:cNvCxnSpPr>
              <a:cxnSpLocks/>
              <a:stCxn id="265" idx="4"/>
              <a:endCxn id="259" idx="0"/>
            </p:cNvCxnSpPr>
            <p:nvPr/>
          </p:nvCxnSpPr>
          <p:spPr>
            <a:xfrm flipH="1">
              <a:off x="3770898" y="2382684"/>
              <a:ext cx="756802" cy="730243"/>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xmlns="" id="{454D7948-4B07-5B42-8119-799DE65B43AA}"/>
                </a:ext>
              </a:extLst>
            </p:cNvPr>
            <p:cNvCxnSpPr>
              <a:stCxn id="265" idx="4"/>
              <a:endCxn id="262" idx="0"/>
            </p:cNvCxnSpPr>
            <p:nvPr/>
          </p:nvCxnSpPr>
          <p:spPr>
            <a:xfrm>
              <a:off x="4527700" y="2382684"/>
              <a:ext cx="413582" cy="730243"/>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17" name="Oval 316">
            <a:extLst>
              <a:ext uri="{FF2B5EF4-FFF2-40B4-BE49-F238E27FC236}">
                <a16:creationId xmlns:a16="http://schemas.microsoft.com/office/drawing/2014/main" xmlns="" id="{F8196FEF-5890-AA4C-8132-4D6245A31BF4}"/>
              </a:ext>
            </a:extLst>
          </p:cNvPr>
          <p:cNvSpPr/>
          <p:nvPr/>
        </p:nvSpPr>
        <p:spPr>
          <a:xfrm>
            <a:off x="4419664" y="1589096"/>
            <a:ext cx="240030" cy="240030"/>
          </a:xfrm>
          <a:prstGeom prst="ellipse">
            <a:avLst/>
          </a:prstGeom>
          <a:solidFill>
            <a:srgbClr val="FF0000">
              <a:alpha val="19000"/>
            </a:srgbClr>
          </a:solidFill>
          <a:ln w="31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318" name="Oval 317">
            <a:extLst>
              <a:ext uri="{FF2B5EF4-FFF2-40B4-BE49-F238E27FC236}">
                <a16:creationId xmlns:a16="http://schemas.microsoft.com/office/drawing/2014/main" xmlns="" id="{595AFB97-F6C7-7142-A5DE-8BD46A411C42}"/>
              </a:ext>
            </a:extLst>
          </p:cNvPr>
          <p:cNvSpPr/>
          <p:nvPr/>
        </p:nvSpPr>
        <p:spPr>
          <a:xfrm>
            <a:off x="4460480" y="3829050"/>
            <a:ext cx="240030" cy="240030"/>
          </a:xfrm>
          <a:prstGeom prst="ellipse">
            <a:avLst/>
          </a:prstGeom>
          <a:solidFill>
            <a:srgbClr val="FF0000">
              <a:alpha val="19000"/>
            </a:srgbClr>
          </a:solidFill>
          <a:ln w="31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7" name="TextBox 116">
            <a:extLst>
              <a:ext uri="{FF2B5EF4-FFF2-40B4-BE49-F238E27FC236}">
                <a16:creationId xmlns:a16="http://schemas.microsoft.com/office/drawing/2014/main" xmlns="" id="{C67C8FBE-1562-DB4C-A1DE-859F83F3E0CF}"/>
              </a:ext>
            </a:extLst>
          </p:cNvPr>
          <p:cNvSpPr txBox="1"/>
          <p:nvPr/>
        </p:nvSpPr>
        <p:spPr>
          <a:xfrm>
            <a:off x="1712033" y="1183985"/>
            <a:ext cx="1093569" cy="253916"/>
          </a:xfrm>
          <a:prstGeom prst="rect">
            <a:avLst/>
          </a:prstGeom>
          <a:noFill/>
        </p:spPr>
        <p:txBody>
          <a:bodyPr wrap="none" rtlCol="0">
            <a:spAutoFit/>
          </a:bodyPr>
          <a:lstStyle/>
          <a:p>
            <a:pPr algn="ctr"/>
            <a:r>
              <a:rPr lang="en-US" sz="1050" kern="1200" dirty="0">
                <a:solidFill>
                  <a:prstClr val="black"/>
                </a:solidFill>
                <a:latin typeface="Calibri" panose="020F0502020204030204"/>
                <a:ea typeface=""/>
                <a:cs typeface=""/>
              </a:rPr>
              <a:t>Normal Network</a:t>
            </a:r>
          </a:p>
        </p:txBody>
      </p:sp>
      <p:sp>
        <p:nvSpPr>
          <p:cNvPr id="319" name="TextBox 318">
            <a:extLst>
              <a:ext uri="{FF2B5EF4-FFF2-40B4-BE49-F238E27FC236}">
                <a16:creationId xmlns:a16="http://schemas.microsoft.com/office/drawing/2014/main" xmlns="" id="{AF3CD63C-4D9B-B442-AB5D-5D811DEECED6}"/>
              </a:ext>
            </a:extLst>
          </p:cNvPr>
          <p:cNvSpPr txBox="1"/>
          <p:nvPr/>
        </p:nvSpPr>
        <p:spPr>
          <a:xfrm>
            <a:off x="5788484" y="1851558"/>
            <a:ext cx="1714500" cy="411480"/>
          </a:xfrm>
          <a:prstGeom prst="rect">
            <a:avLst/>
          </a:prstGeom>
          <a:gradFill>
            <a:gsLst>
              <a:gs pos="16000">
                <a:schemeClr val="bg1"/>
              </a:gs>
              <a:gs pos="99000">
                <a:schemeClr val="bg1">
                  <a:lumMod val="75000"/>
                </a:schemeClr>
              </a:gs>
            </a:gsLst>
            <a:lin ang="16200000" scaled="0"/>
          </a:gradFill>
          <a:ln w="6350">
            <a:solidFill>
              <a:schemeClr val="bg1">
                <a:lumMod val="75000"/>
              </a:schemeClr>
            </a:solidFill>
          </a:ln>
        </p:spPr>
        <p:txBody>
          <a:bodyPr wrap="square" rtlCol="0" anchor="ctr" anchorCtr="0">
            <a:noAutofit/>
          </a:bodyPr>
          <a:lstStyle/>
          <a:p>
            <a:pPr algn="ctr"/>
            <a:r>
              <a:rPr lang="en-US" sz="1350" kern="1200" dirty="0">
                <a:solidFill>
                  <a:prstClr val="black"/>
                </a:solidFill>
                <a:latin typeface="Calibri" panose="020F0502020204030204"/>
                <a:ea typeface=""/>
                <a:cs typeface=""/>
              </a:rPr>
              <a:t>Direct target gain/loss</a:t>
            </a:r>
          </a:p>
        </p:txBody>
      </p:sp>
      <p:sp>
        <p:nvSpPr>
          <p:cNvPr id="320" name="TextBox 319">
            <a:extLst>
              <a:ext uri="{FF2B5EF4-FFF2-40B4-BE49-F238E27FC236}">
                <a16:creationId xmlns:a16="http://schemas.microsoft.com/office/drawing/2014/main" xmlns="" id="{75E387D0-D71A-0346-B0D0-33EDB2ED24EE}"/>
              </a:ext>
            </a:extLst>
          </p:cNvPr>
          <p:cNvSpPr txBox="1"/>
          <p:nvPr/>
        </p:nvSpPr>
        <p:spPr>
          <a:xfrm>
            <a:off x="5829300" y="4116774"/>
            <a:ext cx="1714500" cy="411480"/>
          </a:xfrm>
          <a:prstGeom prst="rect">
            <a:avLst/>
          </a:prstGeom>
          <a:gradFill>
            <a:gsLst>
              <a:gs pos="16000">
                <a:schemeClr val="bg1"/>
              </a:gs>
              <a:gs pos="99000">
                <a:schemeClr val="bg1">
                  <a:lumMod val="75000"/>
                </a:schemeClr>
              </a:gs>
            </a:gsLst>
            <a:lin ang="16200000" scaled="0"/>
          </a:gradFill>
          <a:ln w="6350">
            <a:solidFill>
              <a:schemeClr val="bg1">
                <a:lumMod val="75000"/>
              </a:schemeClr>
            </a:solidFill>
          </a:ln>
        </p:spPr>
        <p:txBody>
          <a:bodyPr wrap="square" rtlCol="0" anchor="ctr" anchorCtr="0">
            <a:noAutofit/>
          </a:bodyPr>
          <a:lstStyle/>
          <a:p>
            <a:pPr algn="ctr"/>
            <a:r>
              <a:rPr lang="en-US" sz="1350" kern="1200" dirty="0">
                <a:solidFill>
                  <a:prstClr val="black"/>
                </a:solidFill>
                <a:latin typeface="Calibri" panose="020F0502020204030204"/>
                <a:ea typeface=""/>
                <a:cs typeface=""/>
              </a:rPr>
              <a:t>Target gene expression changes</a:t>
            </a:r>
          </a:p>
        </p:txBody>
      </p:sp>
      <p:grpSp>
        <p:nvGrpSpPr>
          <p:cNvPr id="2" name="Group 1">
            <a:extLst>
              <a:ext uri="{FF2B5EF4-FFF2-40B4-BE49-F238E27FC236}">
                <a16:creationId xmlns:a16="http://schemas.microsoft.com/office/drawing/2014/main" xmlns="" id="{70A2DDFE-056A-6644-84FB-0EE428A33164}"/>
              </a:ext>
            </a:extLst>
          </p:cNvPr>
          <p:cNvGrpSpPr/>
          <p:nvPr/>
        </p:nvGrpSpPr>
        <p:grpSpPr>
          <a:xfrm>
            <a:off x="3486152" y="285751"/>
            <a:ext cx="2153464" cy="4855364"/>
            <a:chOff x="3124200" y="381000"/>
            <a:chExt cx="2871285" cy="6473818"/>
          </a:xfrm>
        </p:grpSpPr>
        <p:cxnSp>
          <p:nvCxnSpPr>
            <p:cNvPr id="121" name="Straight Connector 120">
              <a:extLst>
                <a:ext uri="{FF2B5EF4-FFF2-40B4-BE49-F238E27FC236}">
                  <a16:creationId xmlns:a16="http://schemas.microsoft.com/office/drawing/2014/main" xmlns="" id="{D6A4A3E7-3761-1A46-8D41-64B0542CE837}"/>
                </a:ext>
              </a:extLst>
            </p:cNvPr>
            <p:cNvCxnSpPr/>
            <p:nvPr/>
          </p:nvCxnSpPr>
          <p:spPr>
            <a:xfrm>
              <a:off x="3124200" y="381000"/>
              <a:ext cx="0" cy="6473818"/>
            </a:xfrm>
            <a:prstGeom prst="line">
              <a:avLst/>
            </a:prstGeom>
            <a:ln w="85725" cmpd="thickThin">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21" name="TextBox 320">
              <a:extLst>
                <a:ext uri="{FF2B5EF4-FFF2-40B4-BE49-F238E27FC236}">
                  <a16:creationId xmlns:a16="http://schemas.microsoft.com/office/drawing/2014/main" xmlns="" id="{798445BB-70FB-2F43-88E0-47F638F4306C}"/>
                </a:ext>
              </a:extLst>
            </p:cNvPr>
            <p:cNvSpPr txBox="1"/>
            <p:nvPr/>
          </p:nvSpPr>
          <p:spPr>
            <a:xfrm>
              <a:off x="3491207" y="554299"/>
              <a:ext cx="2504278" cy="553997"/>
            </a:xfrm>
            <a:prstGeom prst="rect">
              <a:avLst/>
            </a:prstGeom>
            <a:noFill/>
          </p:spPr>
          <p:txBody>
            <a:bodyPr wrap="square" rtlCol="0">
              <a:spAutoFit/>
            </a:bodyPr>
            <a:lstStyle/>
            <a:p>
              <a:pPr algn="ctr"/>
              <a:r>
                <a:rPr lang="en-US" sz="1050" kern="1200" dirty="0">
                  <a:solidFill>
                    <a:prstClr val="black"/>
                  </a:solidFill>
                  <a:latin typeface="Calibri" panose="020F0502020204030204"/>
                  <a:ea typeface=""/>
                  <a:cs typeface=""/>
                </a:rPr>
                <a:t>Disease Network</a:t>
              </a:r>
              <a:r>
                <a:rPr lang="zh-CN" altLang="en-US" sz="1050" kern="1200" dirty="0">
                  <a:solidFill>
                    <a:prstClr val="black"/>
                  </a:solidFill>
                  <a:latin typeface="Calibri" panose="020F0502020204030204"/>
                  <a:ea typeface="等线" charset="-122"/>
                  <a:cs typeface=""/>
                </a:rPr>
                <a:t>： </a:t>
              </a:r>
              <a:r>
                <a:rPr lang="en-US" altLang="zh-CN" sz="1050" kern="1200" dirty="0" smtClean="0">
                  <a:solidFill>
                    <a:prstClr val="black"/>
                  </a:solidFill>
                  <a:latin typeface="Calibri" panose="020F0502020204030204"/>
                  <a:ea typeface="等线" charset="-122"/>
                  <a:cs typeface=""/>
                </a:rPr>
                <a:t/>
              </a:r>
              <a:br>
                <a:rPr lang="en-US" altLang="zh-CN" sz="1050" kern="1200" dirty="0" smtClean="0">
                  <a:solidFill>
                    <a:prstClr val="black"/>
                  </a:solidFill>
                  <a:latin typeface="Calibri" panose="020F0502020204030204"/>
                  <a:ea typeface="等线" charset="-122"/>
                  <a:cs typeface=""/>
                </a:rPr>
              </a:br>
              <a:r>
                <a:rPr lang="en-US" altLang="zh-CN" sz="1050" kern="1200" dirty="0" smtClean="0">
                  <a:solidFill>
                    <a:prstClr val="black"/>
                  </a:solidFill>
                  <a:latin typeface="Calibri" panose="020F0502020204030204"/>
                  <a:ea typeface="等线" charset="-122"/>
                  <a:cs typeface=""/>
                </a:rPr>
                <a:t>dotted </a:t>
              </a:r>
              <a:r>
                <a:rPr lang="en-US" altLang="zh-CN" sz="1050" kern="1200" dirty="0">
                  <a:solidFill>
                    <a:prstClr val="black"/>
                  </a:solidFill>
                  <a:latin typeface="Calibri" panose="020F0502020204030204"/>
                  <a:ea typeface="等线" charset="-122"/>
                  <a:cs typeface=""/>
                </a:rPr>
                <a:t>line = lost edge</a:t>
              </a:r>
              <a:endParaRPr lang="en-US" sz="1050" kern="1200" dirty="0">
                <a:solidFill>
                  <a:prstClr val="black"/>
                </a:solidFill>
                <a:latin typeface="Calibri" panose="020F0502020204030204"/>
                <a:ea typeface=""/>
                <a:cs typeface=""/>
              </a:endParaRPr>
            </a:p>
          </p:txBody>
        </p:sp>
      </p:grpSp>
      <p:cxnSp>
        <p:nvCxnSpPr>
          <p:cNvPr id="323" name="Straight Connector 322">
            <a:extLst>
              <a:ext uri="{FF2B5EF4-FFF2-40B4-BE49-F238E27FC236}">
                <a16:creationId xmlns:a16="http://schemas.microsoft.com/office/drawing/2014/main" xmlns="" id="{4F1A46C6-65B8-4045-BFE9-9866D4DD60B8}"/>
              </a:ext>
            </a:extLst>
          </p:cNvPr>
          <p:cNvCxnSpPr>
            <a:cxnSpLocks/>
          </p:cNvCxnSpPr>
          <p:nvPr/>
        </p:nvCxnSpPr>
        <p:spPr>
          <a:xfrm>
            <a:off x="1707271" y="2850973"/>
            <a:ext cx="18987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xmlns="" id="{B25557CE-8A32-7240-B3DF-B581AB44B738}"/>
              </a:ext>
            </a:extLst>
          </p:cNvPr>
          <p:cNvSpPr txBox="1"/>
          <p:nvPr/>
        </p:nvSpPr>
        <p:spPr>
          <a:xfrm>
            <a:off x="1967017" y="2743202"/>
            <a:ext cx="824265" cy="230832"/>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Co-regulation</a:t>
            </a:r>
          </a:p>
        </p:txBody>
      </p:sp>
      <p:cxnSp>
        <p:nvCxnSpPr>
          <p:cNvPr id="324" name="Straight Arrow Connector 323">
            <a:extLst>
              <a:ext uri="{FF2B5EF4-FFF2-40B4-BE49-F238E27FC236}">
                <a16:creationId xmlns:a16="http://schemas.microsoft.com/office/drawing/2014/main" xmlns="" id="{D8BD531B-52A9-9644-93AF-72CF457F5E14}"/>
              </a:ext>
            </a:extLst>
          </p:cNvPr>
          <p:cNvCxnSpPr>
            <a:cxnSpLocks/>
          </p:cNvCxnSpPr>
          <p:nvPr/>
        </p:nvCxnSpPr>
        <p:spPr>
          <a:xfrm>
            <a:off x="1703851" y="3097614"/>
            <a:ext cx="196715"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xmlns="" id="{E5869AB9-0C0B-8C43-83C5-42AA303EC210}"/>
              </a:ext>
            </a:extLst>
          </p:cNvPr>
          <p:cNvSpPr txBox="1"/>
          <p:nvPr/>
        </p:nvSpPr>
        <p:spPr>
          <a:xfrm>
            <a:off x="1967016" y="2993741"/>
            <a:ext cx="904415" cy="230832"/>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TF/RBP to gene</a:t>
            </a:r>
          </a:p>
        </p:txBody>
      </p:sp>
      <p:sp>
        <p:nvSpPr>
          <p:cNvPr id="326" name="Oval 325">
            <a:extLst>
              <a:ext uri="{FF2B5EF4-FFF2-40B4-BE49-F238E27FC236}">
                <a16:creationId xmlns:a16="http://schemas.microsoft.com/office/drawing/2014/main" xmlns="" id="{5D7AD740-3B62-7C4F-88C2-3470F90D7E8B}"/>
              </a:ext>
            </a:extLst>
          </p:cNvPr>
          <p:cNvSpPr>
            <a:spLocks noChangeAspect="1"/>
          </p:cNvSpPr>
          <p:nvPr/>
        </p:nvSpPr>
        <p:spPr>
          <a:xfrm>
            <a:off x="1733257" y="3267556"/>
            <a:ext cx="137906" cy="137906"/>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kern="1200" dirty="0">
              <a:solidFill>
                <a:prstClr val="black"/>
              </a:solidFill>
            </a:endParaRPr>
          </a:p>
        </p:txBody>
      </p:sp>
      <p:sp>
        <p:nvSpPr>
          <p:cNvPr id="327" name="TextBox 326">
            <a:extLst>
              <a:ext uri="{FF2B5EF4-FFF2-40B4-BE49-F238E27FC236}">
                <a16:creationId xmlns:a16="http://schemas.microsoft.com/office/drawing/2014/main" xmlns="" id="{CEFF2F4C-246E-A645-93D9-C21C0FA1AEFA}"/>
              </a:ext>
            </a:extLst>
          </p:cNvPr>
          <p:cNvSpPr txBox="1"/>
          <p:nvPr/>
        </p:nvSpPr>
        <p:spPr>
          <a:xfrm>
            <a:off x="1967015" y="3247175"/>
            <a:ext cx="522900" cy="230832"/>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TF/RBP</a:t>
            </a:r>
          </a:p>
        </p:txBody>
      </p:sp>
      <p:sp>
        <p:nvSpPr>
          <p:cNvPr id="328" name="Rectangle 327">
            <a:extLst>
              <a:ext uri="{FF2B5EF4-FFF2-40B4-BE49-F238E27FC236}">
                <a16:creationId xmlns:a16="http://schemas.microsoft.com/office/drawing/2014/main" xmlns="" id="{69AB7A08-C095-F647-9090-1AF14158FEAA}"/>
              </a:ext>
            </a:extLst>
          </p:cNvPr>
          <p:cNvSpPr>
            <a:spLocks noChangeAspect="1"/>
          </p:cNvSpPr>
          <p:nvPr/>
        </p:nvSpPr>
        <p:spPr>
          <a:xfrm>
            <a:off x="1733627" y="3506820"/>
            <a:ext cx="137160" cy="13716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kern="1200" dirty="0">
              <a:solidFill>
                <a:prstClr val="black"/>
              </a:solidFill>
            </a:endParaRPr>
          </a:p>
        </p:txBody>
      </p:sp>
      <p:sp>
        <p:nvSpPr>
          <p:cNvPr id="329" name="TextBox 328">
            <a:extLst>
              <a:ext uri="{FF2B5EF4-FFF2-40B4-BE49-F238E27FC236}">
                <a16:creationId xmlns:a16="http://schemas.microsoft.com/office/drawing/2014/main" xmlns="" id="{C24784F4-E0CB-1F40-9CDE-5E428BA99122}"/>
              </a:ext>
            </a:extLst>
          </p:cNvPr>
          <p:cNvSpPr txBox="1"/>
          <p:nvPr/>
        </p:nvSpPr>
        <p:spPr>
          <a:xfrm>
            <a:off x="1967014" y="3478387"/>
            <a:ext cx="415498" cy="230832"/>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gene</a:t>
            </a:r>
          </a:p>
        </p:txBody>
      </p:sp>
      <p:grpSp>
        <p:nvGrpSpPr>
          <p:cNvPr id="128" name="Group 127">
            <a:extLst>
              <a:ext uri="{FF2B5EF4-FFF2-40B4-BE49-F238E27FC236}">
                <a16:creationId xmlns:a16="http://schemas.microsoft.com/office/drawing/2014/main" xmlns="" id="{9E4AEFF7-7107-934A-9AD6-C9C2DC34B421}"/>
              </a:ext>
            </a:extLst>
          </p:cNvPr>
          <p:cNvGrpSpPr/>
          <p:nvPr/>
        </p:nvGrpSpPr>
        <p:grpSpPr>
          <a:xfrm>
            <a:off x="1257302" y="3723590"/>
            <a:ext cx="1725961" cy="276999"/>
            <a:chOff x="55911" y="6397942"/>
            <a:chExt cx="2301281" cy="369331"/>
          </a:xfrm>
        </p:grpSpPr>
        <p:sp>
          <p:nvSpPr>
            <p:cNvPr id="126" name="Rectangle 125">
              <a:extLst>
                <a:ext uri="{FF2B5EF4-FFF2-40B4-BE49-F238E27FC236}">
                  <a16:creationId xmlns:a16="http://schemas.microsoft.com/office/drawing/2014/main" xmlns="" id="{902C9CF7-520B-A742-8BC0-850B5324C22B}"/>
                </a:ext>
              </a:extLst>
            </p:cNvPr>
            <p:cNvSpPr/>
            <p:nvPr/>
          </p:nvSpPr>
          <p:spPr>
            <a:xfrm>
              <a:off x="742790" y="6548128"/>
              <a:ext cx="991475" cy="68960"/>
            </a:xfrm>
            <a:prstGeom prst="rect">
              <a:avLst/>
            </a:prstGeom>
            <a:gradFill flip="none" rotWithShape="1">
              <a:gsLst>
                <a:gs pos="16000">
                  <a:schemeClr val="bg1"/>
                </a:gs>
                <a:gs pos="99000">
                  <a:schemeClr val="tx1">
                    <a:lumMod val="50000"/>
                    <a:lumOff val="50000"/>
                  </a:schemeClr>
                </a:gs>
              </a:gsLst>
              <a:lin ang="10800000" scaled="1"/>
              <a:tileRect/>
            </a:gradFill>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27" name="TextBox 126">
              <a:extLst>
                <a:ext uri="{FF2B5EF4-FFF2-40B4-BE49-F238E27FC236}">
                  <a16:creationId xmlns:a16="http://schemas.microsoft.com/office/drawing/2014/main" xmlns="" id="{04EAE996-DB41-894E-B1ED-6DC0AC08ADC2}"/>
                </a:ext>
              </a:extLst>
            </p:cNvPr>
            <p:cNvSpPr txBox="1"/>
            <p:nvPr/>
          </p:nvSpPr>
          <p:spPr>
            <a:xfrm>
              <a:off x="55911" y="6397942"/>
              <a:ext cx="792244" cy="369331"/>
            </a:xfrm>
            <a:prstGeom prst="rect">
              <a:avLst/>
            </a:prstGeom>
            <a:noFill/>
          </p:spPr>
          <p:txBody>
            <a:bodyPr wrap="square" lIns="0" tIns="0" rIns="0" bIns="0" rtlCol="0">
              <a:spAutoFit/>
            </a:bodyPr>
            <a:lstStyle/>
            <a:p>
              <a:pPr algn="ctr"/>
              <a:r>
                <a:rPr lang="en-US" sz="900" kern="1200" dirty="0">
                  <a:solidFill>
                    <a:prstClr val="black"/>
                  </a:solidFill>
                  <a:latin typeface="Calibri" panose="020F0502020204030204"/>
                  <a:ea typeface=""/>
                  <a:cs typeface=""/>
                </a:rPr>
                <a:t>High expression</a:t>
              </a:r>
            </a:p>
          </p:txBody>
        </p:sp>
        <p:sp>
          <p:nvSpPr>
            <p:cNvPr id="332" name="TextBox 331">
              <a:extLst>
                <a:ext uri="{FF2B5EF4-FFF2-40B4-BE49-F238E27FC236}">
                  <a16:creationId xmlns:a16="http://schemas.microsoft.com/office/drawing/2014/main" xmlns="" id="{EB2AD944-48A8-1445-B4A3-FE607DF2F992}"/>
                </a:ext>
              </a:extLst>
            </p:cNvPr>
            <p:cNvSpPr txBox="1"/>
            <p:nvPr/>
          </p:nvSpPr>
          <p:spPr>
            <a:xfrm>
              <a:off x="1564948" y="6397942"/>
              <a:ext cx="792244" cy="369331"/>
            </a:xfrm>
            <a:prstGeom prst="rect">
              <a:avLst/>
            </a:prstGeom>
            <a:noFill/>
          </p:spPr>
          <p:txBody>
            <a:bodyPr wrap="square" lIns="0" tIns="0" rIns="0" bIns="0" rtlCol="0">
              <a:spAutoFit/>
            </a:bodyPr>
            <a:lstStyle/>
            <a:p>
              <a:pPr algn="ctr"/>
              <a:r>
                <a:rPr lang="en-US" sz="900" kern="1200" dirty="0">
                  <a:solidFill>
                    <a:prstClr val="black"/>
                  </a:solidFill>
                  <a:latin typeface="Calibri" panose="020F0502020204030204"/>
                  <a:ea typeface=""/>
                  <a:cs typeface=""/>
                </a:rPr>
                <a:t>low expression</a:t>
              </a:r>
            </a:p>
          </p:txBody>
        </p:sp>
      </p:grpSp>
      <p:grpSp>
        <p:nvGrpSpPr>
          <p:cNvPr id="5" name="Group 4">
            <a:extLst>
              <a:ext uri="{FF2B5EF4-FFF2-40B4-BE49-F238E27FC236}">
                <a16:creationId xmlns:a16="http://schemas.microsoft.com/office/drawing/2014/main" xmlns="" id="{C224D90A-F5DF-DD4F-9C27-99A90D8613D3}"/>
              </a:ext>
            </a:extLst>
          </p:cNvPr>
          <p:cNvGrpSpPr/>
          <p:nvPr/>
        </p:nvGrpSpPr>
        <p:grpSpPr>
          <a:xfrm>
            <a:off x="4263742" y="1800365"/>
            <a:ext cx="285005" cy="547683"/>
            <a:chOff x="6248296" y="4464724"/>
            <a:chExt cx="380006" cy="730244"/>
          </a:xfrm>
        </p:grpSpPr>
        <p:cxnSp>
          <p:nvCxnSpPr>
            <p:cNvPr id="142" name="Straight Arrow Connector 141">
              <a:extLst>
                <a:ext uri="{FF2B5EF4-FFF2-40B4-BE49-F238E27FC236}">
                  <a16:creationId xmlns:a16="http://schemas.microsoft.com/office/drawing/2014/main" xmlns="" id="{DB17D2B6-984A-474F-A778-2456E8976178}"/>
                </a:ext>
              </a:extLst>
            </p:cNvPr>
            <p:cNvCxnSpPr>
              <a:cxnSpLocks/>
            </p:cNvCxnSpPr>
            <p:nvPr/>
          </p:nvCxnSpPr>
          <p:spPr>
            <a:xfrm flipH="1">
              <a:off x="6248296" y="4464724"/>
              <a:ext cx="36667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xmlns="" id="{F751FE48-267C-F74F-B829-3432AE33ED57}"/>
                </a:ext>
              </a:extLst>
            </p:cNvPr>
            <p:cNvCxnSpPr>
              <a:cxnSpLocks/>
            </p:cNvCxnSpPr>
            <p:nvPr/>
          </p:nvCxnSpPr>
          <p:spPr>
            <a:xfrm>
              <a:off x="6604848" y="4464724"/>
              <a:ext cx="2345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9EF58925-2E8C-794D-AC33-CA62A92CA017}"/>
              </a:ext>
            </a:extLst>
          </p:cNvPr>
          <p:cNvGrpSpPr/>
          <p:nvPr/>
        </p:nvGrpSpPr>
        <p:grpSpPr>
          <a:xfrm>
            <a:off x="4234224" y="4581038"/>
            <a:ext cx="430724" cy="137939"/>
            <a:chOff x="4121631" y="6108048"/>
            <a:chExt cx="574298" cy="183919"/>
          </a:xfrm>
        </p:grpSpPr>
        <p:sp>
          <p:nvSpPr>
            <p:cNvPr id="144" name="Rectangle 143">
              <a:extLst>
                <a:ext uri="{FF2B5EF4-FFF2-40B4-BE49-F238E27FC236}">
                  <a16:creationId xmlns:a16="http://schemas.microsoft.com/office/drawing/2014/main" xmlns="" id="{A99467E6-4686-0D41-8E49-4808F01905F2}"/>
                </a:ext>
              </a:extLst>
            </p:cNvPr>
            <p:cNvSpPr>
              <a:spLocks noChangeAspect="1"/>
            </p:cNvSpPr>
            <p:nvPr/>
          </p:nvSpPr>
          <p:spPr>
            <a:xfrm>
              <a:off x="4121631" y="6109087"/>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145" name="Rectangle 144">
              <a:extLst>
                <a:ext uri="{FF2B5EF4-FFF2-40B4-BE49-F238E27FC236}">
                  <a16:creationId xmlns:a16="http://schemas.microsoft.com/office/drawing/2014/main" xmlns="" id="{E8EF59D5-EBAF-6D4C-824E-CE69820D20FF}"/>
                </a:ext>
              </a:extLst>
            </p:cNvPr>
            <p:cNvSpPr>
              <a:spLocks noChangeAspect="1"/>
            </p:cNvSpPr>
            <p:nvPr/>
          </p:nvSpPr>
          <p:spPr>
            <a:xfrm>
              <a:off x="4513049" y="6108048"/>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grpSp>
      <p:sp>
        <p:nvSpPr>
          <p:cNvPr id="146" name="TextBox 145">
            <a:extLst>
              <a:ext uri="{FF2B5EF4-FFF2-40B4-BE49-F238E27FC236}">
                <a16:creationId xmlns:a16="http://schemas.microsoft.com/office/drawing/2014/main" xmlns="" id="{EB2B07C4-E74B-264A-8A41-8A157FA30356}"/>
              </a:ext>
            </a:extLst>
          </p:cNvPr>
          <p:cNvSpPr txBox="1"/>
          <p:nvPr/>
        </p:nvSpPr>
        <p:spPr>
          <a:xfrm>
            <a:off x="5829300" y="457202"/>
            <a:ext cx="1714500" cy="253916"/>
          </a:xfrm>
          <a:prstGeom prst="rect">
            <a:avLst/>
          </a:prstGeom>
          <a:noFill/>
        </p:spPr>
        <p:txBody>
          <a:bodyPr wrap="square" rtlCol="0">
            <a:spAutoFit/>
          </a:bodyPr>
          <a:lstStyle/>
          <a:p>
            <a:pPr algn="ctr"/>
            <a:r>
              <a:rPr lang="en-US" sz="1050" kern="1200" dirty="0">
                <a:solidFill>
                  <a:prstClr val="black"/>
                </a:solidFill>
                <a:latin typeface="Calibri" panose="020F0502020204030204"/>
                <a:ea typeface=""/>
                <a:cs typeface=""/>
              </a:rPr>
              <a:t>Principles </a:t>
            </a:r>
          </a:p>
        </p:txBody>
      </p:sp>
      <p:sp>
        <p:nvSpPr>
          <p:cNvPr id="8" name="Rounded Rectangle 7">
            <a:extLst>
              <a:ext uri="{FF2B5EF4-FFF2-40B4-BE49-F238E27FC236}">
                <a16:creationId xmlns:a16="http://schemas.microsoft.com/office/drawing/2014/main" xmlns="" id="{C871F15D-D8F3-0544-99C9-28EF53282B26}"/>
              </a:ext>
            </a:extLst>
          </p:cNvPr>
          <p:cNvSpPr/>
          <p:nvPr/>
        </p:nvSpPr>
        <p:spPr>
          <a:xfrm>
            <a:off x="3745345" y="3759066"/>
            <a:ext cx="3938738" cy="1200150"/>
          </a:xfrm>
          <a:prstGeom prst="roundRect">
            <a:avLst/>
          </a:prstGeom>
          <a:solidFill>
            <a:schemeClr val="accent4">
              <a:lumMod val="60000"/>
              <a:lumOff val="40000"/>
              <a:alpha val="38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dirty="0">
              <a:solidFill>
                <a:prstClr val="black"/>
              </a:solidFill>
            </a:endParaRPr>
          </a:p>
        </p:txBody>
      </p:sp>
      <p:sp>
        <p:nvSpPr>
          <p:cNvPr id="9" name="Rectangle 8">
            <a:extLst>
              <a:ext uri="{FF2B5EF4-FFF2-40B4-BE49-F238E27FC236}">
                <a16:creationId xmlns:a16="http://schemas.microsoft.com/office/drawing/2014/main" xmlns="" id="{7BCA5689-1095-8A42-A703-952FF855DC11}"/>
              </a:ext>
            </a:extLst>
          </p:cNvPr>
          <p:cNvSpPr/>
          <p:nvPr/>
        </p:nvSpPr>
        <p:spPr>
          <a:xfrm>
            <a:off x="4182861" y="4477137"/>
            <a:ext cx="551825" cy="330293"/>
          </a:xfrm>
          <a:prstGeom prst="rect">
            <a:avLst/>
          </a:prstGeom>
          <a:ln w="41275">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02" name="Rectangle 101"/>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                                                                                            </a:t>
            </a:r>
            <a:r>
              <a:rPr lang="en-US" dirty="0" err="1" smtClean="0">
                <a:solidFill>
                  <a:srgbClr val="222222"/>
                </a:solidFill>
                <a:latin typeface="Arial" charset="0"/>
              </a:rPr>
              <a:t>Lectures.gersteinlab.org</a:t>
            </a:r>
            <a:endParaRPr lang="en-US" dirty="0"/>
          </a:p>
        </p:txBody>
      </p:sp>
    </p:spTree>
    <p:extLst>
      <p:ext uri="{BB962C8B-B14F-4D97-AF65-F5344CB8AC3E}">
        <p14:creationId xmlns:p14="http://schemas.microsoft.com/office/powerpoint/2010/main" val="19745193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59CB5-4EAD-1F4F-B4DF-740FCAE5D6F4}"/>
              </a:ext>
            </a:extLst>
          </p:cNvPr>
          <p:cNvSpPr/>
          <p:nvPr/>
        </p:nvSpPr>
        <p:spPr>
          <a:xfrm>
            <a:off x="1047502" y="304358"/>
            <a:ext cx="6674394" cy="2563387"/>
          </a:xfrm>
          <a:prstGeom prst="rect">
            <a:avLst/>
          </a:prstGeom>
          <a:solidFill>
            <a:schemeClr val="accent4">
              <a:lumMod val="40000"/>
              <a:lumOff val="6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aphicFrame>
        <p:nvGraphicFramePr>
          <p:cNvPr id="3" name="Table 2">
            <a:extLst>
              <a:ext uri="{FF2B5EF4-FFF2-40B4-BE49-F238E27FC236}">
                <a16:creationId xmlns:a16="http://schemas.microsoft.com/office/drawing/2014/main" xmlns="" id="{AE30D269-AC8B-3C40-9C5F-FDE8207375EA}"/>
              </a:ext>
            </a:extLst>
          </p:cNvPr>
          <p:cNvGraphicFramePr>
            <a:graphicFrameLocks noGrp="1"/>
          </p:cNvGraphicFramePr>
          <p:nvPr>
            <p:extLst/>
          </p:nvPr>
        </p:nvGraphicFramePr>
        <p:xfrm>
          <a:off x="1584032" y="1117950"/>
          <a:ext cx="2198780" cy="1663534"/>
        </p:xfrm>
        <a:graphic>
          <a:graphicData uri="http://schemas.openxmlformats.org/drawingml/2006/table">
            <a:tbl>
              <a:tblPr firstRow="1" bandRow="1">
                <a:tableStyleId>{2D5ABB26-0587-4C30-8999-92F81FD0307C}</a:tableStyleId>
              </a:tblPr>
              <a:tblGrid>
                <a:gridCol w="549695">
                  <a:extLst>
                    <a:ext uri="{9D8B030D-6E8A-4147-A177-3AD203B41FA5}">
                      <a16:colId xmlns:a16="http://schemas.microsoft.com/office/drawing/2014/main" xmlns="" val="3739224027"/>
                    </a:ext>
                  </a:extLst>
                </a:gridCol>
                <a:gridCol w="549695">
                  <a:extLst>
                    <a:ext uri="{9D8B030D-6E8A-4147-A177-3AD203B41FA5}">
                      <a16:colId xmlns:a16="http://schemas.microsoft.com/office/drawing/2014/main" xmlns="" val="2137202823"/>
                    </a:ext>
                  </a:extLst>
                </a:gridCol>
                <a:gridCol w="549695">
                  <a:extLst>
                    <a:ext uri="{9D8B030D-6E8A-4147-A177-3AD203B41FA5}">
                      <a16:colId xmlns:a16="http://schemas.microsoft.com/office/drawing/2014/main" xmlns="" val="3783558744"/>
                    </a:ext>
                  </a:extLst>
                </a:gridCol>
                <a:gridCol w="549695">
                  <a:extLst>
                    <a:ext uri="{9D8B030D-6E8A-4147-A177-3AD203B41FA5}">
                      <a16:colId xmlns:a16="http://schemas.microsoft.com/office/drawing/2014/main" xmlns="" val="2968572042"/>
                    </a:ext>
                  </a:extLst>
                </a:gridCol>
              </a:tblGrid>
              <a:tr h="272884">
                <a:tc>
                  <a:txBody>
                    <a:bodyPr/>
                    <a:lstStyle/>
                    <a:p>
                      <a:r>
                        <a:rPr lang="en-US" sz="1200" dirty="0">
                          <a:solidFill>
                            <a:schemeClr val="tx1"/>
                          </a:solidFill>
                        </a:rPr>
                        <a:t>Target</a:t>
                      </a: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solidFill>
                        </a:rPr>
                        <a:t>TF1</a:t>
                      </a: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TF2</a:t>
                      </a: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TF3</a:t>
                      </a: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25280402"/>
                  </a:ext>
                </a:extLst>
              </a:tr>
              <a:tr h="278130">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86621297"/>
                  </a:ext>
                </a:extLst>
              </a:tr>
              <a:tr h="278130">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860107866"/>
                  </a:ext>
                </a:extLst>
              </a:tr>
              <a:tr h="278130">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88773561"/>
                  </a:ext>
                </a:extLst>
              </a:tr>
              <a:tr h="278130">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lang="en-US" sz="100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183956210"/>
                  </a:ext>
                </a:extLst>
              </a:tr>
              <a:tr h="278130">
                <a:tc>
                  <a:txBody>
                    <a:bodyPr/>
                    <a:lstStyle/>
                    <a:p>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000" dirty="0">
                          <a:solidFill>
                            <a:schemeClr val="tx1">
                              <a:lumMod val="50000"/>
                              <a:lumOff val="50000"/>
                            </a:schemeClr>
                          </a:solidFill>
                        </a:rPr>
                        <a:t>✔️</a:t>
                      </a:r>
                      <a:endParaRPr lang="en-US" sz="1000" dirty="0">
                        <a:solidFill>
                          <a:schemeClr val="tx1">
                            <a:lumMod val="50000"/>
                            <a:lumOff val="50000"/>
                          </a:schemeClr>
                        </a:solidFill>
                      </a:endParaRPr>
                    </a:p>
                  </a:txBody>
                  <a:tcPr marL="68580" marR="68580" marT="34290" marB="34290" anchor="ctr" anchorCtr="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4060913"/>
                  </a:ext>
                </a:extLst>
              </a:tr>
            </a:tbl>
          </a:graphicData>
        </a:graphic>
      </p:graphicFrame>
      <p:sp>
        <p:nvSpPr>
          <p:cNvPr id="4" name="TextBox 3">
            <a:extLst>
              <a:ext uri="{FF2B5EF4-FFF2-40B4-BE49-F238E27FC236}">
                <a16:creationId xmlns:a16="http://schemas.microsoft.com/office/drawing/2014/main" xmlns="" id="{B682EF6F-D47C-314C-9D54-5AA82B31EBB1}"/>
              </a:ext>
            </a:extLst>
          </p:cNvPr>
          <p:cNvSpPr txBox="1"/>
          <p:nvPr/>
        </p:nvSpPr>
        <p:spPr>
          <a:xfrm rot="16200000">
            <a:off x="2143395" y="645412"/>
            <a:ext cx="538930" cy="300082"/>
          </a:xfrm>
          <a:prstGeom prst="rect">
            <a:avLst/>
          </a:prstGeom>
          <a:noFill/>
        </p:spPr>
        <p:txBody>
          <a:bodyPr wrap="none" rtlCol="0">
            <a:spAutoFit/>
          </a:bodyPr>
          <a:lstStyle/>
          <a:p>
            <a:r>
              <a:rPr lang="en-US" sz="1350" kern="1200" dirty="0">
                <a:solidFill>
                  <a:prstClr val="black"/>
                </a:solidFill>
                <a:latin typeface="Calibri" panose="020F0502020204030204"/>
                <a:ea typeface=""/>
                <a:cs typeface=""/>
              </a:rPr>
              <a:t>*: up</a:t>
            </a:r>
          </a:p>
        </p:txBody>
      </p:sp>
      <p:sp>
        <p:nvSpPr>
          <p:cNvPr id="5" name="TextBox 4">
            <a:extLst>
              <a:ext uri="{FF2B5EF4-FFF2-40B4-BE49-F238E27FC236}">
                <a16:creationId xmlns:a16="http://schemas.microsoft.com/office/drawing/2014/main" xmlns="" id="{8CE23F1F-0745-3548-A8B9-65C69E7B5A19}"/>
              </a:ext>
            </a:extLst>
          </p:cNvPr>
          <p:cNvSpPr txBox="1"/>
          <p:nvPr/>
        </p:nvSpPr>
        <p:spPr>
          <a:xfrm rot="16200000">
            <a:off x="3119615" y="538147"/>
            <a:ext cx="753220" cy="300082"/>
          </a:xfrm>
          <a:prstGeom prst="rect">
            <a:avLst/>
          </a:prstGeom>
          <a:noFill/>
        </p:spPr>
        <p:txBody>
          <a:bodyPr wrap="none" rtlCol="0">
            <a:spAutoFit/>
          </a:bodyPr>
          <a:lstStyle/>
          <a:p>
            <a:r>
              <a:rPr lang="en-US" sz="1350" kern="1200" dirty="0">
                <a:solidFill>
                  <a:prstClr val="black"/>
                </a:solidFill>
                <a:latin typeface="Calibri" panose="020F0502020204030204"/>
                <a:ea typeface=""/>
                <a:cs typeface=""/>
              </a:rPr>
              <a:t>*: down</a:t>
            </a:r>
          </a:p>
        </p:txBody>
      </p:sp>
      <p:grpSp>
        <p:nvGrpSpPr>
          <p:cNvPr id="6" name="Group 5">
            <a:extLst>
              <a:ext uri="{FF2B5EF4-FFF2-40B4-BE49-F238E27FC236}">
                <a16:creationId xmlns:a16="http://schemas.microsoft.com/office/drawing/2014/main" xmlns="" id="{8A15AF31-B6FF-4D4E-957C-CCFF6EDF5164}"/>
              </a:ext>
            </a:extLst>
          </p:cNvPr>
          <p:cNvGrpSpPr/>
          <p:nvPr/>
        </p:nvGrpSpPr>
        <p:grpSpPr>
          <a:xfrm>
            <a:off x="3993083" y="782671"/>
            <a:ext cx="3322398" cy="1833710"/>
            <a:chOff x="4114800" y="3761950"/>
            <a:chExt cx="4429864" cy="2444946"/>
          </a:xfrm>
        </p:grpSpPr>
        <p:grpSp>
          <p:nvGrpSpPr>
            <p:cNvPr id="7" name="Group 6">
              <a:extLst>
                <a:ext uri="{FF2B5EF4-FFF2-40B4-BE49-F238E27FC236}">
                  <a16:creationId xmlns:a16="http://schemas.microsoft.com/office/drawing/2014/main" xmlns="" id="{A6D0B6BC-9CE8-B345-8C43-EB33F7578E39}"/>
                </a:ext>
              </a:extLst>
            </p:cNvPr>
            <p:cNvGrpSpPr/>
            <p:nvPr/>
          </p:nvGrpSpPr>
          <p:grpSpPr>
            <a:xfrm>
              <a:off x="5189088" y="3761950"/>
              <a:ext cx="3355576" cy="2444946"/>
              <a:chOff x="5189088" y="3761950"/>
              <a:chExt cx="3355576" cy="2444946"/>
            </a:xfrm>
          </p:grpSpPr>
          <p:grpSp>
            <p:nvGrpSpPr>
              <p:cNvPr id="9" name="Group 8">
                <a:extLst>
                  <a:ext uri="{FF2B5EF4-FFF2-40B4-BE49-F238E27FC236}">
                    <a16:creationId xmlns:a16="http://schemas.microsoft.com/office/drawing/2014/main" xmlns="" id="{E2E75A6B-0567-1448-B25B-1100DD9F6795}"/>
                  </a:ext>
                </a:extLst>
              </p:cNvPr>
              <p:cNvGrpSpPr>
                <a:grpSpLocks noChangeAspect="1"/>
              </p:cNvGrpSpPr>
              <p:nvPr/>
            </p:nvGrpSpPr>
            <p:grpSpPr>
              <a:xfrm>
                <a:off x="5441808" y="3875176"/>
                <a:ext cx="3102856" cy="2331720"/>
                <a:chOff x="4036959" y="3429000"/>
                <a:chExt cx="4346682" cy="3266425"/>
              </a:xfrm>
            </p:grpSpPr>
            <p:pic>
              <p:nvPicPr>
                <p:cNvPr id="13" name="Picture 12">
                  <a:extLst>
                    <a:ext uri="{FF2B5EF4-FFF2-40B4-BE49-F238E27FC236}">
                      <a16:creationId xmlns:a16="http://schemas.microsoft.com/office/drawing/2014/main" xmlns="" id="{F743644E-EA1B-2048-8B6D-6761ADF8220D}"/>
                    </a:ext>
                  </a:extLst>
                </p:cNvPr>
                <p:cNvPicPr>
                  <a:picLocks noChangeAspect="1"/>
                </p:cNvPicPr>
                <p:nvPr/>
              </p:nvPicPr>
              <p:blipFill>
                <a:blip r:embed="rId2"/>
                <a:stretch>
                  <a:fillRect/>
                </a:stretch>
              </p:blipFill>
              <p:spPr>
                <a:xfrm>
                  <a:off x="5334000" y="3429000"/>
                  <a:ext cx="3049641" cy="2352011"/>
                </a:xfrm>
                <a:prstGeom prst="rect">
                  <a:avLst/>
                </a:prstGeom>
              </p:spPr>
            </p:pic>
            <p:pic>
              <p:nvPicPr>
                <p:cNvPr id="14" name="Picture 13">
                  <a:extLst>
                    <a:ext uri="{FF2B5EF4-FFF2-40B4-BE49-F238E27FC236}">
                      <a16:creationId xmlns:a16="http://schemas.microsoft.com/office/drawing/2014/main" xmlns="" id="{2DC1D911-B3A9-2140-B971-31A3DC9DFC74}"/>
                    </a:ext>
                  </a:extLst>
                </p:cNvPr>
                <p:cNvPicPr>
                  <a:picLocks noChangeAspect="1"/>
                </p:cNvPicPr>
                <p:nvPr/>
              </p:nvPicPr>
              <p:blipFill>
                <a:blip r:embed="rId2"/>
                <a:stretch>
                  <a:fillRect/>
                </a:stretch>
              </p:blipFill>
              <p:spPr>
                <a:xfrm>
                  <a:off x="4343400" y="3972589"/>
                  <a:ext cx="3049641" cy="2352011"/>
                </a:xfrm>
                <a:prstGeom prst="rect">
                  <a:avLst/>
                </a:prstGeom>
              </p:spPr>
            </p:pic>
            <p:pic>
              <p:nvPicPr>
                <p:cNvPr id="15" name="Picture 14">
                  <a:extLst>
                    <a:ext uri="{FF2B5EF4-FFF2-40B4-BE49-F238E27FC236}">
                      <a16:creationId xmlns:a16="http://schemas.microsoft.com/office/drawing/2014/main" xmlns="" id="{F4622FDB-3FF7-0444-A58A-B46F4201D64E}"/>
                    </a:ext>
                  </a:extLst>
                </p:cNvPr>
                <p:cNvPicPr>
                  <a:picLocks noChangeAspect="1"/>
                </p:cNvPicPr>
                <p:nvPr/>
              </p:nvPicPr>
              <p:blipFill>
                <a:blip r:embed="rId2"/>
                <a:stretch>
                  <a:fillRect/>
                </a:stretch>
              </p:blipFill>
              <p:spPr>
                <a:xfrm>
                  <a:off x="4036959" y="4343414"/>
                  <a:ext cx="3049641" cy="235201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77E806BB-DE28-A644-86E8-F7741E3CA739}"/>
                        </a:ext>
                      </a:extLst>
                    </p:cNvPr>
                    <p:cNvSpPr txBox="1"/>
                    <p:nvPr/>
                  </p:nvSpPr>
                  <p:spPr>
                    <a:xfrm rot="856344">
                      <a:off x="4912776" y="3551157"/>
                      <a:ext cx="534051" cy="6898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kern="1200">
                                <a:solidFill>
                                  <a:prstClr val="white">
                                    <a:lumMod val="50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50000"/>
                          </a:prstClr>
                        </a:solidFill>
                        <a:latin typeface="Calibri" panose="020F0502020204030204"/>
                        <a:ea typeface=""/>
                        <a:cs typeface=""/>
                      </a:endParaRPr>
                    </a:p>
                  </p:txBody>
                </p:sp>
              </mc:Choice>
              <mc:Fallback xmlns="">
                <p:sp>
                  <p:nvSpPr>
                    <p:cNvPr id="16" name="TextBox 15">
                      <a:extLst>
                        <a:ext uri="{FF2B5EF4-FFF2-40B4-BE49-F238E27FC236}">
                          <a16:creationId xmlns:a16="http://schemas.microsoft.com/office/drawing/2014/main" id="{77E806BB-DE28-A644-86E8-F7741E3CA739}"/>
                        </a:ext>
                      </a:extLst>
                    </p:cNvPr>
                    <p:cNvSpPr txBox="1">
                      <a:spLocks noRot="1" noChangeAspect="1" noMove="1" noResize="1" noEditPoints="1" noAdjustHandles="1" noChangeArrowheads="1" noChangeShapeType="1" noTextEdit="1"/>
                    </p:cNvSpPr>
                    <p:nvPr/>
                  </p:nvSpPr>
                  <p:spPr>
                    <a:xfrm rot="856344">
                      <a:off x="4912776" y="3551157"/>
                      <a:ext cx="534050" cy="689846"/>
                    </a:xfrm>
                    <a:prstGeom prst="rect">
                      <a:avLst/>
                    </a:prstGeom>
                    <a:blipFill>
                      <a:blip r:embed="rId3"/>
                      <a:stretch>
                        <a:fillRect l="-10256" r="-5128" b="-2174"/>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xmlns="" id="{F4011A20-AC3E-F74D-8C29-E20E3A4F7F5C}"/>
                  </a:ext>
                </a:extLst>
              </p:cNvPr>
              <p:cNvGrpSpPr/>
              <p:nvPr/>
            </p:nvGrpSpPr>
            <p:grpSpPr>
              <a:xfrm>
                <a:off x="5189088" y="3761950"/>
                <a:ext cx="1211712" cy="816230"/>
                <a:chOff x="4661747" y="3399321"/>
                <a:chExt cx="1211712" cy="816230"/>
              </a:xfrm>
            </p:grpSpPr>
            <p:cxnSp>
              <p:nvCxnSpPr>
                <p:cNvPr id="11" name="Straight Arrow Connector 10">
                  <a:extLst>
                    <a:ext uri="{FF2B5EF4-FFF2-40B4-BE49-F238E27FC236}">
                      <a16:creationId xmlns:a16="http://schemas.microsoft.com/office/drawing/2014/main" xmlns="" id="{B8A00881-4C44-C34B-B19B-70515723BB02}"/>
                    </a:ext>
                  </a:extLst>
                </p:cNvPr>
                <p:cNvCxnSpPr/>
                <p:nvPr/>
              </p:nvCxnSpPr>
              <p:spPr>
                <a:xfrm flipV="1">
                  <a:off x="4709310" y="3399321"/>
                  <a:ext cx="1164149" cy="81623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B40EE964-4BA7-F247-8715-4A4B4E85CC4A}"/>
                    </a:ext>
                  </a:extLst>
                </p:cNvPr>
                <p:cNvSpPr txBox="1"/>
                <p:nvPr/>
              </p:nvSpPr>
              <p:spPr>
                <a:xfrm rot="19447594">
                  <a:off x="4661747" y="3434198"/>
                  <a:ext cx="1182545" cy="400109"/>
                </a:xfrm>
                <a:prstGeom prst="rect">
                  <a:avLst/>
                </a:prstGeom>
                <a:noFill/>
              </p:spPr>
              <p:txBody>
                <a:bodyPr wrap="none" rtlCol="0">
                  <a:spAutoFit/>
                </a:bodyPr>
                <a:lstStyle/>
                <a:p>
                  <a:r>
                    <a:rPr lang="en-US" sz="1350" kern="1200" dirty="0">
                      <a:solidFill>
                        <a:prstClr val="white">
                          <a:lumMod val="50000"/>
                        </a:prstClr>
                      </a:solidFill>
                      <a:latin typeface="Calibri" panose="020F0502020204030204"/>
                      <a:ea typeface=""/>
                      <a:cs typeface=""/>
                    </a:rPr>
                    <a:t>n patients</a:t>
                  </a:r>
                </a:p>
              </p:txBody>
            </p:sp>
          </p:grpSp>
        </p:grpSp>
        <p:sp>
          <p:nvSpPr>
            <p:cNvPr id="8" name="Right Arrow 7">
              <a:extLst>
                <a:ext uri="{FF2B5EF4-FFF2-40B4-BE49-F238E27FC236}">
                  <a16:creationId xmlns:a16="http://schemas.microsoft.com/office/drawing/2014/main" xmlns="" id="{C6AF57E4-ED99-C347-A0C2-A986F8E9CFE8}"/>
                </a:ext>
              </a:extLst>
            </p:cNvPr>
            <p:cNvSpPr/>
            <p:nvPr/>
          </p:nvSpPr>
          <p:spPr>
            <a:xfrm>
              <a:off x="4114800" y="4981150"/>
              <a:ext cx="9906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17" name="Rectangle 16">
            <a:extLst>
              <a:ext uri="{FF2B5EF4-FFF2-40B4-BE49-F238E27FC236}">
                <a16:creationId xmlns:a16="http://schemas.microsoft.com/office/drawing/2014/main" xmlns="" id="{76376EFB-221D-3A4F-8DA1-9C0F1EE8D5FB}"/>
              </a:ext>
            </a:extLst>
          </p:cNvPr>
          <p:cNvSpPr/>
          <p:nvPr/>
        </p:nvSpPr>
        <p:spPr>
          <a:xfrm>
            <a:off x="2241614" y="1158617"/>
            <a:ext cx="342493" cy="767052"/>
          </a:xfrm>
          <a:prstGeom prst="rect">
            <a:avLst/>
          </a:prstGeom>
          <a:gradFill flip="none" rotWithShape="1">
            <a:gsLst>
              <a:gs pos="0">
                <a:schemeClr val="accent1">
                  <a:lumMod val="5000"/>
                  <a:lumOff val="95000"/>
                  <a:alpha val="28000"/>
                </a:schemeClr>
              </a:gs>
              <a:gs pos="100000">
                <a:srgbClr val="FF0000">
                  <a:alpha val="36000"/>
                </a:srgbClr>
              </a:gs>
            </a:gsLst>
            <a:path path="circle">
              <a:fillToRect l="50000" t="50000" r="50000" b="50000"/>
            </a:path>
            <a:tileRect/>
          </a:gra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8" name="Rectangle 17">
            <a:extLst>
              <a:ext uri="{FF2B5EF4-FFF2-40B4-BE49-F238E27FC236}">
                <a16:creationId xmlns:a16="http://schemas.microsoft.com/office/drawing/2014/main" xmlns="" id="{CBD491CA-9A90-FD46-AD42-106F849E8557}"/>
              </a:ext>
            </a:extLst>
          </p:cNvPr>
          <p:cNvSpPr/>
          <p:nvPr/>
        </p:nvSpPr>
        <p:spPr>
          <a:xfrm>
            <a:off x="3324979" y="2126816"/>
            <a:ext cx="342493" cy="656103"/>
          </a:xfrm>
          <a:prstGeom prst="rect">
            <a:avLst/>
          </a:prstGeom>
          <a:gradFill flip="none" rotWithShape="1">
            <a:gsLst>
              <a:gs pos="0">
                <a:schemeClr val="accent1">
                  <a:lumMod val="5000"/>
                  <a:lumOff val="95000"/>
                  <a:alpha val="28000"/>
                </a:schemeClr>
              </a:gs>
              <a:gs pos="100000">
                <a:schemeClr val="accent1">
                  <a:lumMod val="75000"/>
                  <a:alpha val="47000"/>
                </a:schemeClr>
              </a:gs>
            </a:gsLst>
            <a:path path="circle">
              <a:fillToRect l="50000" t="50000" r="50000" b="50000"/>
            </a:path>
            <a:tileRect/>
          </a:gra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nvGrpSpPr>
          <p:cNvPr id="19" name="Group 18">
            <a:extLst>
              <a:ext uri="{FF2B5EF4-FFF2-40B4-BE49-F238E27FC236}">
                <a16:creationId xmlns:a16="http://schemas.microsoft.com/office/drawing/2014/main" xmlns="" id="{9E8F8DD8-026C-C048-9371-1DC832B39C9C}"/>
              </a:ext>
            </a:extLst>
          </p:cNvPr>
          <p:cNvGrpSpPr/>
          <p:nvPr/>
        </p:nvGrpSpPr>
        <p:grpSpPr>
          <a:xfrm>
            <a:off x="2788116" y="669457"/>
            <a:ext cx="342493" cy="1780284"/>
            <a:chOff x="2508178" y="3611000"/>
            <a:chExt cx="456657" cy="2373711"/>
          </a:xfrm>
        </p:grpSpPr>
        <p:sp>
          <p:nvSpPr>
            <p:cNvPr id="20" name="TextBox 19">
              <a:extLst>
                <a:ext uri="{FF2B5EF4-FFF2-40B4-BE49-F238E27FC236}">
                  <a16:creationId xmlns:a16="http://schemas.microsoft.com/office/drawing/2014/main" xmlns="" id="{4BA1F9F6-7A7E-8341-A0A5-F58A3C06693F}"/>
                </a:ext>
              </a:extLst>
            </p:cNvPr>
            <p:cNvSpPr txBox="1"/>
            <p:nvPr/>
          </p:nvSpPr>
          <p:spPr>
            <a:xfrm rot="16200000">
              <a:off x="2448902" y="3675120"/>
              <a:ext cx="528349" cy="400109"/>
            </a:xfrm>
            <a:prstGeom prst="rect">
              <a:avLst/>
            </a:prstGeom>
            <a:noFill/>
          </p:spPr>
          <p:txBody>
            <a:bodyPr wrap="none" rtlCol="0">
              <a:spAutoFit/>
            </a:bodyPr>
            <a:lstStyle/>
            <a:p>
              <a:r>
                <a:rPr lang="en-US" sz="1350" kern="1200" dirty="0">
                  <a:solidFill>
                    <a:prstClr val="black"/>
                  </a:solidFill>
                  <a:latin typeface="Calibri" panose="020F0502020204030204"/>
                  <a:ea typeface=""/>
                  <a:cs typeface=""/>
                </a:rPr>
                <a:t>NA</a:t>
              </a:r>
            </a:p>
          </p:txBody>
        </p:sp>
        <p:sp>
          <p:nvSpPr>
            <p:cNvPr id="21" name="Rectangle 20">
              <a:extLst>
                <a:ext uri="{FF2B5EF4-FFF2-40B4-BE49-F238E27FC236}">
                  <a16:creationId xmlns:a16="http://schemas.microsoft.com/office/drawing/2014/main" xmlns="" id="{4EFBBAA0-6CC8-2F4E-8508-368344F7B849}"/>
                </a:ext>
              </a:extLst>
            </p:cNvPr>
            <p:cNvSpPr/>
            <p:nvPr/>
          </p:nvSpPr>
          <p:spPr>
            <a:xfrm>
              <a:off x="2508178" y="4930009"/>
              <a:ext cx="456657" cy="1054702"/>
            </a:xfrm>
            <a:prstGeom prst="rect">
              <a:avLst/>
            </a:prstGeom>
            <a:gradFill flip="none" rotWithShape="1">
              <a:gsLst>
                <a:gs pos="0">
                  <a:schemeClr val="accent1">
                    <a:lumMod val="5000"/>
                    <a:lumOff val="95000"/>
                    <a:alpha val="28000"/>
                  </a:schemeClr>
                </a:gs>
                <a:gs pos="100000">
                  <a:schemeClr val="bg1">
                    <a:lumMod val="75000"/>
                  </a:schemeClr>
                </a:gs>
              </a:gsLst>
              <a:path path="circle">
                <a:fillToRect l="50000" t="50000" r="50000" b="50000"/>
              </a:path>
              <a:tileRect/>
            </a:gradFill>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nvGrpSpPr>
          <p:cNvPr id="22" name="Group 21">
            <a:extLst>
              <a:ext uri="{FF2B5EF4-FFF2-40B4-BE49-F238E27FC236}">
                <a16:creationId xmlns:a16="http://schemas.microsoft.com/office/drawing/2014/main" xmlns="" id="{BF709006-C6F7-C74F-A1C1-303C94C9C089}"/>
              </a:ext>
            </a:extLst>
          </p:cNvPr>
          <p:cNvGrpSpPr/>
          <p:nvPr/>
        </p:nvGrpSpPr>
        <p:grpSpPr>
          <a:xfrm>
            <a:off x="1129532" y="281180"/>
            <a:ext cx="810912" cy="2674576"/>
            <a:chOff x="296731" y="3093297"/>
            <a:chExt cx="1081218" cy="3566099"/>
          </a:xfrm>
        </p:grpSpPr>
        <p:sp>
          <p:nvSpPr>
            <p:cNvPr id="23" name="TextBox 22">
              <a:extLst>
                <a:ext uri="{FF2B5EF4-FFF2-40B4-BE49-F238E27FC236}">
                  <a16:creationId xmlns:a16="http://schemas.microsoft.com/office/drawing/2014/main" xmlns="" id="{9409196A-E55E-3544-BB65-C82795EBC4C4}"/>
                </a:ext>
              </a:extLst>
            </p:cNvPr>
            <p:cNvSpPr txBox="1"/>
            <p:nvPr/>
          </p:nvSpPr>
          <p:spPr>
            <a:xfrm rot="16200000">
              <a:off x="654802" y="3416334"/>
              <a:ext cx="1046184" cy="400110"/>
            </a:xfrm>
            <a:prstGeom prst="rect">
              <a:avLst/>
            </a:prstGeom>
            <a:noFill/>
          </p:spPr>
          <p:txBody>
            <a:bodyPr wrap="none" rtlCol="0">
              <a:spAutoFit/>
            </a:bodyPr>
            <a:lstStyle/>
            <a:p>
              <a:r>
                <a:rPr lang="en-US" sz="1350" kern="1200" dirty="0">
                  <a:solidFill>
                    <a:srgbClr val="70AD47">
                      <a:lumMod val="75000"/>
                    </a:srgbClr>
                  </a:solidFill>
                  <a:latin typeface="Calibri" panose="020F0502020204030204"/>
                  <a:ea typeface=""/>
                  <a:cs typeface=""/>
                </a:rPr>
                <a:t>diff. exp.</a:t>
              </a:r>
            </a:p>
          </p:txBody>
        </p:sp>
        <p:grpSp>
          <p:nvGrpSpPr>
            <p:cNvPr id="24" name="Group 23">
              <a:extLst>
                <a:ext uri="{FF2B5EF4-FFF2-40B4-BE49-F238E27FC236}">
                  <a16:creationId xmlns:a16="http://schemas.microsoft.com/office/drawing/2014/main" xmlns="" id="{F46B2FAC-1C55-4047-8DA2-9EAACEB3FB53}"/>
                </a:ext>
              </a:extLst>
            </p:cNvPr>
            <p:cNvGrpSpPr/>
            <p:nvPr/>
          </p:nvGrpSpPr>
          <p:grpSpPr>
            <a:xfrm>
              <a:off x="674133" y="4513790"/>
              <a:ext cx="22789" cy="1963210"/>
              <a:chOff x="750333" y="4361390"/>
              <a:chExt cx="22789" cy="1963210"/>
            </a:xfrm>
          </p:grpSpPr>
          <p:cxnSp>
            <p:nvCxnSpPr>
              <p:cNvPr id="29" name="Straight Arrow Connector 28">
                <a:extLst>
                  <a:ext uri="{FF2B5EF4-FFF2-40B4-BE49-F238E27FC236}">
                    <a16:creationId xmlns:a16="http://schemas.microsoft.com/office/drawing/2014/main" xmlns="" id="{CA2CD6CB-D2BC-3F49-A7CC-F1C81C480411}"/>
                  </a:ext>
                </a:extLst>
              </p:cNvPr>
              <p:cNvCxnSpPr/>
              <p:nvPr/>
            </p:nvCxnSpPr>
            <p:spPr>
              <a:xfrm flipV="1">
                <a:off x="750333" y="4361390"/>
                <a:ext cx="22789" cy="667810"/>
              </a:xfrm>
              <a:prstGeom prst="straightConnector1">
                <a:avLst/>
              </a:prstGeom>
              <a:ln w="34925">
                <a:gradFill>
                  <a:gsLst>
                    <a:gs pos="0">
                      <a:schemeClr val="accent1">
                        <a:lumMod val="5000"/>
                        <a:lumOff val="95000"/>
                      </a:schemeClr>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F65DB6C5-D005-0E4E-837F-11591BE77A36}"/>
                  </a:ext>
                </a:extLst>
              </p:cNvPr>
              <p:cNvCxnSpPr>
                <a:cxnSpLocks/>
              </p:cNvCxnSpPr>
              <p:nvPr/>
            </p:nvCxnSpPr>
            <p:spPr>
              <a:xfrm>
                <a:off x="761727" y="5715000"/>
                <a:ext cx="0" cy="609600"/>
              </a:xfrm>
              <a:prstGeom prst="straightConnector1">
                <a:avLst/>
              </a:prstGeom>
              <a:ln w="34925">
                <a:gradFill>
                  <a:gsLst>
                    <a:gs pos="0">
                      <a:schemeClr val="accent1">
                        <a:lumMod val="5000"/>
                        <a:lumOff val="95000"/>
                      </a:schemeClr>
                    </a:gs>
                    <a:gs pos="100000">
                      <a:schemeClr val="accent5">
                        <a:lumMod val="7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EAA6081C-E53F-D545-B1CD-44CC3228BBD1}"/>
                </a:ext>
              </a:extLst>
            </p:cNvPr>
            <p:cNvGrpSpPr/>
            <p:nvPr/>
          </p:nvGrpSpPr>
          <p:grpSpPr>
            <a:xfrm>
              <a:off x="296731" y="4223890"/>
              <a:ext cx="307776" cy="2435506"/>
              <a:chOff x="296731" y="4223890"/>
              <a:chExt cx="307776" cy="2435506"/>
            </a:xfrm>
          </p:grpSpPr>
          <p:sp>
            <p:nvSpPr>
              <p:cNvPr id="26" name="TextBox 25">
                <a:extLst>
                  <a:ext uri="{FF2B5EF4-FFF2-40B4-BE49-F238E27FC236}">
                    <a16:creationId xmlns:a16="http://schemas.microsoft.com/office/drawing/2014/main" xmlns="" id="{B05F4F85-7F66-C649-9DAD-84F659515CCF}"/>
                  </a:ext>
                </a:extLst>
              </p:cNvPr>
              <p:cNvSpPr txBox="1"/>
              <p:nvPr/>
            </p:nvSpPr>
            <p:spPr>
              <a:xfrm rot="16200000">
                <a:off x="184307" y="4336314"/>
                <a:ext cx="532624" cy="307776"/>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High</a:t>
                </a:r>
                <a:endParaRPr lang="en-US" sz="1350" kern="1200" dirty="0">
                  <a:solidFill>
                    <a:prstClr val="black"/>
                  </a:solidFill>
                  <a:latin typeface="Calibri" panose="020F0502020204030204"/>
                  <a:ea typeface=""/>
                  <a:cs typeface=""/>
                </a:endParaRPr>
              </a:p>
            </p:txBody>
          </p:sp>
          <p:sp>
            <p:nvSpPr>
              <p:cNvPr id="27" name="TextBox 26">
                <a:extLst>
                  <a:ext uri="{FF2B5EF4-FFF2-40B4-BE49-F238E27FC236}">
                    <a16:creationId xmlns:a16="http://schemas.microsoft.com/office/drawing/2014/main" xmlns="" id="{8DAE22A3-217A-E34A-BBFA-94410530415F}"/>
                  </a:ext>
                </a:extLst>
              </p:cNvPr>
              <p:cNvSpPr txBox="1"/>
              <p:nvPr/>
            </p:nvSpPr>
            <p:spPr>
              <a:xfrm rot="16200000">
                <a:off x="200336" y="6255226"/>
                <a:ext cx="500565" cy="307776"/>
              </a:xfrm>
              <a:prstGeom prst="rect">
                <a:avLst/>
              </a:prstGeom>
              <a:noFill/>
            </p:spPr>
            <p:txBody>
              <a:bodyPr wrap="none" rtlCol="0">
                <a:spAutoFit/>
              </a:bodyPr>
              <a:lstStyle/>
              <a:p>
                <a:r>
                  <a:rPr lang="en-US" sz="900" kern="1200" dirty="0">
                    <a:solidFill>
                      <a:prstClr val="black"/>
                    </a:solidFill>
                    <a:latin typeface="Calibri" panose="020F0502020204030204"/>
                    <a:ea typeface=""/>
                    <a:cs typeface=""/>
                  </a:rPr>
                  <a:t>Low</a:t>
                </a:r>
                <a:endParaRPr lang="en-US" sz="1200" kern="1200" dirty="0">
                  <a:solidFill>
                    <a:prstClr val="black"/>
                  </a:solidFill>
                  <a:latin typeface="Calibri" panose="020F0502020204030204"/>
                  <a:ea typeface=""/>
                  <a:cs typeface=""/>
                </a:endParaRPr>
              </a:p>
            </p:txBody>
          </p:sp>
          <p:pic>
            <p:nvPicPr>
              <p:cNvPr id="28" name="Picture 27">
                <a:extLst>
                  <a:ext uri="{FF2B5EF4-FFF2-40B4-BE49-F238E27FC236}">
                    <a16:creationId xmlns:a16="http://schemas.microsoft.com/office/drawing/2014/main" xmlns="" id="{3687D742-DCB2-8047-A913-386014765BA2}"/>
                  </a:ext>
                </a:extLst>
              </p:cNvPr>
              <p:cNvPicPr>
                <a:picLocks noChangeAspect="1"/>
              </p:cNvPicPr>
              <p:nvPr/>
            </p:nvPicPr>
            <p:blipFill>
              <a:blip r:embed="rId4"/>
              <a:stretch>
                <a:fillRect/>
              </a:stretch>
            </p:blipFill>
            <p:spPr>
              <a:xfrm rot="16200000">
                <a:off x="-189461" y="5306403"/>
                <a:ext cx="1280160" cy="274320"/>
              </a:xfrm>
              <a:prstGeom prst="rect">
                <a:avLst/>
              </a:prstGeom>
            </p:spPr>
          </p:pic>
        </p:grpSp>
      </p:grpSp>
      <p:grpSp>
        <p:nvGrpSpPr>
          <p:cNvPr id="31" name="Group 30">
            <a:extLst>
              <a:ext uri="{FF2B5EF4-FFF2-40B4-BE49-F238E27FC236}">
                <a16:creationId xmlns:a16="http://schemas.microsoft.com/office/drawing/2014/main" xmlns="" id="{301A5D3C-68E6-084F-B69C-20704762D9D9}"/>
              </a:ext>
            </a:extLst>
          </p:cNvPr>
          <p:cNvGrpSpPr/>
          <p:nvPr/>
        </p:nvGrpSpPr>
        <p:grpSpPr>
          <a:xfrm>
            <a:off x="1027361" y="3892964"/>
            <a:ext cx="6674394" cy="690860"/>
            <a:chOff x="146836" y="381000"/>
            <a:chExt cx="8899192" cy="921147"/>
          </a:xfrm>
        </p:grpSpPr>
        <p:sp>
          <p:nvSpPr>
            <p:cNvPr id="32" name="Rectangle 31">
              <a:extLst>
                <a:ext uri="{FF2B5EF4-FFF2-40B4-BE49-F238E27FC236}">
                  <a16:creationId xmlns:a16="http://schemas.microsoft.com/office/drawing/2014/main" xmlns="" id="{CE2D665D-849D-1644-98C3-5C5F824D1BFD}"/>
                </a:ext>
              </a:extLst>
            </p:cNvPr>
            <p:cNvSpPr/>
            <p:nvPr/>
          </p:nvSpPr>
          <p:spPr>
            <a:xfrm>
              <a:off x="146836" y="445067"/>
              <a:ext cx="8899192" cy="857080"/>
            </a:xfrm>
            <a:prstGeom prst="rect">
              <a:avLst/>
            </a:prstGeom>
            <a:solidFill>
              <a:srgbClr val="9437FF">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cxnSp>
          <p:nvCxnSpPr>
            <p:cNvPr id="33" name="Straight Connector 32">
              <a:extLst>
                <a:ext uri="{FF2B5EF4-FFF2-40B4-BE49-F238E27FC236}">
                  <a16:creationId xmlns:a16="http://schemas.microsoft.com/office/drawing/2014/main" xmlns="" id="{B2A0C41C-776D-7743-9E51-1F428E9A7646}"/>
                </a:ext>
              </a:extLst>
            </p:cNvPr>
            <p:cNvCxnSpPr>
              <a:cxnSpLocks/>
            </p:cNvCxnSpPr>
            <p:nvPr/>
          </p:nvCxnSpPr>
          <p:spPr>
            <a:xfrm flipV="1">
              <a:off x="3457407" y="906614"/>
              <a:ext cx="2180046" cy="1137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FB312155-24EC-2743-884E-E06AA8002C94}"/>
                </a:ext>
              </a:extLst>
            </p:cNvPr>
            <p:cNvCxnSpPr/>
            <p:nvPr/>
          </p:nvCxnSpPr>
          <p:spPr>
            <a:xfrm>
              <a:off x="6356705" y="906614"/>
              <a:ext cx="2113493"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26B723B5-86BE-D740-B670-CF399FA6E43F}"/>
                </a:ext>
              </a:extLst>
            </p:cNvPr>
            <p:cNvGrpSpPr/>
            <p:nvPr/>
          </p:nvGrpSpPr>
          <p:grpSpPr>
            <a:xfrm>
              <a:off x="3614554" y="904427"/>
              <a:ext cx="5341981" cy="369332"/>
              <a:chOff x="1376412" y="3666088"/>
              <a:chExt cx="8006662" cy="553563"/>
            </a:xfrm>
          </p:grpSpPr>
          <p:sp>
            <p:nvSpPr>
              <p:cNvPr id="38" name="TextBox 37">
                <a:extLst>
                  <a:ext uri="{FF2B5EF4-FFF2-40B4-BE49-F238E27FC236}">
                    <a16:creationId xmlns:a16="http://schemas.microsoft.com/office/drawing/2014/main" xmlns="" id="{B2457FFF-25AF-504E-80EE-36D1350809AD}"/>
                  </a:ext>
                </a:extLst>
              </p:cNvPr>
              <p:cNvSpPr txBox="1"/>
              <p:nvPr/>
            </p:nvSpPr>
            <p:spPr>
              <a:xfrm>
                <a:off x="1376412" y="3666088"/>
                <a:ext cx="3131341" cy="553563"/>
              </a:xfrm>
              <a:prstGeom prst="rect">
                <a:avLst/>
              </a:prstGeom>
              <a:noFill/>
            </p:spPr>
            <p:txBody>
              <a:bodyPr wrap="none" rtlCol="0">
                <a:spAutoFit/>
              </a:bodyPr>
              <a:lstStyle/>
              <a:p>
                <a:r>
                  <a:rPr lang="en-US" sz="1200" kern="1200" dirty="0">
                    <a:solidFill>
                      <a:prstClr val="black"/>
                    </a:solidFill>
                    <a:latin typeface="Times New Roman" panose="02020603050405020304" pitchFamily="18" charset="0"/>
                    <a:ea typeface=""/>
                    <a:cs typeface="Times New Roman" panose="02020603050405020304" pitchFamily="18" charset="0"/>
                  </a:rPr>
                  <a:t>differential expression</a:t>
                </a:r>
              </a:p>
            </p:txBody>
          </p:sp>
          <p:sp>
            <p:nvSpPr>
              <p:cNvPr id="39" name="TextBox 38">
                <a:extLst>
                  <a:ext uri="{FF2B5EF4-FFF2-40B4-BE49-F238E27FC236}">
                    <a16:creationId xmlns:a16="http://schemas.microsoft.com/office/drawing/2014/main" xmlns="" id="{CAE50DEB-5E99-1E4E-9246-21A35B911A9D}"/>
                  </a:ext>
                </a:extLst>
              </p:cNvPr>
              <p:cNvSpPr txBox="1"/>
              <p:nvPr/>
            </p:nvSpPr>
            <p:spPr>
              <a:xfrm>
                <a:off x="5429335" y="3666088"/>
                <a:ext cx="3953739" cy="553563"/>
              </a:xfrm>
              <a:prstGeom prst="rect">
                <a:avLst/>
              </a:prstGeom>
              <a:noFill/>
            </p:spPr>
            <p:txBody>
              <a:bodyPr wrap="none" rtlCol="0">
                <a:spAutoFit/>
              </a:bodyPr>
              <a:lstStyle/>
              <a:p>
                <a:r>
                  <a:rPr lang="en-US" sz="1200" kern="1200" dirty="0">
                    <a:solidFill>
                      <a:prstClr val="black"/>
                    </a:solidFill>
                    <a:latin typeface="Times New Roman" panose="02020603050405020304" pitchFamily="18" charset="0"/>
                    <a:ea typeface=""/>
                    <a:cs typeface="Times New Roman" panose="02020603050405020304" pitchFamily="18" charset="0"/>
                  </a:rPr>
                  <a:t>Network for Regulator 1 to k</a:t>
                </a:r>
                <a:endParaRPr lang="en-US" sz="1200" kern="1200" baseline="-25000" dirty="0">
                  <a:solidFill>
                    <a:prstClr val="black"/>
                  </a:solidFill>
                  <a:latin typeface="Times New Roman" panose="02020603050405020304" pitchFamily="18" charset="0"/>
                  <a:ea typeface=""/>
                  <a:cs typeface="Times New Roman" panose="02020603050405020304" pitchFamily="18" charset="0"/>
                </a:endParaRPr>
              </a:p>
            </p:txBody>
          </p:sp>
        </p:grpSp>
        <p:sp>
          <p:nvSpPr>
            <p:cNvPr id="36" name="TextBox 35">
              <a:extLst>
                <a:ext uri="{FF2B5EF4-FFF2-40B4-BE49-F238E27FC236}">
                  <a16:creationId xmlns:a16="http://schemas.microsoft.com/office/drawing/2014/main" xmlns="" id="{62F86914-55B9-3D40-B396-6B8F3659AF46}"/>
                </a:ext>
              </a:extLst>
            </p:cNvPr>
            <p:cNvSpPr txBox="1"/>
            <p:nvPr/>
          </p:nvSpPr>
          <p:spPr>
            <a:xfrm>
              <a:off x="1018855" y="381000"/>
              <a:ext cx="1588469" cy="861775"/>
            </a:xfrm>
            <a:prstGeom prst="rect">
              <a:avLst/>
            </a:prstGeom>
            <a:noFill/>
          </p:spPr>
          <p:txBody>
            <a:bodyPr wrap="none" rtlCol="0">
              <a:spAutoFit/>
            </a:bodyPr>
            <a:lstStyle/>
            <a:p>
              <a:r>
                <a:rPr lang="en-US" sz="1800" kern="1200" dirty="0">
                  <a:solidFill>
                    <a:srgbClr val="FF0000"/>
                  </a:solidFill>
                  <a:latin typeface="Times New Roman" panose="02020603050405020304" pitchFamily="18" charset="0"/>
                  <a:ea typeface=""/>
                  <a:cs typeface="Times New Roman" panose="02020603050405020304" pitchFamily="18" charset="0"/>
                </a:rPr>
                <a:t>2198</a:t>
              </a:r>
              <a:r>
                <a:rPr lang="en-US" sz="1350" kern="1200" dirty="0">
                  <a:solidFill>
                    <a:prstClr val="black"/>
                  </a:solidFill>
                  <a:latin typeface="Times New Roman" panose="02020603050405020304" pitchFamily="18" charset="0"/>
                  <a:ea typeface=""/>
                  <a:cs typeface="Times New Roman" panose="02020603050405020304" pitchFamily="18" charset="0"/>
                </a:rPr>
                <a:t> </a:t>
              </a:r>
              <a:r>
                <a:rPr lang="en-US" sz="1050" kern="1200" dirty="0">
                  <a:solidFill>
                    <a:prstClr val="black"/>
                  </a:solidFill>
                  <a:latin typeface="Times New Roman" panose="02020603050405020304" pitchFamily="18" charset="0"/>
                  <a:ea typeface=""/>
                  <a:cs typeface="Times New Roman" panose="02020603050405020304" pitchFamily="18" charset="0"/>
                </a:rPr>
                <a:t>ChIP-seq</a:t>
              </a:r>
            </a:p>
            <a:p>
              <a:r>
                <a:rPr lang="en-US" sz="1800" kern="1200" dirty="0">
                  <a:solidFill>
                    <a:srgbClr val="FF0000"/>
                  </a:solidFill>
                  <a:latin typeface="Times New Roman" panose="02020603050405020304" pitchFamily="18" charset="0"/>
                  <a:ea typeface=""/>
                  <a:cs typeface="Times New Roman" panose="02020603050405020304" pitchFamily="18" charset="0"/>
                </a:rPr>
                <a:t>459</a:t>
              </a:r>
              <a:r>
                <a:rPr lang="en-US" sz="1350" kern="1200" dirty="0">
                  <a:solidFill>
                    <a:prstClr val="black"/>
                  </a:solidFill>
                  <a:latin typeface="Times New Roman" panose="02020603050405020304" pitchFamily="18" charset="0"/>
                  <a:ea typeface=""/>
                  <a:cs typeface="Times New Roman" panose="02020603050405020304" pitchFamily="18" charset="0"/>
                </a:rPr>
                <a:t> </a:t>
              </a:r>
              <a:r>
                <a:rPr lang="en-US" sz="1050" kern="1200" dirty="0">
                  <a:solidFill>
                    <a:prstClr val="black"/>
                  </a:solidFill>
                  <a:latin typeface="Times New Roman" panose="02020603050405020304" pitchFamily="18" charset="0"/>
                  <a:ea typeface=""/>
                  <a:cs typeface="Times New Roman" panose="02020603050405020304" pitchFamily="18" charset="0"/>
                </a:rPr>
                <a:t>eCLIP</a:t>
              </a:r>
              <a:endParaRPr lang="en-US" sz="1350" kern="1200" dirty="0">
                <a:solidFill>
                  <a:prstClr val="black"/>
                </a:solidFill>
                <a:latin typeface="Times New Roman" panose="02020603050405020304" pitchFamily="18" charset="0"/>
                <a:ea typeface=""/>
                <a:cs typeface="Times New Roman" panose="02020603050405020304" pitchFamily="18" charset="0"/>
              </a:endParaRPr>
            </a:p>
          </p:txBody>
        </p:sp>
        <p:pic>
          <p:nvPicPr>
            <p:cNvPr id="37" name="Picture 36">
              <a:extLst>
                <a:ext uri="{FF2B5EF4-FFF2-40B4-BE49-F238E27FC236}">
                  <a16:creationId xmlns:a16="http://schemas.microsoft.com/office/drawing/2014/main" xmlns="" id="{BF07A5C0-7DDE-FC4B-8388-C5209385DD55}"/>
                </a:ext>
              </a:extLst>
            </p:cNvPr>
            <p:cNvPicPr>
              <a:picLocks noChangeAspect="1"/>
            </p:cNvPicPr>
            <p:nvPr/>
          </p:nvPicPr>
          <p:blipFill>
            <a:blip r:embed="rId5"/>
            <a:stretch>
              <a:fillRect/>
            </a:stretch>
          </p:blipFill>
          <p:spPr>
            <a:xfrm>
              <a:off x="3457407" y="506569"/>
              <a:ext cx="4895850" cy="411416"/>
            </a:xfrm>
            <a:prstGeom prst="rect">
              <a:avLst/>
            </a:prstGeom>
          </p:spPr>
        </p:pic>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xmlns="" id="{FA2CB36C-E753-D944-B5E8-A9FFE33BC233}"/>
                  </a:ext>
                </a:extLst>
              </p:cNvPr>
              <p:cNvSpPr txBox="1"/>
              <p:nvPr/>
            </p:nvSpPr>
            <p:spPr>
              <a:xfrm>
                <a:off x="2252407" y="2819257"/>
                <a:ext cx="319703"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kern="1200">
                              <a:solidFill>
                                <a:prstClr val="black"/>
                              </a:solidFill>
                              <a:latin typeface="Cambria Math" charset="0"/>
                              <a:ea typeface=""/>
                              <a:cs typeface=""/>
                            </a:rPr>
                          </m:ctrlPr>
                        </m:sSubPr>
                        <m:e>
                          <m:r>
                            <a:rPr lang="en-US" sz="2100" i="1" kern="1200">
                              <a:solidFill>
                                <a:prstClr val="black"/>
                              </a:solidFill>
                              <a:latin typeface="Cambria Math" panose="02040503050406030204" pitchFamily="18" charset="0"/>
                              <a:ea typeface=""/>
                              <a:cs typeface=""/>
                            </a:rPr>
                            <m:t>𝑥</m:t>
                          </m:r>
                        </m:e>
                        <m:sub>
                          <m:r>
                            <a:rPr lang="en-US" sz="2100" i="1" kern="1200">
                              <a:solidFill>
                                <a:prstClr val="black"/>
                              </a:solidFill>
                              <a:latin typeface="Cambria Math" panose="02040503050406030204" pitchFamily="18" charset="0"/>
                              <a:ea typeface=""/>
                              <a:cs typeface=""/>
                            </a:rPr>
                            <m:t>1</m:t>
                          </m:r>
                        </m:sub>
                      </m:sSub>
                    </m:oMath>
                  </m:oMathPara>
                </a14:m>
                <a:endParaRPr lang="en-US" sz="2100" kern="1200" dirty="0">
                  <a:solidFill>
                    <a:prstClr val="black"/>
                  </a:solidFill>
                  <a:latin typeface="Calibri" panose="020F0502020204030204"/>
                  <a:ea typeface=""/>
                  <a:cs typeface=""/>
                </a:endParaRPr>
              </a:p>
            </p:txBody>
          </p:sp>
        </mc:Choice>
        <mc:Fallback xmlns="">
          <p:sp>
            <p:nvSpPr>
              <p:cNvPr id="41" name="TextBox 40">
                <a:extLst>
                  <a:ext uri="{FF2B5EF4-FFF2-40B4-BE49-F238E27FC236}">
                    <a16:creationId xmlns:a16="http://schemas.microsoft.com/office/drawing/2014/main" id="{FA2CB36C-E753-D944-B5E8-A9FFE33BC233}"/>
                  </a:ext>
                </a:extLst>
              </p:cNvPr>
              <p:cNvSpPr txBox="1">
                <a:spLocks noRot="1" noChangeAspect="1" noMove="1" noResize="1" noEditPoints="1" noAdjustHandles="1" noChangeArrowheads="1" noChangeShapeType="1" noTextEdit="1"/>
              </p:cNvSpPr>
              <p:nvPr/>
            </p:nvSpPr>
            <p:spPr>
              <a:xfrm>
                <a:off x="3003209" y="3759009"/>
                <a:ext cx="427873" cy="430887"/>
              </a:xfrm>
              <a:prstGeom prst="rect">
                <a:avLst/>
              </a:prstGeom>
              <a:blipFill>
                <a:blip r:embed="rId6"/>
                <a:stretch>
                  <a:fillRect l="-5714" r="-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xmlns="" id="{AD212CD3-CFC6-3746-AC62-4502D389EF00}"/>
                  </a:ext>
                </a:extLst>
              </p:cNvPr>
              <p:cNvSpPr txBox="1"/>
              <p:nvPr/>
            </p:nvSpPr>
            <p:spPr>
              <a:xfrm>
                <a:off x="2810657" y="2819257"/>
                <a:ext cx="320905" cy="3231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kern="1200">
                              <a:solidFill>
                                <a:prstClr val="black"/>
                              </a:solidFill>
                              <a:latin typeface="Cambria Math" charset="0"/>
                              <a:ea typeface=""/>
                              <a:cs typeface=""/>
                            </a:rPr>
                          </m:ctrlPr>
                        </m:sSubPr>
                        <m:e>
                          <m:r>
                            <a:rPr lang="en-US" sz="2100" i="1" kern="1200">
                              <a:solidFill>
                                <a:prstClr val="black"/>
                              </a:solidFill>
                              <a:latin typeface="Cambria Math" panose="02040503050406030204" pitchFamily="18" charset="0"/>
                              <a:ea typeface=""/>
                              <a:cs typeface=""/>
                            </a:rPr>
                            <m:t>𝑥</m:t>
                          </m:r>
                        </m:e>
                        <m:sub>
                          <m:r>
                            <a:rPr lang="en-US" sz="2100" i="1" kern="1200">
                              <a:solidFill>
                                <a:prstClr val="black"/>
                              </a:solidFill>
                              <a:latin typeface="Cambria Math" panose="02040503050406030204" pitchFamily="18" charset="0"/>
                              <a:ea typeface=""/>
                              <a:cs typeface=""/>
                            </a:rPr>
                            <m:t>2</m:t>
                          </m:r>
                        </m:sub>
                      </m:sSub>
                    </m:oMath>
                  </m:oMathPara>
                </a14:m>
                <a:endParaRPr lang="en-US" sz="2100" kern="1200" dirty="0">
                  <a:solidFill>
                    <a:prstClr val="black"/>
                  </a:solidFill>
                  <a:latin typeface="Calibri" panose="020F0502020204030204"/>
                  <a:ea typeface=""/>
                  <a:cs typeface=""/>
                </a:endParaRPr>
              </a:p>
            </p:txBody>
          </p:sp>
        </mc:Choice>
        <mc:Fallback xmlns="">
          <p:sp>
            <p:nvSpPr>
              <p:cNvPr id="42" name="TextBox 41">
                <a:extLst>
                  <a:ext uri="{FF2B5EF4-FFF2-40B4-BE49-F238E27FC236}">
                    <a16:creationId xmlns:a16="http://schemas.microsoft.com/office/drawing/2014/main" id="{AD212CD3-CFC6-3746-AC62-4502D389EF00}"/>
                  </a:ext>
                </a:extLst>
              </p:cNvPr>
              <p:cNvSpPr txBox="1">
                <a:spLocks noRot="1" noChangeAspect="1" noMove="1" noResize="1" noEditPoints="1" noAdjustHandles="1" noChangeArrowheads="1" noChangeShapeType="1" noTextEdit="1"/>
              </p:cNvSpPr>
              <p:nvPr/>
            </p:nvSpPr>
            <p:spPr>
              <a:xfrm>
                <a:off x="3747542" y="3759009"/>
                <a:ext cx="427873" cy="430887"/>
              </a:xfrm>
              <a:prstGeom prst="rect">
                <a:avLst/>
              </a:prstGeom>
              <a:blipFill>
                <a:blip r:embed="rId7"/>
                <a:stretch>
                  <a:fillRect l="-8571" r="-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xmlns="" id="{3FB1FF3E-DE9D-584F-8AEF-6ABFA84ED932}"/>
                  </a:ext>
                </a:extLst>
              </p:cNvPr>
              <p:cNvSpPr txBox="1"/>
              <p:nvPr/>
            </p:nvSpPr>
            <p:spPr>
              <a:xfrm>
                <a:off x="3368907" y="2819257"/>
                <a:ext cx="320905" cy="3231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kern="1200">
                              <a:solidFill>
                                <a:prstClr val="black"/>
                              </a:solidFill>
                              <a:latin typeface="Cambria Math" charset="0"/>
                              <a:ea typeface=""/>
                              <a:cs typeface=""/>
                            </a:rPr>
                          </m:ctrlPr>
                        </m:sSubPr>
                        <m:e>
                          <m:r>
                            <a:rPr lang="en-US" sz="2100" i="1" kern="1200">
                              <a:solidFill>
                                <a:prstClr val="black"/>
                              </a:solidFill>
                              <a:latin typeface="Cambria Math" panose="02040503050406030204" pitchFamily="18" charset="0"/>
                              <a:ea typeface=""/>
                              <a:cs typeface=""/>
                            </a:rPr>
                            <m:t>𝑥</m:t>
                          </m:r>
                        </m:e>
                        <m:sub>
                          <m:r>
                            <a:rPr lang="en-US" sz="2100" i="1" kern="1200">
                              <a:solidFill>
                                <a:prstClr val="black"/>
                              </a:solidFill>
                              <a:latin typeface="Cambria Math" panose="02040503050406030204" pitchFamily="18" charset="0"/>
                              <a:ea typeface=""/>
                              <a:cs typeface=""/>
                            </a:rPr>
                            <m:t>3</m:t>
                          </m:r>
                        </m:sub>
                      </m:sSub>
                    </m:oMath>
                  </m:oMathPara>
                </a14:m>
                <a:endParaRPr lang="en-US" sz="2100" kern="1200" dirty="0">
                  <a:solidFill>
                    <a:prstClr val="black"/>
                  </a:solidFill>
                  <a:latin typeface="Calibri" panose="020F0502020204030204"/>
                  <a:ea typeface=""/>
                  <a:cs typeface=""/>
                </a:endParaRPr>
              </a:p>
            </p:txBody>
          </p:sp>
        </mc:Choice>
        <mc:Fallback xmlns="">
          <p:sp>
            <p:nvSpPr>
              <p:cNvPr id="43" name="TextBox 42">
                <a:extLst>
                  <a:ext uri="{FF2B5EF4-FFF2-40B4-BE49-F238E27FC236}">
                    <a16:creationId xmlns:a16="http://schemas.microsoft.com/office/drawing/2014/main" id="{3FB1FF3E-DE9D-584F-8AEF-6ABFA84ED932}"/>
                  </a:ext>
                </a:extLst>
              </p:cNvPr>
              <p:cNvSpPr txBox="1">
                <a:spLocks noRot="1" noChangeAspect="1" noMove="1" noResize="1" noEditPoints="1" noAdjustHandles="1" noChangeArrowheads="1" noChangeShapeType="1" noTextEdit="1"/>
              </p:cNvSpPr>
              <p:nvPr/>
            </p:nvSpPr>
            <p:spPr>
              <a:xfrm>
                <a:off x="4491875" y="3759009"/>
                <a:ext cx="427873" cy="430887"/>
              </a:xfrm>
              <a:prstGeom prst="rect">
                <a:avLst/>
              </a:prstGeom>
              <a:blipFill>
                <a:blip r:embed="rId8"/>
                <a:stretch>
                  <a:fillRect l="-11765" r="-5882"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672B6C55-6976-A648-BA97-456FDA878A45}"/>
                  </a:ext>
                </a:extLst>
              </p:cNvPr>
              <p:cNvSpPr txBox="1"/>
              <p:nvPr/>
            </p:nvSpPr>
            <p:spPr>
              <a:xfrm>
                <a:off x="2019203" y="3298058"/>
                <a:ext cx="662233"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kern="1200">
                              <a:solidFill>
                                <a:srgbClr val="FF0000"/>
                              </a:solidFill>
                              <a:latin typeface="Cambria Math" charset="0"/>
                              <a:ea typeface=""/>
                              <a:cs typeface=""/>
                            </a:rPr>
                          </m:ctrlPr>
                        </m:sSubPr>
                        <m:e>
                          <m:r>
                            <a:rPr lang="en-US" sz="1350" i="1" kern="1200">
                              <a:solidFill>
                                <a:srgbClr val="FF0000"/>
                              </a:solidFill>
                              <a:latin typeface="Cambria Math" panose="02040503050406030204" pitchFamily="18" charset="0"/>
                              <a:ea typeface="Cambria Math" panose="02040503050406030204" pitchFamily="18" charset="0"/>
                              <a:cs typeface=""/>
                            </a:rPr>
                            <m:t>𝛽</m:t>
                          </m:r>
                        </m:e>
                        <m:sub>
                          <m:r>
                            <a:rPr lang="en-US" sz="1350" i="1" kern="1200">
                              <a:solidFill>
                                <a:srgbClr val="FF0000"/>
                              </a:solidFill>
                              <a:latin typeface="Cambria Math" panose="02040503050406030204" pitchFamily="18" charset="0"/>
                              <a:ea typeface=""/>
                              <a:cs typeface=""/>
                            </a:rPr>
                            <m:t>1</m:t>
                          </m:r>
                        </m:sub>
                      </m:sSub>
                      <m:r>
                        <a:rPr lang="en-US" sz="1350" i="1" kern="1200">
                          <a:solidFill>
                            <a:srgbClr val="FF0000"/>
                          </a:solidFill>
                          <a:latin typeface="Cambria Math" panose="02040503050406030204" pitchFamily="18" charset="0"/>
                          <a:ea typeface=""/>
                          <a:cs typeface=""/>
                        </a:rPr>
                        <m:t>=2.5</m:t>
                      </m:r>
                    </m:oMath>
                  </m:oMathPara>
                </a14:m>
                <a:endParaRPr lang="en-US" sz="1350" kern="1200" dirty="0">
                  <a:solidFill>
                    <a:srgbClr val="FF0000"/>
                  </a:solidFill>
                  <a:latin typeface="Calibri" panose="020F0502020204030204"/>
                  <a:ea typeface=""/>
                  <a:cs typeface=""/>
                </a:endParaRPr>
              </a:p>
            </p:txBody>
          </p:sp>
        </mc:Choice>
        <mc:Fallback xmlns="">
          <p:sp>
            <p:nvSpPr>
              <p:cNvPr id="44" name="TextBox 43">
                <a:extLst>
                  <a:ext uri="{FF2B5EF4-FFF2-40B4-BE49-F238E27FC236}">
                    <a16:creationId xmlns:a16="http://schemas.microsoft.com/office/drawing/2014/main" id="{672B6C55-6976-A648-BA97-456FDA878A45}"/>
                  </a:ext>
                </a:extLst>
              </p:cNvPr>
              <p:cNvSpPr txBox="1">
                <a:spLocks noRot="1" noChangeAspect="1" noMove="1" noResize="1" noEditPoints="1" noAdjustHandles="1" noChangeArrowheads="1" noChangeShapeType="1" noTextEdit="1"/>
              </p:cNvSpPr>
              <p:nvPr/>
            </p:nvSpPr>
            <p:spPr>
              <a:xfrm>
                <a:off x="2692270" y="4397410"/>
                <a:ext cx="885627" cy="276999"/>
              </a:xfrm>
              <a:prstGeom prst="rect">
                <a:avLst/>
              </a:prstGeom>
              <a:blipFill>
                <a:blip r:embed="rId9"/>
                <a:stretch>
                  <a:fillRect l="-8451" r="-563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8A98B9EC-4D1C-F54B-B3FD-84F9130231EC}"/>
                  </a:ext>
                </a:extLst>
              </p:cNvPr>
              <p:cNvSpPr txBox="1"/>
              <p:nvPr/>
            </p:nvSpPr>
            <p:spPr>
              <a:xfrm>
                <a:off x="3197248" y="3298058"/>
                <a:ext cx="796115"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kern="1200">
                              <a:solidFill>
                                <a:srgbClr val="4472C4">
                                  <a:lumMod val="75000"/>
                                </a:srgbClr>
                              </a:solidFill>
                              <a:latin typeface="Cambria Math" charset="0"/>
                              <a:ea typeface=""/>
                              <a:cs typeface=""/>
                            </a:rPr>
                          </m:ctrlPr>
                        </m:sSubPr>
                        <m:e>
                          <m:r>
                            <a:rPr lang="en-US" sz="1350" i="1" kern="1200">
                              <a:solidFill>
                                <a:srgbClr val="4472C4">
                                  <a:lumMod val="75000"/>
                                </a:srgbClr>
                              </a:solidFill>
                              <a:latin typeface="Cambria Math" panose="02040503050406030204" pitchFamily="18" charset="0"/>
                              <a:ea typeface="Cambria Math" panose="02040503050406030204" pitchFamily="18" charset="0"/>
                              <a:cs typeface=""/>
                            </a:rPr>
                            <m:t>𝛽</m:t>
                          </m:r>
                        </m:e>
                        <m:sub>
                          <m:r>
                            <a:rPr lang="en-US" sz="1350" i="1" kern="1200">
                              <a:solidFill>
                                <a:srgbClr val="4472C4">
                                  <a:lumMod val="75000"/>
                                </a:srgbClr>
                              </a:solidFill>
                              <a:latin typeface="Cambria Math" panose="02040503050406030204" pitchFamily="18" charset="0"/>
                              <a:ea typeface=""/>
                              <a:cs typeface=""/>
                            </a:rPr>
                            <m:t>3</m:t>
                          </m:r>
                        </m:sub>
                      </m:sSub>
                      <m:r>
                        <a:rPr lang="en-US" sz="1350" i="1" kern="1200">
                          <a:solidFill>
                            <a:srgbClr val="4472C4">
                              <a:lumMod val="75000"/>
                            </a:srgbClr>
                          </a:solidFill>
                          <a:latin typeface="Cambria Math" panose="02040503050406030204" pitchFamily="18" charset="0"/>
                          <a:ea typeface=""/>
                          <a:cs typeface=""/>
                        </a:rPr>
                        <m:t>=−3.1</m:t>
                      </m:r>
                    </m:oMath>
                  </m:oMathPara>
                </a14:m>
                <a:endParaRPr lang="en-US" sz="1350" kern="1200" dirty="0">
                  <a:solidFill>
                    <a:srgbClr val="4472C4">
                      <a:lumMod val="75000"/>
                    </a:srgbClr>
                  </a:solidFill>
                  <a:latin typeface="Calibri" panose="020F0502020204030204"/>
                  <a:ea typeface=""/>
                  <a:cs typeface=""/>
                </a:endParaRPr>
              </a:p>
            </p:txBody>
          </p:sp>
        </mc:Choice>
        <mc:Fallback xmlns="">
          <p:sp>
            <p:nvSpPr>
              <p:cNvPr id="45" name="TextBox 44">
                <a:extLst>
                  <a:ext uri="{FF2B5EF4-FFF2-40B4-BE49-F238E27FC236}">
                    <a16:creationId xmlns:a16="http://schemas.microsoft.com/office/drawing/2014/main" id="{8A98B9EC-4D1C-F54B-B3FD-84F9130231EC}"/>
                  </a:ext>
                </a:extLst>
              </p:cNvPr>
              <p:cNvSpPr txBox="1">
                <a:spLocks noRot="1" noChangeAspect="1" noMove="1" noResize="1" noEditPoints="1" noAdjustHandles="1" noChangeArrowheads="1" noChangeShapeType="1" noTextEdit="1"/>
              </p:cNvSpPr>
              <p:nvPr/>
            </p:nvSpPr>
            <p:spPr>
              <a:xfrm>
                <a:off x="4262997" y="4397410"/>
                <a:ext cx="1064074" cy="276999"/>
              </a:xfrm>
              <a:prstGeom prst="rect">
                <a:avLst/>
              </a:prstGeom>
              <a:blipFill>
                <a:blip r:embed="rId10"/>
                <a:stretch>
                  <a:fillRect l="-8434" r="-4819" b="-30435"/>
                </a:stretch>
              </a:blipFill>
            </p:spPr>
            <p:txBody>
              <a:bodyPr/>
              <a:lstStyle/>
              <a:p>
                <a:r>
                  <a:rPr lang="en-US">
                    <a:noFill/>
                  </a:rPr>
                  <a:t> </a:t>
                </a:r>
              </a:p>
            </p:txBody>
          </p:sp>
        </mc:Fallback>
      </mc:AlternateContent>
      <p:sp>
        <p:nvSpPr>
          <p:cNvPr id="46" name="Rectangle 45"/>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                                                                                            </a:t>
            </a:r>
            <a:r>
              <a:rPr lang="en-US" dirty="0" err="1" smtClean="0">
                <a:solidFill>
                  <a:srgbClr val="222222"/>
                </a:solidFill>
                <a:latin typeface="Arial" charset="0"/>
              </a:rPr>
              <a:t>Lectures.gersteinlab.org</a:t>
            </a:r>
            <a:endParaRPr lang="en-US" dirty="0"/>
          </a:p>
        </p:txBody>
      </p:sp>
    </p:spTree>
    <p:extLst>
      <p:ext uri="{BB962C8B-B14F-4D97-AF65-F5344CB8AC3E}">
        <p14:creationId xmlns:p14="http://schemas.microsoft.com/office/powerpoint/2010/main" val="14675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latin typeface="Helvetica Neue"/>
                <a:ea typeface="Helvetica Neue"/>
                <a:cs typeface="Helvetica Neue"/>
                <a:sym typeface="Helvetica Neue"/>
              </a:rPr>
              <a:t>Disease Genomics: Thoughts on Genome Annotation, Prioritizing Variants, Highlighting Dysregulation, &amp; </a:t>
            </a:r>
            <a:r>
              <a:rPr lang="en-US" sz="1800" dirty="0" smtClean="0">
                <a:latin typeface="Helvetica Neue"/>
                <a:ea typeface="Helvetica Neue"/>
                <a:cs typeface="Helvetica Neue"/>
                <a:sym typeface="Helvetica Neue"/>
              </a:rPr>
              <a:t>the </a:t>
            </a:r>
            <a:r>
              <a:rPr lang="en-US" sz="1800" dirty="0">
                <a:latin typeface="Helvetica Neue"/>
                <a:ea typeface="Helvetica Neue"/>
                <a:cs typeface="Helvetica Neue"/>
                <a:sym typeface="Helvetica Neue"/>
              </a:rPr>
              <a:t>Application </a:t>
            </a:r>
            <a:r>
              <a:rPr lang="en-US" sz="1800" dirty="0" smtClean="0">
                <a:latin typeface="Helvetica Neue"/>
                <a:ea typeface="Helvetica Neue"/>
                <a:cs typeface="Helvetica Neue"/>
                <a:sym typeface="Helvetica Neue"/>
              </a:rPr>
              <a:t>of all of these </a:t>
            </a:r>
            <a:r>
              <a:rPr lang="en-US" sz="1800" dirty="0">
                <a:latin typeface="Helvetica Neue"/>
                <a:ea typeface="Helvetica Neue"/>
                <a:cs typeface="Helvetica Neue"/>
                <a:sym typeface="Helvetica Neue"/>
              </a:rPr>
              <a:t>to Cancer</a:t>
            </a:r>
            <a:endParaRPr lang="en" sz="18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latin typeface="Helvetica Neue" charset="0"/>
                <a:ea typeface="Helvetica Neue" charset="0"/>
                <a:cs typeface="Helvetica Neue" charset="0"/>
              </a:rPr>
              <a:t>RADAR Prioritization</a:t>
            </a:r>
            <a:endParaRPr lang="en-US"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Adapts </a:t>
            </a:r>
            <a:r>
              <a:rPr lang="en-US"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approach to </a:t>
            </a:r>
            <a:r>
              <a:rPr lang="en-US" sz="1200" dirty="0" smtClean="0">
                <a:latin typeface="Helvetica Neue" charset="0"/>
                <a:ea typeface="Helvetica Neue" charset="0"/>
                <a:cs typeface="Helvetica Neue" charset="0"/>
              </a:rPr>
              <a:t>RBPs</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a:t>
            </a:r>
            <a:r>
              <a:rPr lang="en-US" sz="1200" dirty="0" err="1">
                <a:latin typeface="Helvetica Neue" charset="0"/>
                <a:ea typeface="Helvetica Neue" charset="0"/>
                <a:cs typeface="Helvetica Neue" charset="0"/>
              </a:rPr>
              <a:t>regulome</a:t>
            </a:r>
            <a:r>
              <a:rPr lang="en-US" sz="1200" dirty="0">
                <a:latin typeface="Helvetica Neue" charset="0"/>
                <a:ea typeface="Helvetica Neue" charset="0"/>
                <a:cs typeface="Helvetica Neue" charset="0"/>
              </a:rPr>
              <a:t>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a:t>
            </a:r>
            <a:r>
              <a:rPr lang="en-US" sz="1200" dirty="0" smtClean="0">
                <a:latin typeface="Helvetica Neue" charset="0"/>
                <a:ea typeface="Helvetica Neue" charset="0"/>
                <a:cs typeface="Helvetica Neue" charset="0"/>
              </a:rPr>
              <a:t>effects</a:t>
            </a: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latin typeface="Helvetica Neue" charset="0"/>
                <a:ea typeface="Helvetica Neue" charset="0"/>
                <a:cs typeface="Helvetica Neue" charset="0"/>
              </a:rPr>
              <a:t>uORF</a:t>
            </a:r>
            <a:r>
              <a:rPr lang="en-US" sz="1600" b="1" u="sng" dirty="0">
                <a:latin typeface="Helvetica Neue" charset="0"/>
                <a:ea typeface="Helvetica Neue" charset="0"/>
                <a:cs typeface="Helvetica Neue" charset="0"/>
              </a:rPr>
              <a:t> Prioritization</a:t>
            </a:r>
            <a:r>
              <a:rPr lang="en-US" sz="1400" dirty="0" smtClean="0">
                <a:solidFill>
                  <a:schemeClr val="bg1"/>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a:t>
            </a:r>
            <a:r>
              <a:rPr lang="en-US" sz="1200" dirty="0" smtClean="0">
                <a:latin typeface="Helvetica Neue" charset="0"/>
                <a:ea typeface="Helvetica Neue" charset="0"/>
                <a:cs typeface="Helvetica Neue" charset="0"/>
              </a:rPr>
              <a:t>translation</a:t>
            </a:r>
            <a:endParaRPr lang="en-US" sz="1100" dirty="0">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latin typeface="Helvetica Neue" charset="0"/>
                <a:ea typeface="Helvetica Neue" charset="0"/>
                <a:cs typeface="Helvetica Neue" charset="0"/>
              </a:rPr>
              <a:t>LARVA &amp; MOAT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a:t>
            </a:r>
            <a:r>
              <a:rPr lang="en-US" sz="1200" dirty="0" smtClean="0">
                <a:latin typeface="Helvetica Neue" charset="0"/>
                <a:ea typeface="Helvetica Neue" charset="0"/>
                <a:cs typeface="Helvetica Neue" charset="0"/>
              </a:rPr>
              <a:t>genomic covariates</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annotations: peaks, segmentations, regulators</a:t>
            </a:r>
          </a:p>
          <a:p>
            <a:pPr lvl="1" indent="-228600">
              <a:spcBef>
                <a:spcPts val="500"/>
              </a:spcBef>
              <a:buFont typeface="Merriweather Sans"/>
              <a:buChar char="•"/>
            </a:pPr>
            <a:r>
              <a:rPr lang="en-US" sz="1200" dirty="0" smtClean="0">
                <a:latin typeface="Helvetica Neue" charset="0"/>
                <a:ea typeface="Helvetica Neue" charset="0"/>
                <a:cs typeface="Helvetica Neue" charset="0"/>
              </a:rPr>
              <a:t>Genomic covariates</a:t>
            </a:r>
          </a:p>
          <a:p>
            <a:pPr lvl="1" indent="-228600">
              <a:spcBef>
                <a:spcPts val="500"/>
              </a:spcBef>
              <a:buFont typeface="Merriweather Sans"/>
              <a:buChar char="•"/>
            </a:pPr>
            <a:r>
              <a:rPr lang="en-US" sz="1400" dirty="0">
                <a:latin typeface="Helvetica Neue"/>
                <a:ea typeface="Helvetica Neue"/>
                <a:cs typeface="Helvetica Neue"/>
                <a:sym typeface="Helvetica Neue"/>
              </a:rPr>
              <a:t>ENCODEC: ENCODE cancer annotation </a:t>
            </a:r>
            <a:r>
              <a:rPr lang="en-US" sz="1400" dirty="0" smtClean="0">
                <a:latin typeface="Helvetica Neue"/>
                <a:ea typeface="Helvetica Neue"/>
                <a:cs typeface="Helvetica Neue"/>
                <a:sym typeface="Helvetica Neue"/>
              </a:rPr>
              <a:t>resource</a:t>
            </a:r>
            <a:endParaRPr lang="en-US" sz="1400" b="1" u="sng" dirty="0">
              <a:solidFill>
                <a:schemeClr val="bg1"/>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rPr>
              <a:t>Integrating cross-assay signal-track patterns </a:t>
            </a:r>
            <a:r>
              <a:rPr lang="en-US" sz="1100" dirty="0">
                <a:solidFill>
                  <a:schemeClr val="bg1"/>
                </a:solidFill>
                <a:latin typeface="Helvetica Neue" charset="0"/>
                <a:ea typeface="Helvetica Neue" charset="0"/>
                <a:cs typeface="Helvetica Neue" charset="0"/>
              </a:rPr>
              <a:t>associated with </a:t>
            </a:r>
            <a:r>
              <a:rPr lang="en-US" sz="1100" dirty="0" smtClean="0">
                <a:solidFill>
                  <a:schemeClr val="bg1"/>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latin typeface="Helvetica Neue" charset="0"/>
                <a:ea typeface="Helvetica Neue" charset="0"/>
                <a:cs typeface="Helvetica Neue" charset="0"/>
              </a:rPr>
              <a:t>T</a:t>
            </a:r>
            <a:r>
              <a:rPr lang="en-US" sz="1100" dirty="0" smtClean="0">
                <a:solidFill>
                  <a:schemeClr val="bg1"/>
                </a:solidFill>
                <a:latin typeface="Helvetica Neue" charset="0"/>
                <a:ea typeface="Helvetica Neue" charset="0"/>
                <a:cs typeface="Helvetica Neue" charset="0"/>
              </a:rPr>
              <a:t>rained </a:t>
            </a:r>
            <a:r>
              <a:rPr lang="en-US" sz="1100" dirty="0">
                <a:solidFill>
                  <a:schemeClr val="bg1"/>
                </a:solidFill>
                <a:latin typeface="Helvetica Neue" charset="0"/>
                <a:ea typeface="Helvetica Neue" charset="0"/>
                <a:cs typeface="Helvetica Neue" charset="0"/>
              </a:rPr>
              <a:t>on high throughput STARR-</a:t>
            </a:r>
            <a:r>
              <a:rPr lang="en-US" sz="1100" dirty="0" err="1">
                <a:solidFill>
                  <a:schemeClr val="bg1"/>
                </a:solidFill>
                <a:latin typeface="Helvetica Neue" charset="0"/>
                <a:ea typeface="Helvetica Neue" charset="0"/>
                <a:cs typeface="Helvetica Neue" charset="0"/>
              </a:rPr>
              <a:t>seq</a:t>
            </a:r>
            <a:r>
              <a:rPr lang="en-US" sz="1100" dirty="0">
                <a:solidFill>
                  <a:schemeClr val="bg1"/>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latin typeface="Helvetica Neue" charset="0"/>
                <a:ea typeface="Helvetica Neue" charset="0"/>
                <a:cs typeface="Helvetica Neue" charset="0"/>
              </a:rPr>
              <a:t>FunSeq</a:t>
            </a:r>
            <a:r>
              <a:rPr lang="en-US" sz="1600" b="1" u="sng" dirty="0">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latin typeface="Helvetica Neue" charset="0"/>
                <a:ea typeface="Helvetica Neue" charset="0"/>
                <a:cs typeface="Helvetica Neue" charset="0"/>
              </a:rPr>
              <a:t>I</a:t>
            </a:r>
            <a:r>
              <a:rPr lang="en" sz="1100" dirty="0" err="1">
                <a:latin typeface="Helvetica Neue" charset="0"/>
                <a:ea typeface="Helvetica Neue" charset="0"/>
                <a:cs typeface="Helvetica Neue" charset="0"/>
              </a:rPr>
              <a:t>ntegrates</a:t>
            </a:r>
            <a:r>
              <a:rPr lang="en" sz="1100" dirty="0">
                <a:latin typeface="Helvetica Neue" charset="0"/>
                <a:ea typeface="Helvetica Neue" charset="0"/>
                <a:cs typeface="Helvetica Neue" charset="0"/>
              </a:rPr>
              <a:t> evidence, with a</a:t>
            </a:r>
            <a:r>
              <a:rPr lang="en-US" sz="1100" dirty="0">
                <a:latin typeface="Helvetica Neue" charset="0"/>
                <a:ea typeface="Helvetica Neue" charset="0"/>
                <a:cs typeface="Helvetica Neue" charset="0"/>
              </a:rPr>
              <a:t> “</a:t>
            </a:r>
            <a:r>
              <a:rPr lang="en-US" sz="1100" dirty="0" err="1">
                <a:latin typeface="Helvetica Neue" charset="0"/>
                <a:ea typeface="Helvetica Neue" charset="0"/>
                <a:cs typeface="Helvetica Neue" charset="0"/>
              </a:rPr>
              <a:t>surprisal</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based </a:t>
            </a:r>
            <a:r>
              <a:rPr lang="en" sz="1200" dirty="0">
                <a:latin typeface="Helvetica Neue" charset="0"/>
                <a:ea typeface="Helvetica Neue" charset="0"/>
                <a:cs typeface="Helvetica Neue" charset="0"/>
              </a:rPr>
              <a:t>weighting</a:t>
            </a:r>
            <a:r>
              <a:rPr lang="en" sz="1100" dirty="0">
                <a:latin typeface="Helvetica Neue" charset="0"/>
                <a:ea typeface="Helvetica Neue" charset="0"/>
                <a:cs typeface="Helvetica Neue" charset="0"/>
              </a:rPr>
              <a:t> scheme</a:t>
            </a:r>
            <a:r>
              <a:rPr lang="en-US" sz="1100" dirty="0">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latin typeface="Helvetica Neue" charset="0"/>
                <a:ea typeface="Helvetica Neue" charset="0"/>
                <a:cs typeface="Helvetica Neue" charset="0"/>
              </a:rPr>
              <a:t>Prioritizing variants </a:t>
            </a:r>
            <a:r>
              <a:rPr lang="en-US" sz="1100" dirty="0">
                <a:latin typeface="Helvetica Neue" charset="0"/>
                <a:ea typeface="Helvetica Neue" charset="0"/>
                <a:cs typeface="Helvetica Neue" charset="0"/>
              </a:rPr>
              <a:t>within </a:t>
            </a:r>
            <a:r>
              <a:rPr lang="en" sz="1100" dirty="0">
                <a:latin typeface="Helvetica Neue" charset="0"/>
                <a:ea typeface="Helvetica Neue" charset="0"/>
                <a:cs typeface="Helvetica Neue" charset="0"/>
              </a:rPr>
              <a:t>“sensitive sites” (human</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latin typeface="Helvetica Neue" charset="0"/>
                <a:ea typeface="Helvetica Neue" charset="0"/>
                <a:cs typeface="Helvetica Neue" charset="0"/>
              </a:rPr>
              <a:t>Network Rewiring</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latin typeface="Helvetica Neue" charset="0"/>
                <a:ea typeface="Helvetica Neue" charset="0"/>
                <a:cs typeface="Helvetica Neue" charset="0"/>
              </a:rPr>
              <a:t>Network </a:t>
            </a:r>
            <a:r>
              <a:rPr lang="en" sz="1200" dirty="0" smtClean="0">
                <a:latin typeface="Helvetica Neue" charset="0"/>
                <a:ea typeface="Helvetica Neue" charset="0"/>
                <a:cs typeface="Helvetica Neue" charset="0"/>
              </a:rPr>
              <a:t>rewiring</a:t>
            </a:r>
            <a:r>
              <a:rPr lang="en-US" sz="1200" dirty="0" smtClean="0">
                <a:latin typeface="Helvetica Neue" charset="0"/>
                <a:ea typeface="Helvetica Neue" charset="0"/>
                <a:cs typeface="Helvetica Neue" charset="0"/>
              </a:rPr>
              <a:t> </a:t>
            </a:r>
            <a:r>
              <a:rPr lang="en-US" sz="1200" dirty="0">
                <a:latin typeface="Helvetica Neue" charset="0"/>
                <a:ea typeface="Helvetica Neue" charset="0"/>
                <a:cs typeface="Helvetica Neue" charset="0"/>
              </a:rPr>
              <a:t>highlights regulators that change their </a:t>
            </a:r>
            <a:r>
              <a:rPr lang="en-US" sz="1200" dirty="0" smtClean="0">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latin typeface="Helvetica Neue" charset="0"/>
                <a:ea typeface="Helvetica Neue" charset="0"/>
                <a:cs typeface="Helvetica Neue" charset="0"/>
              </a:rPr>
              <a:t>Regulatory Drivers of Differential Expression</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Example of MYC &amp; SUB1</a:t>
            </a:r>
            <a:endParaRPr lang="en" sz="1200" dirty="0">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latin typeface="Helvetica Neue" charset="0"/>
              <a:ea typeface="Helvetica Neue" charset="0"/>
              <a:cs typeface="Helvetica Neue" charset="0"/>
            </a:endParaRPr>
          </a:p>
        </p:txBody>
      </p:sp>
    </p:spTree>
    <p:extLst>
      <p:ext uri="{BB962C8B-B14F-4D97-AF65-F5344CB8AC3E}">
        <p14:creationId xmlns:p14="http://schemas.microsoft.com/office/powerpoint/2010/main" val="171331808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67" b="62608"/>
          <a:stretch/>
        </p:blipFill>
        <p:spPr>
          <a:xfrm>
            <a:off x="756744" y="570801"/>
            <a:ext cx="8387255" cy="2220303"/>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666" t="38615" r="9715" b="37744"/>
          <a:stretch/>
        </p:blipFill>
        <p:spPr>
          <a:xfrm>
            <a:off x="3909848" y="3058699"/>
            <a:ext cx="2457239" cy="1418053"/>
          </a:xfrm>
          <a:prstGeom prst="rect">
            <a:avLst/>
          </a:prstGeom>
        </p:spPr>
      </p:pic>
      <p:sp>
        <p:nvSpPr>
          <p:cNvPr id="3" name="TextBox 2"/>
          <p:cNvSpPr txBox="1"/>
          <p:nvPr/>
        </p:nvSpPr>
        <p:spPr>
          <a:xfrm>
            <a:off x="88900" y="53578"/>
            <a:ext cx="8966200" cy="646331"/>
          </a:xfrm>
          <a:prstGeom prst="rect">
            <a:avLst/>
          </a:prstGeom>
          <a:noFill/>
        </p:spPr>
        <p:txBody>
          <a:bodyPr wrap="square" rtlCol="0">
            <a:spAutoFit/>
          </a:bodyPr>
          <a:lstStyle/>
          <a:p>
            <a:pPr algn="ctr"/>
            <a:r>
              <a:rPr lang="en-US" sz="1800" b="1" dirty="0" smtClean="0">
                <a:solidFill>
                  <a:srgbClr val="22228B"/>
                </a:solidFill>
              </a:rPr>
              <a:t>Regulatory Potential of RBPs derived from regression between gene network and expression levels</a:t>
            </a:r>
            <a:endParaRPr lang="en-US" sz="1800" b="1" dirty="0">
              <a:solidFill>
                <a:srgbClr val="22228B"/>
              </a:solidFill>
            </a:endParaRPr>
          </a:p>
        </p:txBody>
      </p:sp>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251" t="38615" r="41124" b="5926"/>
          <a:stretch/>
        </p:blipFill>
        <p:spPr>
          <a:xfrm>
            <a:off x="630621" y="2875855"/>
            <a:ext cx="2999142" cy="2091196"/>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5405" t="62410" r="9785" b="5926"/>
          <a:stretch/>
        </p:blipFill>
        <p:spPr>
          <a:xfrm>
            <a:off x="6316717" y="3138993"/>
            <a:ext cx="2207173" cy="1899307"/>
          </a:xfrm>
          <a:prstGeom prst="rect">
            <a:avLst/>
          </a:prstGeom>
        </p:spPr>
      </p:pic>
      <p:sp>
        <p:nvSpPr>
          <p:cNvPr id="2" name="TextBox 1"/>
          <p:cNvSpPr txBox="1"/>
          <p:nvPr/>
        </p:nvSpPr>
        <p:spPr>
          <a:xfrm>
            <a:off x="362607" y="784660"/>
            <a:ext cx="536027" cy="307777"/>
          </a:xfrm>
          <a:prstGeom prst="rect">
            <a:avLst/>
          </a:prstGeom>
          <a:noFill/>
        </p:spPr>
        <p:txBody>
          <a:bodyPr wrap="square" rtlCol="0">
            <a:spAutoFit/>
          </a:bodyPr>
          <a:lstStyle/>
          <a:p>
            <a:r>
              <a:rPr lang="en-US" b="1" dirty="0" smtClean="0">
                <a:latin typeface="Helvetica" charset="0"/>
                <a:ea typeface="Helvetica" charset="0"/>
                <a:cs typeface="Helvetica" charset="0"/>
              </a:rPr>
              <a:t>A</a:t>
            </a:r>
            <a:endParaRPr lang="en-US" b="1" dirty="0">
              <a:latin typeface="Helvetica" charset="0"/>
              <a:ea typeface="Helvetica" charset="0"/>
              <a:cs typeface="Helvetica" charset="0"/>
            </a:endParaRPr>
          </a:p>
        </p:txBody>
      </p:sp>
      <p:sp>
        <p:nvSpPr>
          <p:cNvPr id="9" name="TextBox 8"/>
          <p:cNvSpPr txBox="1"/>
          <p:nvPr/>
        </p:nvSpPr>
        <p:spPr>
          <a:xfrm>
            <a:off x="362606" y="2904810"/>
            <a:ext cx="536027" cy="307777"/>
          </a:xfrm>
          <a:prstGeom prst="rect">
            <a:avLst/>
          </a:prstGeom>
          <a:noFill/>
        </p:spPr>
        <p:txBody>
          <a:bodyPr wrap="square" rtlCol="0">
            <a:spAutoFit/>
          </a:bodyPr>
          <a:lstStyle/>
          <a:p>
            <a:r>
              <a:rPr lang="en-US" b="1" dirty="0" smtClean="0">
                <a:latin typeface="Helvetica" charset="0"/>
                <a:ea typeface="Helvetica" charset="0"/>
                <a:cs typeface="Helvetica" charset="0"/>
              </a:rPr>
              <a:t>B</a:t>
            </a:r>
            <a:endParaRPr lang="en-US" b="1" dirty="0">
              <a:latin typeface="Helvetica" charset="0"/>
              <a:ea typeface="Helvetica" charset="0"/>
              <a:cs typeface="Helvetica" charset="0"/>
            </a:endParaRPr>
          </a:p>
        </p:txBody>
      </p:sp>
      <p:sp>
        <p:nvSpPr>
          <p:cNvPr id="10" name="TextBox 9"/>
          <p:cNvSpPr txBox="1"/>
          <p:nvPr/>
        </p:nvSpPr>
        <p:spPr>
          <a:xfrm>
            <a:off x="3775157" y="2904810"/>
            <a:ext cx="536027" cy="307777"/>
          </a:xfrm>
          <a:prstGeom prst="rect">
            <a:avLst/>
          </a:prstGeom>
          <a:noFill/>
        </p:spPr>
        <p:txBody>
          <a:bodyPr wrap="square" rtlCol="0">
            <a:spAutoFit/>
          </a:bodyPr>
          <a:lstStyle/>
          <a:p>
            <a:r>
              <a:rPr lang="en-US" b="1" dirty="0">
                <a:latin typeface="Helvetica" charset="0"/>
                <a:ea typeface="Helvetica" charset="0"/>
                <a:cs typeface="Helvetica" charset="0"/>
              </a:rPr>
              <a:t>C</a:t>
            </a:r>
          </a:p>
        </p:txBody>
      </p:sp>
    </p:spTree>
    <p:extLst>
      <p:ext uri="{BB962C8B-B14F-4D97-AF65-F5344CB8AC3E}">
        <p14:creationId xmlns:p14="http://schemas.microsoft.com/office/powerpoint/2010/main" val="13467416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2ED31C-E6E9-FF45-8E41-5598B342CE7D}"/>
              </a:ext>
            </a:extLst>
          </p:cNvPr>
          <p:cNvPicPr>
            <a:picLocks noChangeAspect="1"/>
          </p:cNvPicPr>
          <p:nvPr/>
        </p:nvPicPr>
        <p:blipFill>
          <a:blip r:embed="rId2"/>
          <a:stretch>
            <a:fillRect/>
          </a:stretch>
        </p:blipFill>
        <p:spPr>
          <a:xfrm>
            <a:off x="646766" y="103211"/>
            <a:ext cx="7850468" cy="2687750"/>
          </a:xfrm>
          <a:prstGeom prst="rect">
            <a:avLst/>
          </a:prstGeom>
        </p:spPr>
      </p:pic>
      <p:grpSp>
        <p:nvGrpSpPr>
          <p:cNvPr id="3" name="Group 2">
            <a:extLst>
              <a:ext uri="{FF2B5EF4-FFF2-40B4-BE49-F238E27FC236}">
                <a16:creationId xmlns:a16="http://schemas.microsoft.com/office/drawing/2014/main" xmlns="" id="{5F1FCA0B-3089-4349-9925-99C49754220D}"/>
              </a:ext>
            </a:extLst>
          </p:cNvPr>
          <p:cNvGrpSpPr/>
          <p:nvPr/>
        </p:nvGrpSpPr>
        <p:grpSpPr>
          <a:xfrm>
            <a:off x="920875" y="3048374"/>
            <a:ext cx="1428750" cy="1501386"/>
            <a:chOff x="533400" y="4533869"/>
            <a:chExt cx="1905000" cy="2001848"/>
          </a:xfrm>
        </p:grpSpPr>
        <p:pic>
          <p:nvPicPr>
            <p:cNvPr id="4" name="Picture 3">
              <a:extLst>
                <a:ext uri="{FF2B5EF4-FFF2-40B4-BE49-F238E27FC236}">
                  <a16:creationId xmlns:a16="http://schemas.microsoft.com/office/drawing/2014/main" xmlns="" id="{B198DD20-30FC-654B-B57A-D235E12175FC}"/>
                </a:ext>
              </a:extLst>
            </p:cNvPr>
            <p:cNvPicPr>
              <a:picLocks noChangeAspect="1"/>
            </p:cNvPicPr>
            <p:nvPr/>
          </p:nvPicPr>
          <p:blipFill rotWithShape="1">
            <a:blip r:embed="rId3"/>
            <a:srcRect l="1" r="51031"/>
            <a:stretch/>
          </p:blipFill>
          <p:spPr>
            <a:xfrm>
              <a:off x="630559" y="4617459"/>
              <a:ext cx="1665442" cy="1873885"/>
            </a:xfrm>
            <a:prstGeom prst="rect">
              <a:avLst/>
            </a:prstGeom>
          </p:spPr>
        </p:pic>
        <p:sp>
          <p:nvSpPr>
            <p:cNvPr id="5" name="Rectangular Callout 4">
              <a:extLst>
                <a:ext uri="{FF2B5EF4-FFF2-40B4-BE49-F238E27FC236}">
                  <a16:creationId xmlns:a16="http://schemas.microsoft.com/office/drawing/2014/main" xmlns="" id="{E262241E-4572-EB4E-839D-BD1318528DB5}"/>
                </a:ext>
              </a:extLst>
            </p:cNvPr>
            <p:cNvSpPr/>
            <p:nvPr/>
          </p:nvSpPr>
          <p:spPr>
            <a:xfrm>
              <a:off x="533400" y="4533869"/>
              <a:ext cx="1905000" cy="2001848"/>
            </a:xfrm>
            <a:prstGeom prst="wedgeRectCallout">
              <a:avLst>
                <a:gd name="adj1" fmla="val -50133"/>
                <a:gd name="adj2" fmla="val -75318"/>
              </a:avLst>
            </a:prstGeom>
            <a:solidFill>
              <a:schemeClr val="accent6">
                <a:lumMod val="5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grpSp>
        <p:nvGrpSpPr>
          <p:cNvPr id="6" name="Group 5">
            <a:extLst>
              <a:ext uri="{FF2B5EF4-FFF2-40B4-BE49-F238E27FC236}">
                <a16:creationId xmlns:a16="http://schemas.microsoft.com/office/drawing/2014/main" xmlns="" id="{7ADEA57E-3621-5E47-A9CD-5A2BF7F8C040}"/>
              </a:ext>
            </a:extLst>
          </p:cNvPr>
          <p:cNvGrpSpPr/>
          <p:nvPr/>
        </p:nvGrpSpPr>
        <p:grpSpPr>
          <a:xfrm>
            <a:off x="6794375" y="3015094"/>
            <a:ext cx="1428750" cy="1501386"/>
            <a:chOff x="6772130" y="4533869"/>
            <a:chExt cx="1905000" cy="2001848"/>
          </a:xfrm>
        </p:grpSpPr>
        <p:grpSp>
          <p:nvGrpSpPr>
            <p:cNvPr id="7" name="Group 6">
              <a:extLst>
                <a:ext uri="{FF2B5EF4-FFF2-40B4-BE49-F238E27FC236}">
                  <a16:creationId xmlns:a16="http://schemas.microsoft.com/office/drawing/2014/main" xmlns="" id="{68AEB794-4673-E24A-A721-E8A1B5E94DEA}"/>
                </a:ext>
              </a:extLst>
            </p:cNvPr>
            <p:cNvGrpSpPr/>
            <p:nvPr/>
          </p:nvGrpSpPr>
          <p:grpSpPr>
            <a:xfrm>
              <a:off x="6827765" y="4573086"/>
              <a:ext cx="1793730" cy="1923415"/>
              <a:chOff x="6858000" y="4592694"/>
              <a:chExt cx="1793730" cy="1923415"/>
            </a:xfrm>
          </p:grpSpPr>
          <p:pic>
            <p:nvPicPr>
              <p:cNvPr id="9" name="Picture 8">
                <a:extLst>
                  <a:ext uri="{FF2B5EF4-FFF2-40B4-BE49-F238E27FC236}">
                    <a16:creationId xmlns:a16="http://schemas.microsoft.com/office/drawing/2014/main" xmlns="" id="{FA6DCC1F-A1D8-B04D-B6D1-4BD6FFD0F60B}"/>
                  </a:ext>
                </a:extLst>
              </p:cNvPr>
              <p:cNvPicPr>
                <a:picLocks noChangeAspect="1"/>
              </p:cNvPicPr>
              <p:nvPr/>
            </p:nvPicPr>
            <p:blipFill rotWithShape="1">
              <a:blip r:embed="rId4"/>
              <a:srcRect l="48244"/>
              <a:stretch/>
            </p:blipFill>
            <p:spPr>
              <a:xfrm>
                <a:off x="6934200" y="4592694"/>
                <a:ext cx="1717530" cy="1923415"/>
              </a:xfrm>
              <a:prstGeom prst="rect">
                <a:avLst/>
              </a:prstGeom>
            </p:spPr>
          </p:pic>
          <p:sp>
            <p:nvSpPr>
              <p:cNvPr id="10" name="Rectangle 9">
                <a:extLst>
                  <a:ext uri="{FF2B5EF4-FFF2-40B4-BE49-F238E27FC236}">
                    <a16:creationId xmlns:a16="http://schemas.microsoft.com/office/drawing/2014/main" xmlns="" id="{899F5A22-3F5B-FB46-8AFC-CF8805310776}"/>
                  </a:ext>
                </a:extLst>
              </p:cNvPr>
              <p:cNvSpPr/>
              <p:nvPr/>
            </p:nvSpPr>
            <p:spPr>
              <a:xfrm>
                <a:off x="6858000" y="6248400"/>
                <a:ext cx="152400" cy="242944"/>
              </a:xfrm>
              <a:prstGeom prst="rect">
                <a:avLst/>
              </a:prstGeom>
              <a:solidFill>
                <a:schemeClr val="bg1"/>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8" name="Rectangular Callout 7">
              <a:extLst>
                <a:ext uri="{FF2B5EF4-FFF2-40B4-BE49-F238E27FC236}">
                  <a16:creationId xmlns:a16="http://schemas.microsoft.com/office/drawing/2014/main" xmlns="" id="{A6684032-2795-FB4D-BAEA-03509011A9E2}"/>
                </a:ext>
              </a:extLst>
            </p:cNvPr>
            <p:cNvSpPr/>
            <p:nvPr/>
          </p:nvSpPr>
          <p:spPr>
            <a:xfrm>
              <a:off x="6772130" y="4533869"/>
              <a:ext cx="1905000" cy="2001848"/>
            </a:xfrm>
            <a:prstGeom prst="wedgeRectCallout">
              <a:avLst>
                <a:gd name="adj1" fmla="val 55493"/>
                <a:gd name="adj2" fmla="val -75448"/>
              </a:avLst>
            </a:prstGeom>
            <a:solidFill>
              <a:srgbClr val="009581">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11" name="TextBox 10">
            <a:extLst>
              <a:ext uri="{FF2B5EF4-FFF2-40B4-BE49-F238E27FC236}">
                <a16:creationId xmlns:a16="http://schemas.microsoft.com/office/drawing/2014/main" xmlns="" id="{EA6ABB13-C9B2-2347-B6A0-19461A98CFD8}"/>
              </a:ext>
            </a:extLst>
          </p:cNvPr>
          <p:cNvSpPr txBox="1"/>
          <p:nvPr/>
        </p:nvSpPr>
        <p:spPr>
          <a:xfrm>
            <a:off x="2916820" y="3246413"/>
            <a:ext cx="3489767" cy="738664"/>
          </a:xfrm>
          <a:prstGeom prst="rect">
            <a:avLst/>
          </a:prstGeom>
          <a:noFill/>
        </p:spPr>
        <p:txBody>
          <a:bodyPr wrap="square" rtlCol="0">
            <a:spAutoFit/>
          </a:bodyPr>
          <a:lstStyle/>
          <a:p>
            <a:pPr algn="ctr"/>
            <a:r>
              <a:rPr lang="en-US" sz="2100" b="1" kern="1200" dirty="0">
                <a:solidFill>
                  <a:prstClr val="black"/>
                </a:solidFill>
                <a:latin typeface="Calibri" panose="020F0502020204030204"/>
                <a:ea typeface=""/>
                <a:cs typeface=""/>
              </a:rPr>
              <a:t>Aggregated</a:t>
            </a:r>
            <a:r>
              <a:rPr lang="en-US" sz="2100" kern="1200" dirty="0">
                <a:solidFill>
                  <a:prstClr val="black"/>
                </a:solidFill>
                <a:latin typeface="Calibri" panose="020F0502020204030204"/>
                <a:ea typeface=""/>
                <a:cs typeface=""/>
              </a:rPr>
              <a:t> t-statistic in regression over TCGA samples</a:t>
            </a:r>
          </a:p>
        </p:txBody>
      </p:sp>
      <p:sp>
        <p:nvSpPr>
          <p:cNvPr id="12" name="Rectangle 11"/>
          <p:cNvSpPr/>
          <p:nvPr/>
        </p:nvSpPr>
        <p:spPr>
          <a:xfrm>
            <a:off x="44686" y="4835723"/>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smtClean="0">
                <a:solidFill>
                  <a:srgbClr val="222222"/>
                </a:solidFill>
                <a:latin typeface="Arial" charset="0"/>
              </a:rPr>
              <a:t>]</a:t>
            </a:r>
            <a:endParaRPr lang="en-US" dirty="0"/>
          </a:p>
        </p:txBody>
      </p:sp>
    </p:spTree>
    <p:extLst>
      <p:ext uri="{BB962C8B-B14F-4D97-AF65-F5344CB8AC3E}">
        <p14:creationId xmlns:p14="http://schemas.microsoft.com/office/powerpoint/2010/main" val="8866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5DBF94-E217-E349-A2D2-EE835861C3E3}"/>
              </a:ext>
            </a:extLst>
          </p:cNvPr>
          <p:cNvPicPr>
            <a:picLocks noChangeAspect="1"/>
          </p:cNvPicPr>
          <p:nvPr/>
        </p:nvPicPr>
        <p:blipFill>
          <a:blip r:embed="rId2"/>
          <a:stretch>
            <a:fillRect/>
          </a:stretch>
        </p:blipFill>
        <p:spPr>
          <a:xfrm>
            <a:off x="932861" y="753969"/>
            <a:ext cx="6858000" cy="1893342"/>
          </a:xfrm>
          <a:prstGeom prst="rect">
            <a:avLst/>
          </a:prstGeom>
        </p:spPr>
      </p:pic>
      <p:grpSp>
        <p:nvGrpSpPr>
          <p:cNvPr id="3" name="Group 2">
            <a:extLst>
              <a:ext uri="{FF2B5EF4-FFF2-40B4-BE49-F238E27FC236}">
                <a16:creationId xmlns:a16="http://schemas.microsoft.com/office/drawing/2014/main" xmlns="" id="{BB8CCDCA-42CF-7C4A-828C-12E76C55C720}"/>
              </a:ext>
            </a:extLst>
          </p:cNvPr>
          <p:cNvGrpSpPr/>
          <p:nvPr/>
        </p:nvGrpSpPr>
        <p:grpSpPr>
          <a:xfrm>
            <a:off x="1475786" y="227271"/>
            <a:ext cx="5772150" cy="1041046"/>
            <a:chOff x="734338" y="1659936"/>
            <a:chExt cx="7696200" cy="1388061"/>
          </a:xfrm>
        </p:grpSpPr>
        <p:sp>
          <p:nvSpPr>
            <p:cNvPr id="4" name="Rectangle 3">
              <a:extLst>
                <a:ext uri="{FF2B5EF4-FFF2-40B4-BE49-F238E27FC236}">
                  <a16:creationId xmlns:a16="http://schemas.microsoft.com/office/drawing/2014/main" xmlns="" id="{6DD70D4F-4B50-2541-B3DA-8C670BA84EEB}"/>
                </a:ext>
              </a:extLst>
            </p:cNvPr>
            <p:cNvSpPr/>
            <p:nvPr/>
          </p:nvSpPr>
          <p:spPr>
            <a:xfrm>
              <a:off x="734338" y="2298311"/>
              <a:ext cx="7696200" cy="749686"/>
            </a:xfrm>
            <a:prstGeom prst="rect">
              <a:avLst/>
            </a:prstGeom>
            <a:ln w="412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5" name="Straight Arrow Connector 4">
              <a:extLst>
                <a:ext uri="{FF2B5EF4-FFF2-40B4-BE49-F238E27FC236}">
                  <a16:creationId xmlns:a16="http://schemas.microsoft.com/office/drawing/2014/main" xmlns="" id="{2E0010DD-EC08-1748-A5C4-C194847D901B}"/>
                </a:ext>
              </a:extLst>
            </p:cNvPr>
            <p:cNvCxnSpPr>
              <a:cxnSpLocks/>
            </p:cNvCxnSpPr>
            <p:nvPr/>
          </p:nvCxnSpPr>
          <p:spPr>
            <a:xfrm flipV="1">
              <a:off x="2362200" y="1878295"/>
              <a:ext cx="457200" cy="393311"/>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5491138D-F2DB-B04E-9286-97CDF0D4EF13}"/>
                </a:ext>
              </a:extLst>
            </p:cNvPr>
            <p:cNvSpPr txBox="1"/>
            <p:nvPr/>
          </p:nvSpPr>
          <p:spPr>
            <a:xfrm>
              <a:off x="2791217" y="1659936"/>
              <a:ext cx="3533387" cy="615553"/>
            </a:xfrm>
            <a:prstGeom prst="rect">
              <a:avLst/>
            </a:prstGeom>
            <a:noFill/>
          </p:spPr>
          <p:txBody>
            <a:bodyPr wrap="square" rtlCol="0">
              <a:spAutoFit/>
            </a:bodyPr>
            <a:lstStyle/>
            <a:p>
              <a:r>
                <a:rPr lang="en-US" sz="1200" kern="1200" dirty="0">
                  <a:solidFill>
                    <a:srgbClr val="ED7D31">
                      <a:lumMod val="75000"/>
                    </a:srgbClr>
                  </a:solidFill>
                  <a:latin typeface="Calibri" panose="020F0502020204030204"/>
                  <a:ea typeface=""/>
                  <a:cs typeface=""/>
                </a:rPr>
                <a:t>Top Layer: Master regulators, regulating others more than being regulated</a:t>
              </a:r>
            </a:p>
          </p:txBody>
        </p:sp>
      </p:grpSp>
      <p:grpSp>
        <p:nvGrpSpPr>
          <p:cNvPr id="7" name="Group 6">
            <a:extLst>
              <a:ext uri="{FF2B5EF4-FFF2-40B4-BE49-F238E27FC236}">
                <a16:creationId xmlns:a16="http://schemas.microsoft.com/office/drawing/2014/main" xmlns="" id="{44C96133-A0DF-8246-8925-35AA7CFE3BAE}"/>
              </a:ext>
            </a:extLst>
          </p:cNvPr>
          <p:cNvGrpSpPr/>
          <p:nvPr/>
        </p:nvGrpSpPr>
        <p:grpSpPr>
          <a:xfrm>
            <a:off x="1828577" y="2029644"/>
            <a:ext cx="5145454" cy="958643"/>
            <a:chOff x="1204724" y="4063096"/>
            <a:chExt cx="6860605" cy="1278190"/>
          </a:xfrm>
        </p:grpSpPr>
        <p:sp>
          <p:nvSpPr>
            <p:cNvPr id="8" name="Rectangle 7">
              <a:extLst>
                <a:ext uri="{FF2B5EF4-FFF2-40B4-BE49-F238E27FC236}">
                  <a16:creationId xmlns:a16="http://schemas.microsoft.com/office/drawing/2014/main" xmlns="" id="{5CBC6FBC-D3C7-B54A-8B19-055FFD1D7EB8}"/>
                </a:ext>
              </a:extLst>
            </p:cNvPr>
            <p:cNvSpPr/>
            <p:nvPr/>
          </p:nvSpPr>
          <p:spPr>
            <a:xfrm>
              <a:off x="1204724" y="4063096"/>
              <a:ext cx="6860605" cy="560631"/>
            </a:xfrm>
            <a:prstGeom prst="rect">
              <a:avLst/>
            </a:prstGeom>
            <a:ln w="41275">
              <a:solidFill>
                <a:schemeClr val="accent4">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9" name="TextBox 8">
              <a:extLst>
                <a:ext uri="{FF2B5EF4-FFF2-40B4-BE49-F238E27FC236}">
                  <a16:creationId xmlns:a16="http://schemas.microsoft.com/office/drawing/2014/main" xmlns="" id="{6ABC73A5-4100-CA43-95BF-47C5ECE53242}"/>
                </a:ext>
              </a:extLst>
            </p:cNvPr>
            <p:cNvSpPr txBox="1"/>
            <p:nvPr/>
          </p:nvSpPr>
          <p:spPr>
            <a:xfrm>
              <a:off x="3048000" y="4725733"/>
              <a:ext cx="4005430" cy="615553"/>
            </a:xfrm>
            <a:prstGeom prst="rect">
              <a:avLst/>
            </a:prstGeom>
            <a:noFill/>
          </p:spPr>
          <p:txBody>
            <a:bodyPr wrap="square" rtlCol="0">
              <a:spAutoFit/>
            </a:bodyPr>
            <a:lstStyle/>
            <a:p>
              <a:r>
                <a:rPr lang="en-US" sz="1200" b="1" kern="1200" dirty="0">
                  <a:solidFill>
                    <a:srgbClr val="FFC000">
                      <a:lumMod val="75000"/>
                    </a:srgbClr>
                  </a:solidFill>
                  <a:latin typeface="Calibri" panose="020F0502020204030204"/>
                  <a:ea typeface=""/>
                  <a:cs typeface=""/>
                </a:rPr>
                <a:t>Bottom Layer: follower regulators, being regulated more than regulating others</a:t>
              </a:r>
            </a:p>
          </p:txBody>
        </p:sp>
        <p:cxnSp>
          <p:nvCxnSpPr>
            <p:cNvPr id="10" name="Straight Arrow Connector 9">
              <a:extLst>
                <a:ext uri="{FF2B5EF4-FFF2-40B4-BE49-F238E27FC236}">
                  <a16:creationId xmlns:a16="http://schemas.microsoft.com/office/drawing/2014/main" xmlns="" id="{99DC51AB-697F-504D-B7FB-A78745CDFC27}"/>
                </a:ext>
              </a:extLst>
            </p:cNvPr>
            <p:cNvCxnSpPr>
              <a:cxnSpLocks/>
            </p:cNvCxnSpPr>
            <p:nvPr/>
          </p:nvCxnSpPr>
          <p:spPr>
            <a:xfrm>
              <a:off x="2590800" y="4707325"/>
              <a:ext cx="457200" cy="321875"/>
            </a:xfrm>
            <a:prstGeom prst="straightConnector1">
              <a:avLst/>
            </a:prstGeom>
            <a:ln w="9525" cmpd="sng">
              <a:solidFill>
                <a:schemeClr val="accent4">
                  <a:lumMod val="75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3B3D8A55-0B1B-254B-A3E5-A28E63DEF5BE}"/>
              </a:ext>
            </a:extLst>
          </p:cNvPr>
          <p:cNvGrpSpPr/>
          <p:nvPr/>
        </p:nvGrpSpPr>
        <p:grpSpPr>
          <a:xfrm>
            <a:off x="1325083" y="2526618"/>
            <a:ext cx="6172202" cy="1349162"/>
            <a:chOff x="533400" y="4725733"/>
            <a:chExt cx="8229602" cy="1798882"/>
          </a:xfrm>
        </p:grpSpPr>
        <p:cxnSp>
          <p:nvCxnSpPr>
            <p:cNvPr id="12" name="Straight Arrow Connector 11">
              <a:extLst>
                <a:ext uri="{FF2B5EF4-FFF2-40B4-BE49-F238E27FC236}">
                  <a16:creationId xmlns:a16="http://schemas.microsoft.com/office/drawing/2014/main" xmlns="" id="{CF07C25E-CED9-D640-ACA7-63D853789A9A}"/>
                </a:ext>
              </a:extLst>
            </p:cNvPr>
            <p:cNvCxnSpPr>
              <a:cxnSpLocks/>
              <a:endCxn id="14" idx="1"/>
            </p:cNvCxnSpPr>
            <p:nvPr/>
          </p:nvCxnSpPr>
          <p:spPr>
            <a:xfrm>
              <a:off x="533400" y="4725733"/>
              <a:ext cx="2046323" cy="1491106"/>
            </a:xfrm>
            <a:prstGeom prst="straightConnector1">
              <a:avLst/>
            </a:prstGeom>
            <a:ln w="9525" cmpd="sng">
              <a:solidFill>
                <a:schemeClr val="tx1">
                  <a:lumMod val="50000"/>
                  <a:lumOff val="50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99DCEFBE-1849-DF48-AF81-F59B20CD052A}"/>
                </a:ext>
              </a:extLst>
            </p:cNvPr>
            <p:cNvCxnSpPr>
              <a:cxnSpLocks/>
              <a:endCxn id="14" idx="3"/>
            </p:cNvCxnSpPr>
            <p:nvPr/>
          </p:nvCxnSpPr>
          <p:spPr>
            <a:xfrm flipH="1">
              <a:off x="6585153" y="4725733"/>
              <a:ext cx="2177849" cy="1491106"/>
            </a:xfrm>
            <a:prstGeom prst="straightConnector1">
              <a:avLst/>
            </a:prstGeom>
            <a:ln w="9525" cmpd="sng">
              <a:solidFill>
                <a:schemeClr val="tx1">
                  <a:lumMod val="50000"/>
                  <a:lumOff val="50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237207DB-8CDF-B74A-92E6-EEA87EC943BD}"/>
                </a:ext>
              </a:extLst>
            </p:cNvPr>
            <p:cNvSpPr txBox="1"/>
            <p:nvPr/>
          </p:nvSpPr>
          <p:spPr>
            <a:xfrm>
              <a:off x="2579723" y="5909062"/>
              <a:ext cx="4005430" cy="615553"/>
            </a:xfrm>
            <a:prstGeom prst="rect">
              <a:avLst/>
            </a:prstGeom>
            <a:noFill/>
            <a:ln w="6350">
              <a:solidFill>
                <a:schemeClr val="tx1">
                  <a:lumMod val="50000"/>
                  <a:lumOff val="50000"/>
                </a:schemeClr>
              </a:solidFill>
            </a:ln>
          </p:spPr>
          <p:txBody>
            <a:bodyPr wrap="square" rtlCol="0">
              <a:spAutoFit/>
            </a:bodyPr>
            <a:lstStyle/>
            <a:p>
              <a:pPr algn="ctr"/>
              <a:r>
                <a:rPr lang="en-US" sz="1200" kern="1200" dirty="0">
                  <a:solidFill>
                    <a:prstClr val="black">
                      <a:lumMod val="50000"/>
                      <a:lumOff val="50000"/>
                    </a:prstClr>
                  </a:solidFill>
                  <a:latin typeface="Calibri" panose="020F0502020204030204"/>
                  <a:ea typeface=""/>
                  <a:cs typeface=""/>
                </a:rPr>
                <a:t>How much power each regulator has in driving tumor-normal differential expressions</a:t>
              </a:r>
            </a:p>
          </p:txBody>
        </p:sp>
      </p:grpSp>
      <p:grpSp>
        <p:nvGrpSpPr>
          <p:cNvPr id="15" name="Group 14">
            <a:extLst>
              <a:ext uri="{FF2B5EF4-FFF2-40B4-BE49-F238E27FC236}">
                <a16:creationId xmlns:a16="http://schemas.microsoft.com/office/drawing/2014/main" xmlns="" id="{026927E3-8333-CA41-A2CE-A584D8E86E46}"/>
              </a:ext>
            </a:extLst>
          </p:cNvPr>
          <p:cNvGrpSpPr/>
          <p:nvPr/>
        </p:nvGrpSpPr>
        <p:grpSpPr>
          <a:xfrm>
            <a:off x="1828577" y="3980375"/>
            <a:ext cx="5145453" cy="784830"/>
            <a:chOff x="1204725" y="432137"/>
            <a:chExt cx="6860604" cy="1046440"/>
          </a:xfrm>
        </p:grpSpPr>
        <p:grpSp>
          <p:nvGrpSpPr>
            <p:cNvPr id="16" name="Group 15">
              <a:extLst>
                <a:ext uri="{FF2B5EF4-FFF2-40B4-BE49-F238E27FC236}">
                  <a16:creationId xmlns:a16="http://schemas.microsoft.com/office/drawing/2014/main" xmlns="" id="{70CCA5AE-E839-9944-A1FD-95E422A8B88F}"/>
                </a:ext>
              </a:extLst>
            </p:cNvPr>
            <p:cNvGrpSpPr/>
            <p:nvPr/>
          </p:nvGrpSpPr>
          <p:grpSpPr>
            <a:xfrm>
              <a:off x="4343400" y="482870"/>
              <a:ext cx="3721929" cy="944975"/>
              <a:chOff x="103981" y="1205040"/>
              <a:chExt cx="3721929" cy="944975"/>
            </a:xfrm>
          </p:grpSpPr>
          <p:grpSp>
            <p:nvGrpSpPr>
              <p:cNvPr id="20" name="Group 19">
                <a:extLst>
                  <a:ext uri="{FF2B5EF4-FFF2-40B4-BE49-F238E27FC236}">
                    <a16:creationId xmlns:a16="http://schemas.microsoft.com/office/drawing/2014/main" xmlns="" id="{4167B41B-A5F5-4B45-981A-E75BE571DE44}"/>
                  </a:ext>
                </a:extLst>
              </p:cNvPr>
              <p:cNvGrpSpPr/>
              <p:nvPr/>
            </p:nvGrpSpPr>
            <p:grpSpPr>
              <a:xfrm>
                <a:off x="1247080" y="1205040"/>
                <a:ext cx="2578830" cy="353565"/>
                <a:chOff x="164370" y="1018035"/>
                <a:chExt cx="2578830" cy="353565"/>
              </a:xfrm>
            </p:grpSpPr>
            <p:sp>
              <p:nvSpPr>
                <p:cNvPr id="30" name="Rectangle 29">
                  <a:extLst>
                    <a:ext uri="{FF2B5EF4-FFF2-40B4-BE49-F238E27FC236}">
                      <a16:creationId xmlns:a16="http://schemas.microsoft.com/office/drawing/2014/main" xmlns="" id="{C781E111-9C7D-9D4A-BEDA-A908993E0728}"/>
                    </a:ext>
                  </a:extLst>
                </p:cNvPr>
                <p:cNvSpPr/>
                <p:nvPr/>
              </p:nvSpPr>
              <p:spPr>
                <a:xfrm>
                  <a:off x="425125" y="1219200"/>
                  <a:ext cx="510611" cy="152400"/>
                </a:xfrm>
                <a:prstGeom prst="rect">
                  <a:avLst/>
                </a:prstGeom>
                <a:solidFill>
                  <a:schemeClr val="accent4">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promoter</a:t>
                  </a:r>
                </a:p>
              </p:txBody>
            </p:sp>
            <p:sp>
              <p:nvSpPr>
                <p:cNvPr id="31" name="Rectangle 30">
                  <a:extLst>
                    <a:ext uri="{FF2B5EF4-FFF2-40B4-BE49-F238E27FC236}">
                      <a16:creationId xmlns:a16="http://schemas.microsoft.com/office/drawing/2014/main" xmlns="" id="{A379A66D-18D5-3741-B3F1-A10BD5BFC068}"/>
                    </a:ext>
                  </a:extLst>
                </p:cNvPr>
                <p:cNvSpPr/>
                <p:nvPr/>
              </p:nvSpPr>
              <p:spPr>
                <a:xfrm>
                  <a:off x="1068933" y="12192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sp>
              <p:nvSpPr>
                <p:cNvPr id="32" name="Rectangle 31">
                  <a:extLst>
                    <a:ext uri="{FF2B5EF4-FFF2-40B4-BE49-F238E27FC236}">
                      <a16:creationId xmlns:a16="http://schemas.microsoft.com/office/drawing/2014/main" xmlns="" id="{2E81FBE9-EC24-9843-BBE7-A305E6EEFCA6}"/>
                    </a:ext>
                  </a:extLst>
                </p:cNvPr>
                <p:cNvSpPr/>
                <p:nvPr/>
              </p:nvSpPr>
              <p:spPr>
                <a:xfrm>
                  <a:off x="1579544" y="1219200"/>
                  <a:ext cx="510611" cy="152400"/>
                </a:xfrm>
                <a:prstGeom prst="rect">
                  <a:avLst/>
                </a:prstGeom>
                <a:solidFill>
                  <a:schemeClr val="bg1">
                    <a:lumMod val="75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Intron</a:t>
                  </a:r>
                </a:p>
              </p:txBody>
            </p:sp>
            <p:sp>
              <p:nvSpPr>
                <p:cNvPr id="33" name="Rectangle 32">
                  <a:extLst>
                    <a:ext uri="{FF2B5EF4-FFF2-40B4-BE49-F238E27FC236}">
                      <a16:creationId xmlns:a16="http://schemas.microsoft.com/office/drawing/2014/main" xmlns="" id="{F4A6B921-9687-B646-9F58-81E6A3E0EC24}"/>
                    </a:ext>
                  </a:extLst>
                </p:cNvPr>
                <p:cNvSpPr/>
                <p:nvPr/>
              </p:nvSpPr>
              <p:spPr>
                <a:xfrm>
                  <a:off x="2090155" y="12192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cxnSp>
              <p:nvCxnSpPr>
                <p:cNvPr id="34" name="Straight Connector 33">
                  <a:extLst>
                    <a:ext uri="{FF2B5EF4-FFF2-40B4-BE49-F238E27FC236}">
                      <a16:creationId xmlns:a16="http://schemas.microsoft.com/office/drawing/2014/main" xmlns="" id="{703D8E0D-2D65-0E4B-B6BA-26085C8609B3}"/>
                    </a:ext>
                  </a:extLst>
                </p:cNvPr>
                <p:cNvCxnSpPr>
                  <a:cxnSpLocks/>
                </p:cNvCxnSpPr>
                <p:nvPr/>
              </p:nvCxnSpPr>
              <p:spPr>
                <a:xfrm>
                  <a:off x="164370" y="1371600"/>
                  <a:ext cx="25788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FDB2E257-7BEF-A644-98B3-9FC6F8F72496}"/>
                    </a:ext>
                  </a:extLst>
                </p:cNvPr>
                <p:cNvSpPr/>
                <p:nvPr/>
              </p:nvSpPr>
              <p:spPr>
                <a:xfrm>
                  <a:off x="284581" y="1018035"/>
                  <a:ext cx="228600" cy="228600"/>
                </a:xfrm>
                <a:prstGeom prst="ellipse">
                  <a:avLst/>
                </a:prstGeom>
                <a:solidFill>
                  <a:schemeClr val="accent6">
                    <a:lumMod val="75000"/>
                  </a:schemeClr>
                </a:soli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nchorCtr="1"/>
                <a:lstStyle/>
                <a:p>
                  <a:pPr algn="ctr"/>
                  <a:r>
                    <a:rPr lang="en-US" sz="675" kern="1200" dirty="0">
                      <a:solidFill>
                        <a:prstClr val="black"/>
                      </a:solidFill>
                    </a:rPr>
                    <a:t>TF</a:t>
                  </a:r>
                </a:p>
              </p:txBody>
            </p:sp>
          </p:grpSp>
          <p:grpSp>
            <p:nvGrpSpPr>
              <p:cNvPr id="21" name="Group 20">
                <a:extLst>
                  <a:ext uri="{FF2B5EF4-FFF2-40B4-BE49-F238E27FC236}">
                    <a16:creationId xmlns:a16="http://schemas.microsoft.com/office/drawing/2014/main" xmlns="" id="{EDC3362A-46C4-D845-9CAE-E416961BA8F0}"/>
                  </a:ext>
                </a:extLst>
              </p:cNvPr>
              <p:cNvGrpSpPr/>
              <p:nvPr/>
            </p:nvGrpSpPr>
            <p:grpSpPr>
              <a:xfrm>
                <a:off x="1752600" y="1630680"/>
                <a:ext cx="1731264" cy="426720"/>
                <a:chOff x="935736" y="1554480"/>
                <a:chExt cx="1731264" cy="426720"/>
              </a:xfrm>
            </p:grpSpPr>
            <p:grpSp>
              <p:nvGrpSpPr>
                <p:cNvPr id="24" name="Group 23">
                  <a:extLst>
                    <a:ext uri="{FF2B5EF4-FFF2-40B4-BE49-F238E27FC236}">
                      <a16:creationId xmlns:a16="http://schemas.microsoft.com/office/drawing/2014/main" xmlns="" id="{BFD34FA9-5289-EC4A-9680-9364F33C103A}"/>
                    </a:ext>
                  </a:extLst>
                </p:cNvPr>
                <p:cNvGrpSpPr/>
                <p:nvPr/>
              </p:nvGrpSpPr>
              <p:grpSpPr>
                <a:xfrm>
                  <a:off x="935736" y="1828800"/>
                  <a:ext cx="1731264" cy="152400"/>
                  <a:chOff x="935736" y="1828800"/>
                  <a:chExt cx="1731264" cy="152400"/>
                </a:xfrm>
              </p:grpSpPr>
              <p:sp>
                <p:nvSpPr>
                  <p:cNvPr id="26" name="Rectangle 25">
                    <a:extLst>
                      <a:ext uri="{FF2B5EF4-FFF2-40B4-BE49-F238E27FC236}">
                        <a16:creationId xmlns:a16="http://schemas.microsoft.com/office/drawing/2014/main" xmlns="" id="{67B62741-B3C7-9B4B-AB4B-43AC157FBD6F}"/>
                      </a:ext>
                    </a:extLst>
                  </p:cNvPr>
                  <p:cNvSpPr/>
                  <p:nvPr/>
                </p:nvSpPr>
                <p:spPr>
                  <a:xfrm>
                    <a:off x="1068933" y="18288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sp>
                <p:nvSpPr>
                  <p:cNvPr id="27" name="Rectangle 26">
                    <a:extLst>
                      <a:ext uri="{FF2B5EF4-FFF2-40B4-BE49-F238E27FC236}">
                        <a16:creationId xmlns:a16="http://schemas.microsoft.com/office/drawing/2014/main" xmlns="" id="{B21882B0-EA4A-B243-9223-CB17CEE66370}"/>
                      </a:ext>
                    </a:extLst>
                  </p:cNvPr>
                  <p:cNvSpPr/>
                  <p:nvPr/>
                </p:nvSpPr>
                <p:spPr>
                  <a:xfrm>
                    <a:off x="1546789" y="18288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cxnSp>
                <p:nvCxnSpPr>
                  <p:cNvPr id="28" name="Straight Connector 27">
                    <a:extLst>
                      <a:ext uri="{FF2B5EF4-FFF2-40B4-BE49-F238E27FC236}">
                        <a16:creationId xmlns:a16="http://schemas.microsoft.com/office/drawing/2014/main" xmlns="" id="{6664A87F-EF5F-AE46-AE43-A37640F24591}"/>
                      </a:ext>
                    </a:extLst>
                  </p:cNvPr>
                  <p:cNvCxnSpPr>
                    <a:cxnSpLocks/>
                  </p:cNvCxnSpPr>
                  <p:nvPr/>
                </p:nvCxnSpPr>
                <p:spPr>
                  <a:xfrm>
                    <a:off x="935736" y="1981200"/>
                    <a:ext cx="1731264"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DB3F28E8-C903-A146-B27B-00F859C6020D}"/>
                      </a:ext>
                    </a:extLst>
                  </p:cNvPr>
                  <p:cNvSpPr/>
                  <p:nvPr/>
                </p:nvSpPr>
                <p:spPr>
                  <a:xfrm>
                    <a:off x="2057400" y="1828800"/>
                    <a:ext cx="411480" cy="152400"/>
                  </a:xfrm>
                  <a:prstGeom prst="rect">
                    <a:avLst/>
                  </a:prstGeom>
                  <a:noFill/>
                  <a:ln w="9525">
                    <a:no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AAAAA</a:t>
                    </a:r>
                  </a:p>
                </p:txBody>
              </p:sp>
            </p:grpSp>
            <p:sp>
              <p:nvSpPr>
                <p:cNvPr id="25" name="Triangle 24">
                  <a:extLst>
                    <a:ext uri="{FF2B5EF4-FFF2-40B4-BE49-F238E27FC236}">
                      <a16:creationId xmlns:a16="http://schemas.microsoft.com/office/drawing/2014/main" xmlns="" id="{D459E701-9C79-444E-A1C8-0D872979578A}"/>
                    </a:ext>
                  </a:extLst>
                </p:cNvPr>
                <p:cNvSpPr>
                  <a:spLocks noChangeAspect="1"/>
                </p:cNvSpPr>
                <p:nvPr/>
              </p:nvSpPr>
              <p:spPr>
                <a:xfrm>
                  <a:off x="2191675" y="1554480"/>
                  <a:ext cx="318211" cy="274320"/>
                </a:xfrm>
                <a:prstGeom prst="triangle">
                  <a:avLst/>
                </a:prstGeom>
                <a:solidFill>
                  <a:srgbClr val="00C1BE"/>
                </a:solidFill>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algn="ctr"/>
                  <a:r>
                    <a:rPr lang="en-US" sz="675" kern="1200" dirty="0">
                      <a:solidFill>
                        <a:prstClr val="black"/>
                      </a:solidFill>
                    </a:rPr>
                    <a:t>RBP</a:t>
                  </a:r>
                </a:p>
              </p:txBody>
            </p:sp>
          </p:grpSp>
          <p:sp>
            <p:nvSpPr>
              <p:cNvPr id="22" name="TextBox 21">
                <a:extLst>
                  <a:ext uri="{FF2B5EF4-FFF2-40B4-BE49-F238E27FC236}">
                    <a16:creationId xmlns:a16="http://schemas.microsoft.com/office/drawing/2014/main" xmlns="" id="{164605C2-04FB-A746-844C-56B260C673D3}"/>
                  </a:ext>
                </a:extLst>
              </p:cNvPr>
              <p:cNvSpPr txBox="1"/>
              <p:nvPr/>
            </p:nvSpPr>
            <p:spPr>
              <a:xfrm>
                <a:off x="103981" y="1279751"/>
                <a:ext cx="1137299" cy="307776"/>
              </a:xfrm>
              <a:prstGeom prst="rect">
                <a:avLst/>
              </a:prstGeom>
              <a:noFill/>
            </p:spPr>
            <p:txBody>
              <a:bodyPr wrap="square" rtlCol="0">
                <a:spAutoFit/>
              </a:bodyPr>
              <a:lstStyle/>
              <a:p>
                <a:r>
                  <a:rPr lang="en-US" sz="900" kern="1200" dirty="0">
                    <a:solidFill>
                      <a:prstClr val="black"/>
                    </a:solidFill>
                    <a:latin typeface="Calibri" panose="020F0502020204030204"/>
                    <a:ea typeface=""/>
                    <a:cs typeface=""/>
                  </a:rPr>
                  <a:t>Transcription</a:t>
                </a:r>
              </a:p>
            </p:txBody>
          </p:sp>
          <p:sp>
            <p:nvSpPr>
              <p:cNvPr id="23" name="TextBox 22">
                <a:extLst>
                  <a:ext uri="{FF2B5EF4-FFF2-40B4-BE49-F238E27FC236}">
                    <a16:creationId xmlns:a16="http://schemas.microsoft.com/office/drawing/2014/main" xmlns="" id="{0405A0C6-0906-DB49-9345-7D3DD2729D51}"/>
                  </a:ext>
                </a:extLst>
              </p:cNvPr>
              <p:cNvSpPr txBox="1"/>
              <p:nvPr/>
            </p:nvSpPr>
            <p:spPr>
              <a:xfrm>
                <a:off x="120709" y="1811460"/>
                <a:ext cx="1635748" cy="338555"/>
              </a:xfrm>
              <a:prstGeom prst="rect">
                <a:avLst/>
              </a:prstGeom>
              <a:noFill/>
            </p:spPr>
            <p:txBody>
              <a:bodyPr wrap="square" rtlCol="0">
                <a:spAutoFit/>
              </a:bodyPr>
              <a:lstStyle/>
              <a:p>
                <a:r>
                  <a:rPr lang="en-US" sz="1050" kern="1200" dirty="0">
                    <a:solidFill>
                      <a:prstClr val="black"/>
                    </a:solidFill>
                    <a:latin typeface="Calibri" panose="020F0502020204030204"/>
                    <a:ea typeface=""/>
                    <a:cs typeface=""/>
                  </a:rPr>
                  <a:t>Post-transcription</a:t>
                </a:r>
              </a:p>
            </p:txBody>
          </p:sp>
        </p:grpSp>
        <p:grpSp>
          <p:nvGrpSpPr>
            <p:cNvPr id="17" name="Group 16">
              <a:extLst>
                <a:ext uri="{FF2B5EF4-FFF2-40B4-BE49-F238E27FC236}">
                  <a16:creationId xmlns:a16="http://schemas.microsoft.com/office/drawing/2014/main" xmlns="" id="{2558A4A4-8BA2-ED4E-9AE6-2F4F52876210}"/>
                </a:ext>
              </a:extLst>
            </p:cNvPr>
            <p:cNvGrpSpPr/>
            <p:nvPr/>
          </p:nvGrpSpPr>
          <p:grpSpPr>
            <a:xfrm>
              <a:off x="1204725" y="432137"/>
              <a:ext cx="2648978" cy="1046440"/>
              <a:chOff x="1204725" y="304166"/>
              <a:chExt cx="2648978" cy="1046440"/>
            </a:xfrm>
          </p:grpSpPr>
          <p:sp>
            <p:nvSpPr>
              <p:cNvPr id="18" name="TextBox 17">
                <a:extLst>
                  <a:ext uri="{FF2B5EF4-FFF2-40B4-BE49-F238E27FC236}">
                    <a16:creationId xmlns:a16="http://schemas.microsoft.com/office/drawing/2014/main" xmlns="" id="{DE56AFDC-246B-8243-BF9A-B36CA13F5BDD}"/>
                  </a:ext>
                </a:extLst>
              </p:cNvPr>
              <p:cNvSpPr txBox="1"/>
              <p:nvPr/>
            </p:nvSpPr>
            <p:spPr>
              <a:xfrm>
                <a:off x="1674397" y="304166"/>
                <a:ext cx="1778264" cy="400109"/>
              </a:xfrm>
              <a:prstGeom prst="rect">
                <a:avLst/>
              </a:prstGeom>
              <a:noFill/>
            </p:spPr>
            <p:txBody>
              <a:bodyPr wrap="none" rtlCol="0">
                <a:spAutoFit/>
              </a:bodyPr>
              <a:lstStyle/>
              <a:p>
                <a:r>
                  <a:rPr lang="en-US" sz="1350" kern="1200" dirty="0">
                    <a:solidFill>
                      <a:srgbClr val="0432FF"/>
                    </a:solidFill>
                    <a:latin typeface="Calibri" panose="020F0502020204030204"/>
                    <a:ea typeface=""/>
                    <a:cs typeface=""/>
                  </a:rPr>
                  <a:t>TF-RBP crosstalk</a:t>
                </a:r>
              </a:p>
            </p:txBody>
          </p:sp>
          <p:sp>
            <p:nvSpPr>
              <p:cNvPr id="19" name="TextBox 18">
                <a:extLst>
                  <a:ext uri="{FF2B5EF4-FFF2-40B4-BE49-F238E27FC236}">
                    <a16:creationId xmlns:a16="http://schemas.microsoft.com/office/drawing/2014/main" xmlns="" id="{9C79E1DA-2656-7A41-9F38-09B9EB7D8E1A}"/>
                  </a:ext>
                </a:extLst>
              </p:cNvPr>
              <p:cNvSpPr txBox="1"/>
              <p:nvPr/>
            </p:nvSpPr>
            <p:spPr>
              <a:xfrm>
                <a:off x="1204725" y="673498"/>
                <a:ext cx="2648978" cy="677108"/>
              </a:xfrm>
              <a:prstGeom prst="rect">
                <a:avLst/>
              </a:prstGeom>
              <a:pattFill prst="openDmnd">
                <a:fgClr>
                  <a:schemeClr val="bg1">
                    <a:lumMod val="85000"/>
                  </a:schemeClr>
                </a:fgClr>
                <a:bgClr>
                  <a:schemeClr val="bg1"/>
                </a:bgClr>
              </a:pattFill>
            </p:spPr>
            <p:txBody>
              <a:bodyPr wrap="square" rtlCol="0">
                <a:spAutoFit/>
              </a:bodyPr>
              <a:lstStyle/>
              <a:p>
                <a:pPr algn="ctr">
                  <a:tabLst>
                    <a:tab pos="556008" algn="l"/>
                  </a:tabLst>
                </a:pPr>
                <a:r>
                  <a:rPr lang="en-US" sz="1350" kern="1200" dirty="0">
                    <a:solidFill>
                      <a:prstClr val="black"/>
                    </a:solidFill>
                    <a:latin typeface="Calibri" panose="020F0502020204030204"/>
                    <a:ea typeface=""/>
                    <a:cs typeface=""/>
                  </a:rPr>
                  <a:t>TF-RBP regulate the same gene at different levels</a:t>
                </a:r>
              </a:p>
            </p:txBody>
          </p:sp>
        </p:grpSp>
      </p:grpSp>
      <p:sp>
        <p:nvSpPr>
          <p:cNvPr id="36" name="Rectangle 35"/>
          <p:cNvSpPr/>
          <p:nvPr/>
        </p:nvSpPr>
        <p:spPr>
          <a:xfrm rot="16200000">
            <a:off x="7713159" y="3713120"/>
            <a:ext cx="2553904"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a:t>
            </a:r>
            <a:endParaRPr lang="en-US" dirty="0"/>
          </a:p>
        </p:txBody>
      </p:sp>
    </p:spTree>
    <p:extLst>
      <p:ext uri="{BB962C8B-B14F-4D97-AF65-F5344CB8AC3E}">
        <p14:creationId xmlns:p14="http://schemas.microsoft.com/office/powerpoint/2010/main" val="362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0127CEA-391F-CF4B-B406-2AAB9512A182}"/>
              </a:ext>
            </a:extLst>
          </p:cNvPr>
          <p:cNvPicPr>
            <a:picLocks noChangeAspect="1"/>
          </p:cNvPicPr>
          <p:nvPr/>
        </p:nvPicPr>
        <p:blipFill>
          <a:blip r:embed="rId2"/>
          <a:stretch>
            <a:fillRect/>
          </a:stretch>
        </p:blipFill>
        <p:spPr>
          <a:xfrm>
            <a:off x="1603814" y="499592"/>
            <a:ext cx="3557111" cy="1186815"/>
          </a:xfrm>
          <a:prstGeom prst="rect">
            <a:avLst/>
          </a:prstGeom>
        </p:spPr>
      </p:pic>
      <p:sp>
        <p:nvSpPr>
          <p:cNvPr id="3" name="TextBox 2">
            <a:extLst>
              <a:ext uri="{FF2B5EF4-FFF2-40B4-BE49-F238E27FC236}">
                <a16:creationId xmlns:a16="http://schemas.microsoft.com/office/drawing/2014/main" xmlns="" id="{2B1352A5-DE9E-E447-9CA0-7CE593BAB7DA}"/>
              </a:ext>
            </a:extLst>
          </p:cNvPr>
          <p:cNvSpPr txBox="1"/>
          <p:nvPr/>
        </p:nvSpPr>
        <p:spPr>
          <a:xfrm>
            <a:off x="1726287" y="1636450"/>
            <a:ext cx="1274440" cy="507831"/>
          </a:xfrm>
          <a:prstGeom prst="rect">
            <a:avLst/>
          </a:prstGeom>
          <a:noFill/>
        </p:spPr>
        <p:txBody>
          <a:bodyPr wrap="square" rtlCol="0">
            <a:spAutoFit/>
          </a:bodyPr>
          <a:lstStyle/>
          <a:p>
            <a:pPr algn="ctr"/>
            <a:r>
              <a:rPr lang="en-US" sz="1350" b="1" kern="1200" dirty="0">
                <a:solidFill>
                  <a:srgbClr val="70AD47">
                    <a:lumMod val="75000"/>
                  </a:srgbClr>
                </a:solidFill>
                <a:latin typeface="Calibri" panose="020F0502020204030204"/>
                <a:ea typeface=""/>
                <a:cs typeface=""/>
              </a:rPr>
              <a:t>initiate transcription</a:t>
            </a:r>
          </a:p>
        </p:txBody>
      </p:sp>
      <p:grpSp>
        <p:nvGrpSpPr>
          <p:cNvPr id="4" name="Group 3">
            <a:extLst>
              <a:ext uri="{FF2B5EF4-FFF2-40B4-BE49-F238E27FC236}">
                <a16:creationId xmlns:a16="http://schemas.microsoft.com/office/drawing/2014/main" xmlns="" id="{A1810F03-3037-FC46-91C0-852F763CB5A8}"/>
              </a:ext>
            </a:extLst>
          </p:cNvPr>
          <p:cNvGrpSpPr/>
          <p:nvPr/>
        </p:nvGrpSpPr>
        <p:grpSpPr>
          <a:xfrm>
            <a:off x="1457991" y="378641"/>
            <a:ext cx="586444" cy="1713123"/>
            <a:chOff x="1996955" y="544683"/>
            <a:chExt cx="781925" cy="2284164"/>
          </a:xfrm>
        </p:grpSpPr>
        <p:pic>
          <p:nvPicPr>
            <p:cNvPr id="5" name="Picture 4">
              <a:extLst>
                <a:ext uri="{FF2B5EF4-FFF2-40B4-BE49-F238E27FC236}">
                  <a16:creationId xmlns:a16="http://schemas.microsoft.com/office/drawing/2014/main" xmlns="" id="{95DB8AFF-3409-144E-B982-56D47BAE860F}"/>
                </a:ext>
              </a:extLst>
            </p:cNvPr>
            <p:cNvPicPr>
              <a:picLocks noChangeAspect="1"/>
            </p:cNvPicPr>
            <p:nvPr/>
          </p:nvPicPr>
          <p:blipFill>
            <a:blip r:embed="rId3"/>
            <a:stretch>
              <a:fillRect/>
            </a:stretch>
          </p:blipFill>
          <p:spPr>
            <a:xfrm>
              <a:off x="1996955" y="2270047"/>
              <a:ext cx="571500" cy="558800"/>
            </a:xfrm>
            <a:prstGeom prst="rect">
              <a:avLst/>
            </a:prstGeom>
          </p:spPr>
        </p:pic>
        <p:pic>
          <p:nvPicPr>
            <p:cNvPr id="6" name="Picture 5">
              <a:extLst>
                <a:ext uri="{FF2B5EF4-FFF2-40B4-BE49-F238E27FC236}">
                  <a16:creationId xmlns:a16="http://schemas.microsoft.com/office/drawing/2014/main" xmlns="" id="{DD46FDF3-905C-D341-8614-DCC135F1B71E}"/>
                </a:ext>
              </a:extLst>
            </p:cNvPr>
            <p:cNvPicPr>
              <a:picLocks noChangeAspect="1"/>
            </p:cNvPicPr>
            <p:nvPr/>
          </p:nvPicPr>
          <p:blipFill>
            <a:blip r:embed="rId4"/>
            <a:stretch>
              <a:fillRect/>
            </a:stretch>
          </p:blipFill>
          <p:spPr>
            <a:xfrm>
              <a:off x="2159965" y="544683"/>
              <a:ext cx="222250" cy="191135"/>
            </a:xfrm>
            <a:prstGeom prst="rect">
              <a:avLst/>
            </a:prstGeom>
          </p:spPr>
        </p:pic>
        <p:pic>
          <p:nvPicPr>
            <p:cNvPr id="7" name="Picture 6">
              <a:extLst>
                <a:ext uri="{FF2B5EF4-FFF2-40B4-BE49-F238E27FC236}">
                  <a16:creationId xmlns:a16="http://schemas.microsoft.com/office/drawing/2014/main" xmlns="" id="{6D28C869-9FF5-414A-A808-544C2129FF75}"/>
                </a:ext>
              </a:extLst>
            </p:cNvPr>
            <p:cNvPicPr>
              <a:picLocks noChangeAspect="1"/>
            </p:cNvPicPr>
            <p:nvPr/>
          </p:nvPicPr>
          <p:blipFill>
            <a:blip r:embed="rId5"/>
            <a:stretch>
              <a:fillRect/>
            </a:stretch>
          </p:blipFill>
          <p:spPr>
            <a:xfrm>
              <a:off x="2043899" y="1013537"/>
              <a:ext cx="200025" cy="160020"/>
            </a:xfrm>
            <a:prstGeom prst="rect">
              <a:avLst/>
            </a:prstGeom>
          </p:spPr>
        </p:pic>
        <p:pic>
          <p:nvPicPr>
            <p:cNvPr id="8" name="Picture 7">
              <a:extLst>
                <a:ext uri="{FF2B5EF4-FFF2-40B4-BE49-F238E27FC236}">
                  <a16:creationId xmlns:a16="http://schemas.microsoft.com/office/drawing/2014/main" xmlns="" id="{BFBEC56D-FFBC-8B44-A6E0-513F2400D3C3}"/>
                </a:ext>
              </a:extLst>
            </p:cNvPr>
            <p:cNvPicPr>
              <a:picLocks noChangeAspect="1"/>
            </p:cNvPicPr>
            <p:nvPr/>
          </p:nvPicPr>
          <p:blipFill>
            <a:blip r:embed="rId6"/>
            <a:stretch>
              <a:fillRect/>
            </a:stretch>
          </p:blipFill>
          <p:spPr>
            <a:xfrm>
              <a:off x="2187695" y="1453927"/>
              <a:ext cx="591185" cy="168910"/>
            </a:xfrm>
            <a:prstGeom prst="rect">
              <a:avLst/>
            </a:prstGeom>
          </p:spPr>
        </p:pic>
        <p:pic>
          <p:nvPicPr>
            <p:cNvPr id="9" name="Picture 8">
              <a:extLst>
                <a:ext uri="{FF2B5EF4-FFF2-40B4-BE49-F238E27FC236}">
                  <a16:creationId xmlns:a16="http://schemas.microsoft.com/office/drawing/2014/main" xmlns="" id="{FDAB369C-DD04-A341-AEC8-898D352D9AF6}"/>
                </a:ext>
              </a:extLst>
            </p:cNvPr>
            <p:cNvPicPr>
              <a:picLocks noChangeAspect="1"/>
            </p:cNvPicPr>
            <p:nvPr/>
          </p:nvPicPr>
          <p:blipFill>
            <a:blip r:embed="rId7"/>
            <a:stretch>
              <a:fillRect/>
            </a:stretch>
          </p:blipFill>
          <p:spPr>
            <a:xfrm>
              <a:off x="2243924" y="1851365"/>
              <a:ext cx="213360" cy="160020"/>
            </a:xfrm>
            <a:prstGeom prst="rect">
              <a:avLst/>
            </a:prstGeom>
          </p:spPr>
        </p:pic>
      </p:grpSp>
      <p:grpSp>
        <p:nvGrpSpPr>
          <p:cNvPr id="10" name="Group 9">
            <a:extLst>
              <a:ext uri="{FF2B5EF4-FFF2-40B4-BE49-F238E27FC236}">
                <a16:creationId xmlns:a16="http://schemas.microsoft.com/office/drawing/2014/main" xmlns="" id="{E8809A52-0E3F-024D-AA04-30DEB6D56609}"/>
              </a:ext>
            </a:extLst>
          </p:cNvPr>
          <p:cNvGrpSpPr/>
          <p:nvPr/>
        </p:nvGrpSpPr>
        <p:grpSpPr>
          <a:xfrm>
            <a:off x="3502938" y="415738"/>
            <a:ext cx="1423265" cy="1677912"/>
            <a:chOff x="4723552" y="594147"/>
            <a:chExt cx="1897686" cy="2237216"/>
          </a:xfrm>
        </p:grpSpPr>
        <p:pic>
          <p:nvPicPr>
            <p:cNvPr id="11" name="Picture 10">
              <a:extLst>
                <a:ext uri="{FF2B5EF4-FFF2-40B4-BE49-F238E27FC236}">
                  <a16:creationId xmlns:a16="http://schemas.microsoft.com/office/drawing/2014/main" xmlns="" id="{304D6363-4B89-4440-B64A-547899DC9B00}"/>
                </a:ext>
              </a:extLst>
            </p:cNvPr>
            <p:cNvPicPr>
              <a:picLocks noChangeAspect="1"/>
            </p:cNvPicPr>
            <p:nvPr/>
          </p:nvPicPr>
          <p:blipFill>
            <a:blip r:embed="rId8"/>
            <a:stretch>
              <a:fillRect/>
            </a:stretch>
          </p:blipFill>
          <p:spPr>
            <a:xfrm>
              <a:off x="5798913" y="594147"/>
              <a:ext cx="400050" cy="182245"/>
            </a:xfrm>
            <a:prstGeom prst="rect">
              <a:avLst/>
            </a:prstGeom>
          </p:spPr>
        </p:pic>
        <p:pic>
          <p:nvPicPr>
            <p:cNvPr id="12" name="Picture 11">
              <a:extLst>
                <a:ext uri="{FF2B5EF4-FFF2-40B4-BE49-F238E27FC236}">
                  <a16:creationId xmlns:a16="http://schemas.microsoft.com/office/drawing/2014/main" xmlns="" id="{83AF0D19-C4F1-A340-903B-B9F5601D6A19}"/>
                </a:ext>
              </a:extLst>
            </p:cNvPr>
            <p:cNvPicPr>
              <a:picLocks noChangeAspect="1"/>
            </p:cNvPicPr>
            <p:nvPr/>
          </p:nvPicPr>
          <p:blipFill>
            <a:blip r:embed="rId9"/>
            <a:stretch>
              <a:fillRect/>
            </a:stretch>
          </p:blipFill>
          <p:spPr>
            <a:xfrm>
              <a:off x="5547035" y="994217"/>
              <a:ext cx="813435" cy="151130"/>
            </a:xfrm>
            <a:prstGeom prst="rect">
              <a:avLst/>
            </a:prstGeom>
          </p:spPr>
        </p:pic>
        <p:pic>
          <p:nvPicPr>
            <p:cNvPr id="13" name="Picture 12">
              <a:extLst>
                <a:ext uri="{FF2B5EF4-FFF2-40B4-BE49-F238E27FC236}">
                  <a16:creationId xmlns:a16="http://schemas.microsoft.com/office/drawing/2014/main" xmlns="" id="{05B5F99E-DF2F-F24D-9EAF-0DFEE7B4DCD5}"/>
                </a:ext>
              </a:extLst>
            </p:cNvPr>
            <p:cNvPicPr>
              <a:picLocks noChangeAspect="1"/>
            </p:cNvPicPr>
            <p:nvPr/>
          </p:nvPicPr>
          <p:blipFill>
            <a:blip r:embed="rId10"/>
            <a:stretch>
              <a:fillRect/>
            </a:stretch>
          </p:blipFill>
          <p:spPr>
            <a:xfrm>
              <a:off x="4723552" y="1441721"/>
              <a:ext cx="1635760" cy="164465"/>
            </a:xfrm>
            <a:prstGeom prst="rect">
              <a:avLst/>
            </a:prstGeom>
          </p:spPr>
        </p:pic>
        <p:pic>
          <p:nvPicPr>
            <p:cNvPr id="14" name="Picture 13">
              <a:extLst>
                <a:ext uri="{FF2B5EF4-FFF2-40B4-BE49-F238E27FC236}">
                  <a16:creationId xmlns:a16="http://schemas.microsoft.com/office/drawing/2014/main" xmlns="" id="{AEF2C1A8-2B3B-E541-AD09-049CBC5EE904}"/>
                </a:ext>
              </a:extLst>
            </p:cNvPr>
            <p:cNvPicPr>
              <a:picLocks noChangeAspect="1"/>
            </p:cNvPicPr>
            <p:nvPr/>
          </p:nvPicPr>
          <p:blipFill>
            <a:blip r:embed="rId11"/>
            <a:stretch>
              <a:fillRect/>
            </a:stretch>
          </p:blipFill>
          <p:spPr>
            <a:xfrm>
              <a:off x="6208070" y="1925369"/>
              <a:ext cx="84455" cy="155575"/>
            </a:xfrm>
            <a:prstGeom prst="rect">
              <a:avLst/>
            </a:prstGeom>
          </p:spPr>
        </p:pic>
        <p:pic>
          <p:nvPicPr>
            <p:cNvPr id="15" name="Picture 14">
              <a:extLst>
                <a:ext uri="{FF2B5EF4-FFF2-40B4-BE49-F238E27FC236}">
                  <a16:creationId xmlns:a16="http://schemas.microsoft.com/office/drawing/2014/main" xmlns="" id="{C1FCADBE-381E-334A-8AF8-5DF47B8162B3}"/>
                </a:ext>
              </a:extLst>
            </p:cNvPr>
            <p:cNvPicPr>
              <a:picLocks noChangeAspect="1"/>
            </p:cNvPicPr>
            <p:nvPr/>
          </p:nvPicPr>
          <p:blipFill>
            <a:blip r:embed="rId12"/>
            <a:stretch>
              <a:fillRect/>
            </a:stretch>
          </p:blipFill>
          <p:spPr>
            <a:xfrm>
              <a:off x="5998938" y="2221763"/>
              <a:ext cx="622300" cy="609600"/>
            </a:xfrm>
            <a:prstGeom prst="rect">
              <a:avLst/>
            </a:prstGeom>
          </p:spPr>
        </p:pic>
      </p:grpSp>
      <p:sp>
        <p:nvSpPr>
          <p:cNvPr id="16" name="TextBox 15">
            <a:extLst>
              <a:ext uri="{FF2B5EF4-FFF2-40B4-BE49-F238E27FC236}">
                <a16:creationId xmlns:a16="http://schemas.microsoft.com/office/drawing/2014/main" xmlns="" id="{899C7024-0C14-8544-9776-8809CB91EE72}"/>
              </a:ext>
            </a:extLst>
          </p:cNvPr>
          <p:cNvSpPr txBox="1"/>
          <p:nvPr/>
        </p:nvSpPr>
        <p:spPr>
          <a:xfrm>
            <a:off x="3416176" y="1686406"/>
            <a:ext cx="1035374" cy="507831"/>
          </a:xfrm>
          <a:prstGeom prst="rect">
            <a:avLst/>
          </a:prstGeom>
          <a:noFill/>
        </p:spPr>
        <p:txBody>
          <a:bodyPr wrap="square" rtlCol="0">
            <a:spAutoFit/>
          </a:bodyPr>
          <a:lstStyle/>
          <a:p>
            <a:pPr algn="ctr"/>
            <a:r>
              <a:rPr lang="en-US" sz="1350" b="1" kern="1200" dirty="0">
                <a:solidFill>
                  <a:srgbClr val="009581"/>
                </a:solidFill>
                <a:latin typeface="Calibri" panose="020F0502020204030204"/>
                <a:ea typeface=""/>
                <a:cs typeface=""/>
              </a:rPr>
              <a:t>stabilize mRNA</a:t>
            </a:r>
          </a:p>
        </p:txBody>
      </p:sp>
      <p:grpSp>
        <p:nvGrpSpPr>
          <p:cNvPr id="17" name="Group 16">
            <a:extLst>
              <a:ext uri="{FF2B5EF4-FFF2-40B4-BE49-F238E27FC236}">
                <a16:creationId xmlns:a16="http://schemas.microsoft.com/office/drawing/2014/main" xmlns="" id="{43640521-5E1F-3743-9C24-69B69C77D2CA}"/>
              </a:ext>
            </a:extLst>
          </p:cNvPr>
          <p:cNvGrpSpPr/>
          <p:nvPr/>
        </p:nvGrpSpPr>
        <p:grpSpPr>
          <a:xfrm>
            <a:off x="2445892" y="2611563"/>
            <a:ext cx="1104900" cy="2183722"/>
            <a:chOff x="685800" y="3641571"/>
            <a:chExt cx="1473200" cy="2911629"/>
          </a:xfrm>
        </p:grpSpPr>
        <p:pic>
          <p:nvPicPr>
            <p:cNvPr id="18" name="Picture 17">
              <a:extLst>
                <a:ext uri="{FF2B5EF4-FFF2-40B4-BE49-F238E27FC236}">
                  <a16:creationId xmlns:a16="http://schemas.microsoft.com/office/drawing/2014/main" xmlns="" id="{9480F191-1C80-8E41-AAE7-FB4B5B362104}"/>
                </a:ext>
              </a:extLst>
            </p:cNvPr>
            <p:cNvPicPr>
              <a:picLocks noChangeAspect="1"/>
            </p:cNvPicPr>
            <p:nvPr/>
          </p:nvPicPr>
          <p:blipFill>
            <a:blip r:embed="rId13"/>
            <a:stretch>
              <a:fillRect/>
            </a:stretch>
          </p:blipFill>
          <p:spPr>
            <a:xfrm>
              <a:off x="685800" y="3931920"/>
              <a:ext cx="1473200" cy="2621280"/>
            </a:xfrm>
            <a:prstGeom prst="rect">
              <a:avLst/>
            </a:prstGeom>
          </p:spPr>
        </p:pic>
        <p:sp>
          <p:nvSpPr>
            <p:cNvPr id="19" name="TextBox 18">
              <a:extLst>
                <a:ext uri="{FF2B5EF4-FFF2-40B4-BE49-F238E27FC236}">
                  <a16:creationId xmlns:a16="http://schemas.microsoft.com/office/drawing/2014/main" xmlns="" id="{ECFF4BE0-550E-7844-AB32-2B094896E811}"/>
                </a:ext>
              </a:extLst>
            </p:cNvPr>
            <p:cNvSpPr txBox="1"/>
            <p:nvPr/>
          </p:nvSpPr>
          <p:spPr>
            <a:xfrm>
              <a:off x="949867" y="3641571"/>
              <a:ext cx="1002412" cy="400109"/>
            </a:xfrm>
            <a:prstGeom prst="rect">
              <a:avLst/>
            </a:prstGeom>
            <a:noFill/>
          </p:spPr>
          <p:txBody>
            <a:bodyPr wrap="none" rtlCol="0">
              <a:spAutoFit/>
            </a:bodyPr>
            <a:lstStyle/>
            <a:p>
              <a:r>
                <a:rPr lang="en-US" sz="1350" b="1" kern="1200" dirty="0">
                  <a:solidFill>
                    <a:srgbClr val="70AD47">
                      <a:lumMod val="75000"/>
                    </a:srgbClr>
                  </a:solidFill>
                  <a:latin typeface="Calibri" panose="020F0502020204030204"/>
                  <a:ea typeface=""/>
                  <a:cs typeface=""/>
                </a:rPr>
                <a:t>MYC KD</a:t>
              </a:r>
            </a:p>
          </p:txBody>
        </p:sp>
      </p:grpSp>
      <p:grpSp>
        <p:nvGrpSpPr>
          <p:cNvPr id="20" name="Group 19">
            <a:extLst>
              <a:ext uri="{FF2B5EF4-FFF2-40B4-BE49-F238E27FC236}">
                <a16:creationId xmlns:a16="http://schemas.microsoft.com/office/drawing/2014/main" xmlns="" id="{8D7D18A1-391D-8C40-A6C2-BA151783A3EF}"/>
              </a:ext>
            </a:extLst>
          </p:cNvPr>
          <p:cNvGrpSpPr/>
          <p:nvPr/>
        </p:nvGrpSpPr>
        <p:grpSpPr>
          <a:xfrm>
            <a:off x="3622387" y="2615373"/>
            <a:ext cx="1359071" cy="2176102"/>
            <a:chOff x="3489643" y="3646651"/>
            <a:chExt cx="1812095" cy="2901469"/>
          </a:xfrm>
        </p:grpSpPr>
        <p:sp>
          <p:nvSpPr>
            <p:cNvPr id="21" name="Right Arrow 20">
              <a:extLst>
                <a:ext uri="{FF2B5EF4-FFF2-40B4-BE49-F238E27FC236}">
                  <a16:creationId xmlns:a16="http://schemas.microsoft.com/office/drawing/2014/main" xmlns="" id="{D93563BC-EDDA-994A-8E64-C2E0A0EF5BC5}"/>
                </a:ext>
              </a:extLst>
            </p:cNvPr>
            <p:cNvSpPr/>
            <p:nvPr/>
          </p:nvSpPr>
          <p:spPr>
            <a:xfrm>
              <a:off x="3489643" y="4899395"/>
              <a:ext cx="466938" cy="243840"/>
            </a:xfrm>
            <a:prstGeom prst="right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nvGrpSpPr>
            <p:cNvPr id="22" name="Group 21">
              <a:extLst>
                <a:ext uri="{FF2B5EF4-FFF2-40B4-BE49-F238E27FC236}">
                  <a16:creationId xmlns:a16="http://schemas.microsoft.com/office/drawing/2014/main" xmlns="" id="{2FA1EEB6-440F-D94C-AF75-A560B2493300}"/>
                </a:ext>
              </a:extLst>
            </p:cNvPr>
            <p:cNvGrpSpPr/>
            <p:nvPr/>
          </p:nvGrpSpPr>
          <p:grpSpPr>
            <a:xfrm>
              <a:off x="3930138" y="3646651"/>
              <a:ext cx="1371600" cy="2901469"/>
              <a:chOff x="3892550" y="3641571"/>
              <a:chExt cx="1371600" cy="2901469"/>
            </a:xfrm>
          </p:grpSpPr>
          <p:pic>
            <p:nvPicPr>
              <p:cNvPr id="23" name="Picture 22">
                <a:extLst>
                  <a:ext uri="{FF2B5EF4-FFF2-40B4-BE49-F238E27FC236}">
                    <a16:creationId xmlns:a16="http://schemas.microsoft.com/office/drawing/2014/main" xmlns="" id="{DD8AE7C7-233A-9948-AB93-19B91521E0F2}"/>
                  </a:ext>
                </a:extLst>
              </p:cNvPr>
              <p:cNvPicPr>
                <a:picLocks noChangeAspect="1"/>
              </p:cNvPicPr>
              <p:nvPr/>
            </p:nvPicPr>
            <p:blipFill>
              <a:blip r:embed="rId14"/>
              <a:stretch>
                <a:fillRect/>
              </a:stretch>
            </p:blipFill>
            <p:spPr>
              <a:xfrm>
                <a:off x="3892550" y="3942080"/>
                <a:ext cx="1371600" cy="2600960"/>
              </a:xfrm>
              <a:prstGeom prst="rect">
                <a:avLst/>
              </a:prstGeom>
            </p:spPr>
          </p:pic>
          <p:sp>
            <p:nvSpPr>
              <p:cNvPr id="24" name="TextBox 23">
                <a:extLst>
                  <a:ext uri="{FF2B5EF4-FFF2-40B4-BE49-F238E27FC236}">
                    <a16:creationId xmlns:a16="http://schemas.microsoft.com/office/drawing/2014/main" xmlns="" id="{B783D028-0467-0D44-B05E-6C3CCB4BC935}"/>
                  </a:ext>
                </a:extLst>
              </p:cNvPr>
              <p:cNvSpPr txBox="1"/>
              <p:nvPr/>
            </p:nvSpPr>
            <p:spPr>
              <a:xfrm>
                <a:off x="4070038" y="3641571"/>
                <a:ext cx="1077647" cy="400109"/>
              </a:xfrm>
              <a:prstGeom prst="rect">
                <a:avLst/>
              </a:prstGeom>
              <a:noFill/>
            </p:spPr>
            <p:txBody>
              <a:bodyPr wrap="none" rtlCol="0">
                <a:spAutoFit/>
              </a:bodyPr>
              <a:lstStyle/>
              <a:p>
                <a:r>
                  <a:rPr lang="en-US" sz="1350" b="1" kern="1200" dirty="0">
                    <a:solidFill>
                      <a:srgbClr val="009581"/>
                    </a:solidFill>
                    <a:latin typeface="Calibri" panose="020F0502020204030204"/>
                    <a:ea typeface=""/>
                    <a:cs typeface=""/>
                  </a:rPr>
                  <a:t>SUB1 KD</a:t>
                </a:r>
              </a:p>
            </p:txBody>
          </p:sp>
        </p:grpSp>
      </p:grpSp>
      <p:grpSp>
        <p:nvGrpSpPr>
          <p:cNvPr id="25" name="Group 24">
            <a:extLst>
              <a:ext uri="{FF2B5EF4-FFF2-40B4-BE49-F238E27FC236}">
                <a16:creationId xmlns:a16="http://schemas.microsoft.com/office/drawing/2014/main" xmlns="" id="{D177FCB2-AB73-4242-912C-D5F0A2116CD4}"/>
              </a:ext>
            </a:extLst>
          </p:cNvPr>
          <p:cNvGrpSpPr/>
          <p:nvPr/>
        </p:nvGrpSpPr>
        <p:grpSpPr>
          <a:xfrm>
            <a:off x="5001289" y="2617278"/>
            <a:ext cx="1530512" cy="2172292"/>
            <a:chOff x="6658707" y="3649191"/>
            <a:chExt cx="2040683" cy="2896389"/>
          </a:xfrm>
        </p:grpSpPr>
        <p:sp>
          <p:nvSpPr>
            <p:cNvPr id="26" name="Right Arrow 25">
              <a:extLst>
                <a:ext uri="{FF2B5EF4-FFF2-40B4-BE49-F238E27FC236}">
                  <a16:creationId xmlns:a16="http://schemas.microsoft.com/office/drawing/2014/main" xmlns="" id="{5B2229CC-1991-3045-AA2C-37C79B7AF608}"/>
                </a:ext>
              </a:extLst>
            </p:cNvPr>
            <p:cNvSpPr/>
            <p:nvPr/>
          </p:nvSpPr>
          <p:spPr>
            <a:xfrm>
              <a:off x="6658707" y="4899395"/>
              <a:ext cx="457200" cy="243840"/>
            </a:xfrm>
            <a:prstGeom prst="right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nvGrpSpPr>
            <p:cNvPr id="27" name="Group 26">
              <a:extLst>
                <a:ext uri="{FF2B5EF4-FFF2-40B4-BE49-F238E27FC236}">
                  <a16:creationId xmlns:a16="http://schemas.microsoft.com/office/drawing/2014/main" xmlns="" id="{777746EC-E2ED-7643-8373-6B58F7882F41}"/>
                </a:ext>
              </a:extLst>
            </p:cNvPr>
            <p:cNvGrpSpPr/>
            <p:nvPr/>
          </p:nvGrpSpPr>
          <p:grpSpPr>
            <a:xfrm>
              <a:off x="7072875" y="3649191"/>
              <a:ext cx="1626515" cy="2896389"/>
              <a:chOff x="7072875" y="3641571"/>
              <a:chExt cx="1626515" cy="2896389"/>
            </a:xfrm>
          </p:grpSpPr>
          <p:pic>
            <p:nvPicPr>
              <p:cNvPr id="28" name="Picture 27">
                <a:extLst>
                  <a:ext uri="{FF2B5EF4-FFF2-40B4-BE49-F238E27FC236}">
                    <a16:creationId xmlns:a16="http://schemas.microsoft.com/office/drawing/2014/main" xmlns="" id="{31CFD80D-1BF3-204B-8DBC-94DC3AB6DA37}"/>
                  </a:ext>
                </a:extLst>
              </p:cNvPr>
              <p:cNvPicPr>
                <a:picLocks noChangeAspect="1"/>
              </p:cNvPicPr>
              <p:nvPr/>
            </p:nvPicPr>
            <p:blipFill>
              <a:blip r:embed="rId15"/>
              <a:stretch>
                <a:fillRect/>
              </a:stretch>
            </p:blipFill>
            <p:spPr>
              <a:xfrm>
                <a:off x="7155351" y="3947160"/>
                <a:ext cx="1402080" cy="2590800"/>
              </a:xfrm>
              <a:prstGeom prst="rect">
                <a:avLst/>
              </a:prstGeom>
            </p:spPr>
          </p:pic>
          <p:sp>
            <p:nvSpPr>
              <p:cNvPr id="29" name="TextBox 28">
                <a:extLst>
                  <a:ext uri="{FF2B5EF4-FFF2-40B4-BE49-F238E27FC236}">
                    <a16:creationId xmlns:a16="http://schemas.microsoft.com/office/drawing/2014/main" xmlns="" id="{B544D94B-501C-0E46-ADFE-38C0E177175D}"/>
                  </a:ext>
                </a:extLst>
              </p:cNvPr>
              <p:cNvSpPr txBox="1"/>
              <p:nvPr/>
            </p:nvSpPr>
            <p:spPr>
              <a:xfrm>
                <a:off x="7072875" y="3641571"/>
                <a:ext cx="1626515" cy="400109"/>
              </a:xfrm>
              <a:prstGeom prst="rect">
                <a:avLst/>
              </a:prstGeom>
              <a:noFill/>
            </p:spPr>
            <p:txBody>
              <a:bodyPr wrap="none" rtlCol="0">
                <a:spAutoFit/>
              </a:bodyPr>
              <a:lstStyle/>
              <a:p>
                <a:r>
                  <a:rPr lang="en-US" sz="1350" b="1" kern="1200" dirty="0">
                    <a:solidFill>
                      <a:prstClr val="black"/>
                    </a:solidFill>
                    <a:latin typeface="Calibri" panose="020F0502020204030204"/>
                    <a:ea typeface=""/>
                    <a:cs typeface=""/>
                  </a:rPr>
                  <a:t>MYC+SUB1 KD</a:t>
                </a:r>
              </a:p>
            </p:txBody>
          </p:sp>
        </p:grpSp>
      </p:grpSp>
      <p:cxnSp>
        <p:nvCxnSpPr>
          <p:cNvPr id="30" name="Straight Connector 29">
            <a:extLst>
              <a:ext uri="{FF2B5EF4-FFF2-40B4-BE49-F238E27FC236}">
                <a16:creationId xmlns:a16="http://schemas.microsoft.com/office/drawing/2014/main" xmlns="" id="{049131B6-5D07-3D40-84C2-C4AD3DA1D040}"/>
              </a:ext>
            </a:extLst>
          </p:cNvPr>
          <p:cNvCxnSpPr>
            <a:cxnSpLocks/>
          </p:cNvCxnSpPr>
          <p:nvPr/>
        </p:nvCxnSpPr>
        <p:spPr>
          <a:xfrm>
            <a:off x="1057940" y="2452134"/>
            <a:ext cx="6855714" cy="0"/>
          </a:xfrm>
          <a:prstGeom prst="line">
            <a:avLst/>
          </a:prstGeom>
          <a:ln w="63500" cmpd="thickThin">
            <a:solidFill>
              <a:schemeClr val="bg1">
                <a:lumMod val="75000"/>
              </a:schemeClr>
            </a:solidFill>
            <a:prstDash val="solid"/>
            <a:headEnd type="none" w="sm" len="sm"/>
            <a:tailEnd type="non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862E9FCE-D0D3-1D49-B82D-27DEA5338DB3}"/>
              </a:ext>
            </a:extLst>
          </p:cNvPr>
          <p:cNvGrpSpPr/>
          <p:nvPr/>
        </p:nvGrpSpPr>
        <p:grpSpPr>
          <a:xfrm>
            <a:off x="5704602" y="475002"/>
            <a:ext cx="2093508" cy="1674362"/>
            <a:chOff x="6195550" y="640422"/>
            <a:chExt cx="2791344" cy="2232483"/>
          </a:xfrm>
        </p:grpSpPr>
        <p:pic>
          <p:nvPicPr>
            <p:cNvPr id="32" name="Picture 31">
              <a:extLst>
                <a:ext uri="{FF2B5EF4-FFF2-40B4-BE49-F238E27FC236}">
                  <a16:creationId xmlns:a16="http://schemas.microsoft.com/office/drawing/2014/main" xmlns="" id="{994AD821-EB84-B54E-B6A0-F927417D6848}"/>
                </a:ext>
              </a:extLst>
            </p:cNvPr>
            <p:cNvPicPr>
              <a:picLocks noChangeAspect="1"/>
            </p:cNvPicPr>
            <p:nvPr/>
          </p:nvPicPr>
          <p:blipFill>
            <a:blip r:embed="rId16"/>
            <a:stretch>
              <a:fillRect/>
            </a:stretch>
          </p:blipFill>
          <p:spPr>
            <a:xfrm>
              <a:off x="6469485" y="980795"/>
              <a:ext cx="1969655" cy="1892110"/>
            </a:xfrm>
            <a:prstGeom prst="rect">
              <a:avLst/>
            </a:prstGeom>
          </p:spPr>
        </p:pic>
        <p:sp>
          <p:nvSpPr>
            <p:cNvPr id="33" name="TextBox 32">
              <a:extLst>
                <a:ext uri="{FF2B5EF4-FFF2-40B4-BE49-F238E27FC236}">
                  <a16:creationId xmlns:a16="http://schemas.microsoft.com/office/drawing/2014/main" xmlns="" id="{D43186CC-CB20-5546-AFE5-9D0D0939252C}"/>
                </a:ext>
              </a:extLst>
            </p:cNvPr>
            <p:cNvSpPr txBox="1"/>
            <p:nvPr/>
          </p:nvSpPr>
          <p:spPr>
            <a:xfrm>
              <a:off x="6195550" y="640422"/>
              <a:ext cx="2791344" cy="307776"/>
            </a:xfrm>
            <a:prstGeom prst="rect">
              <a:avLst/>
            </a:prstGeom>
            <a:noFill/>
          </p:spPr>
          <p:txBody>
            <a:bodyPr wrap="square" rtlCol="0">
              <a:spAutoFit/>
            </a:bodyPr>
            <a:lstStyle/>
            <a:p>
              <a:r>
                <a:rPr lang="en-US" sz="900" kern="1200" dirty="0">
                  <a:solidFill>
                    <a:prstClr val="black"/>
                  </a:solidFill>
                  <a:latin typeface="Calibri" panose="020F0502020204030204"/>
                  <a:ea typeface=""/>
                  <a:cs typeface=""/>
                </a:rPr>
                <a:t>Slower mRNA decay rate in SUB1 targets</a:t>
              </a:r>
            </a:p>
          </p:txBody>
        </p:sp>
      </p:grpSp>
    </p:spTree>
    <p:extLst>
      <p:ext uri="{BB962C8B-B14F-4D97-AF65-F5344CB8AC3E}">
        <p14:creationId xmlns:p14="http://schemas.microsoft.com/office/powerpoint/2010/main" val="122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6384258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latin typeface="Helvetica Neue"/>
                <a:ea typeface="Helvetica Neue"/>
                <a:cs typeface="Helvetica Neue"/>
                <a:sym typeface="Helvetica Neue"/>
              </a:rPr>
              <a:t>Disease Genomics: Thoughts on Genome Annotation, Prioritizing Variants, Highlighting Dysregulation, &amp; </a:t>
            </a:r>
            <a:r>
              <a:rPr lang="en-US" sz="1800" dirty="0" smtClean="0">
                <a:latin typeface="Helvetica Neue"/>
                <a:ea typeface="Helvetica Neue"/>
                <a:cs typeface="Helvetica Neue"/>
                <a:sym typeface="Helvetica Neue"/>
              </a:rPr>
              <a:t>the </a:t>
            </a:r>
            <a:r>
              <a:rPr lang="en-US" sz="1800" dirty="0">
                <a:latin typeface="Helvetica Neue"/>
                <a:ea typeface="Helvetica Neue"/>
                <a:cs typeface="Helvetica Neue"/>
                <a:sym typeface="Helvetica Neue"/>
              </a:rPr>
              <a:t>Application </a:t>
            </a:r>
            <a:r>
              <a:rPr lang="en-US" sz="1800" dirty="0" smtClean="0">
                <a:latin typeface="Helvetica Neue"/>
                <a:ea typeface="Helvetica Neue"/>
                <a:cs typeface="Helvetica Neue"/>
                <a:sym typeface="Helvetica Neue"/>
              </a:rPr>
              <a:t>of all of these </a:t>
            </a:r>
            <a:r>
              <a:rPr lang="en-US" sz="1800" dirty="0">
                <a:latin typeface="Helvetica Neue"/>
                <a:ea typeface="Helvetica Neue"/>
                <a:cs typeface="Helvetica Neue"/>
                <a:sym typeface="Helvetica Neue"/>
              </a:rPr>
              <a:t>to Cancer</a:t>
            </a:r>
            <a:endParaRPr lang="en" sz="18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latin typeface="Helvetica Neue" charset="0"/>
                <a:ea typeface="Helvetica Neue" charset="0"/>
                <a:cs typeface="Helvetica Neue" charset="0"/>
              </a:rPr>
              <a:t>RADAR Prioritization</a:t>
            </a:r>
            <a:endParaRPr lang="en-US"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Adapts </a:t>
            </a:r>
            <a:r>
              <a:rPr lang="en-US"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approach to </a:t>
            </a:r>
            <a:r>
              <a:rPr lang="en-US" sz="1200" dirty="0" smtClean="0">
                <a:latin typeface="Helvetica Neue" charset="0"/>
                <a:ea typeface="Helvetica Neue" charset="0"/>
                <a:cs typeface="Helvetica Neue" charset="0"/>
              </a:rPr>
              <a:t>RBPs</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a:t>
            </a:r>
            <a:r>
              <a:rPr lang="en-US" sz="1200" dirty="0" err="1">
                <a:latin typeface="Helvetica Neue" charset="0"/>
                <a:ea typeface="Helvetica Neue" charset="0"/>
                <a:cs typeface="Helvetica Neue" charset="0"/>
              </a:rPr>
              <a:t>regulome</a:t>
            </a:r>
            <a:r>
              <a:rPr lang="en-US" sz="1200" dirty="0">
                <a:latin typeface="Helvetica Neue" charset="0"/>
                <a:ea typeface="Helvetica Neue" charset="0"/>
                <a:cs typeface="Helvetica Neue" charset="0"/>
              </a:rPr>
              <a:t>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a:t>
            </a:r>
            <a:r>
              <a:rPr lang="en-US" sz="1200" dirty="0" smtClean="0">
                <a:latin typeface="Helvetica Neue" charset="0"/>
                <a:ea typeface="Helvetica Neue" charset="0"/>
                <a:cs typeface="Helvetica Neue" charset="0"/>
              </a:rPr>
              <a:t>effects</a:t>
            </a: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latin typeface="Helvetica Neue" charset="0"/>
                <a:ea typeface="Helvetica Neue" charset="0"/>
                <a:cs typeface="Helvetica Neue" charset="0"/>
              </a:rPr>
              <a:t>uORF</a:t>
            </a:r>
            <a:r>
              <a:rPr lang="en-US" sz="1600" b="1" u="sng" dirty="0">
                <a:latin typeface="Helvetica Neue" charset="0"/>
                <a:ea typeface="Helvetica Neue" charset="0"/>
                <a:cs typeface="Helvetica Neue" charset="0"/>
              </a:rPr>
              <a:t> Prioritization</a:t>
            </a:r>
            <a:r>
              <a:rPr lang="en-US" sz="1400" dirty="0" smtClean="0">
                <a:solidFill>
                  <a:schemeClr val="bg1"/>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a:t>
            </a:r>
            <a:r>
              <a:rPr lang="en-US" sz="1200" dirty="0" smtClean="0">
                <a:latin typeface="Helvetica Neue" charset="0"/>
                <a:ea typeface="Helvetica Neue" charset="0"/>
                <a:cs typeface="Helvetica Neue" charset="0"/>
              </a:rPr>
              <a:t>translation</a:t>
            </a:r>
            <a:endParaRPr lang="en-US" sz="1100" dirty="0">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latin typeface="Helvetica Neue" charset="0"/>
                <a:ea typeface="Helvetica Neue" charset="0"/>
                <a:cs typeface="Helvetica Neue" charset="0"/>
              </a:rPr>
              <a:t>LARVA &amp; MOAT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a:t>
            </a:r>
            <a:r>
              <a:rPr lang="en-US" sz="1200" dirty="0" smtClean="0">
                <a:latin typeface="Helvetica Neue" charset="0"/>
                <a:ea typeface="Helvetica Neue" charset="0"/>
                <a:cs typeface="Helvetica Neue" charset="0"/>
              </a:rPr>
              <a:t>genomic covariates</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latin typeface="Helvetica Neue" charset="0"/>
                <a:ea typeface="Helvetica Neue" charset="0"/>
                <a:cs typeface="Helvetica Neue" charset="0"/>
              </a:rPr>
              <a:t>Types of annotations: peaks, segmentations, regulators</a:t>
            </a:r>
          </a:p>
          <a:p>
            <a:pPr lvl="1" indent="-228600">
              <a:spcBef>
                <a:spcPts val="500"/>
              </a:spcBef>
              <a:buFont typeface="Merriweather Sans"/>
              <a:buChar char="•"/>
            </a:pPr>
            <a:r>
              <a:rPr lang="en-US" sz="1200" dirty="0" smtClean="0">
                <a:latin typeface="Helvetica Neue" charset="0"/>
                <a:ea typeface="Helvetica Neue" charset="0"/>
                <a:cs typeface="Helvetica Neue" charset="0"/>
              </a:rPr>
              <a:t>Genomic covariates</a:t>
            </a:r>
          </a:p>
          <a:p>
            <a:pPr lvl="1" indent="-228600">
              <a:spcBef>
                <a:spcPts val="500"/>
              </a:spcBef>
              <a:buFont typeface="Merriweather Sans"/>
              <a:buChar char="•"/>
            </a:pPr>
            <a:r>
              <a:rPr lang="en-US" sz="1400" dirty="0">
                <a:latin typeface="Helvetica Neue"/>
                <a:ea typeface="Helvetica Neue"/>
                <a:cs typeface="Helvetica Neue"/>
                <a:sym typeface="Helvetica Neue"/>
              </a:rPr>
              <a:t>ENCODEC: ENCODE cancer annotation </a:t>
            </a:r>
            <a:r>
              <a:rPr lang="en-US" sz="1400" dirty="0" smtClean="0">
                <a:latin typeface="Helvetica Neue"/>
                <a:ea typeface="Helvetica Neue"/>
                <a:cs typeface="Helvetica Neue"/>
                <a:sym typeface="Helvetica Neue"/>
              </a:rPr>
              <a:t>resource</a:t>
            </a:r>
            <a:endParaRPr lang="en-US" sz="1400" b="1" u="sng" dirty="0">
              <a:solidFill>
                <a:schemeClr val="bg1"/>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rPr>
              <a:t>Integrating cross-assay signal-track patterns </a:t>
            </a:r>
            <a:r>
              <a:rPr lang="en-US" sz="1100" dirty="0">
                <a:solidFill>
                  <a:schemeClr val="bg1"/>
                </a:solidFill>
                <a:latin typeface="Helvetica Neue" charset="0"/>
                <a:ea typeface="Helvetica Neue" charset="0"/>
                <a:cs typeface="Helvetica Neue" charset="0"/>
              </a:rPr>
              <a:t>associated with </a:t>
            </a:r>
            <a:r>
              <a:rPr lang="en-US" sz="1100" dirty="0" smtClean="0">
                <a:solidFill>
                  <a:schemeClr val="bg1"/>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latin typeface="Helvetica Neue" charset="0"/>
                <a:ea typeface="Helvetica Neue" charset="0"/>
                <a:cs typeface="Helvetica Neue" charset="0"/>
              </a:rPr>
              <a:t>T</a:t>
            </a:r>
            <a:r>
              <a:rPr lang="en-US" sz="1100" dirty="0" smtClean="0">
                <a:solidFill>
                  <a:schemeClr val="bg1"/>
                </a:solidFill>
                <a:latin typeface="Helvetica Neue" charset="0"/>
                <a:ea typeface="Helvetica Neue" charset="0"/>
                <a:cs typeface="Helvetica Neue" charset="0"/>
              </a:rPr>
              <a:t>rained </a:t>
            </a:r>
            <a:r>
              <a:rPr lang="en-US" sz="1100" dirty="0">
                <a:solidFill>
                  <a:schemeClr val="bg1"/>
                </a:solidFill>
                <a:latin typeface="Helvetica Neue" charset="0"/>
                <a:ea typeface="Helvetica Neue" charset="0"/>
                <a:cs typeface="Helvetica Neue" charset="0"/>
              </a:rPr>
              <a:t>on high throughput STARR-</a:t>
            </a:r>
            <a:r>
              <a:rPr lang="en-US" sz="1100" dirty="0" err="1">
                <a:solidFill>
                  <a:schemeClr val="bg1"/>
                </a:solidFill>
                <a:latin typeface="Helvetica Neue" charset="0"/>
                <a:ea typeface="Helvetica Neue" charset="0"/>
                <a:cs typeface="Helvetica Neue" charset="0"/>
              </a:rPr>
              <a:t>seq</a:t>
            </a:r>
            <a:r>
              <a:rPr lang="en-US" sz="1100" dirty="0">
                <a:solidFill>
                  <a:schemeClr val="bg1"/>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bg1"/>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latin typeface="Helvetica Neue" charset="0"/>
                <a:ea typeface="Helvetica Neue" charset="0"/>
                <a:cs typeface="Helvetica Neue" charset="0"/>
              </a:rPr>
              <a:t>FunSeq</a:t>
            </a:r>
            <a:r>
              <a:rPr lang="en-US" sz="1600" b="1" u="sng" dirty="0">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latin typeface="Helvetica Neue" charset="0"/>
                <a:ea typeface="Helvetica Neue" charset="0"/>
                <a:cs typeface="Helvetica Neue" charset="0"/>
              </a:rPr>
              <a:t>I</a:t>
            </a:r>
            <a:r>
              <a:rPr lang="en" sz="1100" dirty="0" err="1">
                <a:latin typeface="Helvetica Neue" charset="0"/>
                <a:ea typeface="Helvetica Neue" charset="0"/>
                <a:cs typeface="Helvetica Neue" charset="0"/>
              </a:rPr>
              <a:t>ntegrates</a:t>
            </a:r>
            <a:r>
              <a:rPr lang="en" sz="1100" dirty="0">
                <a:latin typeface="Helvetica Neue" charset="0"/>
                <a:ea typeface="Helvetica Neue" charset="0"/>
                <a:cs typeface="Helvetica Neue" charset="0"/>
              </a:rPr>
              <a:t> evidence, with a</a:t>
            </a:r>
            <a:r>
              <a:rPr lang="en-US" sz="1100" dirty="0">
                <a:latin typeface="Helvetica Neue" charset="0"/>
                <a:ea typeface="Helvetica Neue" charset="0"/>
                <a:cs typeface="Helvetica Neue" charset="0"/>
              </a:rPr>
              <a:t> “</a:t>
            </a:r>
            <a:r>
              <a:rPr lang="en-US" sz="1100" dirty="0" err="1">
                <a:latin typeface="Helvetica Neue" charset="0"/>
                <a:ea typeface="Helvetica Neue" charset="0"/>
                <a:cs typeface="Helvetica Neue" charset="0"/>
              </a:rPr>
              <a:t>surprisal</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based </a:t>
            </a:r>
            <a:r>
              <a:rPr lang="en" sz="1200" dirty="0">
                <a:latin typeface="Helvetica Neue" charset="0"/>
                <a:ea typeface="Helvetica Neue" charset="0"/>
                <a:cs typeface="Helvetica Neue" charset="0"/>
              </a:rPr>
              <a:t>weighting</a:t>
            </a:r>
            <a:r>
              <a:rPr lang="en" sz="1100" dirty="0">
                <a:latin typeface="Helvetica Neue" charset="0"/>
                <a:ea typeface="Helvetica Neue" charset="0"/>
                <a:cs typeface="Helvetica Neue" charset="0"/>
              </a:rPr>
              <a:t> scheme</a:t>
            </a:r>
            <a:r>
              <a:rPr lang="en-US" sz="1100" dirty="0">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latin typeface="Helvetica Neue" charset="0"/>
                <a:ea typeface="Helvetica Neue" charset="0"/>
                <a:cs typeface="Helvetica Neue" charset="0"/>
              </a:rPr>
              <a:t>Prioritizing variants </a:t>
            </a:r>
            <a:r>
              <a:rPr lang="en-US" sz="1100" dirty="0">
                <a:latin typeface="Helvetica Neue" charset="0"/>
                <a:ea typeface="Helvetica Neue" charset="0"/>
                <a:cs typeface="Helvetica Neue" charset="0"/>
              </a:rPr>
              <a:t>within </a:t>
            </a:r>
            <a:r>
              <a:rPr lang="en" sz="1100" dirty="0">
                <a:latin typeface="Helvetica Neue" charset="0"/>
                <a:ea typeface="Helvetica Neue" charset="0"/>
                <a:cs typeface="Helvetica Neue" charset="0"/>
              </a:rPr>
              <a:t>“sensitive sites” (human</a:t>
            </a:r>
            <a:r>
              <a:rPr lang="en-US" sz="1100" dirty="0">
                <a:latin typeface="Helvetica Neue" charset="0"/>
                <a:ea typeface="Helvetica Neue" charset="0"/>
                <a:cs typeface="Helvetica Neue" charset="0"/>
              </a:rPr>
              <a:t> </a:t>
            </a:r>
            <a:r>
              <a:rPr lang="en" sz="1100" dirty="0">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latin typeface="Helvetica Neue" charset="0"/>
                <a:ea typeface="Helvetica Neue" charset="0"/>
                <a:cs typeface="Helvetica Neue" charset="0"/>
              </a:rPr>
              <a:t>Network Rewiring</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latin typeface="Helvetica Neue" charset="0"/>
                <a:ea typeface="Helvetica Neue" charset="0"/>
                <a:cs typeface="Helvetica Neue" charset="0"/>
              </a:rPr>
              <a:t>Network </a:t>
            </a:r>
            <a:r>
              <a:rPr lang="en" sz="1200" dirty="0" smtClean="0">
                <a:latin typeface="Helvetica Neue" charset="0"/>
                <a:ea typeface="Helvetica Neue" charset="0"/>
                <a:cs typeface="Helvetica Neue" charset="0"/>
              </a:rPr>
              <a:t>rewiring</a:t>
            </a:r>
            <a:r>
              <a:rPr lang="en-US" sz="1200" dirty="0" smtClean="0">
                <a:latin typeface="Helvetica Neue" charset="0"/>
                <a:ea typeface="Helvetica Neue" charset="0"/>
                <a:cs typeface="Helvetica Neue" charset="0"/>
              </a:rPr>
              <a:t> </a:t>
            </a:r>
            <a:r>
              <a:rPr lang="en-US" sz="1200" dirty="0">
                <a:latin typeface="Helvetica Neue" charset="0"/>
                <a:ea typeface="Helvetica Neue" charset="0"/>
                <a:cs typeface="Helvetica Neue" charset="0"/>
              </a:rPr>
              <a:t>highlights regulators that change their </a:t>
            </a:r>
            <a:r>
              <a:rPr lang="en-US" sz="1200" dirty="0" smtClean="0">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latin typeface="Helvetica Neue" charset="0"/>
                <a:ea typeface="Helvetica Neue" charset="0"/>
                <a:cs typeface="Helvetica Neue" charset="0"/>
              </a:rPr>
              <a:t>Regulatory Drivers of Differential Expression</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latin typeface="Helvetica Neue" charset="0"/>
                <a:ea typeface="Helvetica Neue" charset="0"/>
                <a:cs typeface="Helvetica Neue" charset="0"/>
              </a:rPr>
              <a:t>Example of MYC &amp; SUB1</a:t>
            </a:r>
            <a:endParaRPr lang="en" sz="1200" dirty="0">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latin typeface="Helvetica Neue" charset="0"/>
              <a:ea typeface="Helvetica Neue" charset="0"/>
              <a:cs typeface="Helvetica Neue" charset="0"/>
            </a:endParaRPr>
          </a:p>
        </p:txBody>
      </p:sp>
    </p:spTree>
    <p:extLst>
      <p:ext uri="{BB962C8B-B14F-4D97-AF65-F5344CB8AC3E}">
        <p14:creationId xmlns:p14="http://schemas.microsoft.com/office/powerpoint/2010/main" val="154712699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9" name="Shape 1879"/>
          <p:cNvSpPr/>
          <p:nvPr/>
        </p:nvSpPr>
        <p:spPr>
          <a:xfrm>
            <a:off x="623236" y="93160"/>
            <a:ext cx="5278136" cy="4923300"/>
          </a:xfrm>
          <a:prstGeom prst="rect">
            <a:avLst/>
          </a:prstGeom>
          <a:noFill/>
          <a:ln>
            <a:noFill/>
          </a:ln>
        </p:spPr>
        <p:txBody>
          <a:bodyPr wrap="square" lIns="68575" tIns="34275" rIns="68575" bIns="34275" anchor="t" anchorCtr="0">
            <a:noAutofit/>
          </a:bodyPr>
          <a:lstStyle/>
          <a:p>
            <a:pPr>
              <a:buClr>
                <a:schemeClr val="dk1"/>
              </a:buClr>
              <a:buSzPct val="25000"/>
            </a:pPr>
            <a:endParaRPr lang="en" sz="1200" dirty="0">
              <a:solidFill>
                <a:schemeClr val="dk1"/>
              </a:solidFill>
            </a:endParaRPr>
          </a:p>
          <a:p>
            <a:pPr>
              <a:buClr>
                <a:schemeClr val="dk1"/>
              </a:buClr>
              <a:buSzPct val="25000"/>
            </a:pPr>
            <a:endParaRPr sz="1200" dirty="0">
              <a:solidFill>
                <a:schemeClr val="dk1"/>
              </a:solidFill>
            </a:endParaRPr>
          </a:p>
        </p:txBody>
      </p:sp>
      <p:sp>
        <p:nvSpPr>
          <p:cNvPr id="1880" name="Shape 1880"/>
          <p:cNvSpPr/>
          <p:nvPr/>
        </p:nvSpPr>
        <p:spPr>
          <a:xfrm>
            <a:off x="4278686" y="101870"/>
            <a:ext cx="5459984" cy="4747871"/>
          </a:xfrm>
          <a:prstGeom prst="rect">
            <a:avLst/>
          </a:prstGeom>
          <a:noFill/>
          <a:ln>
            <a:noFill/>
          </a:ln>
        </p:spPr>
        <p:txBody>
          <a:bodyPr wrap="square" lIns="68575" tIns="34275" rIns="68575" bIns="34275" anchor="t" anchorCtr="0">
            <a:noAutofit/>
          </a:bodyPr>
          <a:lstStyle/>
          <a:p>
            <a:pPr>
              <a:buClr>
                <a:schemeClr val="dk1"/>
              </a:buClr>
              <a:buSzPct val="25000"/>
            </a:pPr>
            <a:endParaRPr sz="1050" dirty="0"/>
          </a:p>
          <a:p>
            <a:pPr>
              <a:buClr>
                <a:schemeClr val="dk1"/>
              </a:buClr>
              <a:buSzPct val="25000"/>
            </a:pPr>
            <a:r>
              <a:rPr lang="en-US" sz="1800" b="1" dirty="0" err="1">
                <a:solidFill>
                  <a:srgbClr val="FF0000"/>
                </a:solidFill>
              </a:rPr>
              <a:t>ENCODEC</a:t>
            </a:r>
            <a:r>
              <a:rPr lang="en-US" sz="1050" dirty="0" err="1"/>
              <a:t>.gersteinlab.org</a:t>
            </a:r>
            <a:endParaRPr lang="en-US" sz="1050" dirty="0"/>
          </a:p>
          <a:p>
            <a:pPr lvl="0">
              <a:buClr>
                <a:schemeClr val="dk1"/>
              </a:buClr>
              <a:buSzPct val="25000"/>
            </a:pPr>
            <a:r>
              <a:rPr lang="en-US" sz="1050" dirty="0"/>
              <a:t>J</a:t>
            </a:r>
            <a:r>
              <a:rPr lang="en-US" sz="1800" dirty="0"/>
              <a:t> </a:t>
            </a:r>
            <a:r>
              <a:rPr lang="en-US" sz="1800" b="1" dirty="0">
                <a:solidFill>
                  <a:srgbClr val="1155CC"/>
                </a:solidFill>
              </a:rPr>
              <a:t>Zhang</a:t>
            </a:r>
            <a:r>
              <a:rPr lang="en-US" sz="1050" dirty="0"/>
              <a:t>, D </a:t>
            </a:r>
            <a:r>
              <a:rPr lang="en-US" sz="1800" b="1" dirty="0">
                <a:solidFill>
                  <a:srgbClr val="1155CC"/>
                </a:solidFill>
              </a:rPr>
              <a:t>Lee</a:t>
            </a:r>
            <a:r>
              <a:rPr lang="en-US" sz="1050" dirty="0"/>
              <a:t>, V </a:t>
            </a:r>
            <a:r>
              <a:rPr lang="en-US" sz="1800" b="1" dirty="0">
                <a:solidFill>
                  <a:srgbClr val="1155CC"/>
                </a:solidFill>
              </a:rPr>
              <a:t>Dhiman</a:t>
            </a:r>
            <a:r>
              <a:rPr lang="en-US" sz="1050" dirty="0"/>
              <a:t>, P </a:t>
            </a:r>
            <a:r>
              <a:rPr lang="en-US" sz="1800" b="1" dirty="0">
                <a:solidFill>
                  <a:srgbClr val="1155CC"/>
                </a:solidFill>
              </a:rPr>
              <a:t>Jiang</a:t>
            </a:r>
            <a:r>
              <a:rPr lang="en-US" sz="1050" dirty="0"/>
              <a:t>, J </a:t>
            </a:r>
            <a:r>
              <a:rPr lang="en-US" sz="1800" b="1" dirty="0">
                <a:solidFill>
                  <a:srgbClr val="1155CC"/>
                </a:solidFill>
              </a:rPr>
              <a:t>Xu</a:t>
            </a:r>
            <a:r>
              <a:rPr lang="en-US" sz="1050" dirty="0"/>
              <a:t>, </a:t>
            </a:r>
            <a:r>
              <a:rPr lang="en-US" sz="1050" dirty="0" smtClean="0"/>
              <a:t/>
            </a:r>
            <a:br>
              <a:rPr lang="en-US" sz="1050" dirty="0" smtClean="0"/>
            </a:br>
            <a:r>
              <a:rPr lang="en-US" sz="1050" dirty="0" smtClean="0"/>
              <a:t>P </a:t>
            </a:r>
            <a:r>
              <a:rPr lang="en-US" sz="1050" dirty="0"/>
              <a:t>McGillivray, </a:t>
            </a:r>
            <a:r>
              <a:rPr lang="en-US" sz="1050" dirty="0" smtClean="0"/>
              <a:t>H </a:t>
            </a:r>
            <a:r>
              <a:rPr lang="en-US" sz="1050" dirty="0"/>
              <a:t>Yang</a:t>
            </a:r>
            <a:r>
              <a:rPr lang="mr-IN" sz="1050" dirty="0"/>
              <a:t>…</a:t>
            </a:r>
            <a:r>
              <a:rPr lang="en-US" sz="1050" dirty="0"/>
              <a:t>. </a:t>
            </a:r>
            <a:r>
              <a:rPr lang="en-US" sz="1050" dirty="0"/>
              <a:t>S </a:t>
            </a:r>
            <a:r>
              <a:rPr lang="en-US" sz="1050" dirty="0"/>
              <a:t>Liu, </a:t>
            </a:r>
            <a:r>
              <a:rPr lang="en-US" sz="1050" dirty="0"/>
              <a:t>K </a:t>
            </a:r>
            <a:r>
              <a:rPr lang="en-US" sz="1050" dirty="0"/>
              <a:t>White</a:t>
            </a:r>
            <a:endParaRPr lang="en-US" sz="1050" dirty="0"/>
          </a:p>
          <a:p>
            <a:pPr lvl="0">
              <a:buClr>
                <a:schemeClr val="dk1"/>
              </a:buClr>
              <a:buSzPct val="25000"/>
            </a:pPr>
            <a:endParaRPr lang="en-US" sz="900" dirty="0"/>
          </a:p>
          <a:p>
            <a:pPr lvl="0">
              <a:buClr>
                <a:schemeClr val="dk1"/>
              </a:buClr>
              <a:buSzPct val="25000"/>
            </a:pPr>
            <a:r>
              <a:rPr lang="en-US" sz="1050" dirty="0" err="1"/>
              <a:t>github</a:t>
            </a:r>
            <a:r>
              <a:rPr lang="en-US" sz="1050" dirty="0" err="1" smtClean="0"/>
              <a:t>.com</a:t>
            </a:r>
            <a:r>
              <a:rPr lang="en-US" sz="1050" dirty="0" smtClean="0"/>
              <a:t>/</a:t>
            </a:r>
            <a:r>
              <a:rPr lang="en-US" sz="1050" dirty="0" err="1" smtClean="0"/>
              <a:t>gersteinlab</a:t>
            </a:r>
            <a:r>
              <a:rPr lang="en-US" sz="1050" dirty="0" smtClean="0"/>
              <a:t>/</a:t>
            </a:r>
            <a:r>
              <a:rPr lang="en-US" sz="1800" b="1" dirty="0" err="1" smtClean="0">
                <a:solidFill>
                  <a:srgbClr val="FF0000"/>
                </a:solidFill>
              </a:rPr>
              <a:t>MatchedFilter</a:t>
            </a:r>
            <a:endParaRPr lang="en-US" sz="1800" b="1" dirty="0">
              <a:solidFill>
                <a:srgbClr val="FF0000"/>
              </a:solidFill>
            </a:endParaRPr>
          </a:p>
          <a:p>
            <a:pPr lvl="0">
              <a:buSzPct val="25000"/>
            </a:pPr>
            <a:r>
              <a:rPr lang="en-US" sz="1050" dirty="0"/>
              <a:t>A</a:t>
            </a:r>
            <a:r>
              <a:rPr lang="en-US" sz="1800" dirty="0"/>
              <a:t> </a:t>
            </a:r>
            <a:r>
              <a:rPr lang="en-US" sz="1800" b="1" dirty="0" err="1">
                <a:solidFill>
                  <a:srgbClr val="1155CC"/>
                </a:solidFill>
              </a:rPr>
              <a:t>Sethi</a:t>
            </a:r>
            <a:r>
              <a:rPr lang="en-US" sz="1800" dirty="0"/>
              <a:t>, </a:t>
            </a:r>
            <a:r>
              <a:rPr lang="en-US" sz="1050" dirty="0"/>
              <a:t>M</a:t>
            </a:r>
            <a:r>
              <a:rPr lang="en-US" sz="1800" dirty="0"/>
              <a:t> </a:t>
            </a:r>
            <a:r>
              <a:rPr lang="en-US" sz="1800" b="1" dirty="0">
                <a:solidFill>
                  <a:srgbClr val="1155CC"/>
                </a:solidFill>
              </a:rPr>
              <a:t>Gu</a:t>
            </a:r>
            <a:r>
              <a:rPr lang="en-US" sz="1050" dirty="0"/>
              <a:t>, E </a:t>
            </a:r>
            <a:r>
              <a:rPr lang="en-US" sz="1050" dirty="0" err="1"/>
              <a:t>Gumusgoz</a:t>
            </a:r>
            <a:r>
              <a:rPr lang="en-US" sz="1050" dirty="0"/>
              <a:t>, L Chan, KK Yan, J </a:t>
            </a:r>
            <a:r>
              <a:rPr lang="en-US" sz="1050" dirty="0" err="1"/>
              <a:t>Rozowsky</a:t>
            </a:r>
            <a:r>
              <a:rPr lang="en-US" sz="1050" dirty="0"/>
              <a:t>, </a:t>
            </a:r>
            <a:r>
              <a:rPr lang="en-US" sz="1050" dirty="0" smtClean="0"/>
              <a:t/>
            </a:r>
            <a:br>
              <a:rPr lang="en-US" sz="1050" dirty="0" smtClean="0"/>
            </a:br>
            <a:r>
              <a:rPr lang="en-US" sz="1050" dirty="0" smtClean="0"/>
              <a:t>A </a:t>
            </a:r>
            <a:r>
              <a:rPr lang="en-US" sz="1050" dirty="0"/>
              <a:t>Harrington, B Mannion, E Lee, Y Fukuda-Yuzawa, A </a:t>
            </a:r>
            <a:r>
              <a:rPr lang="en-US" sz="1050" dirty="0" err="1"/>
              <a:t>Visel</a:t>
            </a:r>
            <a:r>
              <a:rPr lang="en-US" sz="1050" dirty="0"/>
              <a:t>, </a:t>
            </a:r>
            <a:r>
              <a:rPr lang="en-US" sz="1050" dirty="0" smtClean="0"/>
              <a:t/>
            </a:r>
            <a:br>
              <a:rPr lang="en-US" sz="1050" dirty="0" smtClean="0"/>
            </a:br>
            <a:r>
              <a:rPr lang="en-US" sz="1050" dirty="0" smtClean="0"/>
              <a:t>D Dickel</a:t>
            </a:r>
            <a:r>
              <a:rPr lang="en-US" sz="1050" dirty="0"/>
              <a:t>, K Yip, R Sutton, LA </a:t>
            </a:r>
            <a:r>
              <a:rPr lang="en-US" sz="1050" dirty="0" err="1" smtClean="0"/>
              <a:t>Pennacchio</a:t>
            </a:r>
            <a:endParaRPr lang="en-US" sz="1050" dirty="0" smtClean="0">
              <a:solidFill>
                <a:schemeClr val="dk1"/>
              </a:solidFill>
            </a:endParaRPr>
          </a:p>
          <a:p>
            <a:pPr lvl="0">
              <a:buSzPct val="25000"/>
            </a:pPr>
            <a:endParaRPr lang="en-US" sz="800" b="1" dirty="0" smtClean="0">
              <a:solidFill>
                <a:srgbClr val="FF0000"/>
              </a:solidFill>
            </a:endParaRPr>
          </a:p>
          <a:p>
            <a:pPr lvl="0">
              <a:buSzPct val="25000"/>
            </a:pPr>
            <a:r>
              <a:rPr lang="en" sz="1800" b="1" dirty="0" err="1" smtClean="0">
                <a:solidFill>
                  <a:srgbClr val="FF0000"/>
                </a:solidFill>
              </a:rPr>
              <a:t>FunSeq</a:t>
            </a:r>
            <a:r>
              <a:rPr lang="en" sz="1050" dirty="0" err="1" smtClean="0">
                <a:solidFill>
                  <a:schemeClr val="dk1"/>
                </a:solidFill>
              </a:rPr>
              <a:t>.gersteinlab.org</a:t>
            </a:r>
            <a:endParaRPr lang="en" sz="1050" dirty="0" smtClean="0">
              <a:solidFill>
                <a:schemeClr val="dk1"/>
              </a:solidFill>
            </a:endParaRPr>
          </a:p>
          <a:p>
            <a:pPr lvl="0">
              <a:buSzPct val="25000"/>
            </a:pPr>
            <a:r>
              <a:rPr lang="en" sz="1050" dirty="0" smtClean="0">
                <a:solidFill>
                  <a:schemeClr val="dk1"/>
                </a:solidFill>
              </a:rPr>
              <a:t>Y </a:t>
            </a:r>
            <a:r>
              <a:rPr lang="en" sz="1800" b="1" dirty="0">
                <a:solidFill>
                  <a:srgbClr val="1155CC"/>
                </a:solidFill>
              </a:rPr>
              <a:t>Fu</a:t>
            </a:r>
            <a:r>
              <a:rPr lang="en" sz="1050" dirty="0">
                <a:solidFill>
                  <a:schemeClr val="dk1"/>
                </a:solidFill>
              </a:rPr>
              <a:t>, E </a:t>
            </a:r>
            <a:r>
              <a:rPr lang="en" sz="1800" b="1" dirty="0" err="1">
                <a:solidFill>
                  <a:srgbClr val="1155CC"/>
                </a:solidFill>
              </a:rPr>
              <a:t>Khurana</a:t>
            </a:r>
            <a:r>
              <a:rPr lang="en" sz="1050" dirty="0">
                <a:solidFill>
                  <a:schemeClr val="dk1"/>
                </a:solidFill>
              </a:rPr>
              <a:t>, Z Liu, S Lou, J Bedford, X Mu, K </a:t>
            </a:r>
            <a:r>
              <a:rPr lang="en" sz="1050" dirty="0" smtClean="0">
                <a:solidFill>
                  <a:schemeClr val="dk1"/>
                </a:solidFill>
              </a:rPr>
              <a:t>Yip</a:t>
            </a:r>
            <a:endParaRPr lang="en-US" sz="1050" dirty="0" smtClean="0">
              <a:solidFill>
                <a:schemeClr val="dk1"/>
              </a:solidFill>
            </a:endParaRPr>
          </a:p>
          <a:p>
            <a:pPr lvl="0">
              <a:buSzPct val="25000"/>
            </a:pPr>
            <a:r>
              <a:rPr lang="en-US" sz="1050" dirty="0" smtClean="0">
                <a:solidFill>
                  <a:schemeClr val="dk1"/>
                </a:solidFill>
              </a:rPr>
              <a:t>E </a:t>
            </a:r>
            <a:r>
              <a:rPr lang="en-US" sz="1050" dirty="0" err="1">
                <a:solidFill>
                  <a:schemeClr val="dk1"/>
                </a:solidFill>
              </a:rPr>
              <a:t>Khurana</a:t>
            </a:r>
            <a:r>
              <a:rPr lang="en-US" sz="1050" dirty="0">
                <a:solidFill>
                  <a:schemeClr val="dk1"/>
                </a:solidFill>
              </a:rPr>
              <a:t>, Y Fu, </a:t>
            </a:r>
            <a:r>
              <a:rPr lang="en-US" sz="1050" dirty="0" smtClean="0">
                <a:solidFill>
                  <a:schemeClr val="dk1"/>
                </a:solidFill>
              </a:rPr>
              <a:t>H Kang, </a:t>
            </a:r>
            <a:r>
              <a:rPr lang="en-US" sz="1050" dirty="0">
                <a:solidFill>
                  <a:schemeClr val="dk1"/>
                </a:solidFill>
              </a:rPr>
              <a:t>X Mu</a:t>
            </a:r>
            <a:r>
              <a:rPr lang="mr-IN" sz="1050" dirty="0" smtClean="0">
                <a:solidFill>
                  <a:schemeClr val="dk1"/>
                </a:solidFill>
              </a:rPr>
              <a:t>…</a:t>
            </a:r>
            <a:r>
              <a:rPr lang="en-US" sz="1050" dirty="0" smtClean="0">
                <a:solidFill>
                  <a:schemeClr val="dk1"/>
                </a:solidFill>
              </a:rPr>
              <a:t> </a:t>
            </a:r>
            <a:r>
              <a:rPr lang="en-US" sz="1050" dirty="0" smtClean="0">
                <a:solidFill>
                  <a:schemeClr val="dk1"/>
                </a:solidFill>
              </a:rPr>
              <a:t>M </a:t>
            </a:r>
            <a:r>
              <a:rPr lang="en-US" sz="1050" dirty="0" smtClean="0">
                <a:solidFill>
                  <a:schemeClr val="dk1"/>
                </a:solidFill>
              </a:rPr>
              <a:t>Rubin, C Tyler-Smith</a:t>
            </a:r>
            <a:endParaRPr lang="en-US" sz="1050" dirty="0">
              <a:solidFill>
                <a:schemeClr val="dk1"/>
              </a:solidFill>
            </a:endParaRPr>
          </a:p>
          <a:p>
            <a:pPr>
              <a:buSzPct val="25000"/>
            </a:pPr>
            <a:endParaRPr lang="en-US" sz="1050" dirty="0">
              <a:solidFill>
                <a:schemeClr val="dk1"/>
              </a:solidFill>
            </a:endParaRPr>
          </a:p>
          <a:p>
            <a:pPr>
              <a:buSzPct val="25000"/>
            </a:pPr>
            <a:r>
              <a:rPr lang="en-US" sz="1800" b="1" dirty="0" err="1">
                <a:solidFill>
                  <a:srgbClr val="FF0000"/>
                </a:solidFill>
              </a:rPr>
              <a:t>RADAR.</a:t>
            </a:r>
            <a:r>
              <a:rPr lang="en-US" sz="1200" dirty="0" err="1">
                <a:solidFill>
                  <a:schemeClr val="dk1"/>
                </a:solidFill>
              </a:rPr>
              <a:t>gersteinlab.org</a:t>
            </a:r>
            <a:endParaRPr lang="en-US" sz="1200" dirty="0">
              <a:solidFill>
                <a:schemeClr val="dk1"/>
              </a:solidFill>
            </a:endParaRPr>
          </a:p>
          <a:p>
            <a:pPr>
              <a:buSzPct val="25000"/>
            </a:pPr>
            <a:r>
              <a:rPr lang="en-US" sz="1200" dirty="0">
                <a:solidFill>
                  <a:schemeClr val="dk1"/>
                </a:solidFill>
              </a:rPr>
              <a:t>J </a:t>
            </a:r>
            <a:r>
              <a:rPr lang="en-US" sz="1800" b="1" dirty="0">
                <a:solidFill>
                  <a:srgbClr val="1155CC"/>
                </a:solidFill>
              </a:rPr>
              <a:t>Zhang</a:t>
            </a:r>
            <a:r>
              <a:rPr lang="en-US" sz="1200" dirty="0">
                <a:solidFill>
                  <a:schemeClr val="dk1"/>
                </a:solidFill>
              </a:rPr>
              <a:t>, J </a:t>
            </a:r>
            <a:r>
              <a:rPr lang="en-US" sz="1800" b="1" dirty="0">
                <a:solidFill>
                  <a:srgbClr val="1155CC"/>
                </a:solidFill>
              </a:rPr>
              <a:t>Liu</a:t>
            </a:r>
            <a:r>
              <a:rPr lang="en-US" sz="1200" dirty="0">
                <a:solidFill>
                  <a:schemeClr val="dk1"/>
                </a:solidFill>
              </a:rPr>
              <a:t>, </a:t>
            </a:r>
            <a:r>
              <a:rPr lang="en-US" sz="1050" dirty="0">
                <a:solidFill>
                  <a:schemeClr val="dk1"/>
                </a:solidFill>
              </a:rPr>
              <a:t>D Lee, J-J Feng, L </a:t>
            </a:r>
            <a:r>
              <a:rPr lang="en-US" sz="1050" dirty="0" err="1">
                <a:solidFill>
                  <a:schemeClr val="dk1"/>
                </a:solidFill>
              </a:rPr>
              <a:t>Lochovsky</a:t>
            </a:r>
            <a:r>
              <a:rPr lang="en-US" sz="1050" dirty="0">
                <a:solidFill>
                  <a:schemeClr val="dk1"/>
                </a:solidFill>
              </a:rPr>
              <a:t>, S Lou, </a:t>
            </a:r>
            <a:r>
              <a:rPr lang="en-US" sz="1050" dirty="0" smtClean="0">
                <a:solidFill>
                  <a:schemeClr val="dk1"/>
                </a:solidFill>
              </a:rPr>
              <a:t/>
            </a:r>
            <a:br>
              <a:rPr lang="en-US" sz="1050" dirty="0" smtClean="0">
                <a:solidFill>
                  <a:schemeClr val="dk1"/>
                </a:solidFill>
              </a:rPr>
            </a:br>
            <a:r>
              <a:rPr lang="en-US" sz="1050" dirty="0" smtClean="0">
                <a:solidFill>
                  <a:schemeClr val="dk1"/>
                </a:solidFill>
              </a:rPr>
              <a:t>M </a:t>
            </a:r>
            <a:r>
              <a:rPr lang="en-US" sz="1050" dirty="0" err="1">
                <a:solidFill>
                  <a:schemeClr val="dk1"/>
                </a:solidFill>
              </a:rPr>
              <a:t>Rutenberg</a:t>
            </a:r>
            <a:r>
              <a:rPr lang="en-US" sz="1050" dirty="0">
                <a:solidFill>
                  <a:schemeClr val="dk1"/>
                </a:solidFill>
              </a:rPr>
              <a:t>-Schoenberg</a:t>
            </a:r>
          </a:p>
          <a:p>
            <a:pPr>
              <a:buSzPct val="25000"/>
            </a:pPr>
            <a:endParaRPr lang="en-US" sz="300" dirty="0">
              <a:solidFill>
                <a:schemeClr val="dk1"/>
              </a:solidFill>
            </a:endParaRPr>
          </a:p>
          <a:p>
            <a:pPr>
              <a:buClr>
                <a:schemeClr val="dk1"/>
              </a:buClr>
              <a:buSzPct val="25000"/>
            </a:pPr>
            <a:r>
              <a:rPr lang="en" sz="1050" dirty="0"/>
              <a:t>g</a:t>
            </a:r>
            <a:r>
              <a:rPr lang="en-US" sz="1050" dirty="0" err="1"/>
              <a:t>ithub.g</a:t>
            </a:r>
            <a:r>
              <a:rPr lang="en" sz="1050" dirty="0" err="1"/>
              <a:t>ersteinlab.org</a:t>
            </a:r>
            <a:r>
              <a:rPr lang="en-US" sz="1050" dirty="0"/>
              <a:t>/</a:t>
            </a:r>
            <a:r>
              <a:rPr lang="en-US" sz="1800" b="1" dirty="0" err="1">
                <a:solidFill>
                  <a:srgbClr val="FF0000"/>
                </a:solidFill>
              </a:rPr>
              <a:t>uORFs</a:t>
            </a:r>
            <a:endParaRPr lang="en" sz="1050" dirty="0"/>
          </a:p>
          <a:p>
            <a:pPr lvl="0">
              <a:buSzPct val="25000"/>
            </a:pPr>
            <a:r>
              <a:rPr lang="en-US" sz="1050" dirty="0" smtClean="0"/>
              <a:t>P</a:t>
            </a:r>
            <a:r>
              <a:rPr lang="en" sz="1050" dirty="0" smtClean="0"/>
              <a:t> </a:t>
            </a:r>
            <a:r>
              <a:rPr lang="en-US" sz="1800" b="1" dirty="0" smtClean="0">
                <a:solidFill>
                  <a:srgbClr val="1155CC"/>
                </a:solidFill>
              </a:rPr>
              <a:t>McGillivray</a:t>
            </a:r>
            <a:r>
              <a:rPr lang="en" sz="1050" dirty="0" smtClean="0"/>
              <a:t>, </a:t>
            </a:r>
            <a:r>
              <a:rPr lang="en-US" sz="1050" dirty="0" smtClean="0"/>
              <a:t>R</a:t>
            </a:r>
            <a:r>
              <a:rPr lang="en" sz="1050" dirty="0" smtClean="0"/>
              <a:t> </a:t>
            </a:r>
            <a:r>
              <a:rPr lang="en-US" sz="1050" dirty="0" smtClean="0"/>
              <a:t>Ault, </a:t>
            </a:r>
            <a:r>
              <a:rPr lang="en" sz="1050" dirty="0" smtClean="0"/>
              <a:t>M </a:t>
            </a:r>
            <a:r>
              <a:rPr lang="en" sz="1050" dirty="0" err="1" smtClean="0"/>
              <a:t>Pawashe</a:t>
            </a:r>
            <a:r>
              <a:rPr lang="en" sz="1050" dirty="0" smtClean="0"/>
              <a:t>,</a:t>
            </a:r>
            <a:r>
              <a:rPr lang="en-US" sz="1050" dirty="0" smtClean="0"/>
              <a:t> R Kitchen, S </a:t>
            </a:r>
            <a:r>
              <a:rPr lang="en-US" sz="1050" dirty="0" err="1" smtClean="0"/>
              <a:t>Balasubramanian</a:t>
            </a:r>
            <a:endParaRPr lang="en-US" sz="1050" dirty="0" smtClean="0"/>
          </a:p>
          <a:p>
            <a:pPr lvl="0">
              <a:buSzPct val="25000"/>
            </a:pPr>
            <a:endParaRPr lang="en-US" sz="800" dirty="0"/>
          </a:p>
          <a:p>
            <a:pPr>
              <a:buSzPct val="25000"/>
            </a:pPr>
            <a:r>
              <a:rPr lang="en-US" sz="1800" b="1" dirty="0" smtClean="0">
                <a:solidFill>
                  <a:srgbClr val="FF0000"/>
                </a:solidFill>
              </a:rPr>
              <a:t>{LARVA,MOAT}</a:t>
            </a:r>
            <a:r>
              <a:rPr lang="en-US" sz="2000" b="1" dirty="0" smtClean="0">
                <a:solidFill>
                  <a:srgbClr val="FF0000"/>
                </a:solidFill>
              </a:rPr>
              <a:t>.</a:t>
            </a:r>
            <a:r>
              <a:rPr lang="en-US" sz="1050" dirty="0" err="1" smtClean="0">
                <a:solidFill>
                  <a:schemeClr val="dk1"/>
                </a:solidFill>
              </a:rPr>
              <a:t>gersteinlab.org</a:t>
            </a:r>
            <a:r>
              <a:rPr lang="en-US" sz="1050" dirty="0" smtClean="0">
                <a:solidFill>
                  <a:schemeClr val="dk1"/>
                </a:solidFill>
              </a:rPr>
              <a:t/>
            </a:r>
            <a:br>
              <a:rPr lang="en-US" sz="1050" dirty="0" smtClean="0">
                <a:solidFill>
                  <a:schemeClr val="dk1"/>
                </a:solidFill>
              </a:rPr>
            </a:br>
            <a:r>
              <a:rPr lang="en-US" sz="1800" b="1" dirty="0" err="1" smtClean="0">
                <a:solidFill>
                  <a:srgbClr val="1155CC"/>
                </a:solidFill>
              </a:rPr>
              <a:t>Lochovsky</a:t>
            </a:r>
            <a:r>
              <a:rPr lang="en-US" sz="1050" dirty="0">
                <a:solidFill>
                  <a:schemeClr val="dk1"/>
                </a:solidFill>
              </a:rPr>
              <a:t>, J </a:t>
            </a:r>
            <a:r>
              <a:rPr lang="en-US" sz="1800" b="1" dirty="0">
                <a:solidFill>
                  <a:srgbClr val="1155CC"/>
                </a:solidFill>
              </a:rPr>
              <a:t>Zhang</a:t>
            </a:r>
            <a:r>
              <a:rPr lang="en-US" sz="1050" dirty="0">
                <a:solidFill>
                  <a:schemeClr val="dk1"/>
                </a:solidFill>
              </a:rPr>
              <a:t>, Y Fu, E Khurana</a:t>
            </a:r>
          </a:p>
          <a:p>
            <a:pPr>
              <a:buSzPct val="25000"/>
            </a:pPr>
            <a:endParaRPr lang="en-US" sz="1050" dirty="0">
              <a:solidFill>
                <a:schemeClr val="dk1"/>
              </a:solidFill>
            </a:endParaRPr>
          </a:p>
          <a:p>
            <a:pPr lvl="0">
              <a:buSzPct val="25000"/>
            </a:pPr>
            <a:endParaRPr lang="en" sz="1050" dirty="0">
              <a:solidFill>
                <a:schemeClr val="dk1"/>
              </a:solidFill>
            </a:endParaRPr>
          </a:p>
          <a:p>
            <a:pPr lvl="0">
              <a:buSzPct val="25000"/>
            </a:pPr>
            <a:endParaRPr lang="en-US" sz="1050" dirty="0"/>
          </a:p>
          <a:p>
            <a:pPr>
              <a:buClr>
                <a:schemeClr val="dk1"/>
              </a:buClr>
            </a:pPr>
            <a:endParaRPr sz="1050" dirty="0">
              <a:solidFill>
                <a:schemeClr val="dk1"/>
              </a:solidFill>
            </a:endParaRPr>
          </a:p>
          <a:p>
            <a:pPr>
              <a:buClr>
                <a:schemeClr val="dk1"/>
              </a:buClr>
            </a:pPr>
            <a:endParaRPr lang="en" sz="1800" b="1" dirty="0">
              <a:solidFill>
                <a:srgbClr val="1155CC"/>
              </a:solidFill>
            </a:endParaRPr>
          </a:p>
          <a:p>
            <a:pPr>
              <a:buClr>
                <a:schemeClr val="dk1"/>
              </a:buClr>
            </a:pPr>
            <a:endParaRPr sz="105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a:solidFill>
                  <a:schemeClr val="tx1">
                    <a:lumMod val="95000"/>
                    <a:lumOff val="5000"/>
                  </a:schemeClr>
                </a:solidFill>
              </a:rPr>
              <a:t>Ack</a:t>
            </a:r>
            <a:r>
              <a:rPr lang="en" sz="1200" dirty="0">
                <a:solidFill>
                  <a:schemeClr val="dk1"/>
                </a:solidFill>
              </a:rPr>
              <a:t>nowledgments</a:t>
            </a:r>
            <a:r>
              <a:rPr lang="en-US" sz="1200" dirty="0">
                <a:solidFill>
                  <a:schemeClr val="dk1"/>
                </a:solidFill>
              </a:rPr>
              <a:t>!    </a:t>
            </a:r>
            <a:r>
              <a:rPr lang="en" sz="1200" dirty="0">
                <a:solidFill>
                  <a:schemeClr val="dk1"/>
                </a:solidFill>
              </a:rPr>
              <a:t>Also, Hiring</a:t>
            </a:r>
            <a:r>
              <a:rPr lang="en-US" sz="1200" dirty="0"/>
              <a:t>:</a:t>
            </a:r>
            <a:r>
              <a:rPr lang="en" sz="1200" dirty="0"/>
              <a:t> See</a:t>
            </a:r>
            <a:r>
              <a:rPr lang="en" sz="1800" b="1" dirty="0">
                <a:solidFill>
                  <a:srgbClr val="00B050"/>
                </a:solidFill>
              </a:rPr>
              <a:t> </a:t>
            </a:r>
            <a:r>
              <a:rPr lang="en" sz="2200" b="1" dirty="0" err="1">
                <a:solidFill>
                  <a:srgbClr val="00B050"/>
                </a:solidFill>
              </a:rPr>
              <a:t>Jobs</a:t>
            </a:r>
            <a:r>
              <a:rPr lang="en" sz="1200" dirty="0" err="1"/>
              <a:t>.gersteinlab.org</a:t>
            </a:r>
            <a:endParaRPr lang="en" sz="1200" dirty="0"/>
          </a:p>
          <a:p>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75" y="2583936"/>
            <a:ext cx="3347873" cy="2510905"/>
          </a:xfrm>
          <a:prstGeom prst="rect">
            <a:avLst/>
          </a:prstGeom>
          <a:ln w="285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76" y="65483"/>
            <a:ext cx="3347872" cy="2477426"/>
          </a:xfrm>
          <a:prstGeom prst="rect">
            <a:avLst/>
          </a:prstGeom>
          <a:ln w="28575">
            <a:solidFill>
              <a:schemeClr val="tx1"/>
            </a:solidFill>
          </a:ln>
        </p:spPr>
      </p:pic>
    </p:spTree>
    <p:extLst>
      <p:ext uri="{BB962C8B-B14F-4D97-AF65-F5344CB8AC3E}">
        <p14:creationId xmlns:p14="http://schemas.microsoft.com/office/powerpoint/2010/main" val="2939370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a:t>No Conflicts</a:t>
            </a:r>
          </a:p>
          <a:p>
            <a:pPr marL="461963" lvl="0" indent="0" rtl="0">
              <a:spcBef>
                <a:spcPts val="0"/>
              </a:spcBef>
              <a:buNone/>
            </a:pPr>
            <a:r>
              <a:rPr lang="en-US" sz="1400" dirty="0"/>
              <a:t>Unless explicitly listed here. There are no conflicts of interest relevant to the material in this talk </a:t>
            </a:r>
          </a:p>
          <a:p>
            <a:pPr marL="0" lvl="0" indent="0" rtl="0">
              <a:spcBef>
                <a:spcPts val="0"/>
              </a:spcBef>
              <a:buNone/>
            </a:pPr>
            <a:r>
              <a:rPr lang="en" dirty="0"/>
              <a:t>General PERMISSIONS</a:t>
            </a:r>
          </a:p>
          <a:p>
            <a:pPr marL="457200" lvl="0" indent="-381000" rtl="0">
              <a:spcBef>
                <a:spcPts val="0"/>
              </a:spcBef>
              <a:spcAft>
                <a:spcPts val="0"/>
              </a:spcAft>
            </a:pPr>
            <a:r>
              <a:rPr lang="en" sz="1400" dirty="0"/>
              <a:t>This Presentation is copyright Mark Gerstein, Yale University, 201</a:t>
            </a:r>
            <a:r>
              <a:rPr lang="en-US" sz="1400" dirty="0"/>
              <a:t>7</a:t>
            </a:r>
            <a:r>
              <a:rPr lang="en" sz="1400" dirty="0"/>
              <a:t>. </a:t>
            </a:r>
          </a:p>
          <a:p>
            <a:pPr marL="457200" lvl="0" indent="-381000"/>
            <a:r>
              <a:rPr lang="en" sz="1400" dirty="0"/>
              <a:t>Please read permissions statement at </a:t>
            </a:r>
            <a:r>
              <a:rPr lang="en-US" sz="1400" dirty="0"/>
              <a:t/>
            </a:r>
            <a:br>
              <a:rPr lang="en-US" sz="1400" dirty="0"/>
            </a:br>
            <a:r>
              <a:rPr lang="en-US" sz="2000" b="1" dirty="0" err="1"/>
              <a:t>sites.gersteinlab.org</a:t>
            </a:r>
            <a:r>
              <a:rPr lang="en-US" sz="2000" b="1" dirty="0"/>
              <a:t>/Permissions</a:t>
            </a:r>
            <a:endParaRPr lang="en" sz="1400" b="1" dirty="0"/>
          </a:p>
          <a:p>
            <a:pPr marL="457200" lvl="0" indent="-381000" rtl="0">
              <a:spcBef>
                <a:spcPts val="0"/>
              </a:spcBef>
            </a:pPr>
            <a:r>
              <a:rPr lang="en-US" sz="1400" dirty="0"/>
              <a:t>Basically, f</a:t>
            </a:r>
            <a:r>
              <a:rPr lang="en" sz="1400" dirty="0"/>
              <a:t>eel free to use slides &amp; images in the talk with PROPER acknowledgement (via citation to relevant papers or </a:t>
            </a:r>
            <a:r>
              <a:rPr lang="en-US" sz="1400" dirty="0"/>
              <a:t>website </a:t>
            </a:r>
            <a:r>
              <a:rPr lang="en" sz="1400" dirty="0"/>
              <a:t>link). 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6262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50000"/>
                    <a:lumOff val="50000"/>
                  </a:schemeClr>
                </a:solidFill>
                <a:latin typeface="Helvetica Neue"/>
                <a:ea typeface="Helvetica Neue"/>
                <a:cs typeface="Helvetica Neue"/>
                <a:sym typeface="Helvetica Neue"/>
              </a:rPr>
              <a:t>Disease Genomics: Thoughts on Genome Annotation, Prioritizing Variants, Highlighting Dysregulation, &amp; </a:t>
            </a:r>
            <a:r>
              <a:rPr lang="en-US" sz="1800" dirty="0" smtClean="0">
                <a:solidFill>
                  <a:schemeClr val="tx1">
                    <a:lumMod val="50000"/>
                    <a:lumOff val="50000"/>
                  </a:schemeClr>
                </a:solidFill>
                <a:latin typeface="Helvetica Neue"/>
                <a:ea typeface="Helvetica Neue"/>
                <a:cs typeface="Helvetica Neue"/>
                <a:sym typeface="Helvetica Neue"/>
              </a:rPr>
              <a:t>the </a:t>
            </a:r>
            <a:r>
              <a:rPr lang="en-US" sz="1800" dirty="0">
                <a:solidFill>
                  <a:schemeClr val="tx1">
                    <a:lumMod val="50000"/>
                    <a:lumOff val="50000"/>
                  </a:schemeClr>
                </a:solidFill>
                <a:latin typeface="Helvetica Neue"/>
                <a:ea typeface="Helvetica Neue"/>
                <a:cs typeface="Helvetica Neue"/>
                <a:sym typeface="Helvetica Neue"/>
              </a:rPr>
              <a:t>Application </a:t>
            </a:r>
            <a:r>
              <a:rPr lang="en-US" sz="1800" dirty="0" smtClean="0">
                <a:solidFill>
                  <a:schemeClr val="tx1">
                    <a:lumMod val="50000"/>
                    <a:lumOff val="50000"/>
                  </a:schemeClr>
                </a:solidFill>
                <a:latin typeface="Helvetica Neue"/>
                <a:ea typeface="Helvetica Neue"/>
                <a:cs typeface="Helvetica Neue"/>
                <a:sym typeface="Helvetica Neue"/>
              </a:rPr>
              <a:t>of all of these </a:t>
            </a:r>
            <a:r>
              <a:rPr lang="en-US" sz="1800" dirty="0">
                <a:solidFill>
                  <a:schemeClr val="tx1">
                    <a:lumMod val="50000"/>
                    <a:lumOff val="50000"/>
                  </a:schemeClr>
                </a:solidFill>
                <a:latin typeface="Helvetica Neue"/>
                <a:ea typeface="Helvetica Neue"/>
                <a:cs typeface="Helvetica Neue"/>
                <a:sym typeface="Helvetica Neue"/>
              </a:rPr>
              <a:t>to Cancer</a:t>
            </a:r>
            <a:endParaRPr lang="en" sz="18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3002645"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smtClean="0">
                <a:solidFill>
                  <a:srgbClr val="FF0000"/>
                </a:solidFill>
                <a:latin typeface="Helvetica Neue" charset="0"/>
                <a:ea typeface="Helvetica Neue" charset="0"/>
                <a:cs typeface="Helvetica Neue" charset="0"/>
              </a:rPr>
              <a:t>RADAR Prioritization</a:t>
            </a:r>
            <a:endParaRPr lang="en-US"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Adapts </a:t>
            </a:r>
            <a:r>
              <a:rPr lang="en-US"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approach to </a:t>
            </a:r>
            <a:r>
              <a:rPr lang="en-US" sz="1200" dirty="0" smtClean="0">
                <a:solidFill>
                  <a:schemeClr val="tx1">
                    <a:lumMod val="50000"/>
                    <a:lumOff val="50000"/>
                  </a:schemeClr>
                </a:solidFill>
                <a:latin typeface="Helvetica Neue" charset="0"/>
                <a:ea typeface="Helvetica Neue" charset="0"/>
                <a:cs typeface="Helvetica Neue" charset="0"/>
              </a:rPr>
              <a:t>RBPs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Prioritizes variants based on post-transcriptional </a:t>
            </a:r>
            <a:r>
              <a:rPr lang="en-US" sz="1200" dirty="0" err="1">
                <a:solidFill>
                  <a:schemeClr val="tx1">
                    <a:lumMod val="50000"/>
                    <a:lumOff val="50000"/>
                  </a:schemeClr>
                </a:solidFill>
                <a:latin typeface="Helvetica Neue" charset="0"/>
                <a:ea typeface="Helvetica Neue" charset="0"/>
                <a:cs typeface="Helvetica Neue" charset="0"/>
              </a:rPr>
              <a:t>regulome</a:t>
            </a:r>
            <a:r>
              <a:rPr lang="en-US" sz="1200" dirty="0">
                <a:solidFill>
                  <a:schemeClr val="tx1">
                    <a:lumMod val="50000"/>
                    <a:lumOff val="50000"/>
                  </a:schemeClr>
                </a:solidFill>
                <a:latin typeface="Helvetica Neue" charset="0"/>
                <a:ea typeface="Helvetica Neue" charset="0"/>
                <a:cs typeface="Helvetica Neue" charset="0"/>
              </a:rPr>
              <a:t> using ENCODE </a:t>
            </a:r>
            <a:r>
              <a:rPr lang="en-US" sz="1200" dirty="0" err="1">
                <a:solidFill>
                  <a:schemeClr val="tx1">
                    <a:lumMod val="50000"/>
                    <a:lumOff val="50000"/>
                  </a:schemeClr>
                </a:solidFill>
                <a:latin typeface="Helvetica Neue" charset="0"/>
                <a:ea typeface="Helvetica Neue" charset="0"/>
                <a:cs typeface="Helvetica Neue" charset="0"/>
              </a:rPr>
              <a:t>eCLIP</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Incorporates new features related to RNA sec. </a:t>
            </a:r>
            <a:r>
              <a:rPr lang="en-US" sz="1200" dirty="0" err="1">
                <a:solidFill>
                  <a:schemeClr val="tx1">
                    <a:lumMod val="50000"/>
                    <a:lumOff val="50000"/>
                  </a:schemeClr>
                </a:solidFill>
                <a:latin typeface="Helvetica Neue" charset="0"/>
                <a:ea typeface="Helvetica Neue" charset="0"/>
                <a:cs typeface="Helvetica Neue" charset="0"/>
              </a:rPr>
              <a:t>struc</a:t>
            </a:r>
            <a:r>
              <a:rPr lang="en-US" sz="1200" dirty="0">
                <a:solidFill>
                  <a:schemeClr val="tx1">
                    <a:lumMod val="50000"/>
                    <a:lumOff val="50000"/>
                  </a:schemeClr>
                </a:solidFill>
                <a:latin typeface="Helvetica Neue" charset="0"/>
                <a:ea typeface="Helvetica Neue" charset="0"/>
                <a:cs typeface="Helvetica Neue" charset="0"/>
              </a:rPr>
              <a:t> &amp; tissue specific </a:t>
            </a:r>
            <a:r>
              <a:rPr lang="en-US" sz="1200" dirty="0" smtClean="0">
                <a:solidFill>
                  <a:schemeClr val="tx1">
                    <a:lumMod val="50000"/>
                    <a:lumOff val="50000"/>
                  </a:schemeClr>
                </a:solidFill>
                <a:latin typeface="Helvetica Neue" charset="0"/>
                <a:ea typeface="Helvetica Neue" charset="0"/>
                <a:cs typeface="Helvetica Neue" charset="0"/>
              </a:rPr>
              <a:t>effects</a:t>
            </a: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uORF</a:t>
            </a:r>
            <a:r>
              <a:rPr lang="en-US" sz="1600" b="1" u="sng" dirty="0">
                <a:solidFill>
                  <a:srgbClr val="FF0000"/>
                </a:solidFill>
                <a:latin typeface="Helvetica Neue" charset="0"/>
                <a:ea typeface="Helvetica Neue" charset="0"/>
                <a:cs typeface="Helvetica Neue" charset="0"/>
              </a:rPr>
              <a:t> Prioritization</a:t>
            </a:r>
            <a:r>
              <a:rPr lang="en-US" sz="1400" dirty="0" smtClean="0">
                <a:solidFill>
                  <a:srgbClr val="FF0000"/>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Feature integration to find small subset of upstream mutations that potentially alter </a:t>
            </a:r>
            <a:r>
              <a:rPr lang="en-US" sz="1200" dirty="0" smtClean="0">
                <a:solidFill>
                  <a:schemeClr val="tx1">
                    <a:lumMod val="50000"/>
                    <a:lumOff val="50000"/>
                  </a:schemeClr>
                </a:solidFill>
                <a:latin typeface="Helvetica Neue" charset="0"/>
                <a:ea typeface="Helvetica Neue" charset="0"/>
                <a:cs typeface="Helvetica Neue" charset="0"/>
              </a:rPr>
              <a:t>translation</a:t>
            </a: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indent="-228600">
              <a:spcBef>
                <a:spcPts val="500"/>
              </a:spcBef>
              <a:buFont typeface="Merriweather Sans"/>
              <a:buChar char="•"/>
            </a:pPr>
            <a:r>
              <a:rPr lang="en-US" sz="1600" b="1" u="sng" dirty="0">
                <a:solidFill>
                  <a:srgbClr val="FF0000"/>
                </a:solidFill>
                <a:latin typeface="Helvetica Neue" charset="0"/>
                <a:ea typeface="Helvetica Neue" charset="0"/>
                <a:cs typeface="Helvetica Neue" charset="0"/>
              </a:rPr>
              <a:t>LARVA &amp; MOAT</a:t>
            </a:r>
            <a:r>
              <a:rPr lang="en-US" sz="1600" b="1" u="sng" dirty="0">
                <a:solidFill>
                  <a:schemeClr val="tx1">
                    <a:lumMod val="50000"/>
                    <a:lumOff val="50000"/>
                  </a:schemeClr>
                </a:solidFill>
                <a:latin typeface="Helvetica Neue" charset="0"/>
                <a:ea typeface="Helvetica Neue" charset="0"/>
                <a:cs typeface="Helvetica Neue" charset="0"/>
              </a:rPr>
              <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a:t>
            </a:r>
            <a:r>
              <a:rPr lang="en-US" sz="1200" dirty="0" smtClean="0">
                <a:solidFill>
                  <a:schemeClr val="tx1">
                    <a:lumMod val="50000"/>
                    <a:lumOff val="50000"/>
                  </a:schemeClr>
                </a:solidFill>
                <a:latin typeface="Helvetica Neue" charset="0"/>
                <a:ea typeface="Helvetica Neue" charset="0"/>
                <a:cs typeface="Helvetica Neue" charset="0"/>
              </a:rPr>
              <a:t>genomic covariates</a:t>
            </a:r>
            <a:endParaRPr lang="en-US" sz="1200" dirty="0">
              <a:solidFill>
                <a:schemeClr val="tx1">
                  <a:lumMod val="50000"/>
                  <a:lumOff val="50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236538" indent="-225425">
              <a:spcBef>
                <a:spcPts val="400"/>
              </a:spcBef>
              <a:buClr>
                <a:srgbClr val="FFFFFF"/>
              </a:buClr>
              <a:buFont typeface="Helvetica Neue"/>
              <a:buChar char="•"/>
            </a:pPr>
            <a:endParaRPr lang="en-US" sz="1100" dirty="0" smtClean="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4" y="723947"/>
            <a:ext cx="3064329" cy="4212300"/>
          </a:xfrm>
          <a:prstGeom prst="rect">
            <a:avLst/>
          </a:prstGeom>
          <a:noFill/>
          <a:ln>
            <a:noFill/>
          </a:ln>
        </p:spPr>
        <p:txBody>
          <a:bodyPr wrap="square" lIns="92050" tIns="46025" rIns="92050" bIns="46025" anchor="t" anchorCtr="0">
            <a:noAutofit/>
          </a:bodyPr>
          <a:lstStyle/>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Background</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PMI &amp; Variant Prioritization</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Types of </a:t>
            </a:r>
            <a:r>
              <a:rPr lang="en-US" sz="1200" dirty="0" smtClean="0">
                <a:solidFill>
                  <a:srgbClr val="FF0000"/>
                </a:solidFill>
                <a:latin typeface="Helvetica Neue" charset="0"/>
                <a:ea typeface="Helvetica Neue" charset="0"/>
                <a:cs typeface="Helvetica Neue" charset="0"/>
              </a:rPr>
              <a:t>annotations</a:t>
            </a:r>
            <a:r>
              <a:rPr lang="en-US" sz="1200" dirty="0" smtClean="0">
                <a:solidFill>
                  <a:schemeClr val="tx1">
                    <a:lumMod val="50000"/>
                    <a:lumOff val="50000"/>
                  </a:schemeClr>
                </a:solidFill>
                <a:latin typeface="Helvetica Neue" charset="0"/>
                <a:ea typeface="Helvetica Neue" charset="0"/>
                <a:cs typeface="Helvetica Neue" charset="0"/>
              </a:rPr>
              <a:t>: peaks, segmentations, regulators</a:t>
            </a:r>
          </a:p>
          <a:p>
            <a:pPr lvl="1" indent="-228600">
              <a:spcBef>
                <a:spcPts val="500"/>
              </a:spcBef>
              <a:buFont typeface="Merriweather Sans"/>
              <a:buChar char="•"/>
            </a:pPr>
            <a:r>
              <a:rPr lang="en-US" sz="1200" dirty="0" smtClean="0">
                <a:solidFill>
                  <a:schemeClr val="tx1">
                    <a:lumMod val="50000"/>
                    <a:lumOff val="50000"/>
                  </a:schemeClr>
                </a:solidFill>
                <a:latin typeface="Helvetica Neue" charset="0"/>
                <a:ea typeface="Helvetica Neue" charset="0"/>
                <a:cs typeface="Helvetica Neue" charset="0"/>
              </a:rPr>
              <a:t>Genomic </a:t>
            </a:r>
            <a:r>
              <a:rPr lang="en-US" sz="1200" dirty="0" smtClean="0">
                <a:solidFill>
                  <a:srgbClr val="FF0000"/>
                </a:solidFill>
                <a:latin typeface="Helvetica Neue" charset="0"/>
                <a:ea typeface="Helvetica Neue" charset="0"/>
                <a:cs typeface="Helvetica Neue" charset="0"/>
              </a:rPr>
              <a:t>covariates</a:t>
            </a:r>
          </a:p>
          <a:p>
            <a:pPr lvl="1" indent="-228600">
              <a:spcBef>
                <a:spcPts val="500"/>
              </a:spcBef>
              <a:buFont typeface="Merriweather Sans"/>
              <a:buChar char="•"/>
            </a:pPr>
            <a:r>
              <a:rPr lang="en-US" sz="1400" dirty="0">
                <a:solidFill>
                  <a:srgbClr val="FF0000"/>
                </a:solidFill>
                <a:latin typeface="Helvetica Neue"/>
                <a:ea typeface="Helvetica Neue"/>
                <a:cs typeface="Helvetica Neue"/>
                <a:sym typeface="Helvetica Neue"/>
              </a:rPr>
              <a:t>ENCODEC</a:t>
            </a:r>
            <a:r>
              <a:rPr lang="en-US" sz="1400" dirty="0">
                <a:solidFill>
                  <a:schemeClr val="tx1">
                    <a:lumMod val="50000"/>
                    <a:lumOff val="50000"/>
                  </a:schemeClr>
                </a:solidFill>
                <a:latin typeface="Helvetica Neue"/>
                <a:ea typeface="Helvetica Neue"/>
                <a:cs typeface="Helvetica Neue"/>
                <a:sym typeface="Helvetica Neue"/>
              </a:rPr>
              <a:t>: ENCODE cancer annotation </a:t>
            </a:r>
            <a:r>
              <a:rPr lang="en-US" sz="1400" dirty="0" smtClean="0">
                <a:solidFill>
                  <a:schemeClr val="tx1">
                    <a:lumMod val="50000"/>
                    <a:lumOff val="50000"/>
                  </a:schemeClr>
                </a:solidFill>
                <a:latin typeface="Helvetica Neue"/>
                <a:ea typeface="Helvetica Neue"/>
                <a:cs typeface="Helvetica Neue"/>
                <a:sym typeface="Helvetica Neue"/>
              </a:rPr>
              <a:t>resource</a:t>
            </a:r>
            <a:endParaRPr lang="en-US" sz="1400" b="1" u="sng"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Matched Filter Annotation </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rPr>
              <a:t>Integrating cross-assay signal-track patterns </a:t>
            </a:r>
            <a:r>
              <a:rPr lang="en-US" sz="1100" dirty="0">
                <a:solidFill>
                  <a:schemeClr val="tx1">
                    <a:lumMod val="50000"/>
                    <a:lumOff val="50000"/>
                  </a:schemeClr>
                </a:solidFill>
                <a:latin typeface="Helvetica Neue" charset="0"/>
                <a:ea typeface="Helvetica Neue" charset="0"/>
                <a:cs typeface="Helvetica Neue" charset="0"/>
              </a:rPr>
              <a:t>associated with </a:t>
            </a:r>
            <a:r>
              <a:rPr lang="en-US" sz="1100" dirty="0" smtClean="0">
                <a:solidFill>
                  <a:schemeClr val="tx1">
                    <a:lumMod val="50000"/>
                    <a:lumOff val="50000"/>
                  </a:schemeClr>
                </a:solidFill>
                <a:latin typeface="Helvetica Neue" charset="0"/>
                <a:ea typeface="Helvetica Neue" charset="0"/>
                <a:cs typeface="Helvetica Neue" charset="0"/>
              </a:rPr>
              <a:t>enhancers</a:t>
            </a:r>
          </a:p>
          <a:p>
            <a:pPr lvl="1" indent="-228600">
              <a:spcBef>
                <a:spcPts val="400"/>
              </a:spcBef>
              <a:buClr>
                <a:srgbClr val="FFFFFF"/>
              </a:buClr>
              <a:buFont typeface="Helvetica Neue"/>
              <a:buChar char="•"/>
            </a:pPr>
            <a:r>
              <a:rPr lang="en-US" sz="1100" dirty="0">
                <a:solidFill>
                  <a:schemeClr val="tx1">
                    <a:lumMod val="50000"/>
                    <a:lumOff val="50000"/>
                  </a:schemeClr>
                </a:solidFill>
                <a:latin typeface="Helvetica Neue" charset="0"/>
                <a:ea typeface="Helvetica Neue" charset="0"/>
                <a:cs typeface="Helvetica Neue" charset="0"/>
              </a:rPr>
              <a:t>T</a:t>
            </a:r>
            <a:r>
              <a:rPr lang="en-US" sz="1100" dirty="0" smtClean="0">
                <a:solidFill>
                  <a:schemeClr val="tx1">
                    <a:lumMod val="50000"/>
                    <a:lumOff val="50000"/>
                  </a:schemeClr>
                </a:solidFill>
                <a:latin typeface="Helvetica Neue" charset="0"/>
                <a:ea typeface="Helvetica Neue" charset="0"/>
                <a:cs typeface="Helvetica Neue" charset="0"/>
              </a:rPr>
              <a:t>rained </a:t>
            </a:r>
            <a:r>
              <a:rPr lang="en-US" sz="1100" dirty="0">
                <a:solidFill>
                  <a:schemeClr val="tx1">
                    <a:lumMod val="50000"/>
                    <a:lumOff val="50000"/>
                  </a:schemeClr>
                </a:solidFill>
                <a:latin typeface="Helvetica Neue" charset="0"/>
                <a:ea typeface="Helvetica Neue" charset="0"/>
                <a:cs typeface="Helvetica Neue" charset="0"/>
              </a:rPr>
              <a:t>on high throughput STARR-</a:t>
            </a:r>
            <a:r>
              <a:rPr lang="en-US" sz="1100" dirty="0" err="1">
                <a:solidFill>
                  <a:schemeClr val="tx1">
                    <a:lumMod val="50000"/>
                    <a:lumOff val="50000"/>
                  </a:schemeClr>
                </a:solidFill>
                <a:latin typeface="Helvetica Neue" charset="0"/>
                <a:ea typeface="Helvetica Neue" charset="0"/>
                <a:cs typeface="Helvetica Neue" charset="0"/>
              </a:rPr>
              <a:t>seq</a:t>
            </a:r>
            <a:r>
              <a:rPr lang="en-US" sz="1100" dirty="0">
                <a:solidFill>
                  <a:schemeClr val="tx1">
                    <a:lumMod val="50000"/>
                    <a:lumOff val="50000"/>
                  </a:schemeClr>
                </a:solidFill>
                <a:latin typeface="Helvetica Neue" charset="0"/>
                <a:ea typeface="Helvetica Neue" charset="0"/>
                <a:cs typeface="Helvetica Neue" charset="0"/>
              </a:rPr>
              <a:t> experiments</a:t>
            </a:r>
          </a:p>
          <a:p>
            <a:pPr lvl="1" indent="-228600">
              <a:spcBef>
                <a:spcPts val="400"/>
              </a:spcBef>
              <a:buClr>
                <a:srgbClr val="FFFFFF"/>
              </a:buClr>
              <a:buFont typeface="Helvetica Neue"/>
              <a:buChar char="•"/>
            </a:pPr>
            <a:r>
              <a:rPr lang="en-US" sz="1100" dirty="0" smtClean="0">
                <a:solidFill>
                  <a:schemeClr val="tx1">
                    <a:lumMod val="50000"/>
                    <a:lumOff val="50000"/>
                  </a:schemeClr>
                </a:solidFill>
                <a:latin typeface="Helvetica Neue" charset="0"/>
                <a:ea typeface="Helvetica Neue" charset="0"/>
                <a:cs typeface="Helvetica Neue" charset="0"/>
                <a:sym typeface="Helvetica Neue"/>
              </a:rPr>
              <a:t>Validation in many different contexts</a:t>
            </a:r>
          </a:p>
          <a:p>
            <a:pPr indent="-228600">
              <a:spcBef>
                <a:spcPts val="400"/>
              </a:spcBef>
              <a:buClr>
                <a:srgbClr val="FFFFFF"/>
              </a:buClr>
              <a:buFont typeface="Helvetica Neue"/>
              <a:buChar char="•"/>
            </a:pPr>
            <a:r>
              <a:rPr lang="en" sz="1600" b="1" u="sng" dirty="0" err="1">
                <a:solidFill>
                  <a:srgbClr val="FF0000"/>
                </a:solidFill>
                <a:latin typeface="Helvetica Neue" charset="0"/>
                <a:ea typeface="Helvetica Neue" charset="0"/>
                <a:cs typeface="Helvetica Neue" charset="0"/>
              </a:rPr>
              <a:t>FunSeq</a:t>
            </a:r>
            <a:r>
              <a:rPr lang="en-US" sz="1600" b="1" u="sng" dirty="0">
                <a:solidFill>
                  <a:srgbClr val="FF0000"/>
                </a:solidFill>
                <a:latin typeface="Helvetica Neue" charset="0"/>
                <a:ea typeface="Helvetica Neue" charset="0"/>
                <a:cs typeface="Helvetica Neue" charset="0"/>
              </a:rPr>
              <a:t> Prioritization</a:t>
            </a:r>
          </a:p>
          <a:p>
            <a:pPr marL="493713" lvl="1" indent="-225425">
              <a:spcBef>
                <a:spcPts val="500"/>
              </a:spcBef>
              <a:buClr>
                <a:srgbClr val="FFFFFF"/>
              </a:buClr>
              <a:buFont typeface="Merriweather Sans"/>
              <a:buChar char="•"/>
            </a:pPr>
            <a:r>
              <a:rPr lang="en-US" sz="1100" dirty="0">
                <a:solidFill>
                  <a:schemeClr val="tx1">
                    <a:lumMod val="50000"/>
                    <a:lumOff val="50000"/>
                  </a:schemeClr>
                </a:solidFill>
                <a:latin typeface="Helvetica Neue" charset="0"/>
                <a:ea typeface="Helvetica Neue" charset="0"/>
                <a:cs typeface="Helvetica Neue" charset="0"/>
              </a:rPr>
              <a:t>I</a:t>
            </a:r>
            <a:r>
              <a:rPr lang="en" sz="1100" dirty="0" err="1">
                <a:solidFill>
                  <a:schemeClr val="tx1">
                    <a:lumMod val="50000"/>
                    <a:lumOff val="50000"/>
                  </a:schemeClr>
                </a:solidFill>
                <a:latin typeface="Helvetica Neue" charset="0"/>
                <a:ea typeface="Helvetica Neue" charset="0"/>
                <a:cs typeface="Helvetica Neue" charset="0"/>
              </a:rPr>
              <a:t>ntegrates</a:t>
            </a:r>
            <a:r>
              <a:rPr lang="en" sz="1100" dirty="0">
                <a:solidFill>
                  <a:schemeClr val="tx1">
                    <a:lumMod val="50000"/>
                    <a:lumOff val="50000"/>
                  </a:schemeClr>
                </a:solidFill>
                <a:latin typeface="Helvetica Neue" charset="0"/>
                <a:ea typeface="Helvetica Neue" charset="0"/>
                <a:cs typeface="Helvetica Neue" charset="0"/>
              </a:rPr>
              <a:t> evidence, with a</a:t>
            </a:r>
            <a:r>
              <a:rPr lang="en-US" sz="1100" dirty="0">
                <a:solidFill>
                  <a:schemeClr val="tx1">
                    <a:lumMod val="50000"/>
                    <a:lumOff val="50000"/>
                  </a:schemeClr>
                </a:solidFill>
                <a:latin typeface="Helvetica Neue" charset="0"/>
                <a:ea typeface="Helvetica Neue" charset="0"/>
                <a:cs typeface="Helvetica Neue" charset="0"/>
              </a:rPr>
              <a:t> “</a:t>
            </a:r>
            <a:r>
              <a:rPr lang="en-US" sz="1100" dirty="0" err="1">
                <a:solidFill>
                  <a:schemeClr val="tx1">
                    <a:lumMod val="50000"/>
                    <a:lumOff val="50000"/>
                  </a:schemeClr>
                </a:solidFill>
                <a:latin typeface="Helvetica Neue" charset="0"/>
                <a:ea typeface="Helvetica Neue" charset="0"/>
                <a:cs typeface="Helvetica Neue" charset="0"/>
              </a:rPr>
              <a:t>surprisal</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based </a:t>
            </a:r>
            <a:r>
              <a:rPr lang="en" sz="1200" dirty="0">
                <a:solidFill>
                  <a:schemeClr val="tx1">
                    <a:lumMod val="50000"/>
                    <a:lumOff val="50000"/>
                  </a:schemeClr>
                </a:solidFill>
                <a:latin typeface="Helvetica Neue" charset="0"/>
                <a:ea typeface="Helvetica Neue" charset="0"/>
                <a:cs typeface="Helvetica Neue" charset="0"/>
              </a:rPr>
              <a:t>weighting</a:t>
            </a:r>
            <a:r>
              <a:rPr lang="en" sz="1100" dirty="0">
                <a:solidFill>
                  <a:schemeClr val="tx1">
                    <a:lumMod val="50000"/>
                    <a:lumOff val="50000"/>
                  </a:schemeClr>
                </a:solidFill>
                <a:latin typeface="Helvetica Neue" charset="0"/>
                <a:ea typeface="Helvetica Neue" charset="0"/>
                <a:cs typeface="Helvetica Neue" charset="0"/>
              </a:rPr>
              <a:t> scheme</a:t>
            </a:r>
            <a:r>
              <a:rPr lang="en-US" sz="1100" dirty="0">
                <a:solidFill>
                  <a:schemeClr val="tx1">
                    <a:lumMod val="50000"/>
                    <a:lumOff val="50000"/>
                  </a:schemeClr>
                </a:solidFill>
                <a:latin typeface="Helvetica Neue" charset="0"/>
                <a:ea typeface="Helvetica Neue" charset="0"/>
                <a:cs typeface="Helvetica Neue" charset="0"/>
              </a:rPr>
              <a:t>. </a:t>
            </a:r>
          </a:p>
          <a:p>
            <a:pPr marL="493713" lvl="1" indent="-225425">
              <a:spcBef>
                <a:spcPts val="500"/>
              </a:spcBef>
              <a:buClr>
                <a:srgbClr val="FFFFFF"/>
              </a:buClr>
              <a:buFont typeface="Merriweather Sans"/>
              <a:buChar char="•"/>
            </a:pPr>
            <a:r>
              <a:rPr lang="en" sz="1100" dirty="0">
                <a:solidFill>
                  <a:schemeClr val="tx1">
                    <a:lumMod val="50000"/>
                    <a:lumOff val="50000"/>
                  </a:schemeClr>
                </a:solidFill>
                <a:latin typeface="Helvetica Neue" charset="0"/>
                <a:ea typeface="Helvetica Neue" charset="0"/>
                <a:cs typeface="Helvetica Neue" charset="0"/>
              </a:rPr>
              <a:t>Prioritizing variants </a:t>
            </a:r>
            <a:r>
              <a:rPr lang="en-US" sz="1100" dirty="0">
                <a:solidFill>
                  <a:schemeClr val="tx1">
                    <a:lumMod val="50000"/>
                    <a:lumOff val="50000"/>
                  </a:schemeClr>
                </a:solidFill>
                <a:latin typeface="Helvetica Neue" charset="0"/>
                <a:ea typeface="Helvetica Neue" charset="0"/>
                <a:cs typeface="Helvetica Neue" charset="0"/>
              </a:rPr>
              <a:t>within </a:t>
            </a:r>
            <a:r>
              <a:rPr lang="en" sz="1100" dirty="0">
                <a:solidFill>
                  <a:schemeClr val="tx1">
                    <a:lumMod val="50000"/>
                    <a:lumOff val="50000"/>
                  </a:schemeClr>
                </a:solidFill>
                <a:latin typeface="Helvetica Neue" charset="0"/>
                <a:ea typeface="Helvetica Neue" charset="0"/>
                <a:cs typeface="Helvetica Neue" charset="0"/>
              </a:rPr>
              <a:t>“sensitive sites” (human</a:t>
            </a:r>
            <a:r>
              <a:rPr lang="en-US" sz="1100" dirty="0">
                <a:solidFill>
                  <a:schemeClr val="tx1">
                    <a:lumMod val="50000"/>
                    <a:lumOff val="50000"/>
                  </a:schemeClr>
                </a:solidFill>
                <a:latin typeface="Helvetica Neue" charset="0"/>
                <a:ea typeface="Helvetica Neue" charset="0"/>
                <a:cs typeface="Helvetica Neue" charset="0"/>
              </a:rPr>
              <a:t> </a:t>
            </a:r>
            <a:r>
              <a:rPr lang="en" sz="1100" dirty="0">
                <a:solidFill>
                  <a:schemeClr val="tx1">
                    <a:lumMod val="50000"/>
                    <a:lumOff val="50000"/>
                  </a:schemeClr>
                </a:solidFill>
                <a:latin typeface="Helvetica Neue" charset="0"/>
                <a:ea typeface="Helvetica Neue" charset="0"/>
                <a:cs typeface="Helvetica Neue" charset="0"/>
              </a:rPr>
              <a:t>conserved)</a:t>
            </a:r>
          </a:p>
          <a:p>
            <a:pPr lvl="1" indent="-228600">
              <a:spcBef>
                <a:spcPts val="400"/>
              </a:spcBef>
              <a:buClr>
                <a:srgbClr val="FFFFFF"/>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type="body" idx="4294967295"/>
          </p:nvPr>
        </p:nvSpPr>
        <p:spPr>
          <a:xfrm>
            <a:off x="6080125" y="723900"/>
            <a:ext cx="3063875"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indent="-228600">
              <a:spcBef>
                <a:spcPts val="400"/>
              </a:spcBef>
              <a:buClr>
                <a:srgbClr val="FFFFFF"/>
              </a:buClr>
              <a:buFont typeface="Helvetica Neue"/>
            </a:pPr>
            <a:r>
              <a:rPr lang="en-US" sz="1600" b="1" u="sng" dirty="0" smtClean="0">
                <a:solidFill>
                  <a:srgbClr val="FF0000"/>
                </a:solidFill>
                <a:latin typeface="Helvetica Neue" charset="0"/>
                <a:ea typeface="Helvetica Neue" charset="0"/>
                <a:cs typeface="Helvetica Neue" charset="0"/>
              </a:rPr>
              <a:t>Network Rewiring</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 sz="1200" dirty="0">
                <a:solidFill>
                  <a:schemeClr val="tx1">
                    <a:lumMod val="50000"/>
                    <a:lumOff val="50000"/>
                  </a:schemeClr>
                </a:solidFill>
                <a:latin typeface="Helvetica Neue" charset="0"/>
                <a:ea typeface="Helvetica Neue" charset="0"/>
                <a:cs typeface="Helvetica Neue" charset="0"/>
              </a:rPr>
              <a:t>Network </a:t>
            </a:r>
            <a:r>
              <a:rPr lang="en" sz="1200" dirty="0" smtClean="0">
                <a:solidFill>
                  <a:schemeClr val="tx1">
                    <a:lumMod val="50000"/>
                    <a:lumOff val="50000"/>
                  </a:schemeClr>
                </a:solidFill>
                <a:latin typeface="Helvetica Neue" charset="0"/>
                <a:ea typeface="Helvetica Neue" charset="0"/>
                <a:cs typeface="Helvetica Neue" charset="0"/>
              </a:rPr>
              <a:t>rewiring</a:t>
            </a:r>
            <a:r>
              <a:rPr lang="en-US" sz="1200" dirty="0" smtClean="0">
                <a:solidFill>
                  <a:schemeClr val="tx1">
                    <a:lumMod val="50000"/>
                    <a:lumOff val="50000"/>
                  </a:schemeClr>
                </a:solidFill>
                <a:latin typeface="Helvetica Neue" charset="0"/>
                <a:ea typeface="Helvetica Neue" charset="0"/>
                <a:cs typeface="Helvetica Neue" charset="0"/>
              </a:rPr>
              <a:t> </a:t>
            </a:r>
            <a:r>
              <a:rPr lang="en-US" sz="1200" dirty="0">
                <a:solidFill>
                  <a:schemeClr val="tx1">
                    <a:lumMod val="50000"/>
                    <a:lumOff val="50000"/>
                  </a:schemeClr>
                </a:solidFill>
                <a:latin typeface="Helvetica Neue" charset="0"/>
                <a:ea typeface="Helvetica Neue" charset="0"/>
                <a:cs typeface="Helvetica Neue" charset="0"/>
              </a:rPr>
              <a:t>highlights regulators that change their </a:t>
            </a:r>
            <a:r>
              <a:rPr lang="en-US" sz="1200" dirty="0" smtClean="0">
                <a:solidFill>
                  <a:schemeClr val="tx1">
                    <a:lumMod val="50000"/>
                    <a:lumOff val="50000"/>
                  </a:schemeClr>
                </a:solidFill>
                <a:latin typeface="Helvetica Neue" charset="0"/>
                <a:ea typeface="Helvetica Neue" charset="0"/>
                <a:cs typeface="Helvetica Neue" charset="0"/>
              </a:rPr>
              <a:t>targets greatly.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LDA approach specifically finds those that greatly change their gene communities</a:t>
            </a:r>
          </a:p>
          <a:p>
            <a:pPr indent="-160338">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Regulatory Drivers of Differential Expression</a:t>
            </a:r>
            <a:endParaRPr lang="en" sz="1600" b="1" u="sng" dirty="0">
              <a:solidFill>
                <a:srgbClr val="FF000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Highlighting regulators in terms of their power to drive differential expression. </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Relationship of this to network hierarchy &amp; RBP-TF cross talk</a:t>
            </a:r>
          </a:p>
          <a:p>
            <a:pPr lvl="1" indent="-228600">
              <a:spcBef>
                <a:spcPts val="400"/>
              </a:spcBef>
              <a:buClr>
                <a:srgbClr val="FFFFFF"/>
              </a:buClr>
              <a:buFont typeface="Helvetica Neue"/>
              <a:buChar char="•"/>
            </a:pPr>
            <a:r>
              <a:rPr lang="en-US" sz="1200" dirty="0" smtClean="0">
                <a:solidFill>
                  <a:schemeClr val="tx1">
                    <a:lumMod val="50000"/>
                    <a:lumOff val="50000"/>
                  </a:schemeClr>
                </a:solidFill>
                <a:latin typeface="Helvetica Neue" charset="0"/>
                <a:ea typeface="Helvetica Neue" charset="0"/>
                <a:cs typeface="Helvetica Neue" charset="0"/>
              </a:rPr>
              <a:t>Example of MYC &amp; SUB1</a:t>
            </a:r>
            <a:endParaRPr lang="en" sz="1200" dirty="0">
              <a:solidFill>
                <a:schemeClr val="tx1">
                  <a:lumMod val="50000"/>
                  <a:lumOff val="50000"/>
                </a:schemeClr>
              </a:solidFill>
              <a:latin typeface="Helvetica Neue" charset="0"/>
              <a:ea typeface="Helvetica Neue" charset="0"/>
              <a:cs typeface="Helvetica Neue" charset="0"/>
              <a:sym typeface="Arial"/>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979124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19002E9F-B0C8-0D4C-8431-6833AC6DBCE9}"/>
              </a:ext>
            </a:extLst>
          </p:cNvPr>
          <p:cNvGrpSpPr/>
          <p:nvPr/>
        </p:nvGrpSpPr>
        <p:grpSpPr>
          <a:xfrm>
            <a:off x="1245759" y="2489993"/>
            <a:ext cx="2159136" cy="2396162"/>
            <a:chOff x="95505" y="397590"/>
            <a:chExt cx="2878847" cy="3194881"/>
          </a:xfrm>
        </p:grpSpPr>
        <p:sp>
          <p:nvSpPr>
            <p:cNvPr id="19" name="TextBox 18">
              <a:extLst>
                <a:ext uri="{FF2B5EF4-FFF2-40B4-BE49-F238E27FC236}">
                  <a16:creationId xmlns:a16="http://schemas.microsoft.com/office/drawing/2014/main" xmlns="" id="{6B8E448B-4E5A-3341-B4BD-A1D1861264F2}"/>
                </a:ext>
              </a:extLst>
            </p:cNvPr>
            <p:cNvSpPr txBox="1"/>
            <p:nvPr/>
          </p:nvSpPr>
          <p:spPr>
            <a:xfrm rot="16200000">
              <a:off x="-739082" y="2162086"/>
              <a:ext cx="2007730" cy="338555"/>
            </a:xfrm>
            <a:prstGeom prst="rect">
              <a:avLst/>
            </a:prstGeom>
            <a:noFill/>
          </p:spPr>
          <p:txBody>
            <a:bodyPr wrap="square" rtlCol="0">
              <a:spAutoFit/>
            </a:bodyPr>
            <a:lstStyle/>
            <a:p>
              <a:pPr algn="ctr"/>
              <a:r>
                <a:rPr lang="en-US" sz="1050" kern="1200" dirty="0">
                  <a:solidFill>
                    <a:prstClr val="black">
                      <a:lumMod val="50000"/>
                      <a:lumOff val="50000"/>
                    </a:prstClr>
                  </a:solidFill>
                  <a:latin typeface="Calibri" panose="020F0502020204030204"/>
                  <a:ea typeface=""/>
                  <a:cs typeface=""/>
                </a:rPr>
                <a:t>Reference Genome</a:t>
              </a:r>
            </a:p>
          </p:txBody>
        </p:sp>
        <p:grpSp>
          <p:nvGrpSpPr>
            <p:cNvPr id="328" name="Group 327">
              <a:extLst>
                <a:ext uri="{FF2B5EF4-FFF2-40B4-BE49-F238E27FC236}">
                  <a16:creationId xmlns:a16="http://schemas.microsoft.com/office/drawing/2014/main" xmlns="" id="{C18B59DF-F6CD-0D44-97B6-761E161DF81C}"/>
                </a:ext>
              </a:extLst>
            </p:cNvPr>
            <p:cNvGrpSpPr/>
            <p:nvPr/>
          </p:nvGrpSpPr>
          <p:grpSpPr>
            <a:xfrm>
              <a:off x="417999" y="914400"/>
              <a:ext cx="228681" cy="2678071"/>
              <a:chOff x="4114719" y="2003411"/>
              <a:chExt cx="228681" cy="2678071"/>
            </a:xfrm>
          </p:grpSpPr>
          <p:sp>
            <p:nvSpPr>
              <p:cNvPr id="349" name="Process 348">
                <a:extLst>
                  <a:ext uri="{FF2B5EF4-FFF2-40B4-BE49-F238E27FC236}">
                    <a16:creationId xmlns:a16="http://schemas.microsoft.com/office/drawing/2014/main" xmlns="" id="{6039BD2D-DAD7-9349-BCA0-82ED19824D0E}"/>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388" name="Group 387">
                <a:extLst>
                  <a:ext uri="{FF2B5EF4-FFF2-40B4-BE49-F238E27FC236}">
                    <a16:creationId xmlns:a16="http://schemas.microsoft.com/office/drawing/2014/main" xmlns="" id="{877A881A-78C6-A447-A51B-B7E1A65B0557}"/>
                  </a:ext>
                </a:extLst>
              </p:cNvPr>
              <p:cNvGrpSpPr/>
              <p:nvPr/>
            </p:nvGrpSpPr>
            <p:grpSpPr>
              <a:xfrm>
                <a:off x="4114719" y="2003411"/>
                <a:ext cx="228681" cy="2678070"/>
                <a:chOff x="3200319" y="1898963"/>
                <a:chExt cx="228681" cy="2678070"/>
              </a:xfrm>
            </p:grpSpPr>
            <p:grpSp>
              <p:nvGrpSpPr>
                <p:cNvPr id="389" name="Group 388">
                  <a:extLst>
                    <a:ext uri="{FF2B5EF4-FFF2-40B4-BE49-F238E27FC236}">
                      <a16:creationId xmlns:a16="http://schemas.microsoft.com/office/drawing/2014/main" xmlns="" id="{B0E3234D-3CAE-404A-AC79-41932003D27B}"/>
                    </a:ext>
                  </a:extLst>
                </p:cNvPr>
                <p:cNvGrpSpPr/>
                <p:nvPr/>
              </p:nvGrpSpPr>
              <p:grpSpPr>
                <a:xfrm>
                  <a:off x="3200319" y="2105260"/>
                  <a:ext cx="228681" cy="2286000"/>
                  <a:chOff x="3200319" y="2133600"/>
                  <a:chExt cx="228681" cy="2286000"/>
                </a:xfrm>
              </p:grpSpPr>
              <p:sp>
                <p:nvSpPr>
                  <p:cNvPr id="393" name="Process 392">
                    <a:extLst>
                      <a:ext uri="{FF2B5EF4-FFF2-40B4-BE49-F238E27FC236}">
                        <a16:creationId xmlns:a16="http://schemas.microsoft.com/office/drawing/2014/main" xmlns="" id="{B68D03F7-D35B-4A4E-919A-C533EDCFF0CE}"/>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394" name="Process 393">
                    <a:extLst>
                      <a:ext uri="{FF2B5EF4-FFF2-40B4-BE49-F238E27FC236}">
                        <a16:creationId xmlns:a16="http://schemas.microsoft.com/office/drawing/2014/main" xmlns="" id="{DB732BB8-FE12-874D-BA3C-B7C04C6977A7}"/>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395" name="Process 394">
                    <a:extLst>
                      <a:ext uri="{FF2B5EF4-FFF2-40B4-BE49-F238E27FC236}">
                        <a16:creationId xmlns:a16="http://schemas.microsoft.com/office/drawing/2014/main" xmlns="" id="{2F5C28E4-1BAB-5245-B68C-FF4D41A67B4B}"/>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T</a:t>
                    </a:r>
                  </a:p>
                </p:txBody>
              </p:sp>
              <mc:AlternateContent xmlns:mc="http://schemas.openxmlformats.org/markup-compatibility/2006" xmlns:a14="http://schemas.microsoft.com/office/drawing/2010/main">
                <mc:Choice Requires="a14">
                  <p:sp>
                    <p:nvSpPr>
                      <p:cNvPr id="396" name="Process 395">
                        <a:extLst>
                          <a:ext uri="{FF2B5EF4-FFF2-40B4-BE49-F238E27FC236}">
                            <a16:creationId xmlns:a16="http://schemas.microsoft.com/office/drawing/2014/main" xmlns="" id="{B0F8EF85-86D5-2D41-9A4F-9240C6C111FE}"/>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397" name="Process 396">
                    <a:extLst>
                      <a:ext uri="{FF2B5EF4-FFF2-40B4-BE49-F238E27FC236}">
                        <a16:creationId xmlns:a16="http://schemas.microsoft.com/office/drawing/2014/main" xmlns="" id="{41766931-BD87-6B4E-857C-ABD6B44373DC}"/>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398" name="Process 397">
                    <a:extLst>
                      <a:ext uri="{FF2B5EF4-FFF2-40B4-BE49-F238E27FC236}">
                        <a16:creationId xmlns:a16="http://schemas.microsoft.com/office/drawing/2014/main" xmlns="" id="{0FC5E8D9-F15E-E542-98B3-40CC421F4988}"/>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399" name="Process 398">
                    <a:extLst>
                      <a:ext uri="{FF2B5EF4-FFF2-40B4-BE49-F238E27FC236}">
                        <a16:creationId xmlns:a16="http://schemas.microsoft.com/office/drawing/2014/main" xmlns="" id="{DC7A356E-9CB4-324F-95E6-6032C8016A99}"/>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A</a:t>
                    </a:r>
                  </a:p>
                </p:txBody>
              </p:sp>
              <mc:AlternateContent xmlns:mc="http://schemas.openxmlformats.org/markup-compatibility/2006" xmlns:a14="http://schemas.microsoft.com/office/drawing/2010/main">
                <mc:Choice Requires="a14">
                  <p:sp>
                    <p:nvSpPr>
                      <p:cNvPr id="400" name="Process 399">
                        <a:extLst>
                          <a:ext uri="{FF2B5EF4-FFF2-40B4-BE49-F238E27FC236}">
                            <a16:creationId xmlns:a16="http://schemas.microsoft.com/office/drawing/2014/main" xmlns="" id="{610134EE-20AB-E74B-94DE-87846B3F8D82}"/>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401" name="Process 400">
                    <a:extLst>
                      <a:ext uri="{FF2B5EF4-FFF2-40B4-BE49-F238E27FC236}">
                        <a16:creationId xmlns:a16="http://schemas.microsoft.com/office/drawing/2014/main" xmlns="" id="{C8A141CA-2FBA-4E4C-A7D5-D23441276A62}"/>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402" name="Process 401">
                    <a:extLst>
                      <a:ext uri="{FF2B5EF4-FFF2-40B4-BE49-F238E27FC236}">
                        <a16:creationId xmlns:a16="http://schemas.microsoft.com/office/drawing/2014/main" xmlns="" id="{B0031B9A-BA32-E145-8A69-30966114EC5D}"/>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390" name="TextBox 389">
                      <a:extLst>
                        <a:ext uri="{FF2B5EF4-FFF2-40B4-BE49-F238E27FC236}">
                          <a16:creationId xmlns:a16="http://schemas.microsoft.com/office/drawing/2014/main" xmlns="" id="{443CFE6B-2996-ED4F-87B5-A2FF0062DCB3}"/>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390" name="TextBox 389">
                      <a:extLst>
                        <a:ext uri="{FF2B5EF4-FFF2-40B4-BE49-F238E27FC236}">
                          <a16:creationId xmlns:a16="http://schemas.microsoft.com/office/drawing/2014/main" id="{443CFE6B-2996-ED4F-87B5-A2FF0062DCB3}"/>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0"/>
                      <a:stretch>
                        <a:fillRect l="-22222" r="-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1" name="TextBox 390">
                      <a:extLst>
                        <a:ext uri="{FF2B5EF4-FFF2-40B4-BE49-F238E27FC236}">
                          <a16:creationId xmlns:a16="http://schemas.microsoft.com/office/drawing/2014/main" xmlns="" id="{4D6B65E9-6945-E541-8C00-78AA8FBF6677}"/>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391" name="TextBox 390">
                      <a:extLst>
                        <a:ext uri="{FF2B5EF4-FFF2-40B4-BE49-F238E27FC236}">
                          <a16:creationId xmlns:a16="http://schemas.microsoft.com/office/drawing/2014/main" id="{4D6B65E9-6945-E541-8C00-78AA8FBF6677}"/>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0"/>
                      <a:stretch>
                        <a:fillRect l="-22222" r="-22222"/>
                      </a:stretch>
                    </a:blipFill>
                  </p:spPr>
                  <p:txBody>
                    <a:bodyPr/>
                    <a:lstStyle/>
                    <a:p>
                      <a:r>
                        <a:rPr lang="en-US">
                          <a:noFill/>
                        </a:rPr>
                        <a:t> </a:t>
                      </a:r>
                    </a:p>
                  </p:txBody>
                </p:sp>
              </mc:Fallback>
            </mc:AlternateContent>
          </p:grpSp>
        </p:grpSp>
        <p:grpSp>
          <p:nvGrpSpPr>
            <p:cNvPr id="4" name="Group 3">
              <a:extLst>
                <a:ext uri="{FF2B5EF4-FFF2-40B4-BE49-F238E27FC236}">
                  <a16:creationId xmlns:a16="http://schemas.microsoft.com/office/drawing/2014/main" xmlns="" id="{C64CC67D-9534-0B4F-90B0-4E01FFFAF508}"/>
                </a:ext>
              </a:extLst>
            </p:cNvPr>
            <p:cNvGrpSpPr/>
            <p:nvPr/>
          </p:nvGrpSpPr>
          <p:grpSpPr>
            <a:xfrm>
              <a:off x="1142879" y="914400"/>
              <a:ext cx="459873" cy="2678071"/>
              <a:chOff x="982681" y="533400"/>
              <a:chExt cx="459873" cy="2678071"/>
            </a:xfrm>
          </p:grpSpPr>
          <p:grpSp>
            <p:nvGrpSpPr>
              <p:cNvPr id="254" name="Group 253">
                <a:extLst>
                  <a:ext uri="{FF2B5EF4-FFF2-40B4-BE49-F238E27FC236}">
                    <a16:creationId xmlns:a16="http://schemas.microsoft.com/office/drawing/2014/main" xmlns="" id="{6AA81D03-14AA-8C49-8689-A4CCE09AEB7C}"/>
                  </a:ext>
                </a:extLst>
              </p:cNvPr>
              <p:cNvGrpSpPr/>
              <p:nvPr/>
            </p:nvGrpSpPr>
            <p:grpSpPr>
              <a:xfrm>
                <a:off x="1213873" y="533400"/>
                <a:ext cx="228681" cy="2678071"/>
                <a:chOff x="4114719" y="2003411"/>
                <a:chExt cx="228681" cy="2678071"/>
              </a:xfrm>
            </p:grpSpPr>
            <p:sp>
              <p:nvSpPr>
                <p:cNvPr id="255" name="Process 254">
                  <a:extLst>
                    <a:ext uri="{FF2B5EF4-FFF2-40B4-BE49-F238E27FC236}">
                      <a16:creationId xmlns:a16="http://schemas.microsoft.com/office/drawing/2014/main" xmlns="" id="{6D52EBFC-4A89-AA49-9C8F-1ABA06AED611}"/>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256" name="Group 255">
                  <a:extLst>
                    <a:ext uri="{FF2B5EF4-FFF2-40B4-BE49-F238E27FC236}">
                      <a16:creationId xmlns:a16="http://schemas.microsoft.com/office/drawing/2014/main" xmlns="" id="{99C62B6D-B6E8-2E4F-910A-1F139D0E6819}"/>
                    </a:ext>
                  </a:extLst>
                </p:cNvPr>
                <p:cNvGrpSpPr/>
                <p:nvPr/>
              </p:nvGrpSpPr>
              <p:grpSpPr>
                <a:xfrm>
                  <a:off x="4114719" y="2003411"/>
                  <a:ext cx="228681" cy="2678070"/>
                  <a:chOff x="3200319" y="1898963"/>
                  <a:chExt cx="228681" cy="2678070"/>
                </a:xfrm>
              </p:grpSpPr>
              <p:grpSp>
                <p:nvGrpSpPr>
                  <p:cNvPr id="257" name="Group 256">
                    <a:extLst>
                      <a:ext uri="{FF2B5EF4-FFF2-40B4-BE49-F238E27FC236}">
                        <a16:creationId xmlns:a16="http://schemas.microsoft.com/office/drawing/2014/main" xmlns="" id="{74B3F376-C685-4E46-9871-1608720A09FA}"/>
                      </a:ext>
                    </a:extLst>
                  </p:cNvPr>
                  <p:cNvGrpSpPr/>
                  <p:nvPr/>
                </p:nvGrpSpPr>
                <p:grpSpPr>
                  <a:xfrm>
                    <a:off x="3200319" y="2105260"/>
                    <a:ext cx="228681" cy="2286000"/>
                    <a:chOff x="3200319" y="2133600"/>
                    <a:chExt cx="228681" cy="2286000"/>
                  </a:xfrm>
                </p:grpSpPr>
                <p:sp>
                  <p:nvSpPr>
                    <p:cNvPr id="260" name="Process 259">
                      <a:extLst>
                        <a:ext uri="{FF2B5EF4-FFF2-40B4-BE49-F238E27FC236}">
                          <a16:creationId xmlns:a16="http://schemas.microsoft.com/office/drawing/2014/main" xmlns="" id="{792F21D4-0A94-C643-8554-83992D7C36D8}"/>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261" name="Process 260">
                      <a:extLst>
                        <a:ext uri="{FF2B5EF4-FFF2-40B4-BE49-F238E27FC236}">
                          <a16:creationId xmlns:a16="http://schemas.microsoft.com/office/drawing/2014/main" xmlns="" id="{A8CEAF31-CF1B-C744-B5A9-8B7B232D9CE3}"/>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62" name="Process 261">
                      <a:extLst>
                        <a:ext uri="{FF2B5EF4-FFF2-40B4-BE49-F238E27FC236}">
                          <a16:creationId xmlns:a16="http://schemas.microsoft.com/office/drawing/2014/main" xmlns="" id="{1ACE4BFC-4822-5F42-B5E8-ED5A521E5B6F}"/>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T</a:t>
                      </a:r>
                    </a:p>
                  </p:txBody>
                </p:sp>
                <mc:AlternateContent xmlns:mc="http://schemas.openxmlformats.org/markup-compatibility/2006" xmlns:a14="http://schemas.microsoft.com/office/drawing/2010/main">
                  <mc:Choice Requires="a14">
                    <p:sp>
                      <p:nvSpPr>
                        <p:cNvPr id="263" name="Process 262">
                          <a:extLst>
                            <a:ext uri="{FF2B5EF4-FFF2-40B4-BE49-F238E27FC236}">
                              <a16:creationId xmlns:a16="http://schemas.microsoft.com/office/drawing/2014/main" xmlns="" id="{780E7AFA-E8DA-7442-B30C-2F5E4C216F03}"/>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264" name="Process 263">
                      <a:extLst>
                        <a:ext uri="{FF2B5EF4-FFF2-40B4-BE49-F238E27FC236}">
                          <a16:creationId xmlns:a16="http://schemas.microsoft.com/office/drawing/2014/main" xmlns="" id="{01DB7DFC-1B21-744A-940B-E9991C1DD3A6}"/>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65" name="Process 264">
                      <a:extLst>
                        <a:ext uri="{FF2B5EF4-FFF2-40B4-BE49-F238E27FC236}">
                          <a16:creationId xmlns:a16="http://schemas.microsoft.com/office/drawing/2014/main" xmlns="" id="{718FF5C4-CC1C-7345-B337-6E7465564A75}"/>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66" name="Process 265">
                      <a:extLst>
                        <a:ext uri="{FF2B5EF4-FFF2-40B4-BE49-F238E27FC236}">
                          <a16:creationId xmlns:a16="http://schemas.microsoft.com/office/drawing/2014/main" xmlns="" id="{B963D6FF-0003-9F4D-A8C6-F4AAD2D8D76A}"/>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T</a:t>
                      </a:r>
                    </a:p>
                  </p:txBody>
                </p:sp>
                <mc:AlternateContent xmlns:mc="http://schemas.openxmlformats.org/markup-compatibility/2006" xmlns:a14="http://schemas.microsoft.com/office/drawing/2010/main">
                  <mc:Choice Requires="a14">
                    <p:sp>
                      <p:nvSpPr>
                        <p:cNvPr id="267" name="Process 266">
                          <a:extLst>
                            <a:ext uri="{FF2B5EF4-FFF2-40B4-BE49-F238E27FC236}">
                              <a16:creationId xmlns:a16="http://schemas.microsoft.com/office/drawing/2014/main" xmlns="" id="{F24E3DBA-8741-104F-8FD8-EE2353B8EB12}"/>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268" name="Process 267">
                      <a:extLst>
                        <a:ext uri="{FF2B5EF4-FFF2-40B4-BE49-F238E27FC236}">
                          <a16:creationId xmlns:a16="http://schemas.microsoft.com/office/drawing/2014/main" xmlns="" id="{5C3A58F9-DBDD-AA46-BC1C-F5F434D88192}"/>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69" name="Process 268">
                      <a:extLst>
                        <a:ext uri="{FF2B5EF4-FFF2-40B4-BE49-F238E27FC236}">
                          <a16:creationId xmlns:a16="http://schemas.microsoft.com/office/drawing/2014/main" xmlns="" id="{C951B269-C5D3-0F4D-98E3-E9ED41C5D13B}"/>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xmlns="" id="{FCFA8F74-3589-2743-8476-7AC19F61EFD4}"/>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58" name="TextBox 257">
                        <a:extLst>
                          <a:ext uri="{FF2B5EF4-FFF2-40B4-BE49-F238E27FC236}">
                            <a16:creationId xmlns:a16="http://schemas.microsoft.com/office/drawing/2014/main" id="{FCFA8F74-3589-2743-8476-7AC19F61EFD4}"/>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1"/>
                        <a:stretch>
                          <a:fillRect l="-37500"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xmlns="" id="{4632EFA0-7A3D-3744-A68E-37E8745399E4}"/>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59" name="TextBox 258">
                        <a:extLst>
                          <a:ext uri="{FF2B5EF4-FFF2-40B4-BE49-F238E27FC236}">
                            <a16:creationId xmlns:a16="http://schemas.microsoft.com/office/drawing/2014/main" id="{4632EFA0-7A3D-3744-A68E-37E8745399E4}"/>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1"/>
                        <a:stretch>
                          <a:fillRect l="-37500" r="-37500"/>
                        </a:stretch>
                      </a:blipFill>
                    </p:spPr>
                    <p:txBody>
                      <a:bodyPr/>
                      <a:lstStyle/>
                      <a:p>
                        <a:r>
                          <a:rPr lang="en-US">
                            <a:noFill/>
                          </a:rPr>
                          <a:t> </a:t>
                        </a:r>
                      </a:p>
                    </p:txBody>
                  </p:sp>
                </mc:Fallback>
              </mc:AlternateContent>
            </p:grpSp>
          </p:grpSp>
          <p:grpSp>
            <p:nvGrpSpPr>
              <p:cNvPr id="270" name="Group 269">
                <a:extLst>
                  <a:ext uri="{FF2B5EF4-FFF2-40B4-BE49-F238E27FC236}">
                    <a16:creationId xmlns:a16="http://schemas.microsoft.com/office/drawing/2014/main" xmlns="" id="{3A86D404-CECA-9648-B7CD-74919AB7AB5E}"/>
                  </a:ext>
                </a:extLst>
              </p:cNvPr>
              <p:cNvGrpSpPr/>
              <p:nvPr/>
            </p:nvGrpSpPr>
            <p:grpSpPr>
              <a:xfrm>
                <a:off x="982681" y="533400"/>
                <a:ext cx="228681" cy="2678071"/>
                <a:chOff x="4114719" y="2003411"/>
                <a:chExt cx="228681" cy="2678071"/>
              </a:xfrm>
            </p:grpSpPr>
            <p:sp>
              <p:nvSpPr>
                <p:cNvPr id="271" name="Process 270">
                  <a:extLst>
                    <a:ext uri="{FF2B5EF4-FFF2-40B4-BE49-F238E27FC236}">
                      <a16:creationId xmlns:a16="http://schemas.microsoft.com/office/drawing/2014/main" xmlns="" id="{954104CE-0083-7F48-96DA-4BF56A649D7D}"/>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272" name="Group 271">
                  <a:extLst>
                    <a:ext uri="{FF2B5EF4-FFF2-40B4-BE49-F238E27FC236}">
                      <a16:creationId xmlns:a16="http://schemas.microsoft.com/office/drawing/2014/main" xmlns="" id="{BC99AEBF-0870-E34A-9B01-F795EA106FEE}"/>
                    </a:ext>
                  </a:extLst>
                </p:cNvPr>
                <p:cNvGrpSpPr/>
                <p:nvPr/>
              </p:nvGrpSpPr>
              <p:grpSpPr>
                <a:xfrm>
                  <a:off x="4114719" y="2003411"/>
                  <a:ext cx="228681" cy="2678070"/>
                  <a:chOff x="3200319" y="1898963"/>
                  <a:chExt cx="228681" cy="2678070"/>
                </a:xfrm>
              </p:grpSpPr>
              <p:grpSp>
                <p:nvGrpSpPr>
                  <p:cNvPr id="273" name="Group 272">
                    <a:extLst>
                      <a:ext uri="{FF2B5EF4-FFF2-40B4-BE49-F238E27FC236}">
                        <a16:creationId xmlns:a16="http://schemas.microsoft.com/office/drawing/2014/main" xmlns="" id="{1E8BECAE-7086-5548-88EA-4AF3E99E0FFE}"/>
                      </a:ext>
                    </a:extLst>
                  </p:cNvPr>
                  <p:cNvGrpSpPr/>
                  <p:nvPr/>
                </p:nvGrpSpPr>
                <p:grpSpPr>
                  <a:xfrm>
                    <a:off x="3200319" y="2105260"/>
                    <a:ext cx="228681" cy="2286000"/>
                    <a:chOff x="3200319" y="2133600"/>
                    <a:chExt cx="228681" cy="2286000"/>
                  </a:xfrm>
                </p:grpSpPr>
                <p:sp>
                  <p:nvSpPr>
                    <p:cNvPr id="276" name="Process 275">
                      <a:extLst>
                        <a:ext uri="{FF2B5EF4-FFF2-40B4-BE49-F238E27FC236}">
                          <a16:creationId xmlns:a16="http://schemas.microsoft.com/office/drawing/2014/main" xmlns="" id="{5B82C31A-0296-E941-A383-6180415A4B99}"/>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277" name="Process 276">
                      <a:extLst>
                        <a:ext uri="{FF2B5EF4-FFF2-40B4-BE49-F238E27FC236}">
                          <a16:creationId xmlns:a16="http://schemas.microsoft.com/office/drawing/2014/main" xmlns="" id="{371412DD-262B-8545-B795-726D755ACB6C}"/>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78" name="Process 277">
                      <a:extLst>
                        <a:ext uri="{FF2B5EF4-FFF2-40B4-BE49-F238E27FC236}">
                          <a16:creationId xmlns:a16="http://schemas.microsoft.com/office/drawing/2014/main" xmlns="" id="{F084FEE9-5A71-9E4D-9BED-333257CD8753}"/>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A</a:t>
                      </a:r>
                    </a:p>
                  </p:txBody>
                </p:sp>
                <mc:AlternateContent xmlns:mc="http://schemas.openxmlformats.org/markup-compatibility/2006" xmlns:a14="http://schemas.microsoft.com/office/drawing/2010/main">
                  <mc:Choice Requires="a14">
                    <p:sp>
                      <p:nvSpPr>
                        <p:cNvPr id="279" name="Process 278">
                          <a:extLst>
                            <a:ext uri="{FF2B5EF4-FFF2-40B4-BE49-F238E27FC236}">
                              <a16:creationId xmlns:a16="http://schemas.microsoft.com/office/drawing/2014/main" xmlns="" id="{CEFE3800-6C0A-374C-9225-D5E56FC58E5F}"/>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280" name="Process 279">
                      <a:extLst>
                        <a:ext uri="{FF2B5EF4-FFF2-40B4-BE49-F238E27FC236}">
                          <a16:creationId xmlns:a16="http://schemas.microsoft.com/office/drawing/2014/main" xmlns="" id="{BBF6F2CD-092D-A940-A754-3432EF26DBB2}"/>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81" name="Process 280">
                      <a:extLst>
                        <a:ext uri="{FF2B5EF4-FFF2-40B4-BE49-F238E27FC236}">
                          <a16:creationId xmlns:a16="http://schemas.microsoft.com/office/drawing/2014/main" xmlns="" id="{361EEB7C-6161-B847-BC19-01B7C505D276}"/>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82" name="Process 281">
                      <a:extLst>
                        <a:ext uri="{FF2B5EF4-FFF2-40B4-BE49-F238E27FC236}">
                          <a16:creationId xmlns:a16="http://schemas.microsoft.com/office/drawing/2014/main" xmlns="" id="{10CE9CDF-C721-DF47-A15A-37D66E18FA49}"/>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T</a:t>
                      </a:r>
                    </a:p>
                  </p:txBody>
                </p:sp>
                <mc:AlternateContent xmlns:mc="http://schemas.openxmlformats.org/markup-compatibility/2006" xmlns:a14="http://schemas.microsoft.com/office/drawing/2010/main">
                  <mc:Choice Requires="a14">
                    <p:sp>
                      <p:nvSpPr>
                        <p:cNvPr id="283" name="Process 282">
                          <a:extLst>
                            <a:ext uri="{FF2B5EF4-FFF2-40B4-BE49-F238E27FC236}">
                              <a16:creationId xmlns:a16="http://schemas.microsoft.com/office/drawing/2014/main" xmlns="" id="{963A47DB-5E75-614C-BA77-C1B12DA86ABB}"/>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284" name="Process 283">
                      <a:extLst>
                        <a:ext uri="{FF2B5EF4-FFF2-40B4-BE49-F238E27FC236}">
                          <a16:creationId xmlns:a16="http://schemas.microsoft.com/office/drawing/2014/main" xmlns="" id="{D761908D-C385-6A46-BA7B-BD680D6F0576}"/>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85" name="Process 284">
                      <a:extLst>
                        <a:ext uri="{FF2B5EF4-FFF2-40B4-BE49-F238E27FC236}">
                          <a16:creationId xmlns:a16="http://schemas.microsoft.com/office/drawing/2014/main" xmlns="" id="{0AE212B0-E33B-0243-9562-0BE909C95138}"/>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xmlns="" id="{DB9248F8-36BF-EF47-9ACB-E438DCFD2584}"/>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74" name="TextBox 273">
                        <a:extLst>
                          <a:ext uri="{FF2B5EF4-FFF2-40B4-BE49-F238E27FC236}">
                            <a16:creationId xmlns:a16="http://schemas.microsoft.com/office/drawing/2014/main" id="{DB9248F8-36BF-EF47-9ACB-E438DCFD2584}"/>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0"/>
                        <a:stretch>
                          <a:fillRect l="-22222" r="-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xmlns="" id="{22818158-B802-B74A-9389-E1D20CF3E0E3}"/>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75" name="TextBox 274">
                        <a:extLst>
                          <a:ext uri="{FF2B5EF4-FFF2-40B4-BE49-F238E27FC236}">
                            <a16:creationId xmlns:a16="http://schemas.microsoft.com/office/drawing/2014/main" id="{22818158-B802-B74A-9389-E1D20CF3E0E3}"/>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0"/>
                        <a:stretch>
                          <a:fillRect l="-22222" r="-22222"/>
                        </a:stretch>
                      </a:blipFill>
                    </p:spPr>
                    <p:txBody>
                      <a:bodyPr/>
                      <a:lstStyle/>
                      <a:p>
                        <a:r>
                          <a:rPr lang="en-US">
                            <a:noFill/>
                          </a:rPr>
                          <a:t> </a:t>
                        </a:r>
                      </a:p>
                    </p:txBody>
                  </p:sp>
                </mc:Fallback>
              </mc:AlternateContent>
            </p:grpSp>
          </p:grpSp>
        </p:grpSp>
        <p:grpSp>
          <p:nvGrpSpPr>
            <p:cNvPr id="6" name="Group 5">
              <a:extLst>
                <a:ext uri="{FF2B5EF4-FFF2-40B4-BE49-F238E27FC236}">
                  <a16:creationId xmlns:a16="http://schemas.microsoft.com/office/drawing/2014/main" xmlns="" id="{54956649-5008-374E-97C3-69469CB56839}"/>
                </a:ext>
              </a:extLst>
            </p:cNvPr>
            <p:cNvGrpSpPr/>
            <p:nvPr/>
          </p:nvGrpSpPr>
          <p:grpSpPr>
            <a:xfrm>
              <a:off x="1828679" y="914400"/>
              <a:ext cx="459873" cy="2678071"/>
              <a:chOff x="1718943" y="533400"/>
              <a:chExt cx="459873" cy="2678071"/>
            </a:xfrm>
          </p:grpSpPr>
          <p:grpSp>
            <p:nvGrpSpPr>
              <p:cNvPr id="216" name="Group 215">
                <a:extLst>
                  <a:ext uri="{FF2B5EF4-FFF2-40B4-BE49-F238E27FC236}">
                    <a16:creationId xmlns:a16="http://schemas.microsoft.com/office/drawing/2014/main" xmlns="" id="{87FABE89-4574-164D-87C0-D60EDCF93BD1}"/>
                  </a:ext>
                </a:extLst>
              </p:cNvPr>
              <p:cNvGrpSpPr/>
              <p:nvPr/>
            </p:nvGrpSpPr>
            <p:grpSpPr>
              <a:xfrm>
                <a:off x="1950135" y="533400"/>
                <a:ext cx="228681" cy="2678071"/>
                <a:chOff x="4114719" y="2003411"/>
                <a:chExt cx="228681" cy="2678071"/>
              </a:xfrm>
            </p:grpSpPr>
            <p:sp>
              <p:nvSpPr>
                <p:cNvPr id="217" name="Process 216">
                  <a:extLst>
                    <a:ext uri="{FF2B5EF4-FFF2-40B4-BE49-F238E27FC236}">
                      <a16:creationId xmlns:a16="http://schemas.microsoft.com/office/drawing/2014/main" xmlns="" id="{4629B9A5-DC1D-1E44-90AB-ED98C05B52B0}"/>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218" name="Group 217">
                  <a:extLst>
                    <a:ext uri="{FF2B5EF4-FFF2-40B4-BE49-F238E27FC236}">
                      <a16:creationId xmlns:a16="http://schemas.microsoft.com/office/drawing/2014/main" xmlns="" id="{A79F9EF2-B3DA-1640-BFAD-0E409255081A}"/>
                    </a:ext>
                  </a:extLst>
                </p:cNvPr>
                <p:cNvGrpSpPr/>
                <p:nvPr/>
              </p:nvGrpSpPr>
              <p:grpSpPr>
                <a:xfrm>
                  <a:off x="4114719" y="2003411"/>
                  <a:ext cx="228681" cy="2678070"/>
                  <a:chOff x="3200319" y="1898963"/>
                  <a:chExt cx="228681" cy="2678070"/>
                </a:xfrm>
              </p:grpSpPr>
              <p:grpSp>
                <p:nvGrpSpPr>
                  <p:cNvPr id="219" name="Group 218">
                    <a:extLst>
                      <a:ext uri="{FF2B5EF4-FFF2-40B4-BE49-F238E27FC236}">
                        <a16:creationId xmlns:a16="http://schemas.microsoft.com/office/drawing/2014/main" xmlns="" id="{D35E0C1C-C34A-1F48-BE4A-7590A37DC81F}"/>
                      </a:ext>
                    </a:extLst>
                  </p:cNvPr>
                  <p:cNvGrpSpPr/>
                  <p:nvPr/>
                </p:nvGrpSpPr>
                <p:grpSpPr>
                  <a:xfrm>
                    <a:off x="3200319" y="2105260"/>
                    <a:ext cx="228681" cy="2286000"/>
                    <a:chOff x="3200319" y="2133600"/>
                    <a:chExt cx="228681" cy="2286000"/>
                  </a:xfrm>
                </p:grpSpPr>
                <p:sp>
                  <p:nvSpPr>
                    <p:cNvPr id="222" name="Process 221">
                      <a:extLst>
                        <a:ext uri="{FF2B5EF4-FFF2-40B4-BE49-F238E27FC236}">
                          <a16:creationId xmlns:a16="http://schemas.microsoft.com/office/drawing/2014/main" xmlns="" id="{5E6224BA-B986-4147-95EF-74E423745871}"/>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223" name="Process 222">
                      <a:extLst>
                        <a:ext uri="{FF2B5EF4-FFF2-40B4-BE49-F238E27FC236}">
                          <a16:creationId xmlns:a16="http://schemas.microsoft.com/office/drawing/2014/main" xmlns="" id="{53178E94-CA06-1540-922C-4173C7F519CD}"/>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30" name="Process 229">
                      <a:extLst>
                        <a:ext uri="{FF2B5EF4-FFF2-40B4-BE49-F238E27FC236}">
                          <a16:creationId xmlns:a16="http://schemas.microsoft.com/office/drawing/2014/main" xmlns="" id="{1295EA63-9DAA-8D49-A7D1-BCE08A265D06}"/>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G</a:t>
                      </a:r>
                    </a:p>
                  </p:txBody>
                </p:sp>
                <mc:AlternateContent xmlns:mc="http://schemas.openxmlformats.org/markup-compatibility/2006" xmlns:a14="http://schemas.microsoft.com/office/drawing/2010/main">
                  <mc:Choice Requires="a14">
                    <p:sp>
                      <p:nvSpPr>
                        <p:cNvPr id="231" name="Process 230">
                          <a:extLst>
                            <a:ext uri="{FF2B5EF4-FFF2-40B4-BE49-F238E27FC236}">
                              <a16:creationId xmlns:a16="http://schemas.microsoft.com/office/drawing/2014/main" xmlns="" id="{DB0F5A7A-F8F9-B94D-9A39-CF243FBA349A}"/>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232" name="Process 231">
                      <a:extLst>
                        <a:ext uri="{FF2B5EF4-FFF2-40B4-BE49-F238E27FC236}">
                          <a16:creationId xmlns:a16="http://schemas.microsoft.com/office/drawing/2014/main" xmlns="" id="{E073EE54-4133-024D-A4A6-5743CEADBC66}"/>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33" name="Process 232">
                      <a:extLst>
                        <a:ext uri="{FF2B5EF4-FFF2-40B4-BE49-F238E27FC236}">
                          <a16:creationId xmlns:a16="http://schemas.microsoft.com/office/drawing/2014/main" xmlns="" id="{13BCFB62-B0B7-AA4C-A0D8-1C32160024CE}"/>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34" name="Process 233">
                      <a:extLst>
                        <a:ext uri="{FF2B5EF4-FFF2-40B4-BE49-F238E27FC236}">
                          <a16:creationId xmlns:a16="http://schemas.microsoft.com/office/drawing/2014/main" xmlns="" id="{48D3F4BD-96DC-384D-8AEB-C397080F69C3}"/>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A</a:t>
                      </a:r>
                    </a:p>
                  </p:txBody>
                </p:sp>
                <mc:AlternateContent xmlns:mc="http://schemas.openxmlformats.org/markup-compatibility/2006" xmlns:a14="http://schemas.microsoft.com/office/drawing/2010/main">
                  <mc:Choice Requires="a14">
                    <p:sp>
                      <p:nvSpPr>
                        <p:cNvPr id="235" name="Process 234">
                          <a:extLst>
                            <a:ext uri="{FF2B5EF4-FFF2-40B4-BE49-F238E27FC236}">
                              <a16:creationId xmlns:a16="http://schemas.microsoft.com/office/drawing/2014/main" xmlns="" id="{4A72984D-042E-E04C-BA9E-2116B78D63D4}"/>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236" name="Process 235">
                      <a:extLst>
                        <a:ext uri="{FF2B5EF4-FFF2-40B4-BE49-F238E27FC236}">
                          <a16:creationId xmlns:a16="http://schemas.microsoft.com/office/drawing/2014/main" xmlns="" id="{AB73202C-7E58-5A49-A176-F8B51D1B4ADC}"/>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37" name="Process 236">
                      <a:extLst>
                        <a:ext uri="{FF2B5EF4-FFF2-40B4-BE49-F238E27FC236}">
                          <a16:creationId xmlns:a16="http://schemas.microsoft.com/office/drawing/2014/main" xmlns="" id="{BD91057F-4F93-B442-AB5B-B53315ED55AB}"/>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xmlns="" id="{DD81DE69-E667-124A-9C28-CE1BA59F3A3D}"/>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20" name="TextBox 219">
                        <a:extLst>
                          <a:ext uri="{FF2B5EF4-FFF2-40B4-BE49-F238E27FC236}">
                            <a16:creationId xmlns:a16="http://schemas.microsoft.com/office/drawing/2014/main" id="{DD81DE69-E667-124A-9C28-CE1BA59F3A3D}"/>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1"/>
                        <a:stretch>
                          <a:fillRect l="-37500"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xmlns="" id="{3A8BF38D-4897-0443-83E6-6403B38B293B}"/>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21" name="TextBox 220">
                        <a:extLst>
                          <a:ext uri="{FF2B5EF4-FFF2-40B4-BE49-F238E27FC236}">
                            <a16:creationId xmlns:a16="http://schemas.microsoft.com/office/drawing/2014/main" id="{3A8BF38D-4897-0443-83E6-6403B38B293B}"/>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1"/>
                        <a:stretch>
                          <a:fillRect l="-37500" r="-37500"/>
                        </a:stretch>
                      </a:blipFill>
                    </p:spPr>
                    <p:txBody>
                      <a:bodyPr/>
                      <a:lstStyle/>
                      <a:p>
                        <a:r>
                          <a:rPr lang="en-US">
                            <a:noFill/>
                          </a:rPr>
                          <a:t> </a:t>
                        </a:r>
                      </a:p>
                    </p:txBody>
                  </p:sp>
                </mc:Fallback>
              </mc:AlternateContent>
            </p:grpSp>
          </p:grpSp>
          <p:grpSp>
            <p:nvGrpSpPr>
              <p:cNvPr id="238" name="Group 237">
                <a:extLst>
                  <a:ext uri="{FF2B5EF4-FFF2-40B4-BE49-F238E27FC236}">
                    <a16:creationId xmlns:a16="http://schemas.microsoft.com/office/drawing/2014/main" xmlns="" id="{6996BFC3-F421-0A45-89FE-3211EC099AB8}"/>
                  </a:ext>
                </a:extLst>
              </p:cNvPr>
              <p:cNvGrpSpPr/>
              <p:nvPr/>
            </p:nvGrpSpPr>
            <p:grpSpPr>
              <a:xfrm>
                <a:off x="1718943" y="533400"/>
                <a:ext cx="228681" cy="2678071"/>
                <a:chOff x="4114719" y="2003411"/>
                <a:chExt cx="228681" cy="2678071"/>
              </a:xfrm>
            </p:grpSpPr>
            <p:sp>
              <p:nvSpPr>
                <p:cNvPr id="239" name="Process 238">
                  <a:extLst>
                    <a:ext uri="{FF2B5EF4-FFF2-40B4-BE49-F238E27FC236}">
                      <a16:creationId xmlns:a16="http://schemas.microsoft.com/office/drawing/2014/main" xmlns="" id="{F719390E-DD4F-BB43-98B6-808F208BDE0E}"/>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240" name="Group 239">
                  <a:extLst>
                    <a:ext uri="{FF2B5EF4-FFF2-40B4-BE49-F238E27FC236}">
                      <a16:creationId xmlns:a16="http://schemas.microsoft.com/office/drawing/2014/main" xmlns="" id="{20ACC249-6593-BA41-9F39-C253A57019CC}"/>
                    </a:ext>
                  </a:extLst>
                </p:cNvPr>
                <p:cNvGrpSpPr/>
                <p:nvPr/>
              </p:nvGrpSpPr>
              <p:grpSpPr>
                <a:xfrm>
                  <a:off x="4114719" y="2003411"/>
                  <a:ext cx="228681" cy="2678070"/>
                  <a:chOff x="3200319" y="1898963"/>
                  <a:chExt cx="228681" cy="2678070"/>
                </a:xfrm>
              </p:grpSpPr>
              <p:grpSp>
                <p:nvGrpSpPr>
                  <p:cNvPr id="241" name="Group 240">
                    <a:extLst>
                      <a:ext uri="{FF2B5EF4-FFF2-40B4-BE49-F238E27FC236}">
                        <a16:creationId xmlns:a16="http://schemas.microsoft.com/office/drawing/2014/main" xmlns="" id="{07464ADD-BF49-4944-8F11-B820E3878C02}"/>
                      </a:ext>
                    </a:extLst>
                  </p:cNvPr>
                  <p:cNvGrpSpPr/>
                  <p:nvPr/>
                </p:nvGrpSpPr>
                <p:grpSpPr>
                  <a:xfrm>
                    <a:off x="3200319" y="2105260"/>
                    <a:ext cx="228681" cy="2286000"/>
                    <a:chOff x="3200319" y="2133600"/>
                    <a:chExt cx="228681" cy="2286000"/>
                  </a:xfrm>
                </p:grpSpPr>
                <p:sp>
                  <p:nvSpPr>
                    <p:cNvPr id="244" name="Process 243">
                      <a:extLst>
                        <a:ext uri="{FF2B5EF4-FFF2-40B4-BE49-F238E27FC236}">
                          <a16:creationId xmlns:a16="http://schemas.microsoft.com/office/drawing/2014/main" xmlns="" id="{90532F8A-D58B-244D-9544-8A309A55977D}"/>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245" name="Process 244">
                      <a:extLst>
                        <a:ext uri="{FF2B5EF4-FFF2-40B4-BE49-F238E27FC236}">
                          <a16:creationId xmlns:a16="http://schemas.microsoft.com/office/drawing/2014/main" xmlns="" id="{9A5FEAD4-C254-7546-8371-1567277D746E}"/>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46" name="Process 245">
                      <a:extLst>
                        <a:ext uri="{FF2B5EF4-FFF2-40B4-BE49-F238E27FC236}">
                          <a16:creationId xmlns:a16="http://schemas.microsoft.com/office/drawing/2014/main" xmlns="" id="{F387DE9D-7A12-B341-B787-008C417FAEBA}"/>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G</a:t>
                      </a:r>
                    </a:p>
                  </p:txBody>
                </p:sp>
                <mc:AlternateContent xmlns:mc="http://schemas.openxmlformats.org/markup-compatibility/2006" xmlns:a14="http://schemas.microsoft.com/office/drawing/2010/main">
                  <mc:Choice Requires="a14">
                    <p:sp>
                      <p:nvSpPr>
                        <p:cNvPr id="247" name="Process 246">
                          <a:extLst>
                            <a:ext uri="{FF2B5EF4-FFF2-40B4-BE49-F238E27FC236}">
                              <a16:creationId xmlns:a16="http://schemas.microsoft.com/office/drawing/2014/main" xmlns="" id="{C5A10D82-A6CE-FF43-B395-A5219A52DCA5}"/>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248" name="Process 247">
                      <a:extLst>
                        <a:ext uri="{FF2B5EF4-FFF2-40B4-BE49-F238E27FC236}">
                          <a16:creationId xmlns:a16="http://schemas.microsoft.com/office/drawing/2014/main" xmlns="" id="{AD8DEBE5-0BA9-4D43-84BD-758F2E45271F}"/>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49" name="Process 248">
                      <a:extLst>
                        <a:ext uri="{FF2B5EF4-FFF2-40B4-BE49-F238E27FC236}">
                          <a16:creationId xmlns:a16="http://schemas.microsoft.com/office/drawing/2014/main" xmlns="" id="{6B422FCA-0268-DB4A-B992-CBD2AC01D2A1}"/>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50" name="Process 249">
                      <a:extLst>
                        <a:ext uri="{FF2B5EF4-FFF2-40B4-BE49-F238E27FC236}">
                          <a16:creationId xmlns:a16="http://schemas.microsoft.com/office/drawing/2014/main" xmlns="" id="{B60DAC18-A560-2B44-A0F8-10C5EB84860D}"/>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T</a:t>
                      </a:r>
                    </a:p>
                  </p:txBody>
                </p:sp>
                <mc:AlternateContent xmlns:mc="http://schemas.openxmlformats.org/markup-compatibility/2006" xmlns:a14="http://schemas.microsoft.com/office/drawing/2010/main">
                  <mc:Choice Requires="a14">
                    <p:sp>
                      <p:nvSpPr>
                        <p:cNvPr id="251" name="Process 250">
                          <a:extLst>
                            <a:ext uri="{FF2B5EF4-FFF2-40B4-BE49-F238E27FC236}">
                              <a16:creationId xmlns:a16="http://schemas.microsoft.com/office/drawing/2014/main" xmlns="" id="{CF3E0323-B55F-6543-A57F-579960018F86}"/>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252" name="Process 251">
                      <a:extLst>
                        <a:ext uri="{FF2B5EF4-FFF2-40B4-BE49-F238E27FC236}">
                          <a16:creationId xmlns:a16="http://schemas.microsoft.com/office/drawing/2014/main" xmlns="" id="{42C03611-D395-0B4E-A842-7E8CF7FF7E81}"/>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253" name="Process 252">
                      <a:extLst>
                        <a:ext uri="{FF2B5EF4-FFF2-40B4-BE49-F238E27FC236}">
                          <a16:creationId xmlns:a16="http://schemas.microsoft.com/office/drawing/2014/main" xmlns="" id="{C83EDAFE-1D16-334B-875A-C7707D9FACB0}"/>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xmlns="" id="{944C071D-A479-4142-AD82-42495CEF9DC3}"/>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42" name="TextBox 241">
                        <a:extLst>
                          <a:ext uri="{FF2B5EF4-FFF2-40B4-BE49-F238E27FC236}">
                            <a16:creationId xmlns:a16="http://schemas.microsoft.com/office/drawing/2014/main" id="{944C071D-A479-4142-AD82-42495CEF9DC3}"/>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2"/>
                        <a:stretch>
                          <a:fillRect l="-22222"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xmlns="" id="{94E3D039-8CA4-E64F-9EBA-3908BE7162BA}"/>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243" name="TextBox 242">
                        <a:extLst>
                          <a:ext uri="{FF2B5EF4-FFF2-40B4-BE49-F238E27FC236}">
                            <a16:creationId xmlns:a16="http://schemas.microsoft.com/office/drawing/2014/main" id="{94E3D039-8CA4-E64F-9EBA-3908BE7162BA}"/>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2"/>
                        <a:stretch>
                          <a:fillRect l="-22222" r="-33333"/>
                        </a:stretch>
                      </a:blipFill>
                    </p:spPr>
                    <p:txBody>
                      <a:bodyPr/>
                      <a:lstStyle/>
                      <a:p>
                        <a:r>
                          <a:rPr lang="en-US">
                            <a:noFill/>
                          </a:rPr>
                          <a:t> </a:t>
                        </a:r>
                      </a:p>
                    </p:txBody>
                  </p:sp>
                </mc:Fallback>
              </mc:AlternateContent>
            </p:grpSp>
          </p:grpSp>
        </p:grpSp>
        <p:grpSp>
          <p:nvGrpSpPr>
            <p:cNvPr id="7" name="Group 6">
              <a:extLst>
                <a:ext uri="{FF2B5EF4-FFF2-40B4-BE49-F238E27FC236}">
                  <a16:creationId xmlns:a16="http://schemas.microsoft.com/office/drawing/2014/main" xmlns="" id="{5074DA0D-3462-9941-96BF-98AABAC4F465}"/>
                </a:ext>
              </a:extLst>
            </p:cNvPr>
            <p:cNvGrpSpPr/>
            <p:nvPr/>
          </p:nvGrpSpPr>
          <p:grpSpPr>
            <a:xfrm>
              <a:off x="2514479" y="914400"/>
              <a:ext cx="459873" cy="2678071"/>
              <a:chOff x="2435727" y="533400"/>
              <a:chExt cx="459873" cy="2678071"/>
            </a:xfrm>
          </p:grpSpPr>
          <p:grpSp>
            <p:nvGrpSpPr>
              <p:cNvPr id="166" name="Group 165">
                <a:extLst>
                  <a:ext uri="{FF2B5EF4-FFF2-40B4-BE49-F238E27FC236}">
                    <a16:creationId xmlns:a16="http://schemas.microsoft.com/office/drawing/2014/main" xmlns="" id="{3F8D43C6-E4E7-344D-BB9C-78AC27746626}"/>
                  </a:ext>
                </a:extLst>
              </p:cNvPr>
              <p:cNvGrpSpPr/>
              <p:nvPr/>
            </p:nvGrpSpPr>
            <p:grpSpPr>
              <a:xfrm>
                <a:off x="2666919" y="533400"/>
                <a:ext cx="228681" cy="2678071"/>
                <a:chOff x="4114719" y="2003411"/>
                <a:chExt cx="228681" cy="2678071"/>
              </a:xfrm>
            </p:grpSpPr>
            <p:sp>
              <p:nvSpPr>
                <p:cNvPr id="167" name="Process 166">
                  <a:extLst>
                    <a:ext uri="{FF2B5EF4-FFF2-40B4-BE49-F238E27FC236}">
                      <a16:creationId xmlns:a16="http://schemas.microsoft.com/office/drawing/2014/main" xmlns="" id="{E955A93C-AD65-3A47-B719-943A72F22492}"/>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168" name="Group 167">
                  <a:extLst>
                    <a:ext uri="{FF2B5EF4-FFF2-40B4-BE49-F238E27FC236}">
                      <a16:creationId xmlns:a16="http://schemas.microsoft.com/office/drawing/2014/main" xmlns="" id="{0C16604F-E511-0642-8DE2-24880B811579}"/>
                    </a:ext>
                  </a:extLst>
                </p:cNvPr>
                <p:cNvGrpSpPr/>
                <p:nvPr/>
              </p:nvGrpSpPr>
              <p:grpSpPr>
                <a:xfrm>
                  <a:off x="4114719" y="2003411"/>
                  <a:ext cx="228681" cy="2678070"/>
                  <a:chOff x="3200319" y="1898963"/>
                  <a:chExt cx="228681" cy="2678070"/>
                </a:xfrm>
              </p:grpSpPr>
              <p:grpSp>
                <p:nvGrpSpPr>
                  <p:cNvPr id="169" name="Group 168">
                    <a:extLst>
                      <a:ext uri="{FF2B5EF4-FFF2-40B4-BE49-F238E27FC236}">
                        <a16:creationId xmlns:a16="http://schemas.microsoft.com/office/drawing/2014/main" xmlns="" id="{87A80449-83C2-9C4F-8A6D-4D21D565C117}"/>
                      </a:ext>
                    </a:extLst>
                  </p:cNvPr>
                  <p:cNvGrpSpPr/>
                  <p:nvPr/>
                </p:nvGrpSpPr>
                <p:grpSpPr>
                  <a:xfrm>
                    <a:off x="3200319" y="2105260"/>
                    <a:ext cx="228681" cy="2286000"/>
                    <a:chOff x="3200319" y="2133600"/>
                    <a:chExt cx="228681" cy="2286000"/>
                  </a:xfrm>
                </p:grpSpPr>
                <p:sp>
                  <p:nvSpPr>
                    <p:cNvPr id="172" name="Process 171">
                      <a:extLst>
                        <a:ext uri="{FF2B5EF4-FFF2-40B4-BE49-F238E27FC236}">
                          <a16:creationId xmlns:a16="http://schemas.microsoft.com/office/drawing/2014/main" xmlns="" id="{74CC9E9E-BBE2-E044-8436-5DA4C38F58C6}"/>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173" name="Process 172">
                      <a:extLst>
                        <a:ext uri="{FF2B5EF4-FFF2-40B4-BE49-F238E27FC236}">
                          <a16:creationId xmlns:a16="http://schemas.microsoft.com/office/drawing/2014/main" xmlns="" id="{77950AC9-BFCE-C347-ADEC-06E070AA40FD}"/>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74" name="Process 173">
                      <a:extLst>
                        <a:ext uri="{FF2B5EF4-FFF2-40B4-BE49-F238E27FC236}">
                          <a16:creationId xmlns:a16="http://schemas.microsoft.com/office/drawing/2014/main" xmlns="" id="{27BC564A-924C-FE46-B112-08D4216BF638}"/>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T</a:t>
                      </a:r>
                    </a:p>
                  </p:txBody>
                </p:sp>
                <mc:AlternateContent xmlns:mc="http://schemas.openxmlformats.org/markup-compatibility/2006" xmlns:a14="http://schemas.microsoft.com/office/drawing/2010/main">
                  <mc:Choice Requires="a14">
                    <p:sp>
                      <p:nvSpPr>
                        <p:cNvPr id="175" name="Process 174">
                          <a:extLst>
                            <a:ext uri="{FF2B5EF4-FFF2-40B4-BE49-F238E27FC236}">
                              <a16:creationId xmlns:a16="http://schemas.microsoft.com/office/drawing/2014/main" xmlns="" id="{346A36A2-147A-BE4C-AFEB-DCE308C48DC1}"/>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176" name="Process 175">
                      <a:extLst>
                        <a:ext uri="{FF2B5EF4-FFF2-40B4-BE49-F238E27FC236}">
                          <a16:creationId xmlns:a16="http://schemas.microsoft.com/office/drawing/2014/main" xmlns="" id="{CA34360C-3A6A-8447-AC7C-88F6ED5B447E}"/>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77" name="Process 176">
                      <a:extLst>
                        <a:ext uri="{FF2B5EF4-FFF2-40B4-BE49-F238E27FC236}">
                          <a16:creationId xmlns:a16="http://schemas.microsoft.com/office/drawing/2014/main" xmlns="" id="{887398B8-C499-1A4F-9E5B-A25AA4C2EA8C}"/>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79" name="Process 178">
                      <a:extLst>
                        <a:ext uri="{FF2B5EF4-FFF2-40B4-BE49-F238E27FC236}">
                          <a16:creationId xmlns:a16="http://schemas.microsoft.com/office/drawing/2014/main" xmlns="" id="{9834B516-AEA5-E846-B4D5-FA978BB81A13}"/>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C</a:t>
                      </a:r>
                    </a:p>
                  </p:txBody>
                </p:sp>
                <mc:AlternateContent xmlns:mc="http://schemas.openxmlformats.org/markup-compatibility/2006" xmlns:a14="http://schemas.microsoft.com/office/drawing/2010/main">
                  <mc:Choice Requires="a14">
                    <p:sp>
                      <p:nvSpPr>
                        <p:cNvPr id="180" name="Process 179">
                          <a:extLst>
                            <a:ext uri="{FF2B5EF4-FFF2-40B4-BE49-F238E27FC236}">
                              <a16:creationId xmlns:a16="http://schemas.microsoft.com/office/drawing/2014/main" xmlns="" id="{E2EFE523-41B0-804B-B083-E54AD4A117B1}"/>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181" name="Process 180">
                      <a:extLst>
                        <a:ext uri="{FF2B5EF4-FFF2-40B4-BE49-F238E27FC236}">
                          <a16:creationId xmlns:a16="http://schemas.microsoft.com/office/drawing/2014/main" xmlns="" id="{A681E275-F7E6-1F42-846B-CE5DB9D8E03A}"/>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82" name="Process 181">
                      <a:extLst>
                        <a:ext uri="{FF2B5EF4-FFF2-40B4-BE49-F238E27FC236}">
                          <a16:creationId xmlns:a16="http://schemas.microsoft.com/office/drawing/2014/main" xmlns="" id="{4688E840-B005-D64A-A8D5-067CED870B59}"/>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G</a:t>
                      </a:r>
                    </a:p>
                  </p:txBody>
                </p: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xmlns="" id="{20613F2C-D5B5-3246-A002-2C8153601D00}"/>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170" name="TextBox 169">
                        <a:extLst>
                          <a:ext uri="{FF2B5EF4-FFF2-40B4-BE49-F238E27FC236}">
                            <a16:creationId xmlns:a16="http://schemas.microsoft.com/office/drawing/2014/main" id="{20613F2C-D5B5-3246-A002-2C8153601D00}"/>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1"/>
                        <a:stretch>
                          <a:fillRect l="-37500"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xmlns="" id="{F14EDA2E-5905-1B48-8AC3-7B16A2FA3BFB}"/>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171" name="TextBox 170">
                        <a:extLst>
                          <a:ext uri="{FF2B5EF4-FFF2-40B4-BE49-F238E27FC236}">
                            <a16:creationId xmlns:a16="http://schemas.microsoft.com/office/drawing/2014/main" id="{F14EDA2E-5905-1B48-8AC3-7B16A2FA3BFB}"/>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1"/>
                        <a:stretch>
                          <a:fillRect l="-37500" r="-37500"/>
                        </a:stretch>
                      </a:blipFill>
                    </p:spPr>
                    <p:txBody>
                      <a:bodyPr/>
                      <a:lstStyle/>
                      <a:p>
                        <a:r>
                          <a:rPr lang="en-US">
                            <a:noFill/>
                          </a:rPr>
                          <a:t> </a:t>
                        </a:r>
                      </a:p>
                    </p:txBody>
                  </p:sp>
                </mc:Fallback>
              </mc:AlternateContent>
            </p:grpSp>
          </p:grpSp>
          <p:grpSp>
            <p:nvGrpSpPr>
              <p:cNvPr id="183" name="Group 182">
                <a:extLst>
                  <a:ext uri="{FF2B5EF4-FFF2-40B4-BE49-F238E27FC236}">
                    <a16:creationId xmlns:a16="http://schemas.microsoft.com/office/drawing/2014/main" xmlns="" id="{535B12BF-99C5-3842-AF5B-560863725532}"/>
                  </a:ext>
                </a:extLst>
              </p:cNvPr>
              <p:cNvGrpSpPr/>
              <p:nvPr/>
            </p:nvGrpSpPr>
            <p:grpSpPr>
              <a:xfrm>
                <a:off x="2435727" y="533400"/>
                <a:ext cx="228681" cy="2678071"/>
                <a:chOff x="4114719" y="2003411"/>
                <a:chExt cx="228681" cy="2678071"/>
              </a:xfrm>
            </p:grpSpPr>
            <p:sp>
              <p:nvSpPr>
                <p:cNvPr id="184" name="Process 183">
                  <a:extLst>
                    <a:ext uri="{FF2B5EF4-FFF2-40B4-BE49-F238E27FC236}">
                      <a16:creationId xmlns:a16="http://schemas.microsoft.com/office/drawing/2014/main" xmlns="" id="{80E25CF5-0D43-0A4F-8978-0DF92D969D0C}"/>
                    </a:ext>
                  </a:extLst>
                </p:cNvPr>
                <p:cNvSpPr/>
                <p:nvPr/>
              </p:nvSpPr>
              <p:spPr>
                <a:xfrm>
                  <a:off x="4114739" y="2003412"/>
                  <a:ext cx="228600" cy="2678070"/>
                </a:xfrm>
                <a:prstGeom prst="flowChartProcess">
                  <a:avLst/>
                </a:prstGeom>
                <a:no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white">
                        <a:lumMod val="65000"/>
                      </a:prstClr>
                    </a:solidFill>
                  </a:endParaRPr>
                </a:p>
              </p:txBody>
            </p:sp>
            <p:grpSp>
              <p:nvGrpSpPr>
                <p:cNvPr id="185" name="Group 184">
                  <a:extLst>
                    <a:ext uri="{FF2B5EF4-FFF2-40B4-BE49-F238E27FC236}">
                      <a16:creationId xmlns:a16="http://schemas.microsoft.com/office/drawing/2014/main" xmlns="" id="{07B678EC-1B7D-1845-B66A-B852C6EDEBF1}"/>
                    </a:ext>
                  </a:extLst>
                </p:cNvPr>
                <p:cNvGrpSpPr/>
                <p:nvPr/>
              </p:nvGrpSpPr>
              <p:grpSpPr>
                <a:xfrm>
                  <a:off x="4114719" y="2003411"/>
                  <a:ext cx="228681" cy="2678070"/>
                  <a:chOff x="3200319" y="1898963"/>
                  <a:chExt cx="228681" cy="2678070"/>
                </a:xfrm>
              </p:grpSpPr>
              <p:grpSp>
                <p:nvGrpSpPr>
                  <p:cNvPr id="186" name="Group 185">
                    <a:extLst>
                      <a:ext uri="{FF2B5EF4-FFF2-40B4-BE49-F238E27FC236}">
                        <a16:creationId xmlns:a16="http://schemas.microsoft.com/office/drawing/2014/main" xmlns="" id="{E7550F1C-24AC-DA4D-910C-5975EA473F3D}"/>
                      </a:ext>
                    </a:extLst>
                  </p:cNvPr>
                  <p:cNvGrpSpPr/>
                  <p:nvPr/>
                </p:nvGrpSpPr>
                <p:grpSpPr>
                  <a:xfrm>
                    <a:off x="3200319" y="2105260"/>
                    <a:ext cx="228681" cy="2286000"/>
                    <a:chOff x="3200319" y="2133600"/>
                    <a:chExt cx="228681" cy="2286000"/>
                  </a:xfrm>
                </p:grpSpPr>
                <p:sp>
                  <p:nvSpPr>
                    <p:cNvPr id="189" name="Process 188">
                      <a:extLst>
                        <a:ext uri="{FF2B5EF4-FFF2-40B4-BE49-F238E27FC236}">
                          <a16:creationId xmlns:a16="http://schemas.microsoft.com/office/drawing/2014/main" xmlns="" id="{F481D26C-B633-154F-AFB2-8EA05BA64C60}"/>
                        </a:ext>
                      </a:extLst>
                    </p:cNvPr>
                    <p:cNvSpPr/>
                    <p:nvPr/>
                  </p:nvSpPr>
                  <p:spPr>
                    <a:xfrm>
                      <a:off x="3200400" y="2133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G</a:t>
                      </a:r>
                    </a:p>
                  </p:txBody>
                </p:sp>
                <p:sp>
                  <p:nvSpPr>
                    <p:cNvPr id="190" name="Process 189">
                      <a:extLst>
                        <a:ext uri="{FF2B5EF4-FFF2-40B4-BE49-F238E27FC236}">
                          <a16:creationId xmlns:a16="http://schemas.microsoft.com/office/drawing/2014/main" xmlns="" id="{A8828066-D53C-644D-8D61-C96368133415}"/>
                        </a:ext>
                      </a:extLst>
                    </p:cNvPr>
                    <p:cNvSpPr/>
                    <p:nvPr/>
                  </p:nvSpPr>
                  <p:spPr>
                    <a:xfrm>
                      <a:off x="3200319" y="2362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91" name="Process 190">
                      <a:extLst>
                        <a:ext uri="{FF2B5EF4-FFF2-40B4-BE49-F238E27FC236}">
                          <a16:creationId xmlns:a16="http://schemas.microsoft.com/office/drawing/2014/main" xmlns="" id="{7A717EB6-3046-A04B-A957-FEE9B1D12E29}"/>
                        </a:ext>
                      </a:extLst>
                    </p:cNvPr>
                    <p:cNvSpPr/>
                    <p:nvPr/>
                  </p:nvSpPr>
                  <p:spPr>
                    <a:xfrm>
                      <a:off x="3200399" y="2590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G</a:t>
                      </a:r>
                    </a:p>
                  </p:txBody>
                </p:sp>
                <mc:AlternateContent xmlns:mc="http://schemas.openxmlformats.org/markup-compatibility/2006" xmlns:a14="http://schemas.microsoft.com/office/drawing/2010/main">
                  <mc:Choice Requires="a14">
                    <p:sp>
                      <p:nvSpPr>
                        <p:cNvPr id="192" name="Process 191">
                          <a:extLst>
                            <a:ext uri="{FF2B5EF4-FFF2-40B4-BE49-F238E27FC236}">
                              <a16:creationId xmlns:a16="http://schemas.microsoft.com/office/drawing/2014/main" xmlns="" id="{7631F273-DAD0-4641-9267-870A0F64D704}"/>
                            </a:ext>
                          </a:extLst>
                        </p:cNvPr>
                        <p:cNvSpPr/>
                        <p:nvPr/>
                      </p:nvSpPr>
                      <p:spPr>
                        <a:xfrm>
                          <a:off x="3200400" y="2819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 ⋮</m:t>
                                </m:r>
                              </m:oMath>
                            </m:oMathPara>
                          </a14:m>
                          <a:endParaRPr lang="en-US" sz="1050" kern="1200" dirty="0">
                            <a:solidFill>
                              <a:prstClr val="white">
                                <a:lumMod val="65000"/>
                              </a:prstClr>
                            </a:solidFill>
                          </a:endParaRPr>
                        </a:p>
                      </p:txBody>
                    </p:sp>
                  </mc:Choice>
                  <mc:Fallback xmlns="">
                    <p:sp>
                      <p:nvSpPr>
                        <p:cNvPr id="129" name="Process 128">
                          <a:extLst>
                            <a:ext uri="{FF2B5EF4-FFF2-40B4-BE49-F238E27FC236}">
                              <a16:creationId xmlns:a16="http://schemas.microsoft.com/office/drawing/2014/main" id="{B3E52F61-15B6-C349-984F-0A9CBD9F510E}"/>
                            </a:ext>
                          </a:extLst>
                        </p:cNvPr>
                        <p:cNvSpPr>
                          <a:spLocks noRot="1" noChangeAspect="1" noMove="1" noResize="1" noEditPoints="1" noAdjustHandles="1" noChangeArrowheads="1" noChangeShapeType="1" noTextEdit="1"/>
                        </p:cNvSpPr>
                        <p:nvPr/>
                      </p:nvSpPr>
                      <p:spPr>
                        <a:xfrm>
                          <a:off x="3200400" y="2819400"/>
                          <a:ext cx="228600" cy="228600"/>
                        </a:xfrm>
                        <a:prstGeom prst="flowChartProcess">
                          <a:avLst/>
                        </a:prstGeom>
                        <a:blipFill>
                          <a:blip r:embed="rId8"/>
                          <a:stretch>
                            <a:fillRect l="-15000" t="-15789" b="-15789"/>
                          </a:stretch>
                        </a:blipFill>
                        <a:ln w="3175">
                          <a:solidFill>
                            <a:schemeClr val="bg1">
                              <a:lumMod val="50000"/>
                            </a:schemeClr>
                          </a:solidFill>
                          <a:tailEnd type="none"/>
                        </a:ln>
                      </p:spPr>
                      <p:txBody>
                        <a:bodyPr/>
                        <a:lstStyle/>
                        <a:p>
                          <a:r>
                            <a:rPr lang="en-US">
                              <a:noFill/>
                            </a:rPr>
                            <a:t> </a:t>
                          </a:r>
                        </a:p>
                      </p:txBody>
                    </p:sp>
                  </mc:Fallback>
                </mc:AlternateContent>
                <p:sp>
                  <p:nvSpPr>
                    <p:cNvPr id="193" name="Process 192">
                      <a:extLst>
                        <a:ext uri="{FF2B5EF4-FFF2-40B4-BE49-F238E27FC236}">
                          <a16:creationId xmlns:a16="http://schemas.microsoft.com/office/drawing/2014/main" xmlns="" id="{A7265434-25B0-6D45-9BD4-A12527193560}"/>
                        </a:ext>
                      </a:extLst>
                    </p:cNvPr>
                    <p:cNvSpPr/>
                    <p:nvPr/>
                  </p:nvSpPr>
                  <p:spPr>
                    <a:xfrm>
                      <a:off x="3200319" y="3048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94" name="Process 193">
                      <a:extLst>
                        <a:ext uri="{FF2B5EF4-FFF2-40B4-BE49-F238E27FC236}">
                          <a16:creationId xmlns:a16="http://schemas.microsoft.com/office/drawing/2014/main" xmlns="" id="{45AEAB3D-C2B7-944D-9683-87F27908168D}"/>
                        </a:ext>
                      </a:extLst>
                    </p:cNvPr>
                    <p:cNvSpPr/>
                    <p:nvPr/>
                  </p:nvSpPr>
                  <p:spPr>
                    <a:xfrm>
                      <a:off x="3200399" y="32766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95" name="Process 194">
                      <a:extLst>
                        <a:ext uri="{FF2B5EF4-FFF2-40B4-BE49-F238E27FC236}">
                          <a16:creationId xmlns:a16="http://schemas.microsoft.com/office/drawing/2014/main" xmlns="" id="{FF0845C9-F09C-374E-BB35-1744108C1222}"/>
                        </a:ext>
                      </a:extLst>
                    </p:cNvPr>
                    <p:cNvSpPr/>
                    <p:nvPr/>
                  </p:nvSpPr>
                  <p:spPr>
                    <a:xfrm>
                      <a:off x="3200400" y="35052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black"/>
                          </a:solidFill>
                        </a:rPr>
                        <a:t>A</a:t>
                      </a:r>
                    </a:p>
                  </p:txBody>
                </p:sp>
                <mc:AlternateContent xmlns:mc="http://schemas.openxmlformats.org/markup-compatibility/2006" xmlns:a14="http://schemas.microsoft.com/office/drawing/2010/main">
                  <mc:Choice Requires="a14">
                    <p:sp>
                      <p:nvSpPr>
                        <p:cNvPr id="196" name="Process 195">
                          <a:extLst>
                            <a:ext uri="{FF2B5EF4-FFF2-40B4-BE49-F238E27FC236}">
                              <a16:creationId xmlns:a16="http://schemas.microsoft.com/office/drawing/2014/main" xmlns="" id="{330D48A3-F920-234B-AE56-90AF6B414076}"/>
                            </a:ext>
                          </a:extLst>
                        </p:cNvPr>
                        <p:cNvSpPr/>
                        <p:nvPr/>
                      </p:nvSpPr>
                      <p:spPr>
                        <a:xfrm>
                          <a:off x="3200319" y="37338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rPr>
                                  <m:t>⋮</m:t>
                                </m:r>
                              </m:oMath>
                            </m:oMathPara>
                          </a14:m>
                          <a:endParaRPr lang="en-US" sz="1050" kern="1200" dirty="0">
                            <a:solidFill>
                              <a:prstClr val="white">
                                <a:lumMod val="65000"/>
                              </a:prstClr>
                            </a:solidFill>
                          </a:endParaRPr>
                        </a:p>
                      </p:txBody>
                    </p:sp>
                  </mc:Choice>
                  <mc:Fallback xmlns="">
                    <p:sp>
                      <p:nvSpPr>
                        <p:cNvPr id="133" name="Process 132">
                          <a:extLst>
                            <a:ext uri="{FF2B5EF4-FFF2-40B4-BE49-F238E27FC236}">
                              <a16:creationId xmlns:a16="http://schemas.microsoft.com/office/drawing/2014/main" id="{B442C23F-C7BB-9B44-8987-0355C68A27F8}"/>
                            </a:ext>
                          </a:extLst>
                        </p:cNvPr>
                        <p:cNvSpPr>
                          <a:spLocks noRot="1" noChangeAspect="1" noMove="1" noResize="1" noEditPoints="1" noAdjustHandles="1" noChangeArrowheads="1" noChangeShapeType="1" noTextEdit="1"/>
                        </p:cNvSpPr>
                        <p:nvPr/>
                      </p:nvSpPr>
                      <p:spPr>
                        <a:xfrm>
                          <a:off x="3200319" y="3733800"/>
                          <a:ext cx="228600" cy="228600"/>
                        </a:xfrm>
                        <a:prstGeom prst="flowChartProcess">
                          <a:avLst/>
                        </a:prstGeom>
                        <a:blipFill>
                          <a:blip r:embed="rId9"/>
                          <a:stretch>
                            <a:fillRect/>
                          </a:stretch>
                        </a:blipFill>
                        <a:ln w="3175">
                          <a:solidFill>
                            <a:schemeClr val="bg1">
                              <a:lumMod val="50000"/>
                            </a:schemeClr>
                          </a:solidFill>
                          <a:tailEnd type="none"/>
                        </a:ln>
                      </p:spPr>
                      <p:txBody>
                        <a:bodyPr/>
                        <a:lstStyle/>
                        <a:p>
                          <a:r>
                            <a:rPr lang="en-US">
                              <a:noFill/>
                            </a:rPr>
                            <a:t> </a:t>
                          </a:r>
                        </a:p>
                      </p:txBody>
                    </p:sp>
                  </mc:Fallback>
                </mc:AlternateContent>
                <p:sp>
                  <p:nvSpPr>
                    <p:cNvPr id="197" name="Process 196">
                      <a:extLst>
                        <a:ext uri="{FF2B5EF4-FFF2-40B4-BE49-F238E27FC236}">
                          <a16:creationId xmlns:a16="http://schemas.microsoft.com/office/drawing/2014/main" xmlns="" id="{045DA96C-361C-114C-82EE-22E031C6953B}"/>
                        </a:ext>
                      </a:extLst>
                    </p:cNvPr>
                    <p:cNvSpPr/>
                    <p:nvPr/>
                  </p:nvSpPr>
                  <p:spPr>
                    <a:xfrm>
                      <a:off x="3200359" y="39624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prstClr val="white">
                              <a:lumMod val="65000"/>
                            </a:prstClr>
                          </a:solidFill>
                        </a:rPr>
                        <a:t>C</a:t>
                      </a:r>
                    </a:p>
                  </p:txBody>
                </p:sp>
                <p:sp>
                  <p:nvSpPr>
                    <p:cNvPr id="198" name="Process 197">
                      <a:extLst>
                        <a:ext uri="{FF2B5EF4-FFF2-40B4-BE49-F238E27FC236}">
                          <a16:creationId xmlns:a16="http://schemas.microsoft.com/office/drawing/2014/main" xmlns="" id="{8085EAEA-D1EB-4D44-9CEB-E944F3B95B6B}"/>
                        </a:ext>
                      </a:extLst>
                    </p:cNvPr>
                    <p:cNvSpPr/>
                    <p:nvPr/>
                  </p:nvSpPr>
                  <p:spPr>
                    <a:xfrm>
                      <a:off x="3200360" y="4191000"/>
                      <a:ext cx="228600" cy="228600"/>
                    </a:xfrm>
                    <a:prstGeom prst="flowChartProcess">
                      <a:avLst/>
                    </a:prstGeom>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rtlCol="0" anchor="ctr"/>
                    <a:lstStyle/>
                    <a:p>
                      <a:pPr algn="ctr"/>
                      <a:r>
                        <a:rPr lang="en-US" sz="1050" kern="1200" dirty="0">
                          <a:solidFill>
                            <a:srgbClr val="FF0000"/>
                          </a:solidFill>
                        </a:rPr>
                        <a:t>T</a:t>
                      </a:r>
                    </a:p>
                  </p:txBody>
                </p:sp>
              </p:gr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xmlns="" id="{A57B090A-BD23-FB49-BFF1-AAAF3C47A332}"/>
                          </a:ext>
                        </a:extLst>
                      </p:cNvPr>
                      <p:cNvSpPr txBox="1"/>
                      <p:nvPr/>
                    </p:nvSpPr>
                    <p:spPr>
                      <a:xfrm>
                        <a:off x="3266340" y="1898963"/>
                        <a:ext cx="961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187" name="TextBox 186">
                        <a:extLst>
                          <a:ext uri="{FF2B5EF4-FFF2-40B4-BE49-F238E27FC236}">
                            <a16:creationId xmlns:a16="http://schemas.microsoft.com/office/drawing/2014/main" id="{A57B090A-BD23-FB49-BFF1-AAAF3C47A332}"/>
                          </a:ext>
                        </a:extLst>
                      </p:cNvPr>
                      <p:cNvSpPr txBox="1">
                        <a:spLocks noRot="1" noChangeAspect="1" noMove="1" noResize="1" noEditPoints="1" noAdjustHandles="1" noChangeArrowheads="1" noChangeShapeType="1" noTextEdit="1"/>
                      </p:cNvSpPr>
                      <p:nvPr/>
                    </p:nvSpPr>
                    <p:spPr>
                      <a:xfrm>
                        <a:off x="3266340" y="1898963"/>
                        <a:ext cx="96180" cy="215444"/>
                      </a:xfrm>
                      <a:prstGeom prst="rect">
                        <a:avLst/>
                      </a:prstGeom>
                      <a:blipFill>
                        <a:blip r:embed="rId10"/>
                        <a:stretch>
                          <a:fillRect l="-22222" r="-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xmlns="" id="{43C0DC5C-B90B-E94F-A1F4-973029B7306E}"/>
                          </a:ext>
                        </a:extLst>
                      </p:cNvPr>
                      <p:cNvSpPr txBox="1"/>
                      <p:nvPr/>
                    </p:nvSpPr>
                    <p:spPr>
                      <a:xfrm>
                        <a:off x="3266550" y="4361589"/>
                        <a:ext cx="961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kern="1200">
                                  <a:solidFill>
                                    <a:prstClr val="white">
                                      <a:lumMod val="65000"/>
                                    </a:prstClr>
                                  </a:solidFill>
                                  <a:latin typeface="Cambria Math" panose="02040503050406030204" pitchFamily="18" charset="0"/>
                                  <a:ea typeface="Cambria Math" panose="02040503050406030204" pitchFamily="18" charset="0"/>
                                  <a:cs typeface=""/>
                                </a:rPr>
                                <m:t>⋮</m:t>
                              </m:r>
                            </m:oMath>
                          </m:oMathPara>
                        </a14:m>
                        <a:endParaRPr lang="en-US" sz="1350" kern="1200" dirty="0">
                          <a:solidFill>
                            <a:prstClr val="white">
                              <a:lumMod val="65000"/>
                            </a:prstClr>
                          </a:solidFill>
                          <a:latin typeface="Calibri" panose="020F0502020204030204"/>
                          <a:ea typeface=""/>
                          <a:cs typeface=""/>
                        </a:endParaRPr>
                      </a:p>
                    </p:txBody>
                  </p:sp>
                </mc:Choice>
                <mc:Fallback xmlns="">
                  <p:sp>
                    <p:nvSpPr>
                      <p:cNvPr id="188" name="TextBox 187">
                        <a:extLst>
                          <a:ext uri="{FF2B5EF4-FFF2-40B4-BE49-F238E27FC236}">
                            <a16:creationId xmlns:a16="http://schemas.microsoft.com/office/drawing/2014/main" id="{43C0DC5C-B90B-E94F-A1F4-973029B7306E}"/>
                          </a:ext>
                        </a:extLst>
                      </p:cNvPr>
                      <p:cNvSpPr txBox="1">
                        <a:spLocks noRot="1" noChangeAspect="1" noMove="1" noResize="1" noEditPoints="1" noAdjustHandles="1" noChangeArrowheads="1" noChangeShapeType="1" noTextEdit="1"/>
                      </p:cNvSpPr>
                      <p:nvPr/>
                    </p:nvSpPr>
                    <p:spPr>
                      <a:xfrm>
                        <a:off x="3266550" y="4361589"/>
                        <a:ext cx="96180" cy="215444"/>
                      </a:xfrm>
                      <a:prstGeom prst="rect">
                        <a:avLst/>
                      </a:prstGeom>
                      <a:blipFill>
                        <a:blip r:embed="rId10"/>
                        <a:stretch>
                          <a:fillRect l="-22222" r="-22222"/>
                        </a:stretch>
                      </a:blipFill>
                    </p:spPr>
                    <p:txBody>
                      <a:bodyPr/>
                      <a:lstStyle/>
                      <a:p>
                        <a:r>
                          <a:rPr lang="en-US">
                            <a:noFill/>
                          </a:rPr>
                          <a:t> </a:t>
                        </a:r>
                      </a:p>
                    </p:txBody>
                  </p:sp>
                </mc:Fallback>
              </mc:AlternateContent>
            </p:grpSp>
          </p:grpSp>
        </p:grpSp>
        <p:grpSp>
          <p:nvGrpSpPr>
            <p:cNvPr id="10" name="Group 9">
              <a:extLst>
                <a:ext uri="{FF2B5EF4-FFF2-40B4-BE49-F238E27FC236}">
                  <a16:creationId xmlns:a16="http://schemas.microsoft.com/office/drawing/2014/main" xmlns="" id="{C9F91385-3367-0A4E-BA91-65C452E3F413}"/>
                </a:ext>
              </a:extLst>
            </p:cNvPr>
            <p:cNvGrpSpPr/>
            <p:nvPr/>
          </p:nvGrpSpPr>
          <p:grpSpPr>
            <a:xfrm>
              <a:off x="1739831" y="397590"/>
              <a:ext cx="548640" cy="457200"/>
              <a:chOff x="5734421" y="4369472"/>
              <a:chExt cx="548640" cy="457200"/>
            </a:xfrm>
          </p:grpSpPr>
          <p:pic>
            <p:nvPicPr>
              <p:cNvPr id="543" name="Graphic 542" descr="Man">
                <a:extLst>
                  <a:ext uri="{FF2B5EF4-FFF2-40B4-BE49-F238E27FC236}">
                    <a16:creationId xmlns:a16="http://schemas.microsoft.com/office/drawing/2014/main" xmlns="" id="{7EAB6B0A-41DF-7A47-90AC-8C8F1198BC8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734421" y="4369472"/>
                <a:ext cx="457200" cy="457200"/>
              </a:xfrm>
              <a:prstGeom prst="rect">
                <a:avLst/>
              </a:prstGeom>
            </p:spPr>
          </p:pic>
          <p:grpSp>
            <p:nvGrpSpPr>
              <p:cNvPr id="202" name="Group 201">
                <a:extLst>
                  <a:ext uri="{FF2B5EF4-FFF2-40B4-BE49-F238E27FC236}">
                    <a16:creationId xmlns:a16="http://schemas.microsoft.com/office/drawing/2014/main" xmlns="" id="{5388636A-8F3B-2A49-B775-7A473D3038BC}"/>
                  </a:ext>
                </a:extLst>
              </p:cNvPr>
              <p:cNvGrpSpPr>
                <a:grpSpLocks noChangeAspect="1"/>
              </p:cNvGrpSpPr>
              <p:nvPr/>
            </p:nvGrpSpPr>
            <p:grpSpPr>
              <a:xfrm>
                <a:off x="6100181" y="4499960"/>
                <a:ext cx="182880" cy="182880"/>
                <a:chOff x="4229100" y="1181100"/>
                <a:chExt cx="548640" cy="548640"/>
              </a:xfrm>
            </p:grpSpPr>
            <p:grpSp>
              <p:nvGrpSpPr>
                <p:cNvPr id="203" name="Group 202">
                  <a:extLst>
                    <a:ext uri="{FF2B5EF4-FFF2-40B4-BE49-F238E27FC236}">
                      <a16:creationId xmlns:a16="http://schemas.microsoft.com/office/drawing/2014/main" xmlns="" id="{1C902FE1-63CA-FC4C-9985-5A1229908A35}"/>
                    </a:ext>
                  </a:extLst>
                </p:cNvPr>
                <p:cNvGrpSpPr>
                  <a:grpSpLocks noChangeAspect="1"/>
                </p:cNvGrpSpPr>
                <p:nvPr/>
              </p:nvGrpSpPr>
              <p:grpSpPr>
                <a:xfrm rot="18683713">
                  <a:off x="4299967" y="1386840"/>
                  <a:ext cx="406906" cy="137160"/>
                  <a:chOff x="5003292" y="1548584"/>
                  <a:chExt cx="542544" cy="182881"/>
                </a:xfrm>
              </p:grpSpPr>
              <p:sp>
                <p:nvSpPr>
                  <p:cNvPr id="205" name="Freeform 204">
                    <a:extLst>
                      <a:ext uri="{FF2B5EF4-FFF2-40B4-BE49-F238E27FC236}">
                        <a16:creationId xmlns:a16="http://schemas.microsoft.com/office/drawing/2014/main" xmlns="" id="{9BB10494-E34E-0E45-B9DD-F802123311C1}"/>
                      </a:ext>
                    </a:extLst>
                  </p:cNvPr>
                  <p:cNvSpPr/>
                  <p:nvPr/>
                </p:nvSpPr>
                <p:spPr>
                  <a:xfrm>
                    <a:off x="5003292" y="1548584"/>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solidFill>
                    <a:schemeClr val="accent6">
                      <a:lumMod val="60000"/>
                      <a:lumOff val="40000"/>
                    </a:schemeClr>
                  </a:solidFill>
                  <a:ln w="127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206" name="Freeform 205">
                    <a:extLst>
                      <a:ext uri="{FF2B5EF4-FFF2-40B4-BE49-F238E27FC236}">
                        <a16:creationId xmlns:a16="http://schemas.microsoft.com/office/drawing/2014/main" xmlns="" id="{1CDE8495-E1AD-364E-B8B0-04C105C72AAB}"/>
                      </a:ext>
                    </a:extLst>
                  </p:cNvPr>
                  <p:cNvSpPr/>
                  <p:nvPr/>
                </p:nvSpPr>
                <p:spPr>
                  <a:xfrm rot="10800000">
                    <a:off x="5274564" y="1548585"/>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ln w="12700">
                    <a:solidFill>
                      <a:schemeClr val="accent6">
                        <a:lumMod val="75000"/>
                      </a:schemeClr>
                    </a:solidFill>
                    <a:tailEnd type="non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204" name="Oval 203">
                  <a:extLst>
                    <a:ext uri="{FF2B5EF4-FFF2-40B4-BE49-F238E27FC236}">
                      <a16:creationId xmlns:a16="http://schemas.microsoft.com/office/drawing/2014/main" xmlns="" id="{A14A2200-C479-0644-8A34-99F78AA27596}"/>
                    </a:ext>
                  </a:extLst>
                </p:cNvPr>
                <p:cNvSpPr/>
                <p:nvPr/>
              </p:nvSpPr>
              <p:spPr>
                <a:xfrm>
                  <a:off x="4229100" y="1181100"/>
                  <a:ext cx="548640" cy="548640"/>
                </a:xfrm>
                <a:prstGeom prst="ellipse">
                  <a:avLst/>
                </a:prstGeom>
                <a:ln w="1905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grpSp>
          <p:nvGrpSpPr>
            <p:cNvPr id="11" name="Group 10">
              <a:extLst>
                <a:ext uri="{FF2B5EF4-FFF2-40B4-BE49-F238E27FC236}">
                  <a16:creationId xmlns:a16="http://schemas.microsoft.com/office/drawing/2014/main" xmlns="" id="{945E5DDC-051D-CF48-900F-B3046DD8210F}"/>
                </a:ext>
              </a:extLst>
            </p:cNvPr>
            <p:cNvGrpSpPr/>
            <p:nvPr/>
          </p:nvGrpSpPr>
          <p:grpSpPr>
            <a:xfrm>
              <a:off x="2383792" y="397590"/>
              <a:ext cx="547424" cy="457200"/>
              <a:chOff x="6475851" y="4369472"/>
              <a:chExt cx="547424" cy="457200"/>
            </a:xfrm>
          </p:grpSpPr>
          <p:pic>
            <p:nvPicPr>
              <p:cNvPr id="540" name="Graphic 539" descr="Man">
                <a:extLst>
                  <a:ext uri="{FF2B5EF4-FFF2-40B4-BE49-F238E27FC236}">
                    <a16:creationId xmlns:a16="http://schemas.microsoft.com/office/drawing/2014/main" xmlns="" id="{86172A6C-15A1-A14B-B5BB-1FD5B79DB83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475851" y="4369472"/>
                <a:ext cx="457200" cy="457200"/>
              </a:xfrm>
              <a:prstGeom prst="rect">
                <a:avLst/>
              </a:prstGeom>
            </p:spPr>
          </p:pic>
          <p:grpSp>
            <p:nvGrpSpPr>
              <p:cNvPr id="207" name="Group 206">
                <a:extLst>
                  <a:ext uri="{FF2B5EF4-FFF2-40B4-BE49-F238E27FC236}">
                    <a16:creationId xmlns:a16="http://schemas.microsoft.com/office/drawing/2014/main" xmlns="" id="{556D0592-5763-CD47-A110-9EE4E266D7D6}"/>
                  </a:ext>
                </a:extLst>
              </p:cNvPr>
              <p:cNvGrpSpPr>
                <a:grpSpLocks noChangeAspect="1"/>
              </p:cNvGrpSpPr>
              <p:nvPr/>
            </p:nvGrpSpPr>
            <p:grpSpPr>
              <a:xfrm>
                <a:off x="6840395" y="4488207"/>
                <a:ext cx="182880" cy="182880"/>
                <a:chOff x="4229100" y="1181100"/>
                <a:chExt cx="548640" cy="548640"/>
              </a:xfrm>
            </p:grpSpPr>
            <p:grpSp>
              <p:nvGrpSpPr>
                <p:cNvPr id="208" name="Group 207">
                  <a:extLst>
                    <a:ext uri="{FF2B5EF4-FFF2-40B4-BE49-F238E27FC236}">
                      <a16:creationId xmlns:a16="http://schemas.microsoft.com/office/drawing/2014/main" xmlns="" id="{13EB6634-9812-2E4B-ABE4-68CC9EF2EFC7}"/>
                    </a:ext>
                  </a:extLst>
                </p:cNvPr>
                <p:cNvGrpSpPr>
                  <a:grpSpLocks noChangeAspect="1"/>
                </p:cNvGrpSpPr>
                <p:nvPr/>
              </p:nvGrpSpPr>
              <p:grpSpPr>
                <a:xfrm rot="18683713">
                  <a:off x="4299967" y="1386840"/>
                  <a:ext cx="406906" cy="137160"/>
                  <a:chOff x="5003292" y="1548584"/>
                  <a:chExt cx="542544" cy="182881"/>
                </a:xfrm>
              </p:grpSpPr>
              <p:sp>
                <p:nvSpPr>
                  <p:cNvPr id="210" name="Freeform 209">
                    <a:extLst>
                      <a:ext uri="{FF2B5EF4-FFF2-40B4-BE49-F238E27FC236}">
                        <a16:creationId xmlns:a16="http://schemas.microsoft.com/office/drawing/2014/main" xmlns="" id="{6BF118B1-75DB-6046-9E7B-DC426B0065CB}"/>
                      </a:ext>
                    </a:extLst>
                  </p:cNvPr>
                  <p:cNvSpPr/>
                  <p:nvPr/>
                </p:nvSpPr>
                <p:spPr>
                  <a:xfrm>
                    <a:off x="5003292" y="1548584"/>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solidFill>
                    <a:schemeClr val="accent4">
                      <a:lumMod val="40000"/>
                      <a:lumOff val="60000"/>
                    </a:schemeClr>
                  </a:solidFill>
                  <a:ln w="12700">
                    <a:solidFill>
                      <a:schemeClr val="accent4">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211" name="Freeform 210">
                    <a:extLst>
                      <a:ext uri="{FF2B5EF4-FFF2-40B4-BE49-F238E27FC236}">
                        <a16:creationId xmlns:a16="http://schemas.microsoft.com/office/drawing/2014/main" xmlns="" id="{43A81050-8000-B941-8783-36DA84276FE8}"/>
                      </a:ext>
                    </a:extLst>
                  </p:cNvPr>
                  <p:cNvSpPr/>
                  <p:nvPr/>
                </p:nvSpPr>
                <p:spPr>
                  <a:xfrm rot="10800000">
                    <a:off x="5274564" y="1548585"/>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ln w="12700">
                    <a:solidFill>
                      <a:schemeClr val="accent4">
                        <a:lumMod val="60000"/>
                        <a:lumOff val="40000"/>
                      </a:schemeClr>
                    </a:solidFill>
                    <a:tailEnd type="non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209" name="Oval 208">
                  <a:extLst>
                    <a:ext uri="{FF2B5EF4-FFF2-40B4-BE49-F238E27FC236}">
                      <a16:creationId xmlns:a16="http://schemas.microsoft.com/office/drawing/2014/main" xmlns="" id="{04F63540-2491-4C41-A25E-FDDC336E3B21}"/>
                    </a:ext>
                  </a:extLst>
                </p:cNvPr>
                <p:cNvSpPr/>
                <p:nvPr/>
              </p:nvSpPr>
              <p:spPr>
                <a:xfrm>
                  <a:off x="4229100" y="1181100"/>
                  <a:ext cx="548640" cy="548640"/>
                </a:xfrm>
                <a:prstGeom prst="ellipse">
                  <a:avLst/>
                </a:prstGeom>
                <a:ln w="19050">
                  <a:solidFill>
                    <a:schemeClr val="accent4">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grpSp>
          <p:nvGrpSpPr>
            <p:cNvPr id="9" name="Group 8">
              <a:extLst>
                <a:ext uri="{FF2B5EF4-FFF2-40B4-BE49-F238E27FC236}">
                  <a16:creationId xmlns:a16="http://schemas.microsoft.com/office/drawing/2014/main" xmlns="" id="{DDEC07E3-62F1-C046-ADDD-3098D5833259}"/>
                </a:ext>
              </a:extLst>
            </p:cNvPr>
            <p:cNvGrpSpPr/>
            <p:nvPr/>
          </p:nvGrpSpPr>
          <p:grpSpPr>
            <a:xfrm>
              <a:off x="1097159" y="397590"/>
              <a:ext cx="548640" cy="457200"/>
              <a:chOff x="4764391" y="4347683"/>
              <a:chExt cx="548640" cy="457200"/>
            </a:xfrm>
          </p:grpSpPr>
          <p:pic>
            <p:nvPicPr>
              <p:cNvPr id="537" name="Graphic 536" descr="Man">
                <a:extLst>
                  <a:ext uri="{FF2B5EF4-FFF2-40B4-BE49-F238E27FC236}">
                    <a16:creationId xmlns:a16="http://schemas.microsoft.com/office/drawing/2014/main" xmlns="" id="{8B93C0E1-9529-5747-946D-50DE6D2C12B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764391" y="4347683"/>
                <a:ext cx="457200" cy="457200"/>
              </a:xfrm>
              <a:prstGeom prst="rect">
                <a:avLst/>
              </a:prstGeom>
            </p:spPr>
          </p:pic>
          <p:grpSp>
            <p:nvGrpSpPr>
              <p:cNvPr id="212" name="Group 211">
                <a:extLst>
                  <a:ext uri="{FF2B5EF4-FFF2-40B4-BE49-F238E27FC236}">
                    <a16:creationId xmlns:a16="http://schemas.microsoft.com/office/drawing/2014/main" xmlns="" id="{9576EF96-8BE6-C14E-8582-65D018479B47}"/>
                  </a:ext>
                </a:extLst>
              </p:cNvPr>
              <p:cNvGrpSpPr>
                <a:grpSpLocks noChangeAspect="1"/>
              </p:cNvGrpSpPr>
              <p:nvPr/>
            </p:nvGrpSpPr>
            <p:grpSpPr>
              <a:xfrm>
                <a:off x="5130151" y="4484843"/>
                <a:ext cx="182880" cy="182880"/>
                <a:chOff x="4229100" y="1181100"/>
                <a:chExt cx="548640" cy="548640"/>
              </a:xfrm>
            </p:grpSpPr>
            <p:grpSp>
              <p:nvGrpSpPr>
                <p:cNvPr id="213" name="Group 212">
                  <a:extLst>
                    <a:ext uri="{FF2B5EF4-FFF2-40B4-BE49-F238E27FC236}">
                      <a16:creationId xmlns:a16="http://schemas.microsoft.com/office/drawing/2014/main" xmlns="" id="{C52B0E43-FEF0-0843-918A-04376BE8B037}"/>
                    </a:ext>
                  </a:extLst>
                </p:cNvPr>
                <p:cNvGrpSpPr>
                  <a:grpSpLocks noChangeAspect="1"/>
                </p:cNvGrpSpPr>
                <p:nvPr/>
              </p:nvGrpSpPr>
              <p:grpSpPr>
                <a:xfrm rot="18683713">
                  <a:off x="4299967" y="1386840"/>
                  <a:ext cx="406906" cy="137160"/>
                  <a:chOff x="5003292" y="1548584"/>
                  <a:chExt cx="542544" cy="182881"/>
                </a:xfrm>
              </p:grpSpPr>
              <p:sp>
                <p:nvSpPr>
                  <p:cNvPr id="215" name="Freeform 214">
                    <a:extLst>
                      <a:ext uri="{FF2B5EF4-FFF2-40B4-BE49-F238E27FC236}">
                        <a16:creationId xmlns:a16="http://schemas.microsoft.com/office/drawing/2014/main" xmlns="" id="{26A36A03-3C9B-C64E-9848-4C9C443ED2E4}"/>
                      </a:ext>
                    </a:extLst>
                  </p:cNvPr>
                  <p:cNvSpPr/>
                  <p:nvPr/>
                </p:nvSpPr>
                <p:spPr>
                  <a:xfrm>
                    <a:off x="5003292" y="1548584"/>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solidFill>
                    <a:schemeClr val="accent5">
                      <a:lumMod val="60000"/>
                      <a:lumOff val="40000"/>
                    </a:schemeClr>
                  </a:solidFill>
                  <a:ln w="1270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286" name="Freeform 285">
                    <a:extLst>
                      <a:ext uri="{FF2B5EF4-FFF2-40B4-BE49-F238E27FC236}">
                        <a16:creationId xmlns:a16="http://schemas.microsoft.com/office/drawing/2014/main" xmlns="" id="{22726A98-6381-5E4E-9B81-B760C10D2E65}"/>
                      </a:ext>
                    </a:extLst>
                  </p:cNvPr>
                  <p:cNvSpPr/>
                  <p:nvPr/>
                </p:nvSpPr>
                <p:spPr>
                  <a:xfrm rot="10800000">
                    <a:off x="5274564" y="1548585"/>
                    <a:ext cx="271272" cy="182880"/>
                  </a:xfrm>
                  <a:custGeom>
                    <a:avLst/>
                    <a:gdLst>
                      <a:gd name="connsiteX0" fmla="*/ 88392 w 271272"/>
                      <a:gd name="connsiteY0" fmla="*/ 0 h 182880"/>
                      <a:gd name="connsiteX1" fmla="*/ 91440 w 271272"/>
                      <a:gd name="connsiteY1" fmla="*/ 0 h 182880"/>
                      <a:gd name="connsiteX2" fmla="*/ 271272 w 271272"/>
                      <a:gd name="connsiteY2" fmla="*/ 0 h 182880"/>
                      <a:gd name="connsiteX3" fmla="*/ 271272 w 271272"/>
                      <a:gd name="connsiteY3" fmla="*/ 182880 h 182880"/>
                      <a:gd name="connsiteX4" fmla="*/ 91440 w 271272"/>
                      <a:gd name="connsiteY4" fmla="*/ 182880 h 182880"/>
                      <a:gd name="connsiteX5" fmla="*/ 88392 w 271272"/>
                      <a:gd name="connsiteY5" fmla="*/ 182880 h 182880"/>
                      <a:gd name="connsiteX6" fmla="*/ 88392 w 271272"/>
                      <a:gd name="connsiteY6" fmla="*/ 182265 h 182880"/>
                      <a:gd name="connsiteX7" fmla="*/ 55847 w 271272"/>
                      <a:gd name="connsiteY7" fmla="*/ 175694 h 182880"/>
                      <a:gd name="connsiteX8" fmla="*/ 0 w 271272"/>
                      <a:gd name="connsiteY8" fmla="*/ 91440 h 182880"/>
                      <a:gd name="connsiteX9" fmla="*/ 55847 w 271272"/>
                      <a:gd name="connsiteY9" fmla="*/ 7186 h 182880"/>
                      <a:gd name="connsiteX10" fmla="*/ 88392 w 271272"/>
                      <a:gd name="connsiteY10" fmla="*/ 615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 h="182880">
                        <a:moveTo>
                          <a:pt x="88392" y="0"/>
                        </a:moveTo>
                        <a:lnTo>
                          <a:pt x="91440" y="0"/>
                        </a:lnTo>
                        <a:lnTo>
                          <a:pt x="271272" y="0"/>
                        </a:lnTo>
                        <a:lnTo>
                          <a:pt x="271272" y="182880"/>
                        </a:lnTo>
                        <a:lnTo>
                          <a:pt x="91440" y="182880"/>
                        </a:lnTo>
                        <a:lnTo>
                          <a:pt x="88392" y="182880"/>
                        </a:lnTo>
                        <a:lnTo>
                          <a:pt x="88392" y="182265"/>
                        </a:lnTo>
                        <a:lnTo>
                          <a:pt x="55847" y="175694"/>
                        </a:lnTo>
                        <a:cubicBezTo>
                          <a:pt x="23028" y="161813"/>
                          <a:pt x="0" y="129316"/>
                          <a:pt x="0" y="91440"/>
                        </a:cubicBezTo>
                        <a:cubicBezTo>
                          <a:pt x="0" y="53564"/>
                          <a:pt x="23028" y="21067"/>
                          <a:pt x="55847" y="7186"/>
                        </a:cubicBezTo>
                        <a:lnTo>
                          <a:pt x="88392" y="615"/>
                        </a:lnTo>
                        <a:close/>
                      </a:path>
                    </a:pathLst>
                  </a:custGeom>
                  <a:ln w="12700">
                    <a:solidFill>
                      <a:schemeClr val="accent5">
                        <a:lumMod val="75000"/>
                      </a:schemeClr>
                    </a:solidFill>
                    <a:tailEnd type="non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214" name="Oval 213">
                  <a:extLst>
                    <a:ext uri="{FF2B5EF4-FFF2-40B4-BE49-F238E27FC236}">
                      <a16:creationId xmlns:a16="http://schemas.microsoft.com/office/drawing/2014/main" xmlns="" id="{7E2BF9CD-055C-1C4E-B06D-1D8593E79E32}"/>
                    </a:ext>
                  </a:extLst>
                </p:cNvPr>
                <p:cNvSpPr/>
                <p:nvPr/>
              </p:nvSpPr>
              <p:spPr>
                <a:xfrm>
                  <a:off x="4229100" y="1181100"/>
                  <a:ext cx="548640" cy="548640"/>
                </a:xfrm>
                <a:prstGeom prst="ellipse">
                  <a:avLst/>
                </a:prstGeom>
                <a:ln w="190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grpSp>
      <p:grpSp>
        <p:nvGrpSpPr>
          <p:cNvPr id="8" name="Group 7">
            <a:extLst>
              <a:ext uri="{FF2B5EF4-FFF2-40B4-BE49-F238E27FC236}">
                <a16:creationId xmlns:a16="http://schemas.microsoft.com/office/drawing/2014/main" xmlns="" id="{DC50085C-7386-9B44-A705-4D73A1AA9151}"/>
              </a:ext>
            </a:extLst>
          </p:cNvPr>
          <p:cNvGrpSpPr/>
          <p:nvPr/>
        </p:nvGrpSpPr>
        <p:grpSpPr>
          <a:xfrm>
            <a:off x="1183449" y="319276"/>
            <a:ext cx="2609107" cy="2079511"/>
            <a:chOff x="53930" y="425698"/>
            <a:chExt cx="3478808" cy="2772681"/>
          </a:xfrm>
        </p:grpSpPr>
        <p:grpSp>
          <p:nvGrpSpPr>
            <p:cNvPr id="13" name="Group 12">
              <a:extLst>
                <a:ext uri="{FF2B5EF4-FFF2-40B4-BE49-F238E27FC236}">
                  <a16:creationId xmlns:a16="http://schemas.microsoft.com/office/drawing/2014/main" xmlns="" id="{24E6D2CF-E84F-E74A-ABDD-E85D01ED831B}"/>
                </a:ext>
              </a:extLst>
            </p:cNvPr>
            <p:cNvGrpSpPr/>
            <p:nvPr/>
          </p:nvGrpSpPr>
          <p:grpSpPr>
            <a:xfrm>
              <a:off x="53930" y="425698"/>
              <a:ext cx="3478808" cy="2772681"/>
              <a:chOff x="-28897" y="3971610"/>
              <a:chExt cx="3478808" cy="2772681"/>
            </a:xfrm>
          </p:grpSpPr>
          <p:pic>
            <p:nvPicPr>
              <p:cNvPr id="12" name="Picture 11">
                <a:extLst>
                  <a:ext uri="{FF2B5EF4-FFF2-40B4-BE49-F238E27FC236}">
                    <a16:creationId xmlns:a16="http://schemas.microsoft.com/office/drawing/2014/main" xmlns="" id="{3D3FB6EE-660B-0142-A8CB-635DE01EF662}"/>
                  </a:ext>
                </a:extLst>
              </p:cNvPr>
              <p:cNvPicPr>
                <a:picLocks noChangeAspect="1"/>
              </p:cNvPicPr>
              <p:nvPr/>
            </p:nvPicPr>
            <p:blipFill>
              <a:blip r:embed="rId19"/>
              <a:stretch>
                <a:fillRect/>
              </a:stretch>
            </p:blipFill>
            <p:spPr>
              <a:xfrm>
                <a:off x="-28897" y="3971610"/>
                <a:ext cx="3478808" cy="2772681"/>
              </a:xfrm>
              <a:prstGeom prst="rect">
                <a:avLst/>
              </a:prstGeom>
            </p:spPr>
          </p:pic>
          <p:sp>
            <p:nvSpPr>
              <p:cNvPr id="21" name="TextBox 20">
                <a:extLst>
                  <a:ext uri="{FF2B5EF4-FFF2-40B4-BE49-F238E27FC236}">
                    <a16:creationId xmlns:a16="http://schemas.microsoft.com/office/drawing/2014/main" xmlns="" id="{E34A1229-17B3-A646-8B8A-1287FBFDF542}"/>
                  </a:ext>
                </a:extLst>
              </p:cNvPr>
              <p:cNvSpPr txBox="1"/>
              <p:nvPr/>
            </p:nvSpPr>
            <p:spPr>
              <a:xfrm>
                <a:off x="229578" y="4913125"/>
                <a:ext cx="3082467" cy="400109"/>
              </a:xfrm>
              <a:prstGeom prst="rect">
                <a:avLst/>
              </a:prstGeom>
              <a:noFill/>
            </p:spPr>
            <p:txBody>
              <a:bodyPr wrap="none" rtlCol="0">
                <a:spAutoFit/>
              </a:bodyPr>
              <a:lstStyle/>
              <a:p>
                <a:r>
                  <a:rPr lang="en-US" altLang="zh-CN" sz="1050" kern="1200" dirty="0">
                    <a:solidFill>
                      <a:prstClr val="black">
                        <a:lumMod val="50000"/>
                        <a:lumOff val="50000"/>
                      </a:prstClr>
                    </a:solidFill>
                    <a:latin typeface="Calibri" panose="020F0502020204030204"/>
                    <a:ea typeface="等线" charset="-122"/>
                    <a:cs typeface=""/>
                  </a:rPr>
                  <a:t>Human Genome: </a:t>
                </a:r>
                <a:r>
                  <a:rPr lang="en-US" altLang="zh-CN" sz="1350" b="1" kern="1200" dirty="0">
                    <a:solidFill>
                      <a:srgbClr val="FF0000"/>
                    </a:solidFill>
                    <a:latin typeface="Calibri" panose="020F0502020204030204"/>
                    <a:ea typeface="等线" charset="-122"/>
                    <a:cs typeface=""/>
                  </a:rPr>
                  <a:t>3</a:t>
                </a:r>
                <a:r>
                  <a:rPr lang="zh-CN" altLang="en-US" sz="1350" b="1" kern="1200" dirty="0">
                    <a:solidFill>
                      <a:srgbClr val="FF0000"/>
                    </a:solidFill>
                    <a:latin typeface="Calibri" panose="020F0502020204030204"/>
                    <a:ea typeface="等线" charset="-122"/>
                    <a:cs typeface=""/>
                  </a:rPr>
                  <a:t> </a:t>
                </a:r>
                <a:r>
                  <a:rPr lang="en-US" altLang="zh-CN" sz="1350" b="1" kern="1200" dirty="0">
                    <a:solidFill>
                      <a:srgbClr val="FF0000"/>
                    </a:solidFill>
                    <a:latin typeface="Calibri" panose="020F0502020204030204"/>
                    <a:ea typeface="等线" charset="-122"/>
                    <a:cs typeface=""/>
                  </a:rPr>
                  <a:t>billion </a:t>
                </a:r>
                <a:r>
                  <a:rPr lang="en-US" altLang="zh-CN" sz="1050" kern="1200" dirty="0">
                    <a:solidFill>
                      <a:prstClr val="black">
                        <a:lumMod val="50000"/>
                        <a:lumOff val="50000"/>
                      </a:prstClr>
                    </a:solidFill>
                    <a:latin typeface="Calibri" panose="020F0502020204030204"/>
                    <a:ea typeface="等线" charset="-122"/>
                    <a:cs typeface=""/>
                  </a:rPr>
                  <a:t>base pairs</a:t>
                </a:r>
                <a:endParaRPr lang="en-US" sz="1050" kern="1200" dirty="0">
                  <a:solidFill>
                    <a:prstClr val="black">
                      <a:lumMod val="50000"/>
                      <a:lumOff val="50000"/>
                    </a:prstClr>
                  </a:solidFill>
                  <a:latin typeface="Calibri" panose="020F0502020204030204"/>
                  <a:ea typeface=""/>
                  <a:cs typeface=""/>
                </a:endParaRPr>
              </a:p>
            </p:txBody>
          </p:sp>
        </p:grpSp>
        <p:sp>
          <p:nvSpPr>
            <p:cNvPr id="39" name="TextBox 38">
              <a:extLst>
                <a:ext uri="{FF2B5EF4-FFF2-40B4-BE49-F238E27FC236}">
                  <a16:creationId xmlns:a16="http://schemas.microsoft.com/office/drawing/2014/main" xmlns="" id="{E6D60A86-CE9C-554C-A9D6-AAC4A17DA425}"/>
                </a:ext>
              </a:extLst>
            </p:cNvPr>
            <p:cNvSpPr txBox="1"/>
            <p:nvPr/>
          </p:nvSpPr>
          <p:spPr>
            <a:xfrm>
              <a:off x="1622267" y="785477"/>
              <a:ext cx="485298" cy="492443"/>
            </a:xfrm>
            <a:prstGeom prst="rect">
              <a:avLst/>
            </a:prstGeom>
            <a:noFill/>
          </p:spPr>
          <p:txBody>
            <a:bodyPr wrap="square" rtlCol="0">
              <a:spAutoFit/>
            </a:bodyPr>
            <a:lstStyle/>
            <a:p>
              <a:pPr algn="ctr"/>
              <a:r>
                <a:rPr lang="en-US" sz="900" kern="1200" dirty="0">
                  <a:solidFill>
                    <a:prstClr val="black">
                      <a:lumMod val="50000"/>
                      <a:lumOff val="50000"/>
                    </a:prstClr>
                  </a:solidFill>
                  <a:latin typeface="Calibri" panose="020F0502020204030204"/>
                  <a:ea typeface=""/>
                  <a:cs typeface=""/>
                </a:rPr>
                <a:t>DNA</a:t>
              </a:r>
            </a:p>
          </p:txBody>
        </p:sp>
      </p:grpSp>
      <p:grpSp>
        <p:nvGrpSpPr>
          <p:cNvPr id="3" name="Group 2">
            <a:extLst>
              <a:ext uri="{FF2B5EF4-FFF2-40B4-BE49-F238E27FC236}">
                <a16:creationId xmlns:a16="http://schemas.microsoft.com/office/drawing/2014/main" xmlns="" id="{71749A68-C26F-D549-AA31-0462523BC8EB}"/>
              </a:ext>
            </a:extLst>
          </p:cNvPr>
          <p:cNvGrpSpPr/>
          <p:nvPr/>
        </p:nvGrpSpPr>
        <p:grpSpPr>
          <a:xfrm>
            <a:off x="2307169" y="354018"/>
            <a:ext cx="5408084" cy="1989474"/>
            <a:chOff x="1552222" y="472022"/>
            <a:chExt cx="7210778" cy="2652631"/>
          </a:xfrm>
        </p:grpSpPr>
        <p:grpSp>
          <p:nvGrpSpPr>
            <p:cNvPr id="30" name="Group 29">
              <a:extLst>
                <a:ext uri="{FF2B5EF4-FFF2-40B4-BE49-F238E27FC236}">
                  <a16:creationId xmlns:a16="http://schemas.microsoft.com/office/drawing/2014/main" xmlns="" id="{025E2330-167F-FE40-A065-7CC9A658A462}"/>
                </a:ext>
              </a:extLst>
            </p:cNvPr>
            <p:cNvGrpSpPr/>
            <p:nvPr/>
          </p:nvGrpSpPr>
          <p:grpSpPr>
            <a:xfrm>
              <a:off x="1901517" y="1734234"/>
              <a:ext cx="633080" cy="338555"/>
              <a:chOff x="1901517" y="1657851"/>
              <a:chExt cx="633080" cy="338555"/>
            </a:xfrm>
          </p:grpSpPr>
          <p:sp>
            <p:nvSpPr>
              <p:cNvPr id="57" name="TextBox 56">
                <a:extLst>
                  <a:ext uri="{FF2B5EF4-FFF2-40B4-BE49-F238E27FC236}">
                    <a16:creationId xmlns:a16="http://schemas.microsoft.com/office/drawing/2014/main" xmlns="" id="{EE0CE495-3ACE-C34B-AB2D-445737A5074F}"/>
                  </a:ext>
                </a:extLst>
              </p:cNvPr>
              <p:cNvSpPr txBox="1"/>
              <p:nvPr/>
            </p:nvSpPr>
            <p:spPr>
              <a:xfrm rot="20973363">
                <a:off x="1901517" y="1657851"/>
                <a:ext cx="633080" cy="338555"/>
              </a:xfrm>
              <a:prstGeom prst="rect">
                <a:avLst/>
              </a:prstGeom>
              <a:noFill/>
            </p:spPr>
            <p:txBody>
              <a:bodyPr wrap="none" rtlCol="0">
                <a:spAutoFit/>
              </a:bodyPr>
              <a:lstStyle/>
              <a:p>
                <a:r>
                  <a:rPr lang="en-US" sz="1050" kern="1200" dirty="0">
                    <a:solidFill>
                      <a:srgbClr val="0432FF"/>
                    </a:solidFill>
                    <a:latin typeface="Calibri" panose="020F0502020204030204"/>
                    <a:ea typeface=""/>
                    <a:cs typeface=""/>
                  </a:rPr>
                  <a:t>Gene</a:t>
                </a:r>
                <a:endParaRPr lang="en-US" sz="1350" kern="1200" dirty="0">
                  <a:solidFill>
                    <a:srgbClr val="0432FF"/>
                  </a:solidFill>
                  <a:latin typeface="Calibri" panose="020F0502020204030204"/>
                  <a:ea typeface=""/>
                  <a:cs typeface=""/>
                </a:endParaRPr>
              </a:p>
            </p:txBody>
          </p:sp>
          <p:sp>
            <p:nvSpPr>
              <p:cNvPr id="164" name="Rectangle 163">
                <a:extLst>
                  <a:ext uri="{FF2B5EF4-FFF2-40B4-BE49-F238E27FC236}">
                    <a16:creationId xmlns:a16="http://schemas.microsoft.com/office/drawing/2014/main" xmlns="" id="{2DDD8EF2-405C-3945-B35F-7F70A3DEBFEA}"/>
                  </a:ext>
                </a:extLst>
              </p:cNvPr>
              <p:cNvSpPr/>
              <p:nvPr/>
            </p:nvSpPr>
            <p:spPr>
              <a:xfrm rot="21044714">
                <a:off x="1946585" y="1722458"/>
                <a:ext cx="537804" cy="227876"/>
              </a:xfrm>
              <a:prstGeom prst="rect">
                <a:avLst/>
              </a:prstGeom>
              <a:solidFill>
                <a:schemeClr val="accent5">
                  <a:lumMod val="75000"/>
                  <a:alpha val="62000"/>
                </a:schemeClr>
              </a:solidFill>
              <a:ln w="1270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grpSp>
          <p:nvGrpSpPr>
            <p:cNvPr id="29" name="Group 28">
              <a:extLst>
                <a:ext uri="{FF2B5EF4-FFF2-40B4-BE49-F238E27FC236}">
                  <a16:creationId xmlns:a16="http://schemas.microsoft.com/office/drawing/2014/main" xmlns="" id="{6C90AB4E-E0AF-E04D-AD4F-9CB8520D0E4B}"/>
                </a:ext>
              </a:extLst>
            </p:cNvPr>
            <p:cNvGrpSpPr/>
            <p:nvPr/>
          </p:nvGrpSpPr>
          <p:grpSpPr>
            <a:xfrm rot="16397515">
              <a:off x="1379640" y="2613515"/>
              <a:ext cx="683720" cy="338555"/>
              <a:chOff x="285436" y="1950674"/>
              <a:chExt cx="805335" cy="338555"/>
            </a:xfrm>
          </p:grpSpPr>
          <p:sp>
            <p:nvSpPr>
              <p:cNvPr id="292" name="Rectangle 291">
                <a:extLst>
                  <a:ext uri="{FF2B5EF4-FFF2-40B4-BE49-F238E27FC236}">
                    <a16:creationId xmlns:a16="http://schemas.microsoft.com/office/drawing/2014/main" xmlns="" id="{B708E1E3-9EDB-564D-A039-F56AB40ABCF2}"/>
                  </a:ext>
                </a:extLst>
              </p:cNvPr>
              <p:cNvSpPr/>
              <p:nvPr/>
            </p:nvSpPr>
            <p:spPr>
              <a:xfrm rot="11312728">
                <a:off x="285436" y="2005034"/>
                <a:ext cx="805335" cy="227876"/>
              </a:xfrm>
              <a:prstGeom prst="rect">
                <a:avLst/>
              </a:prstGeom>
              <a:solidFill>
                <a:schemeClr val="accent5">
                  <a:lumMod val="75000"/>
                  <a:alpha val="62000"/>
                </a:schemeClr>
              </a:solidFill>
              <a:ln w="1270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78" name="TextBox 177">
                <a:extLst>
                  <a:ext uri="{FF2B5EF4-FFF2-40B4-BE49-F238E27FC236}">
                    <a16:creationId xmlns:a16="http://schemas.microsoft.com/office/drawing/2014/main" xmlns="" id="{421B3DA7-C474-C846-812E-00E12568D4A8}"/>
                  </a:ext>
                </a:extLst>
              </p:cNvPr>
              <p:cNvSpPr txBox="1"/>
              <p:nvPr/>
            </p:nvSpPr>
            <p:spPr>
              <a:xfrm rot="788536">
                <a:off x="315259" y="1950674"/>
                <a:ext cx="745688" cy="338555"/>
              </a:xfrm>
              <a:prstGeom prst="rect">
                <a:avLst/>
              </a:prstGeom>
              <a:noFill/>
            </p:spPr>
            <p:txBody>
              <a:bodyPr wrap="none" rtlCol="0">
                <a:spAutoFit/>
              </a:bodyPr>
              <a:lstStyle/>
              <a:p>
                <a:r>
                  <a:rPr lang="en-US" sz="1050" kern="1200" dirty="0">
                    <a:solidFill>
                      <a:srgbClr val="0432FF"/>
                    </a:solidFill>
                    <a:latin typeface="Calibri" panose="020F0502020204030204"/>
                    <a:ea typeface=""/>
                    <a:cs typeface=""/>
                  </a:rPr>
                  <a:t>Gene</a:t>
                </a:r>
                <a:endParaRPr lang="en-US" sz="1350" kern="1200" dirty="0">
                  <a:solidFill>
                    <a:srgbClr val="0432FF"/>
                  </a:solidFill>
                  <a:latin typeface="Calibri" panose="020F0502020204030204"/>
                  <a:ea typeface=""/>
                  <a:cs typeface=""/>
                </a:endParaRPr>
              </a:p>
            </p:txBody>
          </p:sp>
        </p:grpSp>
        <p:grpSp>
          <p:nvGrpSpPr>
            <p:cNvPr id="2" name="Group 1">
              <a:extLst>
                <a:ext uri="{FF2B5EF4-FFF2-40B4-BE49-F238E27FC236}">
                  <a16:creationId xmlns:a16="http://schemas.microsoft.com/office/drawing/2014/main" xmlns="" id="{48F96593-CD5E-8849-9822-BD70D7002B25}"/>
                </a:ext>
              </a:extLst>
            </p:cNvPr>
            <p:cNvGrpSpPr/>
            <p:nvPr/>
          </p:nvGrpSpPr>
          <p:grpSpPr>
            <a:xfrm>
              <a:off x="4175941" y="472022"/>
              <a:ext cx="4587059" cy="1178562"/>
              <a:chOff x="4175941" y="472022"/>
              <a:chExt cx="4587059" cy="1178562"/>
            </a:xfrm>
          </p:grpSpPr>
          <p:sp>
            <p:nvSpPr>
              <p:cNvPr id="23" name="TextBox 22">
                <a:extLst>
                  <a:ext uri="{FF2B5EF4-FFF2-40B4-BE49-F238E27FC236}">
                    <a16:creationId xmlns:a16="http://schemas.microsoft.com/office/drawing/2014/main" xmlns="" id="{4DAA1937-7A6C-9B41-BA71-4FE3A7271EF2}"/>
                  </a:ext>
                </a:extLst>
              </p:cNvPr>
              <p:cNvSpPr txBox="1"/>
              <p:nvPr/>
            </p:nvSpPr>
            <p:spPr>
              <a:xfrm>
                <a:off x="4175941" y="635863"/>
                <a:ext cx="2878883" cy="769441"/>
              </a:xfrm>
              <a:prstGeom prst="rect">
                <a:avLst/>
              </a:prstGeom>
              <a:noFill/>
            </p:spPr>
            <p:txBody>
              <a:bodyPr wrap="square" rtlCol="0">
                <a:spAutoFit/>
              </a:bodyPr>
              <a:lstStyle/>
              <a:p>
                <a:pPr algn="ctr"/>
                <a:r>
                  <a:rPr lang="en-US" sz="1050" kern="1200" dirty="0">
                    <a:solidFill>
                      <a:srgbClr val="0432FF"/>
                    </a:solidFill>
                    <a:latin typeface="Calibri" panose="020F0502020204030204"/>
                    <a:ea typeface=""/>
                    <a:cs typeface=""/>
                  </a:rPr>
                  <a:t>Protein Coding Regions: </a:t>
                </a:r>
              </a:p>
              <a:p>
                <a:pPr algn="ctr"/>
                <a:r>
                  <a:rPr lang="en-US" sz="1050" kern="1200" dirty="0">
                    <a:solidFill>
                      <a:prstClr val="black">
                        <a:lumMod val="50000"/>
                        <a:lumOff val="50000"/>
                      </a:prstClr>
                    </a:solidFill>
                    <a:latin typeface="Calibri" panose="020F0502020204030204"/>
                    <a:ea typeface=""/>
                    <a:cs typeface=""/>
                  </a:rPr>
                  <a:t>Part of the genome we can “</a:t>
                </a:r>
                <a:r>
                  <a:rPr lang="en-US" sz="1050" kern="1200" dirty="0">
                    <a:solidFill>
                      <a:srgbClr val="0432FF"/>
                    </a:solidFill>
                    <a:latin typeface="Calibri" panose="020F0502020204030204"/>
                    <a:ea typeface=""/>
                    <a:cs typeface=""/>
                  </a:rPr>
                  <a:t>see</a:t>
                </a:r>
                <a:r>
                  <a:rPr lang="en-US" sz="1050" kern="1200" dirty="0">
                    <a:solidFill>
                      <a:prstClr val="black">
                        <a:lumMod val="50000"/>
                        <a:lumOff val="50000"/>
                      </a:prstClr>
                    </a:solidFill>
                    <a:latin typeface="Calibri" panose="020F0502020204030204"/>
                    <a:ea typeface=""/>
                    <a:cs typeface=""/>
                  </a:rPr>
                  <a:t>”</a:t>
                </a:r>
              </a:p>
              <a:p>
                <a:pPr algn="ctr"/>
                <a:r>
                  <a:rPr lang="en-US" sz="1050" kern="1200" dirty="0">
                    <a:solidFill>
                      <a:prstClr val="black">
                        <a:lumMod val="50000"/>
                        <a:lumOff val="50000"/>
                      </a:prstClr>
                    </a:solidFill>
                    <a:latin typeface="Calibri" panose="020F0502020204030204"/>
                    <a:ea typeface=""/>
                    <a:cs typeface=""/>
                  </a:rPr>
                  <a:t>&lt; 2% of the genome</a:t>
                </a:r>
              </a:p>
            </p:txBody>
          </p:sp>
          <p:pic>
            <p:nvPicPr>
              <p:cNvPr id="41" name="Picture 40">
                <a:extLst>
                  <a:ext uri="{FF2B5EF4-FFF2-40B4-BE49-F238E27FC236}">
                    <a16:creationId xmlns:a16="http://schemas.microsoft.com/office/drawing/2014/main" xmlns="" id="{B7FE2F13-97AD-F749-B40C-2FC49592767B}"/>
                  </a:ext>
                </a:extLst>
              </p:cNvPr>
              <p:cNvPicPr>
                <a:picLocks noChangeAspect="1"/>
              </p:cNvPicPr>
              <p:nvPr/>
            </p:nvPicPr>
            <p:blipFill rotWithShape="1">
              <a:blip r:embed="rId20"/>
              <a:srcRect r="12319"/>
              <a:stretch/>
            </p:blipFill>
            <p:spPr>
              <a:xfrm>
                <a:off x="7086600" y="472022"/>
                <a:ext cx="1412536" cy="1178562"/>
              </a:xfrm>
              <a:prstGeom prst="rect">
                <a:avLst/>
              </a:prstGeom>
            </p:spPr>
          </p:pic>
          <p:sp>
            <p:nvSpPr>
              <p:cNvPr id="31" name="Rectangle 30">
                <a:extLst>
                  <a:ext uri="{FF2B5EF4-FFF2-40B4-BE49-F238E27FC236}">
                    <a16:creationId xmlns:a16="http://schemas.microsoft.com/office/drawing/2014/main" xmlns="" id="{8E6A33F7-4A37-E840-BFF7-86F89DF880F9}"/>
                  </a:ext>
                </a:extLst>
              </p:cNvPr>
              <p:cNvSpPr/>
              <p:nvPr/>
            </p:nvSpPr>
            <p:spPr>
              <a:xfrm>
                <a:off x="4267200" y="472022"/>
                <a:ext cx="4495800" cy="1178562"/>
              </a:xfrm>
              <a:prstGeom prst="rect">
                <a:avLst/>
              </a:prstGeom>
              <a:solidFill>
                <a:schemeClr val="accent5">
                  <a:lumMod val="75000"/>
                  <a:alpha val="19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dirty="0">
                  <a:solidFill>
                    <a:prstClr val="black"/>
                  </a:solidFill>
                </a:endParaRPr>
              </a:p>
            </p:txBody>
          </p:sp>
        </p:grpSp>
      </p:grpSp>
      <p:grpSp>
        <p:nvGrpSpPr>
          <p:cNvPr id="5" name="Group 4">
            <a:extLst>
              <a:ext uri="{FF2B5EF4-FFF2-40B4-BE49-F238E27FC236}">
                <a16:creationId xmlns:a16="http://schemas.microsoft.com/office/drawing/2014/main" xmlns="" id="{9AFA7C54-A5B4-DD4A-9E83-6CB0DEC622D7}"/>
              </a:ext>
            </a:extLst>
          </p:cNvPr>
          <p:cNvGrpSpPr/>
          <p:nvPr/>
        </p:nvGrpSpPr>
        <p:grpSpPr>
          <a:xfrm>
            <a:off x="4343400" y="1410676"/>
            <a:ext cx="3371850" cy="3757102"/>
            <a:chOff x="4267200" y="1880900"/>
            <a:chExt cx="4495800" cy="5009470"/>
          </a:xfrm>
        </p:grpSpPr>
        <p:sp>
          <p:nvSpPr>
            <p:cNvPr id="225" name="Rectangle 224">
              <a:extLst>
                <a:ext uri="{FF2B5EF4-FFF2-40B4-BE49-F238E27FC236}">
                  <a16:creationId xmlns:a16="http://schemas.microsoft.com/office/drawing/2014/main" xmlns="" id="{0763B868-1642-7743-AF3A-C4F821FEAB6F}"/>
                </a:ext>
              </a:extLst>
            </p:cNvPr>
            <p:cNvSpPr/>
            <p:nvPr/>
          </p:nvSpPr>
          <p:spPr>
            <a:xfrm>
              <a:off x="4267200" y="1880900"/>
              <a:ext cx="4495800" cy="4672300"/>
            </a:xfrm>
            <a:prstGeom prst="rect">
              <a:avLst/>
            </a:prstGeom>
            <a:solidFill>
              <a:schemeClr val="bg1">
                <a:lumMod val="50000"/>
                <a:alpha val="19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pic>
          <p:nvPicPr>
            <p:cNvPr id="199" name="Picture 198">
              <a:extLst>
                <a:ext uri="{FF2B5EF4-FFF2-40B4-BE49-F238E27FC236}">
                  <a16:creationId xmlns:a16="http://schemas.microsoft.com/office/drawing/2014/main" xmlns="" id="{31132632-A26A-3A4F-A64F-95A31DF44B32}"/>
                </a:ext>
              </a:extLst>
            </p:cNvPr>
            <p:cNvPicPr>
              <a:picLocks noChangeAspect="1"/>
            </p:cNvPicPr>
            <p:nvPr/>
          </p:nvPicPr>
          <p:blipFill rotWithShape="1">
            <a:blip r:embed="rId21"/>
            <a:srcRect t="14917"/>
            <a:stretch/>
          </p:blipFill>
          <p:spPr>
            <a:xfrm>
              <a:off x="5076309" y="2886627"/>
              <a:ext cx="3037246" cy="3666573"/>
            </a:xfrm>
            <a:prstGeom prst="rect">
              <a:avLst/>
            </a:prstGeom>
          </p:spPr>
        </p:pic>
        <p:sp>
          <p:nvSpPr>
            <p:cNvPr id="226" name="TextBox 225">
              <a:extLst>
                <a:ext uri="{FF2B5EF4-FFF2-40B4-BE49-F238E27FC236}">
                  <a16:creationId xmlns:a16="http://schemas.microsoft.com/office/drawing/2014/main" xmlns="" id="{060F548C-3453-6A4E-8650-67F11ECCE3F2}"/>
                </a:ext>
              </a:extLst>
            </p:cNvPr>
            <p:cNvSpPr txBox="1"/>
            <p:nvPr/>
          </p:nvSpPr>
          <p:spPr>
            <a:xfrm>
              <a:off x="4382184" y="1932520"/>
              <a:ext cx="4116952" cy="984885"/>
            </a:xfrm>
            <a:prstGeom prst="rect">
              <a:avLst/>
            </a:prstGeom>
            <a:noFill/>
          </p:spPr>
          <p:txBody>
            <a:bodyPr wrap="square" rtlCol="0">
              <a:spAutoFit/>
            </a:bodyPr>
            <a:lstStyle/>
            <a:p>
              <a:pPr algn="ctr"/>
              <a:r>
                <a:rPr lang="en-US" sz="1050" b="1" kern="1200" dirty="0">
                  <a:solidFill>
                    <a:prstClr val="black"/>
                  </a:solidFill>
                  <a:latin typeface="Calibri" panose="020F0502020204030204"/>
                  <a:ea typeface=""/>
                  <a:cs typeface=""/>
                </a:rPr>
                <a:t>The Noncoding Regions: </a:t>
              </a:r>
              <a:r>
                <a:rPr lang="en-US" sz="1050" kern="1200" dirty="0">
                  <a:solidFill>
                    <a:prstClr val="black">
                      <a:lumMod val="50000"/>
                      <a:lumOff val="50000"/>
                    </a:prstClr>
                  </a:solidFill>
                  <a:latin typeface="Calibri" panose="020F0502020204030204"/>
                  <a:ea typeface=""/>
                  <a:cs typeface=""/>
                </a:rPr>
                <a:t>Dark Matter in the Genome</a:t>
              </a:r>
            </a:p>
            <a:p>
              <a:pPr marL="214308" indent="-214308">
                <a:buFont typeface="Arial" panose="020B0604020202020204" pitchFamily="34" charset="0"/>
                <a:buChar char="•"/>
              </a:pPr>
              <a:r>
                <a:rPr lang="en-US" sz="1050" kern="1200" dirty="0">
                  <a:solidFill>
                    <a:prstClr val="black">
                      <a:lumMod val="50000"/>
                      <a:lumOff val="50000"/>
                    </a:prstClr>
                  </a:solidFill>
                  <a:latin typeface="Calibri" panose="020F0502020204030204"/>
                  <a:ea typeface=""/>
                  <a:cs typeface=""/>
                </a:rPr>
                <a:t>&gt;98% of the genome</a:t>
              </a:r>
            </a:p>
            <a:p>
              <a:pPr marL="214308" indent="-214308">
                <a:buFont typeface="Arial" panose="020B0604020202020204" pitchFamily="34" charset="0"/>
                <a:buChar char="•"/>
              </a:pPr>
              <a:r>
                <a:rPr lang="en-US" sz="1050" kern="1200" dirty="0">
                  <a:solidFill>
                    <a:prstClr val="black">
                      <a:lumMod val="50000"/>
                      <a:lumOff val="50000"/>
                    </a:prstClr>
                  </a:solidFill>
                  <a:latin typeface="Calibri" panose="020F0502020204030204"/>
                  <a:ea typeface=""/>
                  <a:cs typeface=""/>
                </a:rPr>
                <a:t>Host ~90% of disease risk loci</a:t>
              </a:r>
            </a:p>
            <a:p>
              <a:pPr marL="214308" indent="-214308">
                <a:buFont typeface="Arial" panose="020B0604020202020204" pitchFamily="34" charset="0"/>
                <a:buChar char="•"/>
              </a:pPr>
              <a:r>
                <a:rPr lang="en-US" sz="1050" kern="1200" dirty="0">
                  <a:solidFill>
                    <a:prstClr val="black">
                      <a:lumMod val="50000"/>
                      <a:lumOff val="50000"/>
                    </a:prstClr>
                  </a:solidFill>
                  <a:latin typeface="Calibri" panose="020F0502020204030204"/>
                  <a:ea typeface=""/>
                  <a:cs typeface=""/>
                </a:rPr>
                <a:t>contains extensive regulatory information</a:t>
              </a:r>
            </a:p>
          </p:txBody>
        </p:sp>
        <p:sp>
          <p:nvSpPr>
            <p:cNvPr id="40" name="TextBox 39">
              <a:extLst>
                <a:ext uri="{FF2B5EF4-FFF2-40B4-BE49-F238E27FC236}">
                  <a16:creationId xmlns:a16="http://schemas.microsoft.com/office/drawing/2014/main" xmlns="" id="{5E2385EA-8535-DE44-A277-C8A42781F750}"/>
                </a:ext>
              </a:extLst>
            </p:cNvPr>
            <p:cNvSpPr txBox="1"/>
            <p:nvPr/>
          </p:nvSpPr>
          <p:spPr>
            <a:xfrm>
              <a:off x="6031735" y="6628759"/>
              <a:ext cx="1714572" cy="261611"/>
            </a:xfrm>
            <a:prstGeom prst="rect">
              <a:avLst/>
            </a:prstGeom>
            <a:noFill/>
          </p:spPr>
          <p:txBody>
            <a:bodyPr wrap="none" rtlCol="0">
              <a:spAutoFit/>
            </a:bodyPr>
            <a:lstStyle/>
            <a:p>
              <a:r>
                <a:rPr lang="en-US" sz="675" i="1" kern="1200" dirty="0">
                  <a:solidFill>
                    <a:prstClr val="white">
                      <a:lumMod val="65000"/>
                    </a:prstClr>
                  </a:solidFill>
                  <a:latin typeface="Calibri" panose="020F0502020204030204"/>
                  <a:ea typeface=""/>
                  <a:cs typeface=""/>
                </a:rPr>
                <a:t>Greenbaum &amp; Gerstein, Cell 15’</a:t>
              </a:r>
            </a:p>
          </p:txBody>
        </p:sp>
      </p:grpSp>
      <p:sp>
        <p:nvSpPr>
          <p:cNvPr id="227" name="TextBox 226">
            <a:extLst>
              <a:ext uri="{FF2B5EF4-FFF2-40B4-BE49-F238E27FC236}">
                <a16:creationId xmlns:a16="http://schemas.microsoft.com/office/drawing/2014/main" xmlns="" id="{8626E4DC-F5A2-E74E-A0AF-947BE2A8AC85}"/>
              </a:ext>
            </a:extLst>
          </p:cNvPr>
          <p:cNvSpPr txBox="1"/>
          <p:nvPr/>
        </p:nvSpPr>
        <p:spPr>
          <a:xfrm>
            <a:off x="1811820" y="4954981"/>
            <a:ext cx="1164101" cy="196208"/>
          </a:xfrm>
          <a:prstGeom prst="rect">
            <a:avLst/>
          </a:prstGeom>
          <a:noFill/>
        </p:spPr>
        <p:txBody>
          <a:bodyPr wrap="none" rtlCol="0">
            <a:spAutoFit/>
          </a:bodyPr>
          <a:lstStyle/>
          <a:p>
            <a:r>
              <a:rPr lang="en-US" sz="675" i="1" kern="1200" dirty="0">
                <a:solidFill>
                  <a:prstClr val="white">
                    <a:lumMod val="65000"/>
                  </a:prstClr>
                </a:solidFill>
                <a:latin typeface="Calibri" panose="020F0502020204030204"/>
                <a:ea typeface=""/>
                <a:cs typeface=""/>
              </a:rPr>
              <a:t>Image adapted from NHGRI</a:t>
            </a:r>
          </a:p>
        </p:txBody>
      </p:sp>
    </p:spTree>
    <p:extLst>
      <p:ext uri="{BB962C8B-B14F-4D97-AF65-F5344CB8AC3E}">
        <p14:creationId xmlns:p14="http://schemas.microsoft.com/office/powerpoint/2010/main" val="9962367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0.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11.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12.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3.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4.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5.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6.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7.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8.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9.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4308</TotalTime>
  <Words>5902</Words>
  <Application>Microsoft Macintosh PowerPoint</Application>
  <PresentationFormat>On-screen Show (16:9)</PresentationFormat>
  <Paragraphs>1140</Paragraphs>
  <Slides>78</Slides>
  <Notes>49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78</vt:i4>
      </vt:variant>
    </vt:vector>
  </HeadingPairs>
  <TitlesOfParts>
    <vt:vector size="100" baseType="lpstr">
      <vt:lpstr>Calibri Light</vt:lpstr>
      <vt:lpstr>Cambria Math</vt:lpstr>
      <vt:lpstr>DengXian</vt:lpstr>
      <vt:lpstr>Helvetica</vt:lpstr>
      <vt:lpstr>Helvetica Neue</vt:lpstr>
      <vt:lpstr>Merriweather Sans</vt:lpstr>
      <vt:lpstr>ＭＳ Ｐゴシック</vt:lpstr>
      <vt:lpstr>Times New Roman</vt:lpstr>
      <vt:lpstr>宋体</vt:lpstr>
      <vt:lpstr>等线</vt:lpstr>
      <vt:lpstr>Arial</vt:lpstr>
      <vt:lpstr>Calibri</vt:lpstr>
      <vt:lpstr>Courier New</vt:lpstr>
      <vt:lpstr>Lucida Grande</vt:lpstr>
      <vt:lpstr>Wingdings</vt:lpstr>
      <vt:lpstr>MBGLab-Basic-w-Lectures</vt:lpstr>
      <vt:lpstr>Outline-Style-20160605</vt:lpstr>
      <vt:lpstr>Office Theme</vt:lpstr>
      <vt:lpstr>1_Office Theme</vt:lpstr>
      <vt:lpstr>2_Office Theme</vt:lpstr>
      <vt:lpstr>3_Office Theme</vt:lpstr>
      <vt:lpstr>5_Office Theme</vt:lpstr>
      <vt:lpstr>Disease Genomics: Thoughts on Genome Annotation, Prioritizing Variants, Highlighting Dysregulation &amp; the Application of all of these to Cancer</vt:lpstr>
      <vt:lpstr>PowerPoint Presentation</vt:lpstr>
      <vt:lpstr>Much Interest in Precision Oncology</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Disease Genomics: Thoughts on Genome Annotation, Prioritizing Variants, Highlighting Dysregulation, &amp; the Application of all of these to Cancer</vt:lpstr>
      <vt:lpstr>PowerPoint Presentation</vt:lpstr>
      <vt:lpstr>Non-coding Annotations: Overview</vt:lpstr>
      <vt:lpstr>Summarizing the Signal:  "Traditional" ChipSeq Peak Calling</vt:lpstr>
      <vt:lpstr>Background on computationally annotation</vt:lpstr>
      <vt:lpstr>Genetic variant annotation: coding and noncoding</vt:lpstr>
      <vt:lpstr>PowerPoint Presentation</vt:lpstr>
      <vt:lpstr>Coding and non-coding elements may synergistically contribute to cancer</vt:lpstr>
      <vt:lpstr>PowerPoint Presentation</vt:lpstr>
      <vt:lpstr>Disease Genomics: Thoughts on Genome Annotation, Prioritizing Variants, Highlighting Dysregulation, &amp; the Application of all of these to Cancer</vt:lpstr>
      <vt:lpstr>PowerPoint Presentation</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 Unique shape associated histone signals flanking active enhancers identified through STARR-seq </vt:lpstr>
      <vt:lpstr>PowerPoint Presentation</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PowerPoint Presentation</vt:lpstr>
      <vt:lpstr>Finding "Conserved” Sites in the Human Population:  Negative selection in non-coding elements based on Production ENCODE &amp; 1000G Phase 1</vt:lpstr>
      <vt:lpstr>PowerPoint Presentation</vt:lpstr>
      <vt:lpstr>Hubs Under Constraint:  A Finding from the Network Biology Community</vt:lpstr>
      <vt:lpstr>PowerPoint Presentation</vt:lpstr>
      <vt:lpstr>Disease Genomics: Thoughts on Genome Annotation, Prioritizing Variants, Highlighting Dysregulation, &amp; the Application of all of these to Cancer</vt:lpstr>
      <vt:lpstr>PowerPoint Presentation</vt:lpstr>
      <vt:lpstr>PowerPoint Presentation</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PowerPoint Presentation</vt:lpstr>
      <vt:lpstr>The population of functional uORFs may be significant</vt:lpstr>
      <vt:lpstr>Prediction &amp; validation of  functional uORFs using 89 features</vt:lpstr>
      <vt:lpstr>A comprehensive catalog of functional uORFs</vt:lpstr>
      <vt:lpstr>Disease Genomics: Thoughts on Genome Annotation, Prioritizing Variants, Highlighting Dysregulation, &amp; the Application of all of these to Cancer</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Disease Genomics: Thoughts on Genome Annotation, Prioritizing Variants, Highlighting Dysregulation, &amp; the Application of all of these to Cancer</vt:lpstr>
      <vt:lpstr>PowerPoint Presentation</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PowerPoint Presentation</vt:lpstr>
      <vt:lpstr>PowerPoint Presentation</vt:lpstr>
      <vt:lpstr>PowerPoint Presentation</vt:lpstr>
      <vt:lpstr>PowerPoint Presentation</vt:lpstr>
      <vt:lpstr>PowerPoint Presentation</vt:lpstr>
      <vt:lpstr>PowerPoint Presentation</vt:lpstr>
      <vt:lpstr>Disease Genomics: Thoughts on Genome Annotation, Prioritizing Variants, Highlighting Dysregulation, &amp; the Application of all of these to Cancer</vt:lpstr>
      <vt:lpstr>Disease Genomics: Thoughts on Genome Annotation, Prioritizing Variants, Highlighting Dysregulation, &amp; the Application of all of these to Cancer</vt:lpstr>
      <vt:lpstr>PowerPoint Presentation</vt:lpstr>
      <vt:lpstr>PowerPoint Presentation</vt:lpstr>
      <vt:lpstr>Info about this talk</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dc:subject/>
  <dc:creator/>
  <cp:keywords/>
  <dc:description/>
  <cp:lastModifiedBy>Microsoft Office User</cp:lastModifiedBy>
  <cp:revision>207</cp:revision>
  <dcterms:modified xsi:type="dcterms:W3CDTF">2019-06-10T02:37:54Z</dcterms:modified>
  <cp:category/>
</cp:coreProperties>
</file>