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tiff" ContentType="image/tiff"/>
  <Default Extension="rels" ContentType="application/vnd.openxmlformats-package.relationships+xml"/>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4.xml" ContentType="application/vnd.openxmlformats-officedocument.presentationml.slideLayout+xml"/>
  <Override PartName="/ppt/theme/theme2.xml" ContentType="application/vnd.openxmlformats-officedocument.them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4"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527559" r:id="rId1"/>
    <p:sldMasterId id="2147527566" r:id="rId2"/>
    <p:sldMasterId id="2147527586" r:id="rId3"/>
  </p:sldMasterIdLst>
  <p:notesMasterIdLst>
    <p:notesMasterId r:id="rId38"/>
  </p:notesMasterIdLst>
  <p:handoutMasterIdLst>
    <p:handoutMasterId r:id="rId39"/>
  </p:handoutMasterIdLst>
  <p:sldIdLst>
    <p:sldId id="6147" r:id="rId4"/>
    <p:sldId id="6348" r:id="rId5"/>
    <p:sldId id="6429" r:id="rId6"/>
    <p:sldId id="6545" r:id="rId7"/>
    <p:sldId id="6587" r:id="rId8"/>
    <p:sldId id="6419" r:id="rId9"/>
    <p:sldId id="6393" r:id="rId10"/>
    <p:sldId id="6394" r:id="rId11"/>
    <p:sldId id="6588" r:id="rId12"/>
    <p:sldId id="6585" r:id="rId13"/>
    <p:sldId id="6586" r:id="rId14"/>
    <p:sldId id="6451" r:id="rId15"/>
    <p:sldId id="6470" r:id="rId16"/>
    <p:sldId id="6590" r:id="rId17"/>
    <p:sldId id="6472" r:id="rId18"/>
    <p:sldId id="6473" r:id="rId19"/>
    <p:sldId id="6475" r:id="rId20"/>
    <p:sldId id="6474" r:id="rId21"/>
    <p:sldId id="6589" r:id="rId22"/>
    <p:sldId id="6399" r:id="rId23"/>
    <p:sldId id="6400" r:id="rId24"/>
    <p:sldId id="6401" r:id="rId25"/>
    <p:sldId id="6402" r:id="rId26"/>
    <p:sldId id="6591" r:id="rId27"/>
    <p:sldId id="6564" r:id="rId28"/>
    <p:sldId id="6565" r:id="rId29"/>
    <p:sldId id="6566" r:id="rId30"/>
    <p:sldId id="6567" r:id="rId31"/>
    <p:sldId id="6524" r:id="rId32"/>
    <p:sldId id="6592" r:id="rId33"/>
    <p:sldId id="6593" r:id="rId34"/>
    <p:sldId id="6508" r:id="rId35"/>
    <p:sldId id="6082" r:id="rId36"/>
    <p:sldId id="6083" r:id="rId37"/>
  </p:sldIdLst>
  <p:sldSz cx="9144000" cy="6858000" type="letter"/>
  <p:notesSz cx="7315200" cy="9601200"/>
  <p:defaultTextStyle>
    <a:defPPr>
      <a:defRPr lang="en-US"/>
    </a:defPPr>
    <a:lvl1pPr algn="l" rtl="0" fontAlgn="base">
      <a:spcBef>
        <a:spcPct val="0"/>
      </a:spcBef>
      <a:spcAft>
        <a:spcPct val="0"/>
      </a:spcAft>
      <a:defRPr sz="1200" b="1"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1200" b="1"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1200" b="1"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1200" b="1"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1200" b="1" kern="1200">
        <a:solidFill>
          <a:schemeClr val="tx1"/>
        </a:solidFill>
        <a:latin typeface="Arial" charset="0"/>
        <a:ea typeface="ＭＳ Ｐゴシック" charset="0"/>
        <a:cs typeface="ＭＳ Ｐゴシック" charset="0"/>
      </a:defRPr>
    </a:lvl5pPr>
    <a:lvl6pPr marL="2286000" algn="l" defTabSz="457200" rtl="0" eaLnBrk="1" latinLnBrk="0" hangingPunct="1">
      <a:defRPr sz="1200" b="1" kern="1200">
        <a:solidFill>
          <a:schemeClr val="tx1"/>
        </a:solidFill>
        <a:latin typeface="Arial" charset="0"/>
        <a:ea typeface="ＭＳ Ｐゴシック" charset="0"/>
        <a:cs typeface="ＭＳ Ｐゴシック" charset="0"/>
      </a:defRPr>
    </a:lvl6pPr>
    <a:lvl7pPr marL="2743200" algn="l" defTabSz="457200" rtl="0" eaLnBrk="1" latinLnBrk="0" hangingPunct="1">
      <a:defRPr sz="1200" b="1" kern="1200">
        <a:solidFill>
          <a:schemeClr val="tx1"/>
        </a:solidFill>
        <a:latin typeface="Arial" charset="0"/>
        <a:ea typeface="ＭＳ Ｐゴシック" charset="0"/>
        <a:cs typeface="ＭＳ Ｐゴシック" charset="0"/>
      </a:defRPr>
    </a:lvl7pPr>
    <a:lvl8pPr marL="3200400" algn="l" defTabSz="457200" rtl="0" eaLnBrk="1" latinLnBrk="0" hangingPunct="1">
      <a:defRPr sz="1200" b="1" kern="1200">
        <a:solidFill>
          <a:schemeClr val="tx1"/>
        </a:solidFill>
        <a:latin typeface="Arial" charset="0"/>
        <a:ea typeface="ＭＳ Ｐゴシック" charset="0"/>
        <a:cs typeface="ＭＳ Ｐゴシック" charset="0"/>
      </a:defRPr>
    </a:lvl8pPr>
    <a:lvl9pPr marL="3657600" algn="l" defTabSz="457200" rtl="0" eaLnBrk="1" latinLnBrk="0" hangingPunct="1">
      <a:defRPr sz="1200" b="1"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383">
          <p15:clr>
            <a:srgbClr val="A4A3A4"/>
          </p15:clr>
        </p15:guide>
        <p15:guide id="2" pos="2881">
          <p15:clr>
            <a:srgbClr val="A4A3A4"/>
          </p15:clr>
        </p15:guide>
      </p15:sldGuideLst>
    </p:ext>
    <p:ext uri="{2D200454-40CA-4A62-9FC3-DE9A4176ACB9}">
      <p15:notesGuideLst xmlns:p15="http://schemas.microsoft.com/office/powerpoint/2012/main">
        <p15:guide id="1" orient="horz" pos="3024">
          <p15:clr>
            <a:srgbClr val="A4A3A4"/>
          </p15:clr>
        </p15:guide>
        <p15:guide id="2" pos="2304">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useTimings="0">
    <p:present/>
    <p:sldAll/>
    <p:penClr>
      <a:schemeClr val="bg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E452C6"/>
    <a:srgbClr val="FF9E97"/>
    <a:srgbClr val="FF7413"/>
    <a:srgbClr val="FFC5AD"/>
    <a:srgbClr val="B3752D"/>
    <a:srgbClr val="4BAB50"/>
    <a:srgbClr val="45B07C"/>
    <a:srgbClr val="00B400"/>
    <a:srgbClr val="68360F"/>
    <a:srgbClr val="20FF37"/>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861" autoAdjust="0"/>
    <p:restoredTop sz="95037" autoAdjust="0"/>
  </p:normalViewPr>
  <p:slideViewPr>
    <p:cSldViewPr snapToGrid="0">
      <p:cViewPr varScale="1">
        <p:scale>
          <a:sx n="108" d="100"/>
          <a:sy n="108" d="100"/>
        </p:scale>
        <p:origin x="776" y="200"/>
      </p:cViewPr>
      <p:guideLst>
        <p:guide orient="horz" pos="2383"/>
        <p:guide pos="2881"/>
      </p:guideLst>
    </p:cSldViewPr>
  </p:slideViewPr>
  <p:outlineViewPr>
    <p:cViewPr>
      <p:scale>
        <a:sx n="33" d="100"/>
        <a:sy n="33" d="100"/>
      </p:scale>
      <p:origin x="0" y="33992"/>
    </p:cViewPr>
  </p:outlineViewPr>
  <p:notesTextViewPr>
    <p:cViewPr>
      <p:scale>
        <a:sx n="100" d="100"/>
        <a:sy n="100" d="100"/>
      </p:scale>
      <p:origin x="0" y="0"/>
    </p:cViewPr>
  </p:notesTextViewPr>
  <p:sorterViewPr>
    <p:cViewPr>
      <p:scale>
        <a:sx n="66" d="100"/>
        <a:sy n="66" d="100"/>
      </p:scale>
      <p:origin x="0" y="0"/>
    </p:cViewPr>
  </p:sorterViewPr>
  <p:notesViewPr>
    <p:cSldViewPr snapToGrid="0">
      <p:cViewPr varScale="1">
        <p:scale>
          <a:sx n="83" d="100"/>
          <a:sy n="83" d="100"/>
        </p:scale>
        <p:origin x="-2238" y="-78"/>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7.xml"/><Relationship Id="rId21" Type="http://schemas.openxmlformats.org/officeDocument/2006/relationships/slide" Target="slides/slide18.xml"/><Relationship Id="rId22" Type="http://schemas.openxmlformats.org/officeDocument/2006/relationships/slide" Target="slides/slide19.xml"/><Relationship Id="rId23" Type="http://schemas.openxmlformats.org/officeDocument/2006/relationships/slide" Target="slides/slide20.xml"/><Relationship Id="rId24" Type="http://schemas.openxmlformats.org/officeDocument/2006/relationships/slide" Target="slides/slide21.xml"/><Relationship Id="rId25" Type="http://schemas.openxmlformats.org/officeDocument/2006/relationships/slide" Target="slides/slide22.xml"/><Relationship Id="rId26" Type="http://schemas.openxmlformats.org/officeDocument/2006/relationships/slide" Target="slides/slide23.xml"/><Relationship Id="rId27" Type="http://schemas.openxmlformats.org/officeDocument/2006/relationships/slide" Target="slides/slide24.xml"/><Relationship Id="rId28" Type="http://schemas.openxmlformats.org/officeDocument/2006/relationships/slide" Target="slides/slide25.xml"/><Relationship Id="rId29" Type="http://schemas.openxmlformats.org/officeDocument/2006/relationships/slide" Target="slides/slide26.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 Target="slides/slide1.xml"/><Relationship Id="rId5" Type="http://schemas.openxmlformats.org/officeDocument/2006/relationships/slide" Target="slides/slide2.xml"/><Relationship Id="rId30" Type="http://schemas.openxmlformats.org/officeDocument/2006/relationships/slide" Target="slides/slide27.xml"/><Relationship Id="rId31" Type="http://schemas.openxmlformats.org/officeDocument/2006/relationships/slide" Target="slides/slide28.xml"/><Relationship Id="rId32" Type="http://schemas.openxmlformats.org/officeDocument/2006/relationships/slide" Target="slides/slide29.xml"/><Relationship Id="rId9" Type="http://schemas.openxmlformats.org/officeDocument/2006/relationships/slide" Target="slides/slide6.xml"/><Relationship Id="rId6" Type="http://schemas.openxmlformats.org/officeDocument/2006/relationships/slide" Target="slides/slide3.xml"/><Relationship Id="rId7" Type="http://schemas.openxmlformats.org/officeDocument/2006/relationships/slide" Target="slides/slide4.xml"/><Relationship Id="rId8" Type="http://schemas.openxmlformats.org/officeDocument/2006/relationships/slide" Target="slides/slide5.xml"/><Relationship Id="rId33" Type="http://schemas.openxmlformats.org/officeDocument/2006/relationships/slide" Target="slides/slide30.xml"/><Relationship Id="rId34" Type="http://schemas.openxmlformats.org/officeDocument/2006/relationships/slide" Target="slides/slide31.xml"/><Relationship Id="rId35" Type="http://schemas.openxmlformats.org/officeDocument/2006/relationships/slide" Target="slides/slide32.xml"/><Relationship Id="rId36" Type="http://schemas.openxmlformats.org/officeDocument/2006/relationships/slide" Target="slides/slide33.xml"/><Relationship Id="rId10" Type="http://schemas.openxmlformats.org/officeDocument/2006/relationships/slide" Target="slides/slide7.xml"/><Relationship Id="rId11" Type="http://schemas.openxmlformats.org/officeDocument/2006/relationships/slide" Target="slides/slide8.xml"/><Relationship Id="rId12" Type="http://schemas.openxmlformats.org/officeDocument/2006/relationships/slide" Target="slides/slide9.xml"/><Relationship Id="rId13" Type="http://schemas.openxmlformats.org/officeDocument/2006/relationships/slide" Target="slides/slide10.xml"/><Relationship Id="rId14" Type="http://schemas.openxmlformats.org/officeDocument/2006/relationships/slide" Target="slides/slide11.xml"/><Relationship Id="rId15" Type="http://schemas.openxmlformats.org/officeDocument/2006/relationships/slide" Target="slides/slide12.xml"/><Relationship Id="rId16" Type="http://schemas.openxmlformats.org/officeDocument/2006/relationships/slide" Target="slides/slide13.xml"/><Relationship Id="rId17" Type="http://schemas.openxmlformats.org/officeDocument/2006/relationships/slide" Target="slides/slide14.xml"/><Relationship Id="rId18" Type="http://schemas.openxmlformats.org/officeDocument/2006/relationships/slide" Target="slides/slide15.xml"/><Relationship Id="rId19" Type="http://schemas.openxmlformats.org/officeDocument/2006/relationships/slide" Target="slides/slide16.xml"/><Relationship Id="rId37" Type="http://schemas.openxmlformats.org/officeDocument/2006/relationships/slide" Target="slides/slide34.xml"/><Relationship Id="rId38" Type="http://schemas.openxmlformats.org/officeDocument/2006/relationships/notesMaster" Target="notesMasters/notesMaster1.xml"/><Relationship Id="rId39" Type="http://schemas.openxmlformats.org/officeDocument/2006/relationships/handoutMaster" Target="handoutMasters/handoutMaster1.xml"/><Relationship Id="rId40" Type="http://schemas.openxmlformats.org/officeDocument/2006/relationships/presProps" Target="presProps.xml"/><Relationship Id="rId41" Type="http://schemas.openxmlformats.org/officeDocument/2006/relationships/viewProps" Target="viewProps.xml"/><Relationship Id="rId42" Type="http://schemas.openxmlformats.org/officeDocument/2006/relationships/theme" Target="theme/theme1.xml"/><Relationship Id="rId43"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1588" y="0"/>
            <a:ext cx="3170238" cy="479425"/>
          </a:xfrm>
          <a:prstGeom prst="rect">
            <a:avLst/>
          </a:prstGeom>
          <a:noFill/>
          <a:ln w="9525">
            <a:noFill/>
            <a:miter lim="800000"/>
            <a:headEnd/>
            <a:tailEnd/>
          </a:ln>
          <a:effectLst/>
        </p:spPr>
        <p:txBody>
          <a:bodyPr vert="horz" wrap="square" lIns="103080" tIns="51540" rIns="103080" bIns="51540" numCol="1" anchor="t" anchorCtr="0" compatLnSpc="1">
            <a:prstTxWarp prst="textNoShape">
              <a:avLst/>
            </a:prstTxWarp>
          </a:bodyPr>
          <a:lstStyle>
            <a:lvl1pPr defTabSz="1023938" eaLnBrk="0" hangingPunct="0">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3075" name="Rectangle 3"/>
          <p:cNvSpPr>
            <a:spLocks noGrp="1" noChangeArrowheads="1"/>
          </p:cNvSpPr>
          <p:nvPr>
            <p:ph type="dt" sz="quarter" idx="1"/>
          </p:nvPr>
        </p:nvSpPr>
        <p:spPr bwMode="auto">
          <a:xfrm>
            <a:off x="4146550" y="0"/>
            <a:ext cx="3168650" cy="479425"/>
          </a:xfrm>
          <a:prstGeom prst="rect">
            <a:avLst/>
          </a:prstGeom>
          <a:noFill/>
          <a:ln w="9525">
            <a:noFill/>
            <a:miter lim="800000"/>
            <a:headEnd/>
            <a:tailEnd/>
          </a:ln>
          <a:effectLst/>
        </p:spPr>
        <p:txBody>
          <a:bodyPr vert="horz" wrap="square" lIns="103080" tIns="51540" rIns="103080" bIns="51540" numCol="1" anchor="t" anchorCtr="0" compatLnSpc="1">
            <a:prstTxWarp prst="textNoShape">
              <a:avLst/>
            </a:prstTxWarp>
          </a:bodyPr>
          <a:lstStyle>
            <a:lvl1pPr algn="r" defTabSz="1023938" eaLnBrk="0" hangingPunct="0">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3076" name="Rectangle 4"/>
          <p:cNvSpPr>
            <a:spLocks noGrp="1" noChangeArrowheads="1"/>
          </p:cNvSpPr>
          <p:nvPr>
            <p:ph type="ftr" sz="quarter" idx="2"/>
          </p:nvPr>
        </p:nvSpPr>
        <p:spPr bwMode="auto">
          <a:xfrm>
            <a:off x="-1588" y="9121775"/>
            <a:ext cx="3170238" cy="479425"/>
          </a:xfrm>
          <a:prstGeom prst="rect">
            <a:avLst/>
          </a:prstGeom>
          <a:noFill/>
          <a:ln w="9525">
            <a:noFill/>
            <a:miter lim="800000"/>
            <a:headEnd/>
            <a:tailEnd/>
          </a:ln>
          <a:effectLst/>
        </p:spPr>
        <p:txBody>
          <a:bodyPr vert="horz" wrap="square" lIns="103080" tIns="51540" rIns="103080" bIns="51540" numCol="1" anchor="b" anchorCtr="0" compatLnSpc="1">
            <a:prstTxWarp prst="textNoShape">
              <a:avLst/>
            </a:prstTxWarp>
          </a:bodyPr>
          <a:lstStyle>
            <a:lvl1pPr defTabSz="1023938" eaLnBrk="0" hangingPunct="0">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3077" name="Rectangle 5"/>
          <p:cNvSpPr>
            <a:spLocks noGrp="1" noChangeArrowheads="1"/>
          </p:cNvSpPr>
          <p:nvPr>
            <p:ph type="sldNum" sz="quarter" idx="3"/>
          </p:nvPr>
        </p:nvSpPr>
        <p:spPr bwMode="auto">
          <a:xfrm>
            <a:off x="4146550" y="9121775"/>
            <a:ext cx="3168650" cy="479425"/>
          </a:xfrm>
          <a:prstGeom prst="rect">
            <a:avLst/>
          </a:prstGeom>
          <a:noFill/>
          <a:ln w="9525">
            <a:noFill/>
            <a:miter lim="800000"/>
            <a:headEnd/>
            <a:tailEnd/>
          </a:ln>
          <a:effectLst/>
        </p:spPr>
        <p:txBody>
          <a:bodyPr vert="horz" wrap="square" lIns="103080" tIns="51540" rIns="103080" bIns="51540" numCol="1" anchor="b" anchorCtr="0" compatLnSpc="1">
            <a:prstTxWarp prst="textNoShape">
              <a:avLst/>
            </a:prstTxWarp>
          </a:bodyPr>
          <a:lstStyle>
            <a:lvl1pPr algn="r" defTabSz="1023938" eaLnBrk="0" hangingPunct="0">
              <a:defRPr sz="1400" b="0"/>
            </a:lvl1pPr>
          </a:lstStyle>
          <a:p>
            <a:pPr>
              <a:defRPr/>
            </a:pPr>
            <a:fld id="{67200F20-CDF5-C541-A52C-C7547537935B}" type="slidenum">
              <a:rPr lang="en-US"/>
              <a:pPr>
                <a:defRPr/>
              </a:pPr>
              <a:t>‹#›</a:t>
            </a:fld>
            <a:endParaRPr lang="en-US"/>
          </a:p>
        </p:txBody>
      </p:sp>
    </p:spTree>
    <p:extLst>
      <p:ext uri="{BB962C8B-B14F-4D97-AF65-F5344CB8AC3E}">
        <p14:creationId xmlns:p14="http://schemas.microsoft.com/office/powerpoint/2010/main" val="336024998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hdr" sz="quarter"/>
          </p:nvPr>
        </p:nvSpPr>
        <p:spPr bwMode="auto">
          <a:xfrm>
            <a:off x="-1588" y="0"/>
            <a:ext cx="3170238" cy="479425"/>
          </a:xfrm>
          <a:prstGeom prst="rect">
            <a:avLst/>
          </a:prstGeom>
          <a:noFill/>
          <a:ln w="9525">
            <a:noFill/>
            <a:miter lim="800000"/>
            <a:headEnd/>
            <a:tailEnd/>
          </a:ln>
          <a:effectLst/>
        </p:spPr>
        <p:txBody>
          <a:bodyPr vert="horz" wrap="square" lIns="103080" tIns="51540" rIns="103080" bIns="51540" numCol="1" anchor="t" anchorCtr="0" compatLnSpc="1">
            <a:prstTxWarp prst="textNoShape">
              <a:avLst/>
            </a:prstTxWarp>
          </a:bodyPr>
          <a:lstStyle>
            <a:lvl1pPr defTabSz="1023938" eaLnBrk="0" hangingPunct="0">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2051" name="Rectangle 3"/>
          <p:cNvSpPr>
            <a:spLocks noGrp="1" noChangeArrowheads="1"/>
          </p:cNvSpPr>
          <p:nvPr>
            <p:ph type="dt" idx="1"/>
          </p:nvPr>
        </p:nvSpPr>
        <p:spPr bwMode="auto">
          <a:xfrm>
            <a:off x="4146550" y="0"/>
            <a:ext cx="3168650" cy="479425"/>
          </a:xfrm>
          <a:prstGeom prst="rect">
            <a:avLst/>
          </a:prstGeom>
          <a:noFill/>
          <a:ln w="9525">
            <a:noFill/>
            <a:miter lim="800000"/>
            <a:headEnd/>
            <a:tailEnd/>
          </a:ln>
          <a:effectLst/>
        </p:spPr>
        <p:txBody>
          <a:bodyPr vert="horz" wrap="square" lIns="103080" tIns="51540" rIns="103080" bIns="51540" numCol="1" anchor="t" anchorCtr="0" compatLnSpc="1">
            <a:prstTxWarp prst="textNoShape">
              <a:avLst/>
            </a:prstTxWarp>
          </a:bodyPr>
          <a:lstStyle>
            <a:lvl1pPr algn="r" defTabSz="1023938" eaLnBrk="0" hangingPunct="0">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326660" name="Rectangle 4"/>
          <p:cNvSpPr>
            <a:spLocks noGrp="1" noRot="1" noChangeAspect="1" noChangeArrowheads="1" noTextEdit="1"/>
          </p:cNvSpPr>
          <p:nvPr>
            <p:ph type="sldImg" idx="2"/>
          </p:nvPr>
        </p:nvSpPr>
        <p:spPr bwMode="auto">
          <a:xfrm>
            <a:off x="1260475" y="720725"/>
            <a:ext cx="4799013" cy="3598863"/>
          </a:xfrm>
          <a:prstGeom prst="rect">
            <a:avLst/>
          </a:prstGeom>
          <a:noFill/>
          <a:ln w="12700">
            <a:solidFill>
              <a:srgbClr val="000000"/>
            </a:solidFill>
            <a:miter lim="800000"/>
            <a:headEnd/>
            <a:tailEnd/>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Lst>
        </p:spPr>
      </p:sp>
      <p:sp>
        <p:nvSpPr>
          <p:cNvPr id="2053" name="Rectangle 5"/>
          <p:cNvSpPr>
            <a:spLocks noGrp="1" noChangeArrowheads="1"/>
          </p:cNvSpPr>
          <p:nvPr>
            <p:ph type="body" sz="quarter" idx="3"/>
          </p:nvPr>
        </p:nvSpPr>
        <p:spPr bwMode="auto">
          <a:xfrm>
            <a:off x="976313" y="4562475"/>
            <a:ext cx="5360987" cy="4318000"/>
          </a:xfrm>
          <a:prstGeom prst="rect">
            <a:avLst/>
          </a:prstGeom>
          <a:noFill/>
          <a:ln w="9525">
            <a:noFill/>
            <a:miter lim="800000"/>
            <a:headEnd/>
            <a:tailEnd/>
          </a:ln>
          <a:effectLst/>
        </p:spPr>
        <p:txBody>
          <a:bodyPr vert="horz" wrap="square" lIns="103080" tIns="51540" rIns="103080" bIns="5154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054" name="Rectangle 6"/>
          <p:cNvSpPr>
            <a:spLocks noGrp="1" noChangeArrowheads="1"/>
          </p:cNvSpPr>
          <p:nvPr>
            <p:ph type="ftr" sz="quarter" idx="4"/>
          </p:nvPr>
        </p:nvSpPr>
        <p:spPr bwMode="auto">
          <a:xfrm>
            <a:off x="-1588" y="9121775"/>
            <a:ext cx="3170238" cy="479425"/>
          </a:xfrm>
          <a:prstGeom prst="rect">
            <a:avLst/>
          </a:prstGeom>
          <a:noFill/>
          <a:ln w="9525">
            <a:noFill/>
            <a:miter lim="800000"/>
            <a:headEnd/>
            <a:tailEnd/>
          </a:ln>
          <a:effectLst/>
        </p:spPr>
        <p:txBody>
          <a:bodyPr vert="horz" wrap="square" lIns="103080" tIns="51540" rIns="103080" bIns="51540" numCol="1" anchor="b" anchorCtr="0" compatLnSpc="1">
            <a:prstTxWarp prst="textNoShape">
              <a:avLst/>
            </a:prstTxWarp>
          </a:bodyPr>
          <a:lstStyle>
            <a:lvl1pPr defTabSz="1023938" eaLnBrk="0" hangingPunct="0">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2055" name="Rectangle 7"/>
          <p:cNvSpPr>
            <a:spLocks noGrp="1" noChangeArrowheads="1"/>
          </p:cNvSpPr>
          <p:nvPr>
            <p:ph type="sldNum" sz="quarter" idx="5"/>
          </p:nvPr>
        </p:nvSpPr>
        <p:spPr bwMode="auto">
          <a:xfrm>
            <a:off x="4146550" y="9121775"/>
            <a:ext cx="3168650" cy="479425"/>
          </a:xfrm>
          <a:prstGeom prst="rect">
            <a:avLst/>
          </a:prstGeom>
          <a:noFill/>
          <a:ln w="9525">
            <a:noFill/>
            <a:miter lim="800000"/>
            <a:headEnd/>
            <a:tailEnd/>
          </a:ln>
          <a:effectLst/>
        </p:spPr>
        <p:txBody>
          <a:bodyPr vert="horz" wrap="square" lIns="103080" tIns="51540" rIns="103080" bIns="51540" numCol="1" anchor="b" anchorCtr="0" compatLnSpc="1">
            <a:prstTxWarp prst="textNoShape">
              <a:avLst/>
            </a:prstTxWarp>
          </a:bodyPr>
          <a:lstStyle>
            <a:lvl1pPr algn="r" defTabSz="1023938" eaLnBrk="0" hangingPunct="0">
              <a:defRPr sz="1400" b="0"/>
            </a:lvl1pPr>
          </a:lstStyle>
          <a:p>
            <a:pPr>
              <a:defRPr/>
            </a:pPr>
            <a:fld id="{0100BF89-F62E-4F4D-A171-8DD56B98F47F}" type="slidenum">
              <a:rPr lang="en-US"/>
              <a:pPr>
                <a:defRPr/>
              </a:pPr>
              <a:t>‹#›</a:t>
            </a:fld>
            <a:endParaRPr lang="en-US"/>
          </a:p>
        </p:txBody>
      </p:sp>
    </p:spTree>
    <p:extLst>
      <p:ext uri="{BB962C8B-B14F-4D97-AF65-F5344CB8AC3E}">
        <p14:creationId xmlns:p14="http://schemas.microsoft.com/office/powerpoint/2010/main" val="412086830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65" charset="0"/>
        <a:ea typeface="ＭＳ Ｐゴシック" pitchFamily="-65" charset="-128"/>
        <a:cs typeface="ＭＳ Ｐゴシック" pitchFamily="-65" charset="-128"/>
      </a:defRPr>
    </a:lvl1pPr>
    <a:lvl2pPr marL="457200" algn="l" rtl="0" eaLnBrk="0" fontAlgn="base" hangingPunct="0">
      <a:spcBef>
        <a:spcPct val="30000"/>
      </a:spcBef>
      <a:spcAft>
        <a:spcPct val="0"/>
      </a:spcAft>
      <a:defRPr sz="1200" kern="1200">
        <a:solidFill>
          <a:schemeClr val="tx1"/>
        </a:solidFill>
        <a:latin typeface="Arial" pitchFamily="-65" charset="0"/>
        <a:ea typeface="ＭＳ Ｐゴシック" pitchFamily="-65" charset="-128"/>
        <a:cs typeface="+mn-cs"/>
      </a:defRPr>
    </a:lvl2pPr>
    <a:lvl3pPr marL="914400" algn="l" rtl="0" eaLnBrk="0" fontAlgn="base" hangingPunct="0">
      <a:spcBef>
        <a:spcPct val="30000"/>
      </a:spcBef>
      <a:spcAft>
        <a:spcPct val="0"/>
      </a:spcAft>
      <a:defRPr sz="1200" kern="1200">
        <a:solidFill>
          <a:schemeClr val="tx1"/>
        </a:solidFill>
        <a:latin typeface="Arial" pitchFamily="-65" charset="0"/>
        <a:ea typeface="ＭＳ Ｐゴシック" pitchFamily="-65" charset="-128"/>
        <a:cs typeface="+mn-cs"/>
      </a:defRPr>
    </a:lvl3pPr>
    <a:lvl4pPr marL="1371600" algn="l" rtl="0" eaLnBrk="0" fontAlgn="base" hangingPunct="0">
      <a:spcBef>
        <a:spcPct val="30000"/>
      </a:spcBef>
      <a:spcAft>
        <a:spcPct val="0"/>
      </a:spcAft>
      <a:defRPr sz="1200" kern="1200">
        <a:solidFill>
          <a:schemeClr val="tx1"/>
        </a:solidFill>
        <a:latin typeface="Arial" pitchFamily="-65" charset="0"/>
        <a:ea typeface="ＭＳ Ｐゴシック" pitchFamily="-65" charset="-128"/>
        <a:cs typeface="+mn-cs"/>
      </a:defRPr>
    </a:lvl4pPr>
    <a:lvl5pPr marL="1828800" algn="l" rtl="0" eaLnBrk="0" fontAlgn="base" hangingPunct="0">
      <a:spcBef>
        <a:spcPct val="30000"/>
      </a:spcBef>
      <a:spcAft>
        <a:spcPct val="0"/>
      </a:spcAft>
      <a:defRPr sz="1200" kern="1200">
        <a:solidFill>
          <a:schemeClr val="tx1"/>
        </a:solidFill>
        <a:latin typeface="Arial" pitchFamily="-65" charset="0"/>
        <a:ea typeface="ＭＳ Ｐゴシック" pitchFamily="-65"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solidFill>
                  <a:schemeClr val="bg1"/>
                </a:solidFill>
              </a:rPr>
              <a:t>Current phase is wrapping up- we have uniformly processed data across disorders and time periods on now up to &gt;2500 frozen postmortem </a:t>
            </a:r>
            <a:r>
              <a:rPr lang="en-US" dirty="0"/>
              <a:t>brains from brain banks. </a:t>
            </a:r>
          </a:p>
          <a:p>
            <a:pPr marL="171450" indent="-171450">
              <a:buFont typeface="Arial" panose="020B0604020202020204" pitchFamily="34" charset="0"/>
              <a:buChar char="•"/>
            </a:pPr>
            <a:r>
              <a:rPr lang="en-US" dirty="0"/>
              <a:t>Data generation has focus on </a:t>
            </a:r>
            <a:r>
              <a:rPr lang="en-US" b="1" dirty="0"/>
              <a:t>mostly DLFPC with </a:t>
            </a:r>
            <a:r>
              <a:rPr lang="en-US" dirty="0"/>
              <a:t>a few other brain regions also covered. </a:t>
            </a:r>
          </a:p>
          <a:p>
            <a:pPr marL="171450" indent="-171450">
              <a:buFont typeface="Arial" panose="020B0604020202020204" pitchFamily="34" charset="0"/>
              <a:buChar char="•"/>
            </a:pPr>
            <a:r>
              <a:rPr lang="en-US" dirty="0"/>
              <a:t>Analyses were </a:t>
            </a:r>
            <a:r>
              <a:rPr lang="en-US" b="1" dirty="0"/>
              <a:t>primarily bulk tissues </a:t>
            </a:r>
            <a:r>
              <a:rPr lang="en-US" dirty="0"/>
              <a:t>with </a:t>
            </a:r>
            <a:r>
              <a:rPr lang="en-US" b="1" dirty="0"/>
              <a:t>some sorted </a:t>
            </a:r>
            <a:r>
              <a:rPr lang="en-US" b="1" dirty="0" err="1"/>
              <a:t>NeuN</a:t>
            </a:r>
            <a:r>
              <a:rPr lang="en-US" b="1" dirty="0"/>
              <a:t>+/</a:t>
            </a:r>
            <a:r>
              <a:rPr lang="en-US" dirty="0"/>
              <a:t>- cells and a limited amount of </a:t>
            </a:r>
            <a:r>
              <a:rPr lang="en-US" dirty="0" err="1"/>
              <a:t>ss</a:t>
            </a:r>
            <a:r>
              <a:rPr lang="en-US" dirty="0"/>
              <a:t> data generation.</a:t>
            </a:r>
          </a:p>
          <a:p>
            <a:pPr marL="171450" indent="-171450" defTabSz="685800">
              <a:buFont typeface="Arial" panose="020B0604020202020204" pitchFamily="34" charset="0"/>
              <a:buChar char="•"/>
            </a:pPr>
            <a:r>
              <a:rPr lang="en-US" dirty="0"/>
              <a:t>Multiple assays – </a:t>
            </a:r>
            <a:r>
              <a:rPr lang="en-US" sz="1200" dirty="0">
                <a:solidFill>
                  <a:srgbClr val="00468B"/>
                </a:solidFill>
                <a:latin typeface="Arial"/>
                <a:ea typeface="ＭＳ Ｐゴシック"/>
              </a:rPr>
              <a:t>WGS, SNP genotypes </a:t>
            </a:r>
            <a:r>
              <a:rPr lang="en-US" sz="1200" dirty="0">
                <a:solidFill>
                  <a:srgbClr val="00B050"/>
                </a:solidFill>
                <a:latin typeface="Arial"/>
                <a:ea typeface="ＭＳ Ｐゴシック"/>
              </a:rPr>
              <a:t>Epigenome: </a:t>
            </a:r>
            <a:r>
              <a:rPr lang="en-US" sz="1200" dirty="0" err="1">
                <a:solidFill>
                  <a:srgbClr val="00468B"/>
                </a:solidFill>
                <a:latin typeface="Arial"/>
                <a:ea typeface="ＭＳ Ｐゴシック"/>
              </a:rPr>
              <a:t>ChIP-seq</a:t>
            </a:r>
            <a:r>
              <a:rPr lang="en-US" sz="1200" dirty="0">
                <a:solidFill>
                  <a:srgbClr val="00468B"/>
                </a:solidFill>
                <a:latin typeface="Arial"/>
                <a:ea typeface="ＭＳ Ｐゴシック"/>
              </a:rPr>
              <a:t>, ATAC-</a:t>
            </a:r>
            <a:r>
              <a:rPr lang="en-US" sz="1200" dirty="0" err="1">
                <a:solidFill>
                  <a:srgbClr val="00468B"/>
                </a:solidFill>
                <a:latin typeface="Arial"/>
                <a:ea typeface="ＭＳ Ｐゴシック"/>
              </a:rPr>
              <a:t>seq</a:t>
            </a:r>
            <a:r>
              <a:rPr lang="en-US" sz="1200" dirty="0">
                <a:solidFill>
                  <a:srgbClr val="00468B"/>
                </a:solidFill>
                <a:latin typeface="Arial"/>
                <a:ea typeface="ＭＳ Ｐゴシック"/>
              </a:rPr>
              <a:t>, </a:t>
            </a:r>
            <a:r>
              <a:rPr lang="en-US" sz="1200" dirty="0" err="1">
                <a:solidFill>
                  <a:srgbClr val="00468B"/>
                </a:solidFill>
                <a:latin typeface="Arial"/>
                <a:ea typeface="ＭＳ Ｐゴシック"/>
              </a:rPr>
              <a:t>HiC</a:t>
            </a:r>
            <a:r>
              <a:rPr lang="en-US" sz="1200" dirty="0">
                <a:solidFill>
                  <a:srgbClr val="00468B"/>
                </a:solidFill>
                <a:latin typeface="Arial"/>
                <a:ea typeface="ＭＳ Ｐゴシック"/>
              </a:rPr>
              <a:t>, ERRBS, Array Methylation, </a:t>
            </a:r>
            <a:r>
              <a:rPr lang="en-US" sz="1200" dirty="0" err="1">
                <a:solidFill>
                  <a:srgbClr val="00468B"/>
                </a:solidFill>
                <a:latin typeface="Arial"/>
                <a:ea typeface="ＭＳ Ｐゴシック"/>
              </a:rPr>
              <a:t>NOMeSeq</a:t>
            </a:r>
            <a:r>
              <a:rPr lang="en-US" sz="1200" dirty="0">
                <a:solidFill>
                  <a:srgbClr val="00468B"/>
                </a:solidFill>
                <a:latin typeface="Arial"/>
                <a:ea typeface="ＭＳ Ｐゴシック"/>
              </a:rPr>
              <a:t> </a:t>
            </a:r>
            <a:r>
              <a:rPr lang="en-US" sz="1200" dirty="0">
                <a:solidFill>
                  <a:srgbClr val="00B050"/>
                </a:solidFill>
                <a:latin typeface="Arial"/>
                <a:ea typeface="ＭＳ Ｐゴシック"/>
              </a:rPr>
              <a:t>Transcriptome: </a:t>
            </a:r>
            <a:r>
              <a:rPr lang="en-US" sz="1200" dirty="0">
                <a:solidFill>
                  <a:srgbClr val="00468B"/>
                </a:solidFill>
                <a:latin typeface="Arial"/>
                <a:ea typeface="ＭＳ Ｐゴシック"/>
              </a:rPr>
              <a:t>RNA-</a:t>
            </a:r>
            <a:r>
              <a:rPr lang="en-US" sz="1200" dirty="0" err="1">
                <a:solidFill>
                  <a:srgbClr val="00468B"/>
                </a:solidFill>
                <a:latin typeface="Arial"/>
                <a:ea typeface="ＭＳ Ｐゴシック"/>
              </a:rPr>
              <a:t>seq</a:t>
            </a:r>
            <a:r>
              <a:rPr lang="en-US" sz="1200" dirty="0">
                <a:solidFill>
                  <a:srgbClr val="00468B"/>
                </a:solidFill>
                <a:latin typeface="Arial"/>
                <a:ea typeface="ＭＳ Ｐゴシック"/>
              </a:rPr>
              <a:t>, </a:t>
            </a:r>
            <a:r>
              <a:rPr lang="en-US" sz="1200" dirty="0" err="1">
                <a:solidFill>
                  <a:srgbClr val="00468B"/>
                </a:solidFill>
                <a:latin typeface="Arial"/>
                <a:ea typeface="ＭＳ Ｐゴシック"/>
              </a:rPr>
              <a:t>lncRNAseq</a:t>
            </a:r>
            <a:r>
              <a:rPr lang="en-US" sz="1200" dirty="0">
                <a:solidFill>
                  <a:srgbClr val="00468B"/>
                </a:solidFill>
                <a:latin typeface="Arial"/>
                <a:ea typeface="ＭＳ Ｐゴシック"/>
              </a:rPr>
              <a:t>, </a:t>
            </a:r>
            <a:r>
              <a:rPr lang="en-US" sz="1200" dirty="0">
                <a:solidFill>
                  <a:srgbClr val="00B050"/>
                </a:solidFill>
                <a:latin typeface="Arial"/>
                <a:ea typeface="ＭＳ Ｐゴシック"/>
              </a:rPr>
              <a:t>Proteome: </a:t>
            </a:r>
            <a:r>
              <a:rPr lang="en-US" sz="1200" dirty="0">
                <a:solidFill>
                  <a:srgbClr val="00468B"/>
                </a:solidFill>
                <a:latin typeface="Arial"/>
                <a:ea typeface="ＭＳ Ｐゴシック"/>
              </a:rPr>
              <a:t>RPPA. </a:t>
            </a:r>
          </a:p>
          <a:p>
            <a:pPr marL="171450" indent="-171450" defTabSz="685800">
              <a:buFont typeface="Arial" panose="020B0604020202020204" pitchFamily="34" charset="0"/>
              <a:buChar char="•"/>
            </a:pPr>
            <a:r>
              <a:rPr lang="en-US" sz="1200" dirty="0">
                <a:solidFill>
                  <a:srgbClr val="00468B"/>
                </a:solidFill>
                <a:latin typeface="Arial"/>
                <a:ea typeface="ＭＳ Ｐゴシック"/>
              </a:rPr>
              <a:t>The analyses have focused on identifying b</a:t>
            </a:r>
            <a:r>
              <a:rPr lang="en-US" dirty="0"/>
              <a:t>rain enhancers relevant and disease-specific </a:t>
            </a:r>
            <a:r>
              <a:rPr lang="en-US" dirty="0" err="1"/>
              <a:t>eQTLs</a:t>
            </a:r>
            <a:r>
              <a:rPr lang="en-US" dirty="0"/>
              <a:t> and epigenomic variation.</a:t>
            </a:r>
            <a:endParaRPr lang="en-US" sz="1200" kern="1200" dirty="0">
              <a:solidFill>
                <a:schemeClr val="tx1"/>
              </a:solidFill>
              <a:effectLst/>
              <a:latin typeface="+mn-lt"/>
              <a:ea typeface="+mn-ea"/>
              <a:cs typeface="+mn-cs"/>
            </a:endParaRPr>
          </a:p>
          <a:p>
            <a:pPr marL="171450" indent="-171450" defTabSz="685800">
              <a:buFont typeface="Arial" panose="020B0604020202020204" pitchFamily="34" charset="0"/>
              <a:buChar char="•"/>
            </a:pPr>
            <a:r>
              <a:rPr lang="en-US" sz="1200" kern="1200" dirty="0">
                <a:solidFill>
                  <a:schemeClr val="tx1"/>
                </a:solidFill>
                <a:effectLst/>
                <a:latin typeface="+mn-lt"/>
                <a:ea typeface="+mn-ea"/>
                <a:cs typeface="+mn-cs"/>
              </a:rPr>
              <a:t>An invaluable public resource of multidimensional genomic data </a:t>
            </a:r>
          </a:p>
          <a:p>
            <a:pPr marL="171450" indent="-171450" defTabSz="685800">
              <a:buFont typeface="Arial" panose="020B0604020202020204" pitchFamily="34" charset="0"/>
              <a:buChar char="•"/>
            </a:pPr>
            <a:r>
              <a:rPr lang="en-US" sz="1200" kern="1200" dirty="0">
                <a:solidFill>
                  <a:schemeClr val="tx1"/>
                </a:solidFill>
                <a:effectLst/>
                <a:latin typeface="+mn-lt"/>
                <a:ea typeface="+mn-ea"/>
                <a:cs typeface="+mn-cs"/>
              </a:rPr>
              <a:t>They are also collaborating with GTEX, ENCODE and other related consortia to enhance the power and impact of their analyses. </a:t>
            </a:r>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BB3421-7F1D-4156-A6B6-E923F12F10D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01481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Slide Image Placeholder 1"/>
          <p:cNvSpPr>
            <a:spLocks noGrp="1" noRot="1" noChangeAspect="1" noTextEdit="1"/>
          </p:cNvSpPr>
          <p:nvPr>
            <p:ph type="sldImg"/>
          </p:nvPr>
        </p:nvSpPr>
        <p:spPr>
          <a:ln/>
        </p:spPr>
      </p:sp>
      <p:sp>
        <p:nvSpPr>
          <p:cNvPr id="55298" name="Notes Placeholder 2"/>
          <p:cNvSpPr>
            <a:spLocks noGrp="1"/>
          </p:cNvSpPr>
          <p:nvPr>
            <p:ph type="body" idx="1"/>
          </p:nvPr>
        </p:nvSpPr>
        <p:spPr>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spcBef>
                <a:spcPct val="0"/>
              </a:spcBef>
            </a:pPr>
            <a:endParaRPr lang="en-US" altLang="en-US">
              <a:latin typeface="Arial" charset="0"/>
              <a:ea typeface="ＭＳ Ｐゴシック" charset="-128"/>
              <a:cs typeface="ＭＳ Ｐゴシック" charset="-128"/>
            </a:endParaRPr>
          </a:p>
        </p:txBody>
      </p:sp>
      <p:sp>
        <p:nvSpPr>
          <p:cNvPr id="55299"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1023938">
              <a:defRPr sz="1200" b="1">
                <a:solidFill>
                  <a:schemeClr val="tx1"/>
                </a:solidFill>
                <a:latin typeface="Arial" charset="0"/>
                <a:ea typeface="ＭＳ Ｐゴシック" charset="-128"/>
                <a:cs typeface="ＭＳ Ｐゴシック" charset="-128"/>
              </a:defRPr>
            </a:lvl1pPr>
            <a:lvl2pPr marL="742950" indent="-285750" defTabSz="1023938">
              <a:defRPr sz="1200" b="1">
                <a:solidFill>
                  <a:schemeClr val="tx1"/>
                </a:solidFill>
                <a:latin typeface="Arial" charset="0"/>
                <a:ea typeface="ＭＳ Ｐゴシック" charset="-128"/>
                <a:cs typeface="ＭＳ Ｐゴシック" charset="-128"/>
              </a:defRPr>
            </a:lvl2pPr>
            <a:lvl3pPr marL="1143000" indent="-228600" defTabSz="1023938">
              <a:defRPr sz="1200" b="1">
                <a:solidFill>
                  <a:schemeClr val="tx1"/>
                </a:solidFill>
                <a:latin typeface="Arial" charset="0"/>
                <a:ea typeface="ＭＳ Ｐゴシック" charset="-128"/>
                <a:cs typeface="ＭＳ Ｐゴシック" charset="-128"/>
              </a:defRPr>
            </a:lvl3pPr>
            <a:lvl4pPr marL="1600200" indent="-228600" defTabSz="1023938">
              <a:defRPr sz="1200" b="1">
                <a:solidFill>
                  <a:schemeClr val="tx1"/>
                </a:solidFill>
                <a:latin typeface="Arial" charset="0"/>
                <a:ea typeface="ＭＳ Ｐゴシック" charset="-128"/>
                <a:cs typeface="ＭＳ Ｐゴシック" charset="-128"/>
              </a:defRPr>
            </a:lvl4pPr>
            <a:lvl5pPr marL="2057400" indent="-228600" defTabSz="1023938">
              <a:defRPr sz="1200" b="1">
                <a:solidFill>
                  <a:schemeClr val="tx1"/>
                </a:solidFill>
                <a:latin typeface="Arial" charset="0"/>
                <a:ea typeface="ＭＳ Ｐゴシック" charset="-128"/>
                <a:cs typeface="ＭＳ Ｐゴシック" charset="-128"/>
              </a:defRPr>
            </a:lvl5pPr>
            <a:lvl6pPr marL="25146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6pPr>
            <a:lvl7pPr marL="29718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7pPr>
            <a:lvl8pPr marL="34290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8pPr>
            <a:lvl9pPr marL="38862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9pPr>
          </a:lstStyle>
          <a:p>
            <a:fld id="{7803B6C6-9E1B-0D42-B041-C97D9D843782}" type="slidenum">
              <a:rPr lang="en-US" altLang="en-US" sz="1400" b="0">
                <a:solidFill>
                  <a:srgbClr val="000000"/>
                </a:solidFill>
                <a:latin typeface="Calibri" charset="0"/>
              </a:rPr>
              <a:pPr/>
              <a:t>14</a:t>
            </a:fld>
            <a:endParaRPr lang="en-US" altLang="en-US" sz="1400" b="0">
              <a:solidFill>
                <a:srgbClr val="000000"/>
              </a:solidFill>
              <a:latin typeface="Calibri" charset="0"/>
            </a:endParaRPr>
          </a:p>
        </p:txBody>
      </p:sp>
    </p:spTree>
    <p:extLst>
      <p:ext uri="{BB962C8B-B14F-4D97-AF65-F5344CB8AC3E}">
        <p14:creationId xmlns:p14="http://schemas.microsoft.com/office/powerpoint/2010/main" val="1917461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www.ncbi.nlm.nih.gov</a:t>
            </a:r>
            <a:r>
              <a:rPr lang="en-US" dirty="0"/>
              <a:t>/</a:t>
            </a:r>
            <a:r>
              <a:rPr lang="en-US" dirty="0" err="1"/>
              <a:t>pubmed</a:t>
            </a:r>
            <a:r>
              <a:rPr lang="en-US" dirty="0"/>
              <a:t>/29483656</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0000"/>
                </a:solidFill>
                <a:latin typeface="Arial" panose="020B0604020202020204" pitchFamily="34" charset="0"/>
              </a:rPr>
              <a:t>* A. F. </a:t>
            </a:r>
            <a:r>
              <a:rPr lang="en-US" sz="1200" dirty="0" err="1">
                <a:solidFill>
                  <a:srgbClr val="000000"/>
                </a:solidFill>
                <a:latin typeface="Arial" panose="020B0604020202020204" pitchFamily="34" charset="0"/>
              </a:rPr>
              <a:t>Pardinas</a:t>
            </a:r>
            <a:r>
              <a:rPr lang="en-US" sz="1200" i="1" dirty="0">
                <a:solidFill>
                  <a:srgbClr val="000000"/>
                </a:solidFill>
                <a:latin typeface="Arial" panose="020B0604020202020204" pitchFamily="34" charset="0"/>
              </a:rPr>
              <a:t> et al.</a:t>
            </a:r>
            <a:r>
              <a:rPr lang="en-US" sz="1200" dirty="0">
                <a:solidFill>
                  <a:srgbClr val="000000"/>
                </a:solidFill>
                <a:latin typeface="Arial" panose="020B0604020202020204" pitchFamily="34" charset="0"/>
              </a:rPr>
              <a:t>, Common schizophrenia alleles are enriched in mutation-intolerant genes and in regions under strong background selection. </a:t>
            </a:r>
            <a:r>
              <a:rPr lang="en-US" sz="1200" i="1" dirty="0">
                <a:solidFill>
                  <a:srgbClr val="000000"/>
                </a:solidFill>
                <a:latin typeface="Arial" panose="020B0604020202020204" pitchFamily="34" charset="0"/>
              </a:rPr>
              <a:t>Nat Genet</a:t>
            </a:r>
            <a:r>
              <a:rPr lang="en-US" sz="1200" dirty="0">
                <a:solidFill>
                  <a:srgbClr val="000000"/>
                </a:solidFill>
                <a:latin typeface="Arial" panose="020B0604020202020204" pitchFamily="34" charset="0"/>
              </a:rPr>
              <a:t> </a:t>
            </a:r>
            <a:r>
              <a:rPr lang="en-US" sz="1200" b="1" dirty="0">
                <a:solidFill>
                  <a:srgbClr val="000000"/>
                </a:solidFill>
                <a:latin typeface="Arial" panose="020B0604020202020204" pitchFamily="34" charset="0"/>
              </a:rPr>
              <a:t>50</a:t>
            </a:r>
            <a:r>
              <a:rPr lang="en-US" sz="1200" dirty="0">
                <a:solidFill>
                  <a:srgbClr val="000000"/>
                </a:solidFill>
                <a:latin typeface="Arial" panose="020B0604020202020204" pitchFamily="34" charset="0"/>
              </a:rPr>
              <a:t>, 381-389 (2018)</a:t>
            </a:r>
            <a:endParaRPr lang="en-US" sz="1200" dirty="0"/>
          </a:p>
          <a:p>
            <a:endParaRPr lang="en-US" dirty="0"/>
          </a:p>
        </p:txBody>
      </p:sp>
      <p:sp>
        <p:nvSpPr>
          <p:cNvPr id="4" name="Slide Number Placeholder 3"/>
          <p:cNvSpPr>
            <a:spLocks noGrp="1"/>
          </p:cNvSpPr>
          <p:nvPr>
            <p:ph type="sldNum" sz="quarter" idx="5"/>
          </p:nvPr>
        </p:nvSpPr>
        <p:spPr/>
        <p:txBody>
          <a:bodyPr/>
          <a:lstStyle/>
          <a:p>
            <a:pPr marL="0" marR="0" lvl="0" indent="0" algn="r" defTabSz="1023938" rtl="0" eaLnBrk="0" fontAlgn="base" latinLnBrk="0" hangingPunct="0">
              <a:lnSpc>
                <a:spcPct val="100000"/>
              </a:lnSpc>
              <a:spcBef>
                <a:spcPct val="0"/>
              </a:spcBef>
              <a:spcAft>
                <a:spcPct val="0"/>
              </a:spcAft>
              <a:buClrTx/>
              <a:buSzTx/>
              <a:buFontTx/>
              <a:buNone/>
              <a:tabLst/>
              <a:defRPr/>
            </a:pPr>
            <a:fld id="{73C43B9B-87D0-4380-A962-F69BD125AC41}" type="slidenum">
              <a:rPr kumimoji="0" lang="en-US" sz="14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1023938" rtl="0" eaLnBrk="0" fontAlgn="base" latinLnBrk="0" hangingPunct="0">
                <a:lnSpc>
                  <a:spcPct val="100000"/>
                </a:lnSpc>
                <a:spcBef>
                  <a:spcPct val="0"/>
                </a:spcBef>
                <a:spcAft>
                  <a:spcPct val="0"/>
                </a:spcAft>
                <a:buClrTx/>
                <a:buSzTx/>
                <a:buFontTx/>
                <a:buNone/>
                <a:tabLst/>
                <a:defRPr/>
              </a:pPr>
              <a:t>17</a:t>
            </a:fld>
            <a:endParaRPr kumimoji="0" lang="en-US" sz="14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29455323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0000"/>
                </a:solidFill>
                <a:latin typeface="Arial" panose="020B0604020202020204" pitchFamily="34" charset="0"/>
              </a:rPr>
              <a:t>* A. F. </a:t>
            </a:r>
            <a:r>
              <a:rPr lang="en-US" sz="1200" dirty="0" err="1">
                <a:solidFill>
                  <a:srgbClr val="000000"/>
                </a:solidFill>
                <a:latin typeface="Arial" panose="020B0604020202020204" pitchFamily="34" charset="0"/>
              </a:rPr>
              <a:t>Pardinas</a:t>
            </a:r>
            <a:r>
              <a:rPr lang="en-US" sz="1200" i="1" dirty="0">
                <a:solidFill>
                  <a:srgbClr val="000000"/>
                </a:solidFill>
                <a:latin typeface="Arial" panose="020B0604020202020204" pitchFamily="34" charset="0"/>
              </a:rPr>
              <a:t> et al.</a:t>
            </a:r>
            <a:r>
              <a:rPr lang="en-US" sz="1200" dirty="0">
                <a:solidFill>
                  <a:srgbClr val="000000"/>
                </a:solidFill>
                <a:latin typeface="Arial" panose="020B0604020202020204" pitchFamily="34" charset="0"/>
              </a:rPr>
              <a:t>, Common schizophrenia alleles are enriched in mutation-intolerant genes and in regions under strong background selection. </a:t>
            </a:r>
            <a:r>
              <a:rPr lang="en-US" sz="1200" i="1" dirty="0">
                <a:solidFill>
                  <a:srgbClr val="000000"/>
                </a:solidFill>
                <a:latin typeface="Arial" panose="020B0604020202020204" pitchFamily="34" charset="0"/>
              </a:rPr>
              <a:t>Nat Genet</a:t>
            </a:r>
            <a:r>
              <a:rPr lang="en-US" sz="1200" dirty="0">
                <a:solidFill>
                  <a:srgbClr val="000000"/>
                </a:solidFill>
                <a:latin typeface="Arial" panose="020B0604020202020204" pitchFamily="34" charset="0"/>
              </a:rPr>
              <a:t> </a:t>
            </a:r>
            <a:r>
              <a:rPr lang="en-US" sz="1200" b="1" dirty="0">
                <a:solidFill>
                  <a:srgbClr val="000000"/>
                </a:solidFill>
                <a:latin typeface="Arial" panose="020B0604020202020204" pitchFamily="34" charset="0"/>
              </a:rPr>
              <a:t>50</a:t>
            </a:r>
            <a:r>
              <a:rPr lang="en-US" sz="1200" dirty="0">
                <a:solidFill>
                  <a:srgbClr val="000000"/>
                </a:solidFill>
                <a:latin typeface="Arial" panose="020B0604020202020204" pitchFamily="34" charset="0"/>
              </a:rPr>
              <a:t>, 381-389 (2018)</a:t>
            </a:r>
            <a:endParaRPr lang="en-US" sz="1200" dirty="0"/>
          </a:p>
          <a:p>
            <a:endParaRPr lang="en-US" sz="1200" b="0" i="0" u="none" strike="noStrike" kern="1200" dirty="0">
              <a:solidFill>
                <a:schemeClr val="tx1"/>
              </a:solidFill>
              <a:effectLst/>
              <a:latin typeface="+mn-lt"/>
              <a:ea typeface="+mn-ea"/>
              <a:cs typeface="+mn-cs"/>
            </a:endParaRP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For example, we found a set of TFs having enriched binding sites (TFBSs) on the promoters of SCZ genes, revealing potential cis-regulatory mechanisms of TFs to SCZ gene expression (Fig. 6D). Also, we found additional TFs that have enriched binding sites on the enhancers that overlap with SCZ credible SNPs (Fig. 6D), suggesting potential distal regulatory mechanisms of SCZ credible SNPs via affecting TFBSs on enhancers. In particular, these TFs include REST, a transcriptional repressor for neuronal genes \cite{16150588}, and SOX7, a TF that promotes neuronal apoptosis \cite{25847511}.</a:t>
            </a:r>
            <a:endParaRPr lang="en-US" dirty="0"/>
          </a:p>
        </p:txBody>
      </p:sp>
      <p:sp>
        <p:nvSpPr>
          <p:cNvPr id="4" name="Slide Number Placeholder 3"/>
          <p:cNvSpPr>
            <a:spLocks noGrp="1"/>
          </p:cNvSpPr>
          <p:nvPr>
            <p:ph type="sldNum" sz="quarter" idx="5"/>
          </p:nvPr>
        </p:nvSpPr>
        <p:spPr/>
        <p:txBody>
          <a:bodyPr/>
          <a:lstStyle/>
          <a:p>
            <a:pPr marL="0" marR="0" lvl="0" indent="0" algn="r" defTabSz="1023938" rtl="0" eaLnBrk="0" fontAlgn="base" latinLnBrk="0" hangingPunct="0">
              <a:lnSpc>
                <a:spcPct val="100000"/>
              </a:lnSpc>
              <a:spcBef>
                <a:spcPct val="0"/>
              </a:spcBef>
              <a:spcAft>
                <a:spcPct val="0"/>
              </a:spcAft>
              <a:buClrTx/>
              <a:buSzTx/>
              <a:buFontTx/>
              <a:buNone/>
              <a:tabLst/>
              <a:defRPr/>
            </a:pPr>
            <a:fld id="{73C43B9B-87D0-4380-A962-F69BD125AC41}" type="slidenum">
              <a:rPr kumimoji="0" lang="en-US" sz="14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1023938" rtl="0" eaLnBrk="0" fontAlgn="base" latinLnBrk="0" hangingPunct="0">
                <a:lnSpc>
                  <a:spcPct val="100000"/>
                </a:lnSpc>
                <a:spcBef>
                  <a:spcPct val="0"/>
                </a:spcBef>
                <a:spcAft>
                  <a:spcPct val="0"/>
                </a:spcAft>
                <a:buClrTx/>
                <a:buSzTx/>
                <a:buFontTx/>
                <a:buNone/>
                <a:tabLst/>
                <a:defRPr/>
              </a:pPr>
              <a:t>18</a:t>
            </a:fld>
            <a:endParaRPr kumimoji="0" lang="en-US" sz="14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17900185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Slide Image Placeholder 1"/>
          <p:cNvSpPr>
            <a:spLocks noGrp="1" noRot="1" noChangeAspect="1" noTextEdit="1"/>
          </p:cNvSpPr>
          <p:nvPr>
            <p:ph type="sldImg"/>
          </p:nvPr>
        </p:nvSpPr>
        <p:spPr>
          <a:ln/>
        </p:spPr>
      </p:sp>
      <p:sp>
        <p:nvSpPr>
          <p:cNvPr id="55298" name="Notes Placeholder 2"/>
          <p:cNvSpPr>
            <a:spLocks noGrp="1"/>
          </p:cNvSpPr>
          <p:nvPr>
            <p:ph type="body" idx="1"/>
          </p:nvPr>
        </p:nvSpPr>
        <p:spPr>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spcBef>
                <a:spcPct val="0"/>
              </a:spcBef>
            </a:pPr>
            <a:endParaRPr lang="en-US" altLang="en-US">
              <a:latin typeface="Arial" charset="0"/>
              <a:ea typeface="ＭＳ Ｐゴシック" charset="-128"/>
              <a:cs typeface="ＭＳ Ｐゴシック" charset="-128"/>
            </a:endParaRPr>
          </a:p>
        </p:txBody>
      </p:sp>
      <p:sp>
        <p:nvSpPr>
          <p:cNvPr id="55299"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1023938">
              <a:defRPr sz="1200" b="1">
                <a:solidFill>
                  <a:schemeClr val="tx1"/>
                </a:solidFill>
                <a:latin typeface="Arial" charset="0"/>
                <a:ea typeface="ＭＳ Ｐゴシック" charset="-128"/>
                <a:cs typeface="ＭＳ Ｐゴシック" charset="-128"/>
              </a:defRPr>
            </a:lvl1pPr>
            <a:lvl2pPr marL="742950" indent="-285750" defTabSz="1023938">
              <a:defRPr sz="1200" b="1">
                <a:solidFill>
                  <a:schemeClr val="tx1"/>
                </a:solidFill>
                <a:latin typeface="Arial" charset="0"/>
                <a:ea typeface="ＭＳ Ｐゴシック" charset="-128"/>
                <a:cs typeface="ＭＳ Ｐゴシック" charset="-128"/>
              </a:defRPr>
            </a:lvl2pPr>
            <a:lvl3pPr marL="1143000" indent="-228600" defTabSz="1023938">
              <a:defRPr sz="1200" b="1">
                <a:solidFill>
                  <a:schemeClr val="tx1"/>
                </a:solidFill>
                <a:latin typeface="Arial" charset="0"/>
                <a:ea typeface="ＭＳ Ｐゴシック" charset="-128"/>
                <a:cs typeface="ＭＳ Ｐゴシック" charset="-128"/>
              </a:defRPr>
            </a:lvl3pPr>
            <a:lvl4pPr marL="1600200" indent="-228600" defTabSz="1023938">
              <a:defRPr sz="1200" b="1">
                <a:solidFill>
                  <a:schemeClr val="tx1"/>
                </a:solidFill>
                <a:latin typeface="Arial" charset="0"/>
                <a:ea typeface="ＭＳ Ｐゴシック" charset="-128"/>
                <a:cs typeface="ＭＳ Ｐゴシック" charset="-128"/>
              </a:defRPr>
            </a:lvl4pPr>
            <a:lvl5pPr marL="2057400" indent="-228600" defTabSz="1023938">
              <a:defRPr sz="1200" b="1">
                <a:solidFill>
                  <a:schemeClr val="tx1"/>
                </a:solidFill>
                <a:latin typeface="Arial" charset="0"/>
                <a:ea typeface="ＭＳ Ｐゴシック" charset="-128"/>
                <a:cs typeface="ＭＳ Ｐゴシック" charset="-128"/>
              </a:defRPr>
            </a:lvl5pPr>
            <a:lvl6pPr marL="25146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6pPr>
            <a:lvl7pPr marL="29718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7pPr>
            <a:lvl8pPr marL="34290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8pPr>
            <a:lvl9pPr marL="38862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9pPr>
          </a:lstStyle>
          <a:p>
            <a:fld id="{7803B6C6-9E1B-0D42-B041-C97D9D843782}" type="slidenum">
              <a:rPr lang="en-US" altLang="en-US" sz="1400" b="0">
                <a:solidFill>
                  <a:srgbClr val="000000"/>
                </a:solidFill>
                <a:latin typeface="Calibri" charset="0"/>
              </a:rPr>
              <a:pPr/>
              <a:t>19</a:t>
            </a:fld>
            <a:endParaRPr lang="en-US" altLang="en-US" sz="1400" b="0">
              <a:solidFill>
                <a:srgbClr val="000000"/>
              </a:solidFill>
              <a:latin typeface="Calibri" charset="0"/>
            </a:endParaRPr>
          </a:p>
        </p:txBody>
      </p:sp>
    </p:spTree>
    <p:extLst>
      <p:ext uri="{BB962C8B-B14F-4D97-AF65-F5344CB8AC3E}">
        <p14:creationId xmlns:p14="http://schemas.microsoft.com/office/powerpoint/2010/main" val="20991652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Slide Image Placeholder 1"/>
          <p:cNvSpPr>
            <a:spLocks noGrp="1" noRot="1" noChangeAspect="1" noTextEdit="1"/>
          </p:cNvSpPr>
          <p:nvPr>
            <p:ph type="sldImg"/>
          </p:nvPr>
        </p:nvSpPr>
        <p:spPr>
          <a:ln/>
        </p:spPr>
      </p:sp>
      <p:sp>
        <p:nvSpPr>
          <p:cNvPr id="55298" name="Notes Placeholder 2"/>
          <p:cNvSpPr>
            <a:spLocks noGrp="1"/>
          </p:cNvSpPr>
          <p:nvPr>
            <p:ph type="body" idx="1"/>
          </p:nvPr>
        </p:nvSpPr>
        <p:spPr>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spcBef>
                <a:spcPct val="0"/>
              </a:spcBef>
            </a:pPr>
            <a:endParaRPr lang="en-US" altLang="en-US">
              <a:latin typeface="Arial" charset="0"/>
              <a:ea typeface="ＭＳ Ｐゴシック" charset="-128"/>
              <a:cs typeface="ＭＳ Ｐゴシック" charset="-128"/>
            </a:endParaRPr>
          </a:p>
        </p:txBody>
      </p:sp>
      <p:sp>
        <p:nvSpPr>
          <p:cNvPr id="55299"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1023938">
              <a:defRPr sz="1200" b="1">
                <a:solidFill>
                  <a:schemeClr val="tx1"/>
                </a:solidFill>
                <a:latin typeface="Arial" charset="0"/>
                <a:ea typeface="ＭＳ Ｐゴシック" charset="-128"/>
                <a:cs typeface="ＭＳ Ｐゴシック" charset="-128"/>
              </a:defRPr>
            </a:lvl1pPr>
            <a:lvl2pPr marL="742950" indent="-285750" defTabSz="1023938">
              <a:defRPr sz="1200" b="1">
                <a:solidFill>
                  <a:schemeClr val="tx1"/>
                </a:solidFill>
                <a:latin typeface="Arial" charset="0"/>
                <a:ea typeface="ＭＳ Ｐゴシック" charset="-128"/>
                <a:cs typeface="ＭＳ Ｐゴシック" charset="-128"/>
              </a:defRPr>
            </a:lvl2pPr>
            <a:lvl3pPr marL="1143000" indent="-228600" defTabSz="1023938">
              <a:defRPr sz="1200" b="1">
                <a:solidFill>
                  <a:schemeClr val="tx1"/>
                </a:solidFill>
                <a:latin typeface="Arial" charset="0"/>
                <a:ea typeface="ＭＳ Ｐゴシック" charset="-128"/>
                <a:cs typeface="ＭＳ Ｐゴシック" charset="-128"/>
              </a:defRPr>
            </a:lvl3pPr>
            <a:lvl4pPr marL="1600200" indent="-228600" defTabSz="1023938">
              <a:defRPr sz="1200" b="1">
                <a:solidFill>
                  <a:schemeClr val="tx1"/>
                </a:solidFill>
                <a:latin typeface="Arial" charset="0"/>
                <a:ea typeface="ＭＳ Ｐゴシック" charset="-128"/>
                <a:cs typeface="ＭＳ Ｐゴシック" charset="-128"/>
              </a:defRPr>
            </a:lvl4pPr>
            <a:lvl5pPr marL="2057400" indent="-228600" defTabSz="1023938">
              <a:defRPr sz="1200" b="1">
                <a:solidFill>
                  <a:schemeClr val="tx1"/>
                </a:solidFill>
                <a:latin typeface="Arial" charset="0"/>
                <a:ea typeface="ＭＳ Ｐゴシック" charset="-128"/>
                <a:cs typeface="ＭＳ Ｐゴシック" charset="-128"/>
              </a:defRPr>
            </a:lvl5pPr>
            <a:lvl6pPr marL="25146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6pPr>
            <a:lvl7pPr marL="29718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7pPr>
            <a:lvl8pPr marL="34290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8pPr>
            <a:lvl9pPr marL="38862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9pPr>
          </a:lstStyle>
          <a:p>
            <a:fld id="{7803B6C6-9E1B-0D42-B041-C97D9D843782}" type="slidenum">
              <a:rPr lang="en-US" altLang="en-US" sz="1400" b="0">
                <a:solidFill>
                  <a:srgbClr val="000000"/>
                </a:solidFill>
                <a:latin typeface="Calibri" charset="0"/>
              </a:rPr>
              <a:pPr/>
              <a:t>24</a:t>
            </a:fld>
            <a:endParaRPr lang="en-US" altLang="en-US" sz="1400" b="0">
              <a:solidFill>
                <a:srgbClr val="000000"/>
              </a:solidFill>
              <a:latin typeface="Calibri" charset="0"/>
            </a:endParaRPr>
          </a:p>
        </p:txBody>
      </p:sp>
    </p:spTree>
    <p:extLst>
      <p:ext uri="{BB962C8B-B14F-4D97-AF65-F5344CB8AC3E}">
        <p14:creationId xmlns:p14="http://schemas.microsoft.com/office/powerpoint/2010/main" val="21132078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Slide Image Placeholder 1"/>
          <p:cNvSpPr>
            <a:spLocks noGrp="1" noRot="1" noChangeAspect="1" noTextEdit="1"/>
          </p:cNvSpPr>
          <p:nvPr>
            <p:ph type="sldImg"/>
          </p:nvPr>
        </p:nvSpPr>
        <p:spPr>
          <a:ln/>
        </p:spPr>
      </p:sp>
      <p:sp>
        <p:nvSpPr>
          <p:cNvPr id="55298" name="Notes Placeholder 2"/>
          <p:cNvSpPr>
            <a:spLocks noGrp="1"/>
          </p:cNvSpPr>
          <p:nvPr>
            <p:ph type="body" idx="1"/>
          </p:nvPr>
        </p:nvSpPr>
        <p:spPr>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spcBef>
                <a:spcPct val="0"/>
              </a:spcBef>
            </a:pPr>
            <a:endParaRPr lang="en-US" altLang="en-US">
              <a:latin typeface="Arial" charset="0"/>
              <a:ea typeface="ＭＳ Ｐゴシック" charset="-128"/>
              <a:cs typeface="ＭＳ Ｐゴシック" charset="-128"/>
            </a:endParaRPr>
          </a:p>
        </p:txBody>
      </p:sp>
      <p:sp>
        <p:nvSpPr>
          <p:cNvPr id="55299"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1023938">
              <a:defRPr sz="1200" b="1">
                <a:solidFill>
                  <a:schemeClr val="tx1"/>
                </a:solidFill>
                <a:latin typeface="Arial" charset="0"/>
                <a:ea typeface="ＭＳ Ｐゴシック" charset="-128"/>
                <a:cs typeface="ＭＳ Ｐゴシック" charset="-128"/>
              </a:defRPr>
            </a:lvl1pPr>
            <a:lvl2pPr marL="742950" indent="-285750" defTabSz="1023938">
              <a:defRPr sz="1200" b="1">
                <a:solidFill>
                  <a:schemeClr val="tx1"/>
                </a:solidFill>
                <a:latin typeface="Arial" charset="0"/>
                <a:ea typeface="ＭＳ Ｐゴシック" charset="-128"/>
                <a:cs typeface="ＭＳ Ｐゴシック" charset="-128"/>
              </a:defRPr>
            </a:lvl2pPr>
            <a:lvl3pPr marL="1143000" indent="-228600" defTabSz="1023938">
              <a:defRPr sz="1200" b="1">
                <a:solidFill>
                  <a:schemeClr val="tx1"/>
                </a:solidFill>
                <a:latin typeface="Arial" charset="0"/>
                <a:ea typeface="ＭＳ Ｐゴシック" charset="-128"/>
                <a:cs typeface="ＭＳ Ｐゴシック" charset="-128"/>
              </a:defRPr>
            </a:lvl3pPr>
            <a:lvl4pPr marL="1600200" indent="-228600" defTabSz="1023938">
              <a:defRPr sz="1200" b="1">
                <a:solidFill>
                  <a:schemeClr val="tx1"/>
                </a:solidFill>
                <a:latin typeface="Arial" charset="0"/>
                <a:ea typeface="ＭＳ Ｐゴシック" charset="-128"/>
                <a:cs typeface="ＭＳ Ｐゴシック" charset="-128"/>
              </a:defRPr>
            </a:lvl4pPr>
            <a:lvl5pPr marL="2057400" indent="-228600" defTabSz="1023938">
              <a:defRPr sz="1200" b="1">
                <a:solidFill>
                  <a:schemeClr val="tx1"/>
                </a:solidFill>
                <a:latin typeface="Arial" charset="0"/>
                <a:ea typeface="ＭＳ Ｐゴシック" charset="-128"/>
                <a:cs typeface="ＭＳ Ｐゴシック" charset="-128"/>
              </a:defRPr>
            </a:lvl5pPr>
            <a:lvl6pPr marL="25146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6pPr>
            <a:lvl7pPr marL="29718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7pPr>
            <a:lvl8pPr marL="34290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8pPr>
            <a:lvl9pPr marL="38862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9pPr>
          </a:lstStyle>
          <a:p>
            <a:fld id="{7803B6C6-9E1B-0D42-B041-C97D9D843782}" type="slidenum">
              <a:rPr lang="en-US" altLang="en-US" sz="1400" b="0">
                <a:solidFill>
                  <a:srgbClr val="000000"/>
                </a:solidFill>
                <a:latin typeface="Calibri" charset="0"/>
              </a:rPr>
              <a:pPr/>
              <a:t>30</a:t>
            </a:fld>
            <a:endParaRPr lang="en-US" altLang="en-US" sz="1400" b="0">
              <a:solidFill>
                <a:srgbClr val="000000"/>
              </a:solidFill>
              <a:latin typeface="Calibri" charset="0"/>
            </a:endParaRPr>
          </a:p>
        </p:txBody>
      </p:sp>
    </p:spTree>
    <p:extLst>
      <p:ext uri="{BB962C8B-B14F-4D97-AF65-F5344CB8AC3E}">
        <p14:creationId xmlns:p14="http://schemas.microsoft.com/office/powerpoint/2010/main" val="6427398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Slide Image Placeholder 1"/>
          <p:cNvSpPr>
            <a:spLocks noGrp="1" noRot="1" noChangeAspect="1" noTextEdit="1"/>
          </p:cNvSpPr>
          <p:nvPr>
            <p:ph type="sldImg"/>
          </p:nvPr>
        </p:nvSpPr>
        <p:spPr>
          <a:ln/>
        </p:spPr>
      </p:sp>
      <p:sp>
        <p:nvSpPr>
          <p:cNvPr id="55298" name="Notes Placeholder 2"/>
          <p:cNvSpPr>
            <a:spLocks noGrp="1"/>
          </p:cNvSpPr>
          <p:nvPr>
            <p:ph type="body" idx="1"/>
          </p:nvPr>
        </p:nvSpPr>
        <p:spPr>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spcBef>
                <a:spcPct val="0"/>
              </a:spcBef>
            </a:pPr>
            <a:endParaRPr lang="en-US" altLang="en-US">
              <a:latin typeface="Arial" charset="0"/>
              <a:ea typeface="ＭＳ Ｐゴシック" charset="-128"/>
              <a:cs typeface="ＭＳ Ｐゴシック" charset="-128"/>
            </a:endParaRPr>
          </a:p>
        </p:txBody>
      </p:sp>
      <p:sp>
        <p:nvSpPr>
          <p:cNvPr id="55299"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1023938">
              <a:defRPr sz="1200" b="1">
                <a:solidFill>
                  <a:schemeClr val="tx1"/>
                </a:solidFill>
                <a:latin typeface="Arial" charset="0"/>
                <a:ea typeface="ＭＳ Ｐゴシック" charset="-128"/>
                <a:cs typeface="ＭＳ Ｐゴシック" charset="-128"/>
              </a:defRPr>
            </a:lvl1pPr>
            <a:lvl2pPr marL="742950" indent="-285750" defTabSz="1023938">
              <a:defRPr sz="1200" b="1">
                <a:solidFill>
                  <a:schemeClr val="tx1"/>
                </a:solidFill>
                <a:latin typeface="Arial" charset="0"/>
                <a:ea typeface="ＭＳ Ｐゴシック" charset="-128"/>
                <a:cs typeface="ＭＳ Ｐゴシック" charset="-128"/>
              </a:defRPr>
            </a:lvl2pPr>
            <a:lvl3pPr marL="1143000" indent="-228600" defTabSz="1023938">
              <a:defRPr sz="1200" b="1">
                <a:solidFill>
                  <a:schemeClr val="tx1"/>
                </a:solidFill>
                <a:latin typeface="Arial" charset="0"/>
                <a:ea typeface="ＭＳ Ｐゴシック" charset="-128"/>
                <a:cs typeface="ＭＳ Ｐゴシック" charset="-128"/>
              </a:defRPr>
            </a:lvl3pPr>
            <a:lvl4pPr marL="1600200" indent="-228600" defTabSz="1023938">
              <a:defRPr sz="1200" b="1">
                <a:solidFill>
                  <a:schemeClr val="tx1"/>
                </a:solidFill>
                <a:latin typeface="Arial" charset="0"/>
                <a:ea typeface="ＭＳ Ｐゴシック" charset="-128"/>
                <a:cs typeface="ＭＳ Ｐゴシック" charset="-128"/>
              </a:defRPr>
            </a:lvl4pPr>
            <a:lvl5pPr marL="2057400" indent="-228600" defTabSz="1023938">
              <a:defRPr sz="1200" b="1">
                <a:solidFill>
                  <a:schemeClr val="tx1"/>
                </a:solidFill>
                <a:latin typeface="Arial" charset="0"/>
                <a:ea typeface="ＭＳ Ｐゴシック" charset="-128"/>
                <a:cs typeface="ＭＳ Ｐゴシック" charset="-128"/>
              </a:defRPr>
            </a:lvl5pPr>
            <a:lvl6pPr marL="25146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6pPr>
            <a:lvl7pPr marL="29718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7pPr>
            <a:lvl8pPr marL="34290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8pPr>
            <a:lvl9pPr marL="38862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9pPr>
          </a:lstStyle>
          <a:p>
            <a:fld id="{7803B6C6-9E1B-0D42-B041-C97D9D843782}" type="slidenum">
              <a:rPr lang="en-US" altLang="en-US" sz="1400" b="0">
                <a:solidFill>
                  <a:srgbClr val="000000"/>
                </a:solidFill>
                <a:latin typeface="Calibri" charset="0"/>
              </a:rPr>
              <a:pPr/>
              <a:t>31</a:t>
            </a:fld>
            <a:endParaRPr lang="en-US" altLang="en-US" sz="1400" b="0">
              <a:solidFill>
                <a:srgbClr val="000000"/>
              </a:solidFill>
              <a:latin typeface="Calibri" charset="0"/>
            </a:endParaRPr>
          </a:p>
        </p:txBody>
      </p:sp>
    </p:spTree>
    <p:extLst>
      <p:ext uri="{BB962C8B-B14F-4D97-AF65-F5344CB8AC3E}">
        <p14:creationId xmlns:p14="http://schemas.microsoft.com/office/powerpoint/2010/main" val="12966213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3C43B9B-87D0-4380-A962-F69BD125AC41}" type="slidenum">
              <a:rPr lang="en-US" smtClean="0">
                <a:solidFill>
                  <a:prstClr val="black"/>
                </a:solidFill>
              </a:rPr>
              <a:pPr/>
              <a:t>3</a:t>
            </a:fld>
            <a:endParaRPr lang="en-US">
              <a:solidFill>
                <a:prstClr val="black"/>
              </a:solidFill>
            </a:endParaRPr>
          </a:p>
        </p:txBody>
      </p:sp>
    </p:spTree>
    <p:extLst>
      <p:ext uri="{BB962C8B-B14F-4D97-AF65-F5344CB8AC3E}">
        <p14:creationId xmlns:p14="http://schemas.microsoft.com/office/powerpoint/2010/main" val="7104779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Slide Image Placeholder 1"/>
          <p:cNvSpPr>
            <a:spLocks noGrp="1" noRot="1" noChangeAspect="1" noTextEdit="1"/>
          </p:cNvSpPr>
          <p:nvPr>
            <p:ph type="sldImg"/>
          </p:nvPr>
        </p:nvSpPr>
        <p:spPr>
          <a:ln/>
        </p:spPr>
      </p:sp>
      <p:sp>
        <p:nvSpPr>
          <p:cNvPr id="55298" name="Notes Placeholder 2"/>
          <p:cNvSpPr>
            <a:spLocks noGrp="1"/>
          </p:cNvSpPr>
          <p:nvPr>
            <p:ph type="body" idx="1"/>
          </p:nvPr>
        </p:nvSpPr>
        <p:spPr>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spcBef>
                <a:spcPct val="0"/>
              </a:spcBef>
            </a:pPr>
            <a:endParaRPr lang="en-US" altLang="en-US">
              <a:latin typeface="Arial" charset="0"/>
              <a:ea typeface="ＭＳ Ｐゴシック" charset="-128"/>
              <a:cs typeface="ＭＳ Ｐゴシック" charset="-128"/>
            </a:endParaRPr>
          </a:p>
        </p:txBody>
      </p:sp>
      <p:sp>
        <p:nvSpPr>
          <p:cNvPr id="55299"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1023938">
              <a:defRPr sz="1200" b="1">
                <a:solidFill>
                  <a:schemeClr val="tx1"/>
                </a:solidFill>
                <a:latin typeface="Arial" charset="0"/>
                <a:ea typeface="ＭＳ Ｐゴシック" charset="-128"/>
                <a:cs typeface="ＭＳ Ｐゴシック" charset="-128"/>
              </a:defRPr>
            </a:lvl1pPr>
            <a:lvl2pPr marL="742950" indent="-285750" defTabSz="1023938">
              <a:defRPr sz="1200" b="1">
                <a:solidFill>
                  <a:schemeClr val="tx1"/>
                </a:solidFill>
                <a:latin typeface="Arial" charset="0"/>
                <a:ea typeface="ＭＳ Ｐゴシック" charset="-128"/>
                <a:cs typeface="ＭＳ Ｐゴシック" charset="-128"/>
              </a:defRPr>
            </a:lvl2pPr>
            <a:lvl3pPr marL="1143000" indent="-228600" defTabSz="1023938">
              <a:defRPr sz="1200" b="1">
                <a:solidFill>
                  <a:schemeClr val="tx1"/>
                </a:solidFill>
                <a:latin typeface="Arial" charset="0"/>
                <a:ea typeface="ＭＳ Ｐゴシック" charset="-128"/>
                <a:cs typeface="ＭＳ Ｐゴシック" charset="-128"/>
              </a:defRPr>
            </a:lvl3pPr>
            <a:lvl4pPr marL="1600200" indent="-228600" defTabSz="1023938">
              <a:defRPr sz="1200" b="1">
                <a:solidFill>
                  <a:schemeClr val="tx1"/>
                </a:solidFill>
                <a:latin typeface="Arial" charset="0"/>
                <a:ea typeface="ＭＳ Ｐゴシック" charset="-128"/>
                <a:cs typeface="ＭＳ Ｐゴシック" charset="-128"/>
              </a:defRPr>
            </a:lvl4pPr>
            <a:lvl5pPr marL="2057400" indent="-228600" defTabSz="1023938">
              <a:defRPr sz="1200" b="1">
                <a:solidFill>
                  <a:schemeClr val="tx1"/>
                </a:solidFill>
                <a:latin typeface="Arial" charset="0"/>
                <a:ea typeface="ＭＳ Ｐゴシック" charset="-128"/>
                <a:cs typeface="ＭＳ Ｐゴシック" charset="-128"/>
              </a:defRPr>
            </a:lvl5pPr>
            <a:lvl6pPr marL="25146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6pPr>
            <a:lvl7pPr marL="29718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7pPr>
            <a:lvl8pPr marL="34290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8pPr>
            <a:lvl9pPr marL="38862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9pPr>
          </a:lstStyle>
          <a:p>
            <a:fld id="{7803B6C6-9E1B-0D42-B041-C97D9D843782}" type="slidenum">
              <a:rPr lang="en-US" altLang="en-US" sz="1400" b="0">
                <a:solidFill>
                  <a:srgbClr val="000000"/>
                </a:solidFill>
                <a:latin typeface="Calibri" charset="0"/>
              </a:rPr>
              <a:pPr/>
              <a:t>4</a:t>
            </a:fld>
            <a:endParaRPr lang="en-US" altLang="en-US" sz="1400" b="0">
              <a:solidFill>
                <a:srgbClr val="000000"/>
              </a:solidFill>
              <a:latin typeface="Calibri" charset="0"/>
            </a:endParaRPr>
          </a:p>
        </p:txBody>
      </p:sp>
    </p:spTree>
    <p:extLst>
      <p:ext uri="{BB962C8B-B14F-4D97-AF65-F5344CB8AC3E}">
        <p14:creationId xmlns:p14="http://schemas.microsoft.com/office/powerpoint/2010/main" val="8596443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Slide Image Placeholder 1"/>
          <p:cNvSpPr>
            <a:spLocks noGrp="1" noRot="1" noChangeAspect="1" noTextEdit="1"/>
          </p:cNvSpPr>
          <p:nvPr>
            <p:ph type="sldImg"/>
          </p:nvPr>
        </p:nvSpPr>
        <p:spPr>
          <a:ln/>
        </p:spPr>
      </p:sp>
      <p:sp>
        <p:nvSpPr>
          <p:cNvPr id="55298" name="Notes Placeholder 2"/>
          <p:cNvSpPr>
            <a:spLocks noGrp="1"/>
          </p:cNvSpPr>
          <p:nvPr>
            <p:ph type="body" idx="1"/>
          </p:nvPr>
        </p:nvSpPr>
        <p:spPr>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spcBef>
                <a:spcPct val="0"/>
              </a:spcBef>
            </a:pPr>
            <a:endParaRPr lang="en-US" altLang="en-US">
              <a:latin typeface="Arial" charset="0"/>
              <a:ea typeface="ＭＳ Ｐゴシック" charset="-128"/>
              <a:cs typeface="ＭＳ Ｐゴシック" charset="-128"/>
            </a:endParaRPr>
          </a:p>
        </p:txBody>
      </p:sp>
      <p:sp>
        <p:nvSpPr>
          <p:cNvPr id="55299"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1023938">
              <a:defRPr sz="1200" b="1">
                <a:solidFill>
                  <a:schemeClr val="tx1"/>
                </a:solidFill>
                <a:latin typeface="Arial" charset="0"/>
                <a:ea typeface="ＭＳ Ｐゴシック" charset="-128"/>
                <a:cs typeface="ＭＳ Ｐゴシック" charset="-128"/>
              </a:defRPr>
            </a:lvl1pPr>
            <a:lvl2pPr marL="742950" indent="-285750" defTabSz="1023938">
              <a:defRPr sz="1200" b="1">
                <a:solidFill>
                  <a:schemeClr val="tx1"/>
                </a:solidFill>
                <a:latin typeface="Arial" charset="0"/>
                <a:ea typeface="ＭＳ Ｐゴシック" charset="-128"/>
                <a:cs typeface="ＭＳ Ｐゴシック" charset="-128"/>
              </a:defRPr>
            </a:lvl2pPr>
            <a:lvl3pPr marL="1143000" indent="-228600" defTabSz="1023938">
              <a:defRPr sz="1200" b="1">
                <a:solidFill>
                  <a:schemeClr val="tx1"/>
                </a:solidFill>
                <a:latin typeface="Arial" charset="0"/>
                <a:ea typeface="ＭＳ Ｐゴシック" charset="-128"/>
                <a:cs typeface="ＭＳ Ｐゴシック" charset="-128"/>
              </a:defRPr>
            </a:lvl3pPr>
            <a:lvl4pPr marL="1600200" indent="-228600" defTabSz="1023938">
              <a:defRPr sz="1200" b="1">
                <a:solidFill>
                  <a:schemeClr val="tx1"/>
                </a:solidFill>
                <a:latin typeface="Arial" charset="0"/>
                <a:ea typeface="ＭＳ Ｐゴシック" charset="-128"/>
                <a:cs typeface="ＭＳ Ｐゴシック" charset="-128"/>
              </a:defRPr>
            </a:lvl4pPr>
            <a:lvl5pPr marL="2057400" indent="-228600" defTabSz="1023938">
              <a:defRPr sz="1200" b="1">
                <a:solidFill>
                  <a:schemeClr val="tx1"/>
                </a:solidFill>
                <a:latin typeface="Arial" charset="0"/>
                <a:ea typeface="ＭＳ Ｐゴシック" charset="-128"/>
                <a:cs typeface="ＭＳ Ｐゴシック" charset="-128"/>
              </a:defRPr>
            </a:lvl5pPr>
            <a:lvl6pPr marL="25146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6pPr>
            <a:lvl7pPr marL="29718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7pPr>
            <a:lvl8pPr marL="34290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8pPr>
            <a:lvl9pPr marL="38862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9pPr>
          </a:lstStyle>
          <a:p>
            <a:fld id="{7803B6C6-9E1B-0D42-B041-C97D9D843782}" type="slidenum">
              <a:rPr lang="en-US" altLang="en-US" sz="1400" b="0">
                <a:solidFill>
                  <a:srgbClr val="000000"/>
                </a:solidFill>
                <a:latin typeface="Calibri" charset="0"/>
              </a:rPr>
              <a:pPr/>
              <a:t>5</a:t>
            </a:fld>
            <a:endParaRPr lang="en-US" altLang="en-US" sz="1400" b="0">
              <a:solidFill>
                <a:srgbClr val="000000"/>
              </a:solidFill>
              <a:latin typeface="Calibri" charset="0"/>
            </a:endParaRPr>
          </a:p>
        </p:txBody>
      </p:sp>
    </p:spTree>
    <p:extLst>
      <p:ext uri="{BB962C8B-B14F-4D97-AF65-F5344CB8AC3E}">
        <p14:creationId xmlns:p14="http://schemas.microsoft.com/office/powerpoint/2010/main" val="10008035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CD805E3-5682-9C42-B250-E381CFDC8FEE}" type="slidenum">
              <a:rPr lang="en-US" smtClean="0"/>
              <a:t>7</a:t>
            </a:fld>
            <a:endParaRPr lang="en-US"/>
          </a:p>
        </p:txBody>
      </p:sp>
    </p:spTree>
    <p:extLst>
      <p:ext uri="{BB962C8B-B14F-4D97-AF65-F5344CB8AC3E}">
        <p14:creationId xmlns:p14="http://schemas.microsoft.com/office/powerpoint/2010/main" val="16941440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 Rubenstein et al., </a:t>
            </a:r>
            <a:r>
              <a:rPr lang="en-US" sz="1200" b="1" i="0" kern="1200" dirty="0">
                <a:solidFill>
                  <a:schemeClr val="tx1"/>
                </a:solidFill>
                <a:effectLst/>
                <a:latin typeface="+mn-lt"/>
                <a:ea typeface="+mn-ea"/>
                <a:cs typeface="+mn-cs"/>
              </a:rPr>
              <a:t>Model of autism: increased ratio of excitation/inhibition in key neural systems, Genes Brain </a:t>
            </a:r>
            <a:r>
              <a:rPr lang="en-US" sz="1200" b="1" i="0" kern="1200" dirty="0" err="1">
                <a:solidFill>
                  <a:schemeClr val="tx1"/>
                </a:solidFill>
                <a:effectLst/>
                <a:latin typeface="+mn-lt"/>
                <a:ea typeface="+mn-ea"/>
                <a:cs typeface="+mn-cs"/>
              </a:rPr>
              <a:t>Behav</a:t>
            </a:r>
            <a:r>
              <a:rPr lang="en-US" sz="1200" b="1" i="0" kern="1200" dirty="0">
                <a:solidFill>
                  <a:schemeClr val="tx1"/>
                </a:solidFill>
                <a:effectLst/>
                <a:latin typeface="+mn-lt"/>
                <a:ea typeface="+mn-ea"/>
                <a:cs typeface="+mn-cs"/>
              </a:rPr>
              <a:t>. 2003</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kern="1200" dirty="0">
                <a:solidFill>
                  <a:schemeClr val="tx1"/>
                </a:solidFill>
                <a:effectLst/>
                <a:latin typeface="+mn-lt"/>
                <a:ea typeface="+mn-ea"/>
                <a:cs typeface="+mn-cs"/>
              </a:rPr>
              <a:t>** </a:t>
            </a:r>
            <a:r>
              <a:rPr lang="en-US" sz="1200" b="1" i="0" kern="1200" dirty="0" err="1">
                <a:solidFill>
                  <a:schemeClr val="tx1"/>
                </a:solidFill>
                <a:effectLst/>
                <a:latin typeface="+mn-lt"/>
                <a:ea typeface="+mn-ea"/>
                <a:cs typeface="+mn-cs"/>
              </a:rPr>
              <a:t>Gandal</a:t>
            </a:r>
            <a:r>
              <a:rPr lang="en-US" sz="1200" b="1" i="0" kern="1200" dirty="0">
                <a:solidFill>
                  <a:schemeClr val="tx1"/>
                </a:solidFill>
                <a:effectLst/>
                <a:latin typeface="+mn-lt"/>
                <a:ea typeface="+mn-ea"/>
                <a:cs typeface="+mn-cs"/>
              </a:rPr>
              <a:t> et al., </a:t>
            </a:r>
            <a:r>
              <a:rPr lang="en-US" sz="1200" b="0" i="0" kern="1200" dirty="0">
                <a:solidFill>
                  <a:schemeClr val="tx1"/>
                </a:solidFill>
                <a:effectLst/>
                <a:latin typeface="+mn-lt"/>
                <a:ea typeface="+mn-ea"/>
                <a:cs typeface="+mn-cs"/>
              </a:rPr>
              <a:t>Shared molecular neuropathology across major psychiatric disorders parallels polygenic overlap, Science 2018</a:t>
            </a:r>
            <a:endParaRPr lang="en-US" sz="1200" b="1"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3C43B9B-87D0-4380-A962-F69BD125AC41}" type="slidenum">
              <a:rPr lang="en-US" smtClean="0"/>
              <a:t>8</a:t>
            </a:fld>
            <a:endParaRPr lang="en-US"/>
          </a:p>
        </p:txBody>
      </p:sp>
    </p:spTree>
    <p:extLst>
      <p:ext uri="{BB962C8B-B14F-4D97-AF65-F5344CB8AC3E}">
        <p14:creationId xmlns:p14="http://schemas.microsoft.com/office/powerpoint/2010/main" val="1186145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Slide Image Placeholder 1"/>
          <p:cNvSpPr>
            <a:spLocks noGrp="1" noRot="1" noChangeAspect="1" noTextEdit="1"/>
          </p:cNvSpPr>
          <p:nvPr>
            <p:ph type="sldImg"/>
          </p:nvPr>
        </p:nvSpPr>
        <p:spPr>
          <a:ln/>
        </p:spPr>
      </p:sp>
      <p:sp>
        <p:nvSpPr>
          <p:cNvPr id="55298" name="Notes Placeholder 2"/>
          <p:cNvSpPr>
            <a:spLocks noGrp="1"/>
          </p:cNvSpPr>
          <p:nvPr>
            <p:ph type="body" idx="1"/>
          </p:nvPr>
        </p:nvSpPr>
        <p:spPr>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spcBef>
                <a:spcPct val="0"/>
              </a:spcBef>
            </a:pPr>
            <a:endParaRPr lang="en-US" altLang="en-US">
              <a:latin typeface="Arial" charset="0"/>
              <a:ea typeface="ＭＳ Ｐゴシック" charset="-128"/>
              <a:cs typeface="ＭＳ Ｐゴシック" charset="-128"/>
            </a:endParaRPr>
          </a:p>
        </p:txBody>
      </p:sp>
      <p:sp>
        <p:nvSpPr>
          <p:cNvPr id="55299"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1023938">
              <a:defRPr sz="1200" b="1">
                <a:solidFill>
                  <a:schemeClr val="tx1"/>
                </a:solidFill>
                <a:latin typeface="Arial" charset="0"/>
                <a:ea typeface="ＭＳ Ｐゴシック" charset="-128"/>
                <a:cs typeface="ＭＳ Ｐゴシック" charset="-128"/>
              </a:defRPr>
            </a:lvl1pPr>
            <a:lvl2pPr marL="742950" indent="-285750" defTabSz="1023938">
              <a:defRPr sz="1200" b="1">
                <a:solidFill>
                  <a:schemeClr val="tx1"/>
                </a:solidFill>
                <a:latin typeface="Arial" charset="0"/>
                <a:ea typeface="ＭＳ Ｐゴシック" charset="-128"/>
                <a:cs typeface="ＭＳ Ｐゴシック" charset="-128"/>
              </a:defRPr>
            </a:lvl2pPr>
            <a:lvl3pPr marL="1143000" indent="-228600" defTabSz="1023938">
              <a:defRPr sz="1200" b="1">
                <a:solidFill>
                  <a:schemeClr val="tx1"/>
                </a:solidFill>
                <a:latin typeface="Arial" charset="0"/>
                <a:ea typeface="ＭＳ Ｐゴシック" charset="-128"/>
                <a:cs typeface="ＭＳ Ｐゴシック" charset="-128"/>
              </a:defRPr>
            </a:lvl3pPr>
            <a:lvl4pPr marL="1600200" indent="-228600" defTabSz="1023938">
              <a:defRPr sz="1200" b="1">
                <a:solidFill>
                  <a:schemeClr val="tx1"/>
                </a:solidFill>
                <a:latin typeface="Arial" charset="0"/>
                <a:ea typeface="ＭＳ Ｐゴシック" charset="-128"/>
                <a:cs typeface="ＭＳ Ｐゴシック" charset="-128"/>
              </a:defRPr>
            </a:lvl4pPr>
            <a:lvl5pPr marL="2057400" indent="-228600" defTabSz="1023938">
              <a:defRPr sz="1200" b="1">
                <a:solidFill>
                  <a:schemeClr val="tx1"/>
                </a:solidFill>
                <a:latin typeface="Arial" charset="0"/>
                <a:ea typeface="ＭＳ Ｐゴシック" charset="-128"/>
                <a:cs typeface="ＭＳ Ｐゴシック" charset="-128"/>
              </a:defRPr>
            </a:lvl5pPr>
            <a:lvl6pPr marL="25146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6pPr>
            <a:lvl7pPr marL="29718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7pPr>
            <a:lvl8pPr marL="34290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8pPr>
            <a:lvl9pPr marL="38862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9pPr>
          </a:lstStyle>
          <a:p>
            <a:fld id="{7803B6C6-9E1B-0D42-B041-C97D9D843782}" type="slidenum">
              <a:rPr lang="en-US" altLang="en-US" sz="1400" b="0">
                <a:solidFill>
                  <a:srgbClr val="000000"/>
                </a:solidFill>
                <a:latin typeface="Calibri" charset="0"/>
              </a:rPr>
              <a:pPr/>
              <a:t>9</a:t>
            </a:fld>
            <a:endParaRPr lang="en-US" altLang="en-US" sz="1400" b="0">
              <a:solidFill>
                <a:srgbClr val="000000"/>
              </a:solidFill>
              <a:latin typeface="Calibri" charset="0"/>
            </a:endParaRPr>
          </a:p>
        </p:txBody>
      </p:sp>
    </p:spTree>
    <p:extLst>
      <p:ext uri="{BB962C8B-B14F-4D97-AF65-F5344CB8AC3E}">
        <p14:creationId xmlns:p14="http://schemas.microsoft.com/office/powerpoint/2010/main" val="10926587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sz="1800" kern="0" dirty="0">
                <a:solidFill>
                  <a:schemeClr val="tx1"/>
                </a:solidFill>
              </a:rPr>
              <a:t>Brain </a:t>
            </a:r>
            <a:r>
              <a:rPr lang="en-US" sz="1800" kern="0" dirty="0" err="1">
                <a:solidFill>
                  <a:schemeClr val="tx1"/>
                </a:solidFill>
              </a:rPr>
              <a:t>eQTLs</a:t>
            </a:r>
            <a:r>
              <a:rPr lang="en-US" sz="1800" kern="0" dirty="0">
                <a:solidFill>
                  <a:schemeClr val="tx1"/>
                </a:solidFill>
              </a:rPr>
              <a:t> </a:t>
            </a:r>
          </a:p>
          <a:p>
            <a:pPr lvl="1"/>
            <a:r>
              <a:rPr lang="en-US" sz="1600" kern="0" dirty="0">
                <a:solidFill>
                  <a:schemeClr val="tx1"/>
                </a:solidFill>
              </a:rPr>
              <a:t>32944(75%) </a:t>
            </a:r>
            <a:r>
              <a:rPr lang="en-US" sz="1600" kern="0" dirty="0" err="1">
                <a:solidFill>
                  <a:schemeClr val="tx1"/>
                </a:solidFill>
              </a:rPr>
              <a:t>eGenes</a:t>
            </a:r>
            <a:r>
              <a:rPr lang="en-US" sz="1600" kern="0" dirty="0">
                <a:solidFill>
                  <a:schemeClr val="tx1"/>
                </a:solidFill>
              </a:rPr>
              <a:t> </a:t>
            </a:r>
          </a:p>
          <a:p>
            <a:pPr lvl="1"/>
            <a:r>
              <a:rPr lang="en-US" sz="1600" kern="0" dirty="0">
                <a:solidFill>
                  <a:schemeClr val="tx1"/>
                </a:solidFill>
              </a:rPr>
              <a:t>2,542,908 </a:t>
            </a:r>
            <a:r>
              <a:rPr lang="en-US" sz="1600" kern="0" dirty="0" err="1">
                <a:solidFill>
                  <a:schemeClr val="tx1"/>
                </a:solidFill>
              </a:rPr>
              <a:t>eQTLs</a:t>
            </a:r>
            <a:r>
              <a:rPr lang="en-US" sz="1600" kern="0" dirty="0">
                <a:solidFill>
                  <a:schemeClr val="tx1"/>
                </a:solidFill>
              </a:rPr>
              <a:t> (3% out of 66,441,766 total pairs)</a:t>
            </a:r>
          </a:p>
          <a:p>
            <a:pPr lvl="1"/>
            <a:r>
              <a:rPr lang="en-US" sz="1600" kern="0" dirty="0">
                <a:solidFill>
                  <a:schemeClr val="tx1"/>
                </a:solidFill>
              </a:rPr>
              <a:t>1,341,182  unique cis-</a:t>
            </a:r>
            <a:r>
              <a:rPr lang="en-US" sz="1600" kern="0" dirty="0" err="1">
                <a:solidFill>
                  <a:schemeClr val="tx1"/>
                </a:solidFill>
              </a:rPr>
              <a:t>eSNP</a:t>
            </a:r>
            <a:r>
              <a:rPr lang="en-US" sz="1600" kern="0" dirty="0">
                <a:solidFill>
                  <a:schemeClr val="tx1"/>
                </a:solidFill>
              </a:rPr>
              <a:t> (~20%) (~238K independent SNPs after linkage-disequilibrium (LD) pruning)</a:t>
            </a:r>
          </a:p>
          <a:p>
            <a:pPr lvl="1"/>
            <a:endParaRPr lang="en-US" kern="0" dirty="0"/>
          </a:p>
          <a:p>
            <a:endParaRPr lang="en-US" dirty="0"/>
          </a:p>
        </p:txBody>
      </p:sp>
      <p:sp>
        <p:nvSpPr>
          <p:cNvPr id="4" name="Slide Number Placeholder 3"/>
          <p:cNvSpPr>
            <a:spLocks noGrp="1"/>
          </p:cNvSpPr>
          <p:nvPr>
            <p:ph type="sldNum" sz="quarter" idx="5"/>
          </p:nvPr>
        </p:nvSpPr>
        <p:spPr/>
        <p:txBody>
          <a:bodyPr/>
          <a:lstStyle/>
          <a:p>
            <a:fld id="{73C43B9B-87D0-4380-A962-F69BD125AC41}" type="slidenum">
              <a:rPr lang="en-US" smtClean="0"/>
              <a:t>12</a:t>
            </a:fld>
            <a:endParaRPr lang="en-US"/>
          </a:p>
        </p:txBody>
      </p:sp>
    </p:spTree>
    <p:extLst>
      <p:ext uri="{BB962C8B-B14F-4D97-AF65-F5344CB8AC3E}">
        <p14:creationId xmlns:p14="http://schemas.microsoft.com/office/powerpoint/2010/main" val="19861983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top SNPs for each enhancer </a:t>
            </a:r>
            <a:endParaRPr lang="en-US" sz="1200" b="0" i="0" u="none" strike="noStrike" kern="1200" dirty="0">
              <a:solidFill>
                <a:schemeClr val="tx1"/>
              </a:solidFill>
              <a:effectLst/>
              <a:latin typeface="+mn-lt"/>
              <a:ea typeface="+mn-ea"/>
              <a:cs typeface="+mn-cs"/>
            </a:endParaRPr>
          </a:p>
          <a:p>
            <a:endParaRPr lang="en-US" sz="1200" b="0" i="0" u="none" strike="noStrike" kern="1200" dirty="0">
              <a:solidFill>
                <a:schemeClr val="tx1"/>
              </a:solidFill>
              <a:effectLst/>
              <a:latin typeface="+mn-lt"/>
              <a:ea typeface="+mn-ea"/>
              <a:cs typeface="+mn-cs"/>
            </a:endParaRP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To evaluate this precisely, we calculated </a:t>
            </a:r>
            <a:r>
              <a:rPr lang="el-GR" sz="1200" b="0" i="0" u="none" strike="noStrike" kern="1200" dirty="0">
                <a:solidFill>
                  <a:schemeClr val="tx1"/>
                </a:solidFill>
                <a:effectLst/>
                <a:latin typeface="+mn-lt"/>
                <a:ea typeface="+mn-ea"/>
                <a:cs typeface="+mn-cs"/>
              </a:rPr>
              <a:t>π</a:t>
            </a:r>
            <a:r>
              <a:rPr lang="el-GR" sz="1200" b="0" i="0" u="none" strike="noStrike" kern="1200" baseline="-25000" dirty="0">
                <a:solidFill>
                  <a:schemeClr val="tx1"/>
                </a:solidFill>
                <a:effectLst/>
                <a:latin typeface="+mn-lt"/>
                <a:ea typeface="+mn-ea"/>
                <a:cs typeface="+mn-cs"/>
              </a:rPr>
              <a:t>1</a:t>
            </a:r>
            <a:r>
              <a:rPr lang="el-GR" sz="1200" b="0" i="0" u="none" strike="noStrike"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rPr>
              <a:t>statistics and found that the </a:t>
            </a:r>
            <a:r>
              <a:rPr lang="en-US" sz="1200" b="0" i="0" u="none" strike="noStrike" kern="1200" dirty="0" err="1">
                <a:solidFill>
                  <a:schemeClr val="tx1"/>
                </a:solidFill>
                <a:effectLst/>
                <a:latin typeface="+mn-lt"/>
                <a:ea typeface="+mn-ea"/>
                <a:cs typeface="+mn-cs"/>
              </a:rPr>
              <a:t>eQTL</a:t>
            </a:r>
            <a:r>
              <a:rPr lang="en-US" sz="1200" b="0" i="0" u="none" strike="noStrike" kern="1200" dirty="0">
                <a:solidFill>
                  <a:schemeClr val="tx1"/>
                </a:solidFill>
                <a:effectLst/>
                <a:latin typeface="+mn-lt"/>
                <a:ea typeface="+mn-ea"/>
                <a:cs typeface="+mn-cs"/>
              </a:rPr>
              <a:t> overlap with </a:t>
            </a:r>
            <a:r>
              <a:rPr lang="en-US" sz="1200" b="0" i="0" u="none" strike="noStrike" kern="1200" dirty="0" err="1">
                <a:solidFill>
                  <a:schemeClr val="tx1"/>
                </a:solidFill>
                <a:effectLst/>
                <a:latin typeface="+mn-lt"/>
                <a:ea typeface="+mn-ea"/>
                <a:cs typeface="+mn-cs"/>
              </a:rPr>
              <a:t>cQTLs</a:t>
            </a:r>
            <a:r>
              <a:rPr lang="en-US" sz="1200" b="0" i="0" u="none" strike="noStrike" kern="1200" dirty="0">
                <a:solidFill>
                  <a:schemeClr val="tx1"/>
                </a:solidFill>
                <a:effectLst/>
                <a:latin typeface="+mn-lt"/>
                <a:ea typeface="+mn-ea"/>
                <a:cs typeface="+mn-cs"/>
              </a:rPr>
              <a:t> was the most significant while that with fQTLs was lowest (0.89 vs 0.11). Moreover, </a:t>
            </a:r>
            <a:r>
              <a:rPr lang="en-US" sz="1200" b="0" i="0" u="none" strike="noStrike" kern="1200" dirty="0" err="1">
                <a:solidFill>
                  <a:schemeClr val="tx1"/>
                </a:solidFill>
                <a:effectLst/>
                <a:latin typeface="+mn-lt"/>
                <a:ea typeface="+mn-ea"/>
                <a:cs typeface="+mn-cs"/>
              </a:rPr>
              <a:t>eQTL-cQTL</a:t>
            </a:r>
            <a:r>
              <a:rPr lang="en-US" sz="1200" b="0" i="0" u="none" strike="noStrike" kern="1200" dirty="0">
                <a:solidFill>
                  <a:schemeClr val="tx1"/>
                </a:solidFill>
                <a:effectLst/>
                <a:latin typeface="+mn-lt"/>
                <a:ea typeface="+mn-ea"/>
                <a:cs typeface="+mn-cs"/>
              </a:rPr>
              <a:t> overlaps often suggested that the expression-modulating function of an </a:t>
            </a:r>
            <a:r>
              <a:rPr lang="en-US" sz="1200" b="0" i="0" u="none" strike="noStrike" kern="1200" dirty="0" err="1">
                <a:solidFill>
                  <a:schemeClr val="tx1"/>
                </a:solidFill>
                <a:effectLst/>
                <a:latin typeface="+mn-lt"/>
                <a:ea typeface="+mn-ea"/>
                <a:cs typeface="+mn-cs"/>
              </a:rPr>
              <a:t>eQTL</a:t>
            </a:r>
            <a:r>
              <a:rPr lang="en-US" sz="1200" b="0" i="0" u="none" strike="noStrike" kern="1200" dirty="0">
                <a:solidFill>
                  <a:schemeClr val="tx1"/>
                </a:solidFill>
                <a:effectLst/>
                <a:latin typeface="+mn-lt"/>
                <a:ea typeface="+mn-ea"/>
                <a:cs typeface="+mn-cs"/>
              </a:rPr>
              <a:t> derived from chromatin changes (e.g. for MTOR, Fig. 4F). Finally, 119 SNPs, which we dubbed multi-QTLs, functioned as QTLs in more than 3 different capacities (e.g. as </a:t>
            </a:r>
            <a:r>
              <a:rPr lang="en-US" sz="1200" b="0" i="0" u="none" strike="noStrike" kern="1200" dirty="0" err="1">
                <a:solidFill>
                  <a:schemeClr val="tx1"/>
                </a:solidFill>
                <a:effectLst/>
                <a:latin typeface="+mn-lt"/>
                <a:ea typeface="+mn-ea"/>
                <a:cs typeface="+mn-cs"/>
              </a:rPr>
              <a:t>eQTLs</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cQTLs</a:t>
            </a:r>
            <a:r>
              <a:rPr lang="en-US" sz="1200" b="0" i="0" u="none" strike="noStrike" kern="1200" dirty="0">
                <a:solidFill>
                  <a:schemeClr val="tx1"/>
                </a:solidFill>
                <a:effectLst/>
                <a:latin typeface="+mn-lt"/>
                <a:ea typeface="+mn-ea"/>
                <a:cs typeface="+mn-cs"/>
              </a:rPr>
              <a:t> and </a:t>
            </a:r>
            <a:r>
              <a:rPr lang="en-US" sz="1200" b="0" i="0" u="none" strike="noStrike" kern="1200" dirty="0" err="1">
                <a:solidFill>
                  <a:schemeClr val="tx1"/>
                </a:solidFill>
                <a:effectLst/>
                <a:latin typeface="+mn-lt"/>
                <a:ea typeface="+mn-ea"/>
                <a:cs typeface="+mn-cs"/>
              </a:rPr>
              <a:t>isoQTLs</a:t>
            </a:r>
            <a:r>
              <a:rPr lang="en-US" sz="1200" b="0" i="0" u="none" strike="noStrike" kern="1200" dirty="0">
                <a:solidFill>
                  <a:schemeClr val="tx1"/>
                </a:solidFill>
                <a:effectLst/>
                <a:latin typeface="+mn-lt"/>
                <a:ea typeface="+mn-ea"/>
                <a:cs typeface="+mn-cs"/>
              </a:rPr>
              <a:t>).</a:t>
            </a:r>
          </a:p>
          <a:p>
            <a:endParaRPr lang="en-US" sz="1200" b="0" i="0" u="none" strike="noStrike" kern="1200" dirty="0">
              <a:solidFill>
                <a:schemeClr val="tx1"/>
              </a:solidFill>
              <a:effectLst/>
              <a:latin typeface="+mn-lt"/>
              <a:ea typeface="+mn-ea"/>
              <a:cs typeface="+mn-cs"/>
            </a:endParaRPr>
          </a:p>
          <a:p>
            <a:r>
              <a:rPr lang="en-US" dirty="0"/>
              <a:t>https://</a:t>
            </a:r>
            <a:r>
              <a:rPr lang="en-US" dirty="0" err="1"/>
              <a:t>www.nature.com</a:t>
            </a:r>
            <a:r>
              <a:rPr lang="en-US" dirty="0"/>
              <a:t>/articles/nrn3068</a:t>
            </a:r>
          </a:p>
        </p:txBody>
      </p:sp>
      <p:sp>
        <p:nvSpPr>
          <p:cNvPr id="4" name="Slide Number Placeholder 3"/>
          <p:cNvSpPr>
            <a:spLocks noGrp="1"/>
          </p:cNvSpPr>
          <p:nvPr>
            <p:ph type="sldNum" sz="quarter" idx="5"/>
          </p:nvPr>
        </p:nvSpPr>
        <p:spPr/>
        <p:txBody>
          <a:bodyPr/>
          <a:lstStyle/>
          <a:p>
            <a:pPr marL="0" marR="0" lvl="0" indent="0" algn="r" defTabSz="1023938" rtl="0" eaLnBrk="0" fontAlgn="base" latinLnBrk="0" hangingPunct="0">
              <a:lnSpc>
                <a:spcPct val="100000"/>
              </a:lnSpc>
              <a:spcBef>
                <a:spcPct val="0"/>
              </a:spcBef>
              <a:spcAft>
                <a:spcPct val="0"/>
              </a:spcAft>
              <a:buClrTx/>
              <a:buSzTx/>
              <a:buFontTx/>
              <a:buNone/>
              <a:tabLst/>
              <a:defRPr/>
            </a:pPr>
            <a:fld id="{73C43B9B-87D0-4380-A962-F69BD125AC41}" type="slidenum">
              <a:rPr kumimoji="0" lang="en-US" sz="14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1023938" rtl="0" eaLnBrk="0" fontAlgn="base" latinLnBrk="0" hangingPunct="0">
                <a:lnSpc>
                  <a:spcPct val="100000"/>
                </a:lnSpc>
                <a:spcBef>
                  <a:spcPct val="0"/>
                </a:spcBef>
                <a:spcAft>
                  <a:spcPct val="0"/>
                </a:spcAft>
                <a:buClrTx/>
                <a:buSzTx/>
                <a:buFontTx/>
                <a:buNone/>
                <a:tabLst/>
                <a:defRPr/>
              </a:pPr>
              <a:t>13</a:t>
            </a:fld>
            <a:endParaRPr kumimoji="0" lang="en-US" sz="14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37734181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1"/>
            <a:ext cx="7772400" cy="1470025"/>
          </a:xfrm>
        </p:spPr>
        <p:txBody>
          <a:bodyPr/>
          <a:lstStyle>
            <a:lvl1pPr>
              <a:defRPr sz="4400"/>
            </a:lvl1pPr>
          </a:lstStyle>
          <a:p>
            <a:r>
              <a:rPr lang="en-US"/>
              <a:t>Click to edit Master title style</a:t>
            </a:r>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910" indent="0" algn="ctr">
              <a:buNone/>
              <a:defRPr/>
            </a:lvl2pPr>
            <a:lvl3pPr marL="913822" indent="0" algn="ctr">
              <a:buNone/>
              <a:defRPr/>
            </a:lvl3pPr>
            <a:lvl4pPr marL="1370734" indent="0" algn="ctr">
              <a:buNone/>
              <a:defRPr/>
            </a:lvl4pPr>
            <a:lvl5pPr marL="1827644" indent="0" algn="ctr">
              <a:buNone/>
              <a:defRPr/>
            </a:lvl5pPr>
            <a:lvl6pPr marL="2284557" indent="0" algn="ctr">
              <a:buNone/>
              <a:defRPr/>
            </a:lvl6pPr>
            <a:lvl7pPr marL="2741467" indent="0" algn="ctr">
              <a:buNone/>
              <a:defRPr/>
            </a:lvl7pPr>
            <a:lvl8pPr marL="3198377" indent="0" algn="ctr">
              <a:buNone/>
              <a:defRPr/>
            </a:lvl8pPr>
            <a:lvl9pPr marL="3655289" indent="0" algn="ctr">
              <a:buNone/>
              <a:defRPr/>
            </a:lvl9pPr>
          </a:lstStyle>
          <a:p>
            <a:r>
              <a:rPr lang="en-US"/>
              <a:t>Click to edit Master subtitle style</a:t>
            </a:r>
          </a:p>
        </p:txBody>
      </p:sp>
    </p:spTree>
    <p:extLst>
      <p:ext uri="{BB962C8B-B14F-4D97-AF65-F5344CB8AC3E}">
        <p14:creationId xmlns:p14="http://schemas.microsoft.com/office/powerpoint/2010/main" val="172206234"/>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1"/>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6" y="27310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6884" indent="0">
              <a:buNone/>
              <a:defRPr sz="1200"/>
            </a:lvl2pPr>
            <a:lvl3pPr marL="913770" indent="0">
              <a:buNone/>
              <a:defRPr sz="1000"/>
            </a:lvl3pPr>
            <a:lvl4pPr marL="1370658" indent="0">
              <a:buNone/>
              <a:defRPr sz="900"/>
            </a:lvl4pPr>
            <a:lvl5pPr marL="1827542" indent="0">
              <a:buNone/>
              <a:defRPr sz="900"/>
            </a:lvl5pPr>
            <a:lvl6pPr marL="2284429" indent="0">
              <a:buNone/>
              <a:defRPr sz="900"/>
            </a:lvl6pPr>
            <a:lvl7pPr marL="2741313" indent="0">
              <a:buNone/>
              <a:defRPr sz="900"/>
            </a:lvl7pPr>
            <a:lvl8pPr marL="3198199" indent="0">
              <a:buNone/>
              <a:defRPr sz="900"/>
            </a:lvl8pPr>
            <a:lvl9pPr marL="3655085" indent="0">
              <a:buNone/>
              <a:defRPr sz="900"/>
            </a:lvl9pPr>
          </a:lstStyle>
          <a:p>
            <a:pPr lvl="0"/>
            <a:r>
              <a:rPr lang="en-US"/>
              <a:t>Click to edit Master text styles</a:t>
            </a:r>
          </a:p>
        </p:txBody>
      </p:sp>
    </p:spTree>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84" indent="0">
              <a:buNone/>
              <a:defRPr sz="2800"/>
            </a:lvl2pPr>
            <a:lvl3pPr marL="913770" indent="0">
              <a:buNone/>
              <a:defRPr sz="2400"/>
            </a:lvl3pPr>
            <a:lvl4pPr marL="1370658" indent="0">
              <a:buNone/>
              <a:defRPr sz="2000"/>
            </a:lvl4pPr>
            <a:lvl5pPr marL="1827542" indent="0">
              <a:buNone/>
              <a:defRPr sz="2000"/>
            </a:lvl5pPr>
            <a:lvl6pPr marL="2284429" indent="0">
              <a:buNone/>
              <a:defRPr sz="2000"/>
            </a:lvl6pPr>
            <a:lvl7pPr marL="2741313" indent="0">
              <a:buNone/>
              <a:defRPr sz="2000"/>
            </a:lvl7pPr>
            <a:lvl8pPr marL="3198199" indent="0">
              <a:buNone/>
              <a:defRPr sz="2000"/>
            </a:lvl8pPr>
            <a:lvl9pPr marL="3655085"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6884" indent="0">
              <a:buNone/>
              <a:defRPr sz="1200"/>
            </a:lvl2pPr>
            <a:lvl3pPr marL="913770" indent="0">
              <a:buNone/>
              <a:defRPr sz="1000"/>
            </a:lvl3pPr>
            <a:lvl4pPr marL="1370658" indent="0">
              <a:buNone/>
              <a:defRPr sz="900"/>
            </a:lvl4pPr>
            <a:lvl5pPr marL="1827542" indent="0">
              <a:buNone/>
              <a:defRPr sz="900"/>
            </a:lvl5pPr>
            <a:lvl6pPr marL="2284429" indent="0">
              <a:buNone/>
              <a:defRPr sz="900"/>
            </a:lvl6pPr>
            <a:lvl7pPr marL="2741313" indent="0">
              <a:buNone/>
              <a:defRPr sz="900"/>
            </a:lvl7pPr>
            <a:lvl8pPr marL="3198199" indent="0">
              <a:buNone/>
              <a:defRPr sz="900"/>
            </a:lvl8pPr>
            <a:lvl9pPr marL="3655085" indent="0">
              <a:buNone/>
              <a:defRPr sz="900"/>
            </a:lvl9pPr>
          </a:lstStyle>
          <a:p>
            <a:pPr lvl="0"/>
            <a:r>
              <a:rPr lang="en-US"/>
              <a:t>Click to edit Master text styles</a:t>
            </a:r>
          </a:p>
        </p:txBody>
      </p:sp>
    </p:spTree>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4"/>
            <a:ext cx="1943100" cy="60102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1" y="609614"/>
            <a:ext cx="5676900" cy="60102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47"/>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1" y="1981247"/>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62059083"/>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9C2E7393-9D36-9643-B77F-D3040B222269}" type="datetimeFigureOut">
              <a:rPr lang="en-US" smtClean="0">
                <a:solidFill>
                  <a:prstClr val="black">
                    <a:tint val="75000"/>
                  </a:prstClr>
                </a:solidFill>
                <a:latin typeface="Calibri"/>
              </a:rPr>
              <a:pPr/>
              <a:t>5/1/19</a:t>
            </a:fld>
            <a:endParaRPr lang="en-US">
              <a:solidFill>
                <a:prstClr val="black">
                  <a:tint val="75000"/>
                </a:prstClr>
              </a:solidFill>
              <a:latin typeface="Calibri"/>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69DFBB98-3CE4-3A43-A62C-3DBDE7BBDB0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5394595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326586"/>
            <a:ext cx="3810000" cy="540374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313492"/>
            <a:ext cx="3810000" cy="541684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08861861"/>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45"/>
            <a:ext cx="7772400" cy="1470025"/>
          </a:xfrm>
        </p:spPr>
        <p:txBody>
          <a:bodyPr/>
          <a:lstStyle>
            <a:lvl1pPr>
              <a:defRPr sz="4400"/>
            </a:lvl1pPr>
          </a:lstStyle>
          <a:p>
            <a:r>
              <a:rPr lang="en-US"/>
              <a:t>Click to edit Master title style</a:t>
            </a:r>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884" indent="0" algn="ctr">
              <a:buNone/>
              <a:defRPr/>
            </a:lvl2pPr>
            <a:lvl3pPr marL="913770" indent="0" algn="ctr">
              <a:buNone/>
              <a:defRPr/>
            </a:lvl3pPr>
            <a:lvl4pPr marL="1370658" indent="0" algn="ctr">
              <a:buNone/>
              <a:defRPr/>
            </a:lvl4pPr>
            <a:lvl5pPr marL="1827542" indent="0" algn="ctr">
              <a:buNone/>
              <a:defRPr/>
            </a:lvl5pPr>
            <a:lvl6pPr marL="2284429" indent="0" algn="ctr">
              <a:buNone/>
              <a:defRPr/>
            </a:lvl6pPr>
            <a:lvl7pPr marL="2741313" indent="0" algn="ctr">
              <a:buNone/>
              <a:defRPr/>
            </a:lvl7pPr>
            <a:lvl8pPr marL="3198199" indent="0" algn="ctr">
              <a:buNone/>
              <a:defRPr/>
            </a:lvl8pPr>
            <a:lvl9pPr marL="3655085" indent="0" algn="ctr">
              <a:buNone/>
              <a:defRPr/>
            </a:lvl9pPr>
          </a:lstStyle>
          <a:p>
            <a:r>
              <a:rPr lang="en-US"/>
              <a:t>Click to edit Master subtitle style</a:t>
            </a:r>
          </a:p>
        </p:txBody>
      </p:sp>
    </p:spTree>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2"/>
            <a:ext cx="7772400" cy="1500187"/>
          </a:xfrm>
        </p:spPr>
        <p:txBody>
          <a:bodyPr anchor="b"/>
          <a:lstStyle>
            <a:lvl1pPr marL="0" indent="0">
              <a:buNone/>
              <a:defRPr sz="2000"/>
            </a:lvl1pPr>
            <a:lvl2pPr marL="456884" indent="0">
              <a:buNone/>
              <a:defRPr sz="1800"/>
            </a:lvl2pPr>
            <a:lvl3pPr marL="913770" indent="0">
              <a:buNone/>
              <a:defRPr sz="1600"/>
            </a:lvl3pPr>
            <a:lvl4pPr marL="1370658" indent="0">
              <a:buNone/>
              <a:defRPr sz="1400"/>
            </a:lvl4pPr>
            <a:lvl5pPr marL="1827542" indent="0">
              <a:buNone/>
              <a:defRPr sz="1400"/>
            </a:lvl5pPr>
            <a:lvl6pPr marL="2284429" indent="0">
              <a:buNone/>
              <a:defRPr sz="1400"/>
            </a:lvl6pPr>
            <a:lvl7pPr marL="2741313" indent="0">
              <a:buNone/>
              <a:defRPr sz="1400"/>
            </a:lvl7pPr>
            <a:lvl8pPr marL="3198199" indent="0">
              <a:buNone/>
              <a:defRPr sz="1400"/>
            </a:lvl8pPr>
            <a:lvl9pPr marL="3655085" indent="0">
              <a:buNone/>
              <a:defRPr sz="1400"/>
            </a:lvl9pPr>
          </a:lstStyle>
          <a:p>
            <a:pPr lvl="0"/>
            <a:r>
              <a:rPr lang="en-US"/>
              <a:t>Click to edit Master text styles</a:t>
            </a:r>
          </a:p>
        </p:txBody>
      </p:sp>
    </p:spTree>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47"/>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1" y="1981247"/>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884" indent="0">
              <a:buNone/>
              <a:defRPr sz="2000" b="1"/>
            </a:lvl2pPr>
            <a:lvl3pPr marL="913770" indent="0">
              <a:buNone/>
              <a:defRPr sz="1800" b="1"/>
            </a:lvl3pPr>
            <a:lvl4pPr marL="1370658" indent="0">
              <a:buNone/>
              <a:defRPr sz="1600" b="1"/>
            </a:lvl4pPr>
            <a:lvl5pPr marL="1827542" indent="0">
              <a:buNone/>
              <a:defRPr sz="1600" b="1"/>
            </a:lvl5pPr>
            <a:lvl6pPr marL="2284429" indent="0">
              <a:buNone/>
              <a:defRPr sz="1600" b="1"/>
            </a:lvl6pPr>
            <a:lvl7pPr marL="2741313" indent="0">
              <a:buNone/>
              <a:defRPr sz="1600" b="1"/>
            </a:lvl7pPr>
            <a:lvl8pPr marL="3198199" indent="0">
              <a:buNone/>
              <a:defRPr sz="1600" b="1"/>
            </a:lvl8pPr>
            <a:lvl9pPr marL="365508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9" y="1535114"/>
            <a:ext cx="4041775" cy="639762"/>
          </a:xfrm>
        </p:spPr>
        <p:txBody>
          <a:bodyPr anchor="b"/>
          <a:lstStyle>
            <a:lvl1pPr marL="0" indent="0">
              <a:buNone/>
              <a:defRPr sz="2400" b="1"/>
            </a:lvl1pPr>
            <a:lvl2pPr marL="456884" indent="0">
              <a:buNone/>
              <a:defRPr sz="2000" b="1"/>
            </a:lvl2pPr>
            <a:lvl3pPr marL="913770" indent="0">
              <a:buNone/>
              <a:defRPr sz="1800" b="1"/>
            </a:lvl3pPr>
            <a:lvl4pPr marL="1370658" indent="0">
              <a:buNone/>
              <a:defRPr sz="1600" b="1"/>
            </a:lvl4pPr>
            <a:lvl5pPr marL="1827542" indent="0">
              <a:buNone/>
              <a:defRPr sz="1600" b="1"/>
            </a:lvl5pPr>
            <a:lvl6pPr marL="2284429" indent="0">
              <a:buNone/>
              <a:defRPr sz="1600" b="1"/>
            </a:lvl6pPr>
            <a:lvl7pPr marL="2741313" indent="0">
              <a:buNone/>
              <a:defRPr sz="1600" b="1"/>
            </a:lvl7pPr>
            <a:lvl8pPr marL="3198199" indent="0">
              <a:buNone/>
              <a:defRPr sz="1600" b="1"/>
            </a:lvl8pPr>
            <a:lvl9pPr marL="365508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cSld>
  <p:clrMapOvr>
    <a:masterClrMapping/>
  </p:clrMapOvr>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theme" Target="../theme/theme1.xml"/><Relationship Id="rId5" Type="http://schemas.openxmlformats.org/officeDocument/2006/relationships/tags" Target="../tags/tag1.xml"/><Relationship Id="rId6" Type="http://schemas.openxmlformats.org/officeDocument/2006/relationships/tags" Target="../tags/tag2.xml"/><Relationship Id="rId7" Type="http://schemas.openxmlformats.org/officeDocument/2006/relationships/tags" Target="../tags/tag3.xml"/><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15.xml"/><Relationship Id="rId12" Type="http://schemas.openxmlformats.org/officeDocument/2006/relationships/slideLayout" Target="../slideLayouts/slideLayout16.xml"/><Relationship Id="rId13" Type="http://schemas.openxmlformats.org/officeDocument/2006/relationships/slideLayout" Target="../slideLayouts/slideLayout17.xml"/><Relationship Id="rId14" Type="http://schemas.openxmlformats.org/officeDocument/2006/relationships/theme" Target="../theme/theme3.xml"/><Relationship Id="rId15" Type="http://schemas.openxmlformats.org/officeDocument/2006/relationships/tags" Target="../tags/tag4.xml"/><Relationship Id="rId16" Type="http://schemas.openxmlformats.org/officeDocument/2006/relationships/tags" Target="../tags/tag5.xml"/><Relationship Id="rId17" Type="http://schemas.openxmlformats.org/officeDocument/2006/relationships/tags" Target="../tags/tag6.xml"/><Relationship Id="rId1" Type="http://schemas.openxmlformats.org/officeDocument/2006/relationships/slideLayout" Target="../slideLayouts/slideLayout5.xml"/><Relationship Id="rId2" Type="http://schemas.openxmlformats.org/officeDocument/2006/relationships/slideLayout" Target="../slideLayouts/slideLayout6.xml"/><Relationship Id="rId3" Type="http://schemas.openxmlformats.org/officeDocument/2006/relationships/slideLayout" Target="../slideLayouts/slideLayout7.xml"/><Relationship Id="rId4" Type="http://schemas.openxmlformats.org/officeDocument/2006/relationships/slideLayout" Target="../slideLayouts/slideLayout8.xml"/><Relationship Id="rId5" Type="http://schemas.openxmlformats.org/officeDocument/2006/relationships/slideLayout" Target="../slideLayouts/slideLayout9.xml"/><Relationship Id="rId6" Type="http://schemas.openxmlformats.org/officeDocument/2006/relationships/slideLayout" Target="../slideLayouts/slideLayout10.xml"/><Relationship Id="rId7" Type="http://schemas.openxmlformats.org/officeDocument/2006/relationships/slideLayout" Target="../slideLayouts/slideLayout11.xml"/><Relationship Id="rId8" Type="http://schemas.openxmlformats.org/officeDocument/2006/relationships/slideLayout" Target="../slideLayouts/slideLayout12.xml"/><Relationship Id="rId9" Type="http://schemas.openxmlformats.org/officeDocument/2006/relationships/slideLayout" Target="../slideLayouts/slideLayout13.xml"/><Relationship Id="rId10"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custDataLst>
              <p:tags r:id="rId5"/>
            </p:custDataLst>
          </p:nvPr>
        </p:nvSpPr>
        <p:spPr bwMode="auto">
          <a:xfrm>
            <a:off x="685800" y="609600"/>
            <a:ext cx="7772400" cy="1143000"/>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2006" tIns="46004" rIns="92006" bIns="46004" numCol="1" anchor="ctr" anchorCtr="0" compatLnSpc="1">
            <a:prstTxWarp prst="textNoShape">
              <a:avLst/>
            </a:prstTxWarp>
          </a:bodyPr>
          <a:lstStyle/>
          <a:p>
            <a:pPr lvl="0"/>
            <a:r>
              <a:rPr lang="en-US" altLang="en-US"/>
              <a:t>Click to edit Master title style</a:t>
            </a:r>
          </a:p>
        </p:txBody>
      </p:sp>
      <p:sp>
        <p:nvSpPr>
          <p:cNvPr id="3075" name="Rectangle 3"/>
          <p:cNvSpPr>
            <a:spLocks noGrp="1" noChangeArrowheads="1"/>
          </p:cNvSpPr>
          <p:nvPr>
            <p:ph type="body" idx="1"/>
            <p:custDataLst>
              <p:tags r:id="rId6"/>
            </p:custDataLst>
          </p:nvPr>
        </p:nvSpPr>
        <p:spPr bwMode="auto">
          <a:xfrm>
            <a:off x="685800" y="1981200"/>
            <a:ext cx="7772400" cy="4638675"/>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2006" tIns="46004" rIns="92006" bIns="46004"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p:custDataLst>
              <p:tags r:id="rId7"/>
            </p:custDataLst>
          </p:nvPr>
        </p:nvSpPr>
        <p:spPr bwMode="auto">
          <a:xfrm rot="16200000">
            <a:off x="7319170" y="5253831"/>
            <a:ext cx="3078162" cy="263525"/>
          </a:xfrm>
          <a:prstGeom prst="rect">
            <a:avLst/>
          </a:prstGeom>
          <a:noFill/>
          <a:ln w="9525">
            <a:noFill/>
            <a:miter lim="800000"/>
            <a:headEnd/>
            <a:tailEnd/>
          </a:ln>
          <a:effectLst/>
        </p:spPr>
        <p:txBody>
          <a:bodyPr lIns="92006" tIns="46004" rIns="92006" bIns="46004"/>
          <a:lstStyle>
            <a:lvl1pPr defTabSz="909638">
              <a:defRPr>
                <a:solidFill>
                  <a:schemeClr val="tx1"/>
                </a:solidFill>
                <a:latin typeface="Arial" charset="0"/>
                <a:ea typeface="ＭＳ Ｐゴシック" charset="-128"/>
              </a:defRPr>
            </a:lvl1pPr>
            <a:lvl2pPr marL="742950" indent="-285750" defTabSz="909638">
              <a:defRPr>
                <a:solidFill>
                  <a:schemeClr val="tx1"/>
                </a:solidFill>
                <a:latin typeface="Arial" charset="0"/>
                <a:ea typeface="ＭＳ Ｐゴシック" charset="-128"/>
              </a:defRPr>
            </a:lvl2pPr>
            <a:lvl3pPr marL="1143000" indent="-228600" defTabSz="909638">
              <a:defRPr>
                <a:solidFill>
                  <a:schemeClr val="tx1"/>
                </a:solidFill>
                <a:latin typeface="Arial" charset="0"/>
                <a:ea typeface="ＭＳ Ｐゴシック" charset="-128"/>
              </a:defRPr>
            </a:lvl3pPr>
            <a:lvl4pPr marL="1600200" indent="-228600" defTabSz="909638">
              <a:defRPr>
                <a:solidFill>
                  <a:schemeClr val="tx1"/>
                </a:solidFill>
                <a:latin typeface="Arial" charset="0"/>
                <a:ea typeface="ＭＳ Ｐゴシック" charset="-128"/>
              </a:defRPr>
            </a:lvl4pPr>
            <a:lvl5pPr marL="2057400" indent="-228600" defTabSz="909638">
              <a:defRPr>
                <a:solidFill>
                  <a:schemeClr val="tx1"/>
                </a:solidFill>
                <a:latin typeface="Arial" charset="0"/>
                <a:ea typeface="ＭＳ Ｐゴシック" charset="-128"/>
              </a:defRPr>
            </a:lvl5pPr>
            <a:lvl6pPr marL="2514600" indent="-228600" defTabSz="909638" fontAlgn="base">
              <a:spcBef>
                <a:spcPct val="0"/>
              </a:spcBef>
              <a:spcAft>
                <a:spcPct val="0"/>
              </a:spcAft>
              <a:defRPr>
                <a:solidFill>
                  <a:schemeClr val="tx1"/>
                </a:solidFill>
                <a:latin typeface="Arial" charset="0"/>
                <a:ea typeface="ＭＳ Ｐゴシック" charset="-128"/>
              </a:defRPr>
            </a:lvl6pPr>
            <a:lvl7pPr marL="2971800" indent="-228600" defTabSz="909638" fontAlgn="base">
              <a:spcBef>
                <a:spcPct val="0"/>
              </a:spcBef>
              <a:spcAft>
                <a:spcPct val="0"/>
              </a:spcAft>
              <a:defRPr>
                <a:solidFill>
                  <a:schemeClr val="tx1"/>
                </a:solidFill>
                <a:latin typeface="Arial" charset="0"/>
                <a:ea typeface="ＭＳ Ｐゴシック" charset="-128"/>
              </a:defRPr>
            </a:lvl7pPr>
            <a:lvl8pPr marL="3429000" indent="-228600" defTabSz="909638" fontAlgn="base">
              <a:spcBef>
                <a:spcPct val="0"/>
              </a:spcBef>
              <a:spcAft>
                <a:spcPct val="0"/>
              </a:spcAft>
              <a:defRPr>
                <a:solidFill>
                  <a:schemeClr val="tx1"/>
                </a:solidFill>
                <a:latin typeface="Arial" charset="0"/>
                <a:ea typeface="ＭＳ Ｐゴシック" charset="-128"/>
              </a:defRPr>
            </a:lvl8pPr>
            <a:lvl9pPr marL="3886200" indent="-228600" defTabSz="909638" fontAlgn="base">
              <a:spcBef>
                <a:spcPct val="0"/>
              </a:spcBef>
              <a:spcAft>
                <a:spcPct val="0"/>
              </a:spcAft>
              <a:defRPr>
                <a:solidFill>
                  <a:schemeClr val="tx1"/>
                </a:solidFill>
                <a:latin typeface="Arial" charset="0"/>
                <a:ea typeface="ＭＳ Ｐゴシック" charset="-128"/>
              </a:defRPr>
            </a:lvl9pPr>
          </a:lstStyle>
          <a:p>
            <a:pPr eaLnBrk="0" hangingPunct="0"/>
            <a:fld id="{41641D8F-FA0A-C44D-A59E-B37C9BB6BE2E}" type="slidenum">
              <a:rPr lang="en-US" altLang="en-US" sz="1600" i="1" smtClean="0">
                <a:solidFill>
                  <a:srgbClr val="000000"/>
                </a:solidFill>
                <a:effectLst>
                  <a:outerShdw blurRad="38100" dist="38100" dir="2700000" algn="tl">
                    <a:srgbClr val="C0C0C0"/>
                  </a:outerShdw>
                </a:effectLst>
                <a:latin typeface="Courier New" charset="0"/>
                <a:cs typeface=""/>
              </a:rPr>
              <a:pPr eaLnBrk="0" hangingPunct="0"/>
              <a:t>‹#›</a:t>
            </a:fld>
            <a:r>
              <a:rPr lang="en-US" altLang="en-US" sz="2400">
                <a:solidFill>
                  <a:srgbClr val="808080"/>
                </a:solidFill>
                <a:cs typeface=""/>
              </a:rPr>
              <a:t> - </a:t>
            </a:r>
            <a:r>
              <a:rPr lang="en-US" altLang="en-US" sz="1000">
                <a:solidFill>
                  <a:srgbClr val="969696"/>
                </a:solidFill>
                <a:cs typeface=""/>
              </a:rPr>
              <a:t>Lectures.GersteinLab.org</a:t>
            </a:r>
            <a:endParaRPr lang="en-US" altLang="en-US" sz="300" b="0">
              <a:solidFill>
                <a:srgbClr val="000000"/>
              </a:solidFill>
              <a:cs typeface=""/>
            </a:endParaRPr>
          </a:p>
        </p:txBody>
      </p:sp>
    </p:spTree>
    <p:extLst>
      <p:ext uri="{BB962C8B-B14F-4D97-AF65-F5344CB8AC3E}">
        <p14:creationId xmlns:p14="http://schemas.microsoft.com/office/powerpoint/2010/main" val="1735466634"/>
      </p:ext>
    </p:extLst>
  </p:cSld>
  <p:clrMap bg1="lt1" tx1="dk1" bg2="lt2" tx2="dk2" accent1="accent1" accent2="accent2" accent3="accent3" accent4="accent4" accent5="accent5" accent6="accent6" hlink="hlink" folHlink="folHlink"/>
  <p:sldLayoutIdLst>
    <p:sldLayoutId id="2147527562" r:id="rId1"/>
    <p:sldLayoutId id="2147527568" r:id="rId2"/>
    <p:sldLayoutId id="2147527570" r:id="rId3"/>
  </p:sldLayoutIdLst>
  <p:transition/>
  <p:hf hdr="0" ftr="0" dt="0"/>
  <p:txStyles>
    <p:titleStyle>
      <a:lvl1pPr algn="ctr" defTabSz="908050"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910" algn="ctr" defTabSz="912236" rtl="0" eaLnBrk="1" fontAlgn="base" hangingPunct="1">
        <a:spcBef>
          <a:spcPct val="0"/>
        </a:spcBef>
        <a:spcAft>
          <a:spcPct val="0"/>
        </a:spcAft>
        <a:defRPr sz="3600" b="1" u="sng">
          <a:solidFill>
            <a:srgbClr val="000099"/>
          </a:solidFill>
          <a:latin typeface="Arial" pitchFamily="-65" charset="0"/>
        </a:defRPr>
      </a:lvl6pPr>
      <a:lvl7pPr marL="913822" algn="ctr" defTabSz="912236" rtl="0" eaLnBrk="1" fontAlgn="base" hangingPunct="1">
        <a:spcBef>
          <a:spcPct val="0"/>
        </a:spcBef>
        <a:spcAft>
          <a:spcPct val="0"/>
        </a:spcAft>
        <a:defRPr sz="3600" b="1" u="sng">
          <a:solidFill>
            <a:srgbClr val="000099"/>
          </a:solidFill>
          <a:latin typeface="Arial" pitchFamily="-65" charset="0"/>
        </a:defRPr>
      </a:lvl7pPr>
      <a:lvl8pPr marL="1370734" algn="ctr" defTabSz="912236" rtl="0" eaLnBrk="1" fontAlgn="base" hangingPunct="1">
        <a:spcBef>
          <a:spcPct val="0"/>
        </a:spcBef>
        <a:spcAft>
          <a:spcPct val="0"/>
        </a:spcAft>
        <a:defRPr sz="3600" b="1" u="sng">
          <a:solidFill>
            <a:srgbClr val="000099"/>
          </a:solidFill>
          <a:latin typeface="Arial" pitchFamily="-65" charset="0"/>
        </a:defRPr>
      </a:lvl8pPr>
      <a:lvl9pPr marL="1827644" algn="ctr" defTabSz="912236" rtl="0" eaLnBrk="1" fontAlgn="base" hangingPunct="1">
        <a:spcBef>
          <a:spcPct val="0"/>
        </a:spcBef>
        <a:spcAft>
          <a:spcPct val="0"/>
        </a:spcAft>
        <a:defRPr sz="3600" b="1" u="sng">
          <a:solidFill>
            <a:srgbClr val="000099"/>
          </a:solidFill>
          <a:latin typeface="Arial" pitchFamily="-65" charset="0"/>
        </a:defRPr>
      </a:lvl9pPr>
    </p:titleStyle>
    <p:bodyStyle>
      <a:lvl1pPr marL="223838" indent="-223838" algn="l" defTabSz="908050"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6738" indent="-223838" algn="l" defTabSz="908050"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8050" indent="-222250" algn="l" defTabSz="908050"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1600" indent="-223838" algn="l" defTabSz="908050"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2450" indent="-223838" algn="l" defTabSz="908050"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3011"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9923"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6833"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3744"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910" rtl="0" eaLnBrk="1" latinLnBrk="0" hangingPunct="1">
        <a:defRPr sz="1800" kern="1200">
          <a:solidFill>
            <a:schemeClr val="tx1"/>
          </a:solidFill>
          <a:latin typeface="+mn-lt"/>
          <a:ea typeface="+mn-ea"/>
          <a:cs typeface="+mn-cs"/>
        </a:defRPr>
      </a:lvl1pPr>
      <a:lvl2pPr marL="456910" algn="l" defTabSz="456910" rtl="0" eaLnBrk="1" latinLnBrk="0" hangingPunct="1">
        <a:defRPr sz="1800" kern="1200">
          <a:solidFill>
            <a:schemeClr val="tx1"/>
          </a:solidFill>
          <a:latin typeface="+mn-lt"/>
          <a:ea typeface="+mn-ea"/>
          <a:cs typeface="+mn-cs"/>
        </a:defRPr>
      </a:lvl2pPr>
      <a:lvl3pPr marL="913822" algn="l" defTabSz="456910" rtl="0" eaLnBrk="1" latinLnBrk="0" hangingPunct="1">
        <a:defRPr sz="1800" kern="1200">
          <a:solidFill>
            <a:schemeClr val="tx1"/>
          </a:solidFill>
          <a:latin typeface="+mn-lt"/>
          <a:ea typeface="+mn-ea"/>
          <a:cs typeface="+mn-cs"/>
        </a:defRPr>
      </a:lvl3pPr>
      <a:lvl4pPr marL="1370734" algn="l" defTabSz="456910" rtl="0" eaLnBrk="1" latinLnBrk="0" hangingPunct="1">
        <a:defRPr sz="1800" kern="1200">
          <a:solidFill>
            <a:schemeClr val="tx1"/>
          </a:solidFill>
          <a:latin typeface="+mn-lt"/>
          <a:ea typeface="+mn-ea"/>
          <a:cs typeface="+mn-cs"/>
        </a:defRPr>
      </a:lvl4pPr>
      <a:lvl5pPr marL="1827644" algn="l" defTabSz="456910" rtl="0" eaLnBrk="1" latinLnBrk="0" hangingPunct="1">
        <a:defRPr sz="1800" kern="1200">
          <a:solidFill>
            <a:schemeClr val="tx1"/>
          </a:solidFill>
          <a:latin typeface="+mn-lt"/>
          <a:ea typeface="+mn-ea"/>
          <a:cs typeface="+mn-cs"/>
        </a:defRPr>
      </a:lvl5pPr>
      <a:lvl6pPr marL="2284557" algn="l" defTabSz="456910" rtl="0" eaLnBrk="1" latinLnBrk="0" hangingPunct="1">
        <a:defRPr sz="1800" kern="1200">
          <a:solidFill>
            <a:schemeClr val="tx1"/>
          </a:solidFill>
          <a:latin typeface="+mn-lt"/>
          <a:ea typeface="+mn-ea"/>
          <a:cs typeface="+mn-cs"/>
        </a:defRPr>
      </a:lvl6pPr>
      <a:lvl7pPr marL="2741467" algn="l" defTabSz="456910" rtl="0" eaLnBrk="1" latinLnBrk="0" hangingPunct="1">
        <a:defRPr sz="1800" kern="1200">
          <a:solidFill>
            <a:schemeClr val="tx1"/>
          </a:solidFill>
          <a:latin typeface="+mn-lt"/>
          <a:ea typeface="+mn-ea"/>
          <a:cs typeface="+mn-cs"/>
        </a:defRPr>
      </a:lvl7pPr>
      <a:lvl8pPr marL="3198377" algn="l" defTabSz="456910" rtl="0" eaLnBrk="1" latinLnBrk="0" hangingPunct="1">
        <a:defRPr sz="1800" kern="1200">
          <a:solidFill>
            <a:schemeClr val="tx1"/>
          </a:solidFill>
          <a:latin typeface="+mn-lt"/>
          <a:ea typeface="+mn-ea"/>
          <a:cs typeface="+mn-cs"/>
        </a:defRPr>
      </a:lvl8pPr>
      <a:lvl9pPr marL="3655289" algn="l" defTabSz="45691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685800" y="60325"/>
            <a:ext cx="7772400" cy="1143000"/>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2066" tIns="46033" rIns="92066" bIns="46033" numCol="1" anchor="ctr" anchorCtr="0" compatLnSpc="1">
            <a:prstTxWarp prst="textNoShape">
              <a:avLst/>
            </a:prstTxWarp>
          </a:bodyPr>
          <a:lstStyle/>
          <a:p>
            <a:pPr lvl="0"/>
            <a:r>
              <a:rPr lang="en-US" altLang="en-US"/>
              <a:t>Click to edit Master title style</a:t>
            </a:r>
          </a:p>
        </p:txBody>
      </p:sp>
      <p:sp>
        <p:nvSpPr>
          <p:cNvPr id="4099" name="Rectangle 3"/>
          <p:cNvSpPr>
            <a:spLocks noGrp="1" noChangeArrowheads="1"/>
          </p:cNvSpPr>
          <p:nvPr>
            <p:ph type="body" idx="1"/>
          </p:nvPr>
        </p:nvSpPr>
        <p:spPr bwMode="auto">
          <a:xfrm>
            <a:off x="685800" y="1327150"/>
            <a:ext cx="7772400" cy="4638675"/>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2066" tIns="46033" rIns="92066" bIns="46033" numCol="1" anchor="t" anchorCtr="0" compatLnSpc="1">
            <a:prstTxWarp prst="textNoShape">
              <a:avLst/>
            </a:prstTxWarp>
          </a:bodyPr>
          <a:lstStyle/>
          <a:p>
            <a:pPr lvl="0"/>
            <a:r>
              <a:rPr lang="en-US" altLang="en-US"/>
              <a:t>Click to edit Master text styles</a:t>
            </a:r>
          </a:p>
          <a:p>
            <a:pPr lvl="1"/>
            <a:r>
              <a:rPr lang="en-US" altLang="en-US"/>
              <a:t>Se2_default_3_cbb752_11apr10con2_default_3_cbb752_11apr10d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952022977"/>
      </p:ext>
    </p:extLst>
  </p:cSld>
  <p:clrMap bg1="lt1" tx1="dk1" bg2="lt2" tx2="dk2" accent1="accent1" accent2="accent2" accent3="accent3" accent4="accent4" accent5="accent5" accent6="accent6" hlink="hlink" folHlink="folHlink"/>
  <p:sldLayoutIdLst>
    <p:sldLayoutId id="2147527567" r:id="rId1"/>
  </p:sldLayoutIdLst>
  <p:transition/>
  <p:hf hdr="0" ftr="0" dt="0"/>
  <p:txStyles>
    <p:titleStyle>
      <a:lvl1pPr algn="ctr" defTabSz="912813" rtl="0" eaLnBrk="0" fontAlgn="base" hangingPunct="0">
        <a:spcBef>
          <a:spcPct val="0"/>
        </a:spcBef>
        <a:spcAft>
          <a:spcPct val="0"/>
        </a:spcAft>
        <a:defRPr sz="3200" b="1">
          <a:solidFill>
            <a:schemeClr val="bg1"/>
          </a:solidFill>
          <a:latin typeface="+mj-lt"/>
          <a:ea typeface="ＭＳ Ｐゴシック" pitchFamily="-65" charset="-128"/>
          <a:cs typeface="ＭＳ Ｐゴシック" pitchFamily="-65" charset="-128"/>
        </a:defRPr>
      </a:lvl1pPr>
      <a:lvl2pPr algn="ctr" defTabSz="912813" rtl="0" eaLnBrk="0" fontAlgn="base" hangingPunct="0">
        <a:spcBef>
          <a:spcPct val="0"/>
        </a:spcBef>
        <a:spcAft>
          <a:spcPct val="0"/>
        </a:spcAft>
        <a:defRPr sz="3200" b="1">
          <a:solidFill>
            <a:schemeClr val="bg1"/>
          </a:solidFill>
          <a:latin typeface="Arial" pitchFamily="-65" charset="0"/>
          <a:ea typeface="ＭＳ Ｐゴシック" pitchFamily="-65" charset="-128"/>
          <a:cs typeface="ＭＳ Ｐゴシック" pitchFamily="-65" charset="-128"/>
        </a:defRPr>
      </a:lvl2pPr>
      <a:lvl3pPr algn="ctr" defTabSz="912813" rtl="0" eaLnBrk="0" fontAlgn="base" hangingPunct="0">
        <a:spcBef>
          <a:spcPct val="0"/>
        </a:spcBef>
        <a:spcAft>
          <a:spcPct val="0"/>
        </a:spcAft>
        <a:defRPr sz="3200" b="1">
          <a:solidFill>
            <a:schemeClr val="bg1"/>
          </a:solidFill>
          <a:latin typeface="Arial" pitchFamily="-65" charset="0"/>
          <a:ea typeface="ＭＳ Ｐゴシック" pitchFamily="-65" charset="-128"/>
          <a:cs typeface="ＭＳ Ｐゴシック" pitchFamily="-65" charset="-128"/>
        </a:defRPr>
      </a:lvl3pPr>
      <a:lvl4pPr algn="ctr" defTabSz="912813" rtl="0" eaLnBrk="0" fontAlgn="base" hangingPunct="0">
        <a:spcBef>
          <a:spcPct val="0"/>
        </a:spcBef>
        <a:spcAft>
          <a:spcPct val="0"/>
        </a:spcAft>
        <a:defRPr sz="3200" b="1">
          <a:solidFill>
            <a:schemeClr val="bg1"/>
          </a:solidFill>
          <a:latin typeface="Arial" pitchFamily="-65" charset="0"/>
          <a:ea typeface="ＭＳ Ｐゴシック" pitchFamily="-65" charset="-128"/>
          <a:cs typeface="ＭＳ Ｐゴシック" pitchFamily="-65" charset="-128"/>
        </a:defRPr>
      </a:lvl4pPr>
      <a:lvl5pPr algn="ctr" defTabSz="912813" rtl="0" eaLnBrk="0" fontAlgn="base" hangingPunct="0">
        <a:spcBef>
          <a:spcPct val="0"/>
        </a:spcBef>
        <a:spcAft>
          <a:spcPct val="0"/>
        </a:spcAft>
        <a:defRPr sz="3200" b="1">
          <a:solidFill>
            <a:schemeClr val="bg1"/>
          </a:solidFill>
          <a:latin typeface="Arial" pitchFamily="-65" charset="0"/>
          <a:ea typeface="ＭＳ Ｐゴシック" pitchFamily="-65" charset="-128"/>
          <a:cs typeface="ＭＳ Ｐゴシック" pitchFamily="-65" charset="-128"/>
        </a:defRPr>
      </a:lvl5pPr>
      <a:lvl6pPr marL="457200" algn="ctr" defTabSz="912813" rtl="0" eaLnBrk="1" fontAlgn="base" hangingPunct="1">
        <a:spcBef>
          <a:spcPct val="0"/>
        </a:spcBef>
        <a:spcAft>
          <a:spcPct val="0"/>
        </a:spcAft>
        <a:defRPr sz="3600" b="1" u="sng">
          <a:solidFill>
            <a:srgbClr val="000099"/>
          </a:solidFill>
          <a:latin typeface="Arial" pitchFamily="-65" charset="0"/>
        </a:defRPr>
      </a:lvl6pPr>
      <a:lvl7pPr marL="914400" algn="ctr" defTabSz="912813" rtl="0" eaLnBrk="1" fontAlgn="base" hangingPunct="1">
        <a:spcBef>
          <a:spcPct val="0"/>
        </a:spcBef>
        <a:spcAft>
          <a:spcPct val="0"/>
        </a:spcAft>
        <a:defRPr sz="3600" b="1" u="sng">
          <a:solidFill>
            <a:srgbClr val="000099"/>
          </a:solidFill>
          <a:latin typeface="Arial" pitchFamily="-65" charset="0"/>
        </a:defRPr>
      </a:lvl7pPr>
      <a:lvl8pPr marL="1371600" algn="ctr" defTabSz="912813" rtl="0" eaLnBrk="1" fontAlgn="base" hangingPunct="1">
        <a:spcBef>
          <a:spcPct val="0"/>
        </a:spcBef>
        <a:spcAft>
          <a:spcPct val="0"/>
        </a:spcAft>
        <a:defRPr sz="3600" b="1" u="sng">
          <a:solidFill>
            <a:srgbClr val="000099"/>
          </a:solidFill>
          <a:latin typeface="Arial" pitchFamily="-65" charset="0"/>
        </a:defRPr>
      </a:lvl8pPr>
      <a:lvl9pPr marL="1828800" algn="ctr" defTabSz="912813" rtl="0" eaLnBrk="1" fontAlgn="base" hangingPunct="1">
        <a:spcBef>
          <a:spcPct val="0"/>
        </a:spcBef>
        <a:spcAft>
          <a:spcPct val="0"/>
        </a:spcAft>
        <a:defRPr sz="3600" b="1" u="sng">
          <a:solidFill>
            <a:srgbClr val="000099"/>
          </a:solidFill>
          <a:latin typeface="Arial" pitchFamily="-65" charset="0"/>
        </a:defRPr>
      </a:lvl9pPr>
    </p:titleStyle>
    <p:bodyStyle>
      <a:lvl1pPr marL="228600" indent="-228600" algn="l" defTabSz="912813" rtl="0" eaLnBrk="0" fontAlgn="base" hangingPunct="0">
        <a:spcBef>
          <a:spcPct val="20000"/>
        </a:spcBef>
        <a:spcAft>
          <a:spcPct val="0"/>
        </a:spcAft>
        <a:buChar char="•"/>
        <a:defRPr sz="2400">
          <a:solidFill>
            <a:schemeClr val="bg1"/>
          </a:solidFill>
          <a:latin typeface="+mn-lt"/>
          <a:ea typeface="ＭＳ Ｐゴシック" pitchFamily="-65" charset="-128"/>
          <a:cs typeface="ＭＳ Ｐゴシック" pitchFamily="-65" charset="-128"/>
        </a:defRPr>
      </a:lvl1pPr>
      <a:lvl2pPr marL="571500" indent="-228600" algn="l" defTabSz="912813" rtl="0" eaLnBrk="0" fontAlgn="base" hangingPunct="0">
        <a:spcBef>
          <a:spcPct val="20000"/>
        </a:spcBef>
        <a:spcAft>
          <a:spcPct val="0"/>
        </a:spcAft>
        <a:buFont typeface="Lucida Grande" charset="0"/>
        <a:buChar char="-"/>
        <a:defRPr sz="2400">
          <a:solidFill>
            <a:schemeClr val="bg1"/>
          </a:solidFill>
          <a:latin typeface="+mn-lt"/>
          <a:ea typeface="ＭＳ Ｐゴシック" pitchFamily="-65" charset="-128"/>
        </a:defRPr>
      </a:lvl2pPr>
      <a:lvl3pPr marL="912813" indent="-227013" algn="l" defTabSz="912813" rtl="0" eaLnBrk="0" fontAlgn="base" hangingPunct="0">
        <a:spcBef>
          <a:spcPct val="20000"/>
        </a:spcBef>
        <a:spcAft>
          <a:spcPct val="0"/>
        </a:spcAft>
        <a:buChar char="•"/>
        <a:defRPr sz="2000">
          <a:solidFill>
            <a:schemeClr val="bg1"/>
          </a:solidFill>
          <a:latin typeface="+mn-lt"/>
          <a:ea typeface="ＭＳ Ｐゴシック" pitchFamily="-65" charset="-128"/>
        </a:defRPr>
      </a:lvl3pPr>
      <a:lvl4pPr marL="1376363" indent="-228600" algn="l" defTabSz="912813" rtl="0" eaLnBrk="0" fontAlgn="base" hangingPunct="0">
        <a:spcBef>
          <a:spcPct val="20000"/>
        </a:spcBef>
        <a:spcAft>
          <a:spcPct val="0"/>
        </a:spcAft>
        <a:buChar char="–"/>
        <a:defRPr sz="2000">
          <a:solidFill>
            <a:schemeClr val="bg1"/>
          </a:solidFill>
          <a:latin typeface="+mn-lt"/>
          <a:ea typeface="ＭＳ Ｐゴシック" pitchFamily="-65" charset="-128"/>
        </a:defRPr>
      </a:lvl4pPr>
      <a:lvl5pPr marL="1827213" indent="-228600" algn="l" defTabSz="912813" rtl="0" eaLnBrk="0" fontAlgn="base" hangingPunct="0">
        <a:spcBef>
          <a:spcPct val="20000"/>
        </a:spcBef>
        <a:spcAft>
          <a:spcPct val="0"/>
        </a:spcAft>
        <a:buFont typeface="Lucida Grande" charset="0"/>
        <a:buChar char="*"/>
        <a:defRPr sz="2000">
          <a:solidFill>
            <a:schemeClr val="bg1"/>
          </a:solidFill>
          <a:latin typeface="+mn-lt"/>
          <a:ea typeface="ＭＳ Ｐゴシック" pitchFamily="-65" charset="-128"/>
        </a:defRPr>
      </a:lvl5pPr>
      <a:lvl6pPr marL="25146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8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90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2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FC5AD"/>
        </a:solidFill>
        <a:effectLst/>
      </p:bgPr>
    </p:bg>
    <p:spTree>
      <p:nvGrpSpPr>
        <p:cNvPr id="1" name=""/>
        <p:cNvGrpSpPr/>
        <p:nvPr/>
      </p:nvGrpSpPr>
      <p:grpSpPr>
        <a:xfrm>
          <a:off x="0" y="0"/>
          <a:ext cx="0" cy="0"/>
          <a:chOff x="0" y="0"/>
          <a:chExt cx="0" cy="0"/>
        </a:xfrm>
      </p:grpSpPr>
      <p:sp>
        <p:nvSpPr>
          <p:cNvPr id="258050"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2001" tIns="46002" rIns="92001" bIns="46002" numCol="1" anchor="ctr" anchorCtr="0" compatLnSpc="1">
            <a:prstTxWarp prst="textNoShape">
              <a:avLst/>
            </a:prstTxWarp>
          </a:bodyPr>
          <a:lstStyle/>
          <a:p>
            <a:pPr lvl="0"/>
            <a:r>
              <a:rPr lang="en-US"/>
              <a:t>Click to edit Master title style</a:t>
            </a:r>
          </a:p>
        </p:txBody>
      </p:sp>
      <p:sp>
        <p:nvSpPr>
          <p:cNvPr id="258051" name="Rectangle 3"/>
          <p:cNvSpPr>
            <a:spLocks noGrp="1" noChangeArrowheads="1"/>
          </p:cNvSpPr>
          <p:nvPr>
            <p:ph type="body" idx="1"/>
            <p:custDataLst>
              <p:tags r:id="rId16"/>
            </p:custDataLst>
          </p:nvPr>
        </p:nvSpPr>
        <p:spPr bwMode="auto">
          <a:xfrm>
            <a:off x="685800" y="1981244"/>
            <a:ext cx="7772400" cy="4638675"/>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2001" tIns="46002" rIns="92001" bIns="46002"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74"/>
            <a:ext cx="3078162" cy="263525"/>
          </a:xfrm>
          <a:prstGeom prst="rect">
            <a:avLst/>
          </a:prstGeom>
          <a:noFill/>
          <a:ln w="9525">
            <a:noFill/>
            <a:miter lim="800000"/>
            <a:headEnd/>
            <a:tailEnd/>
          </a:ln>
          <a:effectLst/>
        </p:spPr>
        <p:txBody>
          <a:bodyPr lIns="92001" tIns="46002" rIns="92001" bIns="46002"/>
          <a:lstStyle/>
          <a:p>
            <a:pPr defTabSz="910608" eaLnBrk="0" hangingPunct="0">
              <a:defRPr/>
            </a:pPr>
            <a:fld id="{BEA16ABE-66C5-9D4F-B7FD-AEDB9C0B4816}" type="slidenum">
              <a:rPr lang="en-US" sz="1600" i="1">
                <a:solidFill>
                  <a:srgbClr val="000000"/>
                </a:solidFill>
                <a:effectLst>
                  <a:outerShdw blurRad="38100" dist="38100" dir="2700000" algn="tl">
                    <a:srgbClr val="DDDDDD"/>
                  </a:outerShdw>
                </a:effectLst>
                <a:latin typeface="Courier New" charset="0"/>
              </a:rPr>
              <a:pPr defTabSz="910608" eaLnBrk="0" hangingPunct="0">
                <a:defRPr/>
              </a:pPr>
              <a:t>‹#›</a:t>
            </a:fld>
            <a:r>
              <a:rPr lang="en-US" sz="1800">
                <a:solidFill>
                  <a:srgbClr val="808080"/>
                </a:solidFill>
              </a:rPr>
              <a:t> - </a:t>
            </a:r>
            <a:r>
              <a:rPr lang="en-US" sz="1000">
                <a:solidFill>
                  <a:srgbClr val="969696"/>
                </a:solidFill>
              </a:rPr>
              <a:t>Lectures.GersteinLab.org</a:t>
            </a:r>
            <a:endParaRPr lang="en-US" sz="300" b="0">
              <a:solidFill>
                <a:srgbClr val="000000"/>
              </a:solidFill>
            </a:endParaRPr>
          </a:p>
        </p:txBody>
      </p:sp>
    </p:spTree>
    <p:extLst>
      <p:ext uri="{BB962C8B-B14F-4D97-AF65-F5344CB8AC3E}">
        <p14:creationId xmlns:p14="http://schemas.microsoft.com/office/powerpoint/2010/main" val="516629461"/>
      </p:ext>
    </p:extLst>
  </p:cSld>
  <p:clrMap bg1="lt1" tx1="dk1" bg2="lt2" tx2="dk2" accent1="accent1" accent2="accent2" accent3="accent3" accent4="accent4" accent5="accent5" accent6="accent6" hlink="hlink" folHlink="folHlink"/>
  <p:sldLayoutIdLst>
    <p:sldLayoutId id="2147527587" r:id="rId1"/>
    <p:sldLayoutId id="2147527588" r:id="rId2"/>
    <p:sldLayoutId id="2147527589" r:id="rId3"/>
    <p:sldLayoutId id="2147527590" r:id="rId4"/>
    <p:sldLayoutId id="2147527591" r:id="rId5"/>
    <p:sldLayoutId id="2147527592" r:id="rId6"/>
    <p:sldLayoutId id="2147527593" r:id="rId7"/>
    <p:sldLayoutId id="2147527594" r:id="rId8"/>
    <p:sldLayoutId id="2147527595" r:id="rId9"/>
    <p:sldLayoutId id="2147527596" r:id="rId10"/>
    <p:sldLayoutId id="2147527597" r:id="rId11"/>
    <p:sldLayoutId id="2147527598" r:id="rId12"/>
    <p:sldLayoutId id="2147527599" r:id="rId13"/>
  </p:sldLayoutIdLst>
  <p:transition/>
  <p:hf hdr="0" ftr="0" dt="0"/>
  <p:txStyles>
    <p:titleStyle>
      <a:lvl1pPr algn="ctr" defTabSz="907998"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799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799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799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799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884" algn="ctr" defTabSz="912185" rtl="0" eaLnBrk="1" fontAlgn="base" hangingPunct="1">
        <a:spcBef>
          <a:spcPct val="0"/>
        </a:spcBef>
        <a:spcAft>
          <a:spcPct val="0"/>
        </a:spcAft>
        <a:defRPr sz="3600" b="1" u="sng">
          <a:solidFill>
            <a:srgbClr val="000099"/>
          </a:solidFill>
          <a:latin typeface="Arial" pitchFamily="-65" charset="0"/>
        </a:defRPr>
      </a:lvl6pPr>
      <a:lvl7pPr marL="913770" algn="ctr" defTabSz="912185" rtl="0" eaLnBrk="1" fontAlgn="base" hangingPunct="1">
        <a:spcBef>
          <a:spcPct val="0"/>
        </a:spcBef>
        <a:spcAft>
          <a:spcPct val="0"/>
        </a:spcAft>
        <a:defRPr sz="3600" b="1" u="sng">
          <a:solidFill>
            <a:srgbClr val="000099"/>
          </a:solidFill>
          <a:latin typeface="Arial" pitchFamily="-65" charset="0"/>
        </a:defRPr>
      </a:lvl7pPr>
      <a:lvl8pPr marL="1370658" algn="ctr" defTabSz="912185" rtl="0" eaLnBrk="1" fontAlgn="base" hangingPunct="1">
        <a:spcBef>
          <a:spcPct val="0"/>
        </a:spcBef>
        <a:spcAft>
          <a:spcPct val="0"/>
        </a:spcAft>
        <a:defRPr sz="3600" b="1" u="sng">
          <a:solidFill>
            <a:srgbClr val="000099"/>
          </a:solidFill>
          <a:latin typeface="Arial" pitchFamily="-65" charset="0"/>
        </a:defRPr>
      </a:lvl8pPr>
      <a:lvl9pPr marL="1827542" algn="ctr" defTabSz="912185" rtl="0" eaLnBrk="1" fontAlgn="base" hangingPunct="1">
        <a:spcBef>
          <a:spcPct val="0"/>
        </a:spcBef>
        <a:spcAft>
          <a:spcPct val="0"/>
        </a:spcAft>
        <a:defRPr sz="3600" b="1" u="sng">
          <a:solidFill>
            <a:srgbClr val="000099"/>
          </a:solidFill>
          <a:latin typeface="Arial" pitchFamily="-65" charset="0"/>
        </a:defRPr>
      </a:lvl9pPr>
    </p:titleStyle>
    <p:bodyStyle>
      <a:lvl1pPr marL="223826" indent="-223826" algn="l" defTabSz="907998"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6706" indent="-223826" algn="l" defTabSz="907998"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7998" indent="-222238" algn="l" defTabSz="907998"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1523" indent="-223826" algn="l" defTabSz="907998"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2348" indent="-223826" algn="l" defTabSz="907998"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2871" indent="-228442" algn="l" defTabSz="912185"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9757" indent="-228442" algn="l" defTabSz="912185"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6641" indent="-228442" algn="l" defTabSz="912185"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3526" indent="-228442" algn="l" defTabSz="912185"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884" rtl="0" eaLnBrk="1" latinLnBrk="0" hangingPunct="1">
        <a:defRPr sz="1800" kern="1200">
          <a:solidFill>
            <a:schemeClr val="tx1"/>
          </a:solidFill>
          <a:latin typeface="+mn-lt"/>
          <a:ea typeface="+mn-ea"/>
          <a:cs typeface="+mn-cs"/>
        </a:defRPr>
      </a:lvl1pPr>
      <a:lvl2pPr marL="456884" algn="l" defTabSz="456884" rtl="0" eaLnBrk="1" latinLnBrk="0" hangingPunct="1">
        <a:defRPr sz="1800" kern="1200">
          <a:solidFill>
            <a:schemeClr val="tx1"/>
          </a:solidFill>
          <a:latin typeface="+mn-lt"/>
          <a:ea typeface="+mn-ea"/>
          <a:cs typeface="+mn-cs"/>
        </a:defRPr>
      </a:lvl2pPr>
      <a:lvl3pPr marL="913770" algn="l" defTabSz="456884" rtl="0" eaLnBrk="1" latinLnBrk="0" hangingPunct="1">
        <a:defRPr sz="1800" kern="1200">
          <a:solidFill>
            <a:schemeClr val="tx1"/>
          </a:solidFill>
          <a:latin typeface="+mn-lt"/>
          <a:ea typeface="+mn-ea"/>
          <a:cs typeface="+mn-cs"/>
        </a:defRPr>
      </a:lvl3pPr>
      <a:lvl4pPr marL="1370658" algn="l" defTabSz="456884" rtl="0" eaLnBrk="1" latinLnBrk="0" hangingPunct="1">
        <a:defRPr sz="1800" kern="1200">
          <a:solidFill>
            <a:schemeClr val="tx1"/>
          </a:solidFill>
          <a:latin typeface="+mn-lt"/>
          <a:ea typeface="+mn-ea"/>
          <a:cs typeface="+mn-cs"/>
        </a:defRPr>
      </a:lvl4pPr>
      <a:lvl5pPr marL="1827542" algn="l" defTabSz="456884" rtl="0" eaLnBrk="1" latinLnBrk="0" hangingPunct="1">
        <a:defRPr sz="1800" kern="1200">
          <a:solidFill>
            <a:schemeClr val="tx1"/>
          </a:solidFill>
          <a:latin typeface="+mn-lt"/>
          <a:ea typeface="+mn-ea"/>
          <a:cs typeface="+mn-cs"/>
        </a:defRPr>
      </a:lvl5pPr>
      <a:lvl6pPr marL="2284429" algn="l" defTabSz="456884" rtl="0" eaLnBrk="1" latinLnBrk="0" hangingPunct="1">
        <a:defRPr sz="1800" kern="1200">
          <a:solidFill>
            <a:schemeClr val="tx1"/>
          </a:solidFill>
          <a:latin typeface="+mn-lt"/>
          <a:ea typeface="+mn-ea"/>
          <a:cs typeface="+mn-cs"/>
        </a:defRPr>
      </a:lvl6pPr>
      <a:lvl7pPr marL="2741313" algn="l" defTabSz="456884" rtl="0" eaLnBrk="1" latinLnBrk="0" hangingPunct="1">
        <a:defRPr sz="1800" kern="1200">
          <a:solidFill>
            <a:schemeClr val="tx1"/>
          </a:solidFill>
          <a:latin typeface="+mn-lt"/>
          <a:ea typeface="+mn-ea"/>
          <a:cs typeface="+mn-cs"/>
        </a:defRPr>
      </a:lvl7pPr>
      <a:lvl8pPr marL="3198199" algn="l" defTabSz="456884" rtl="0" eaLnBrk="1" latinLnBrk="0" hangingPunct="1">
        <a:defRPr sz="1800" kern="1200">
          <a:solidFill>
            <a:schemeClr val="tx1"/>
          </a:solidFill>
          <a:latin typeface="+mn-lt"/>
          <a:ea typeface="+mn-ea"/>
          <a:cs typeface="+mn-cs"/>
        </a:defRPr>
      </a:lvl8pPr>
      <a:lvl9pPr marL="3655085" algn="l" defTabSz="456884"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9.png"/><Relationship Id="rId3" Type="http://schemas.openxmlformats.org/officeDocument/2006/relationships/image" Target="../media/image1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9.png"/><Relationship Id="rId3" Type="http://schemas.openxmlformats.org/officeDocument/2006/relationships/image" Target="../media/image1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2.tiff"/></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pn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em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 Id="rId3" Type="http://schemas.openxmlformats.org/officeDocument/2006/relationships/image" Target="../media/image1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3" Type="http://schemas.openxmlformats.org/officeDocument/2006/relationships/image" Target="../media/image260.png"/><Relationship Id="rId4" Type="http://schemas.openxmlformats.org/officeDocument/2006/relationships/image" Target="../media/image240.png"/><Relationship Id="rId1" Type="http://schemas.openxmlformats.org/officeDocument/2006/relationships/slideLayout" Target="../slideLayouts/slideLayout2.xml"/><Relationship Id="rId2" Type="http://schemas.openxmlformats.org/officeDocument/2006/relationships/image" Target="../media/image20.em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xml"/></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4.png"/><Relationship Id="rId1" Type="http://schemas.openxmlformats.org/officeDocument/2006/relationships/slideLayout" Target="../slideLayouts/slideLayout2.xml"/><Relationship Id="rId2" Type="http://schemas.openxmlformats.org/officeDocument/2006/relationships/image" Target="../media/image2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 Id="rId3" Type="http://schemas.openxmlformats.org/officeDocument/2006/relationships/image" Target="../media/image25.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 Id="rId3" Type="http://schemas.openxmlformats.org/officeDocument/2006/relationships/image" Target="../media/image26.png"/></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png"/><Relationship Id="rId5" Type="http://schemas.openxmlformats.org/officeDocument/2006/relationships/image" Target="../media/image30.png"/><Relationship Id="rId1" Type="http://schemas.openxmlformats.org/officeDocument/2006/relationships/slideLayout" Target="../slideLayouts/slideLayout2.xml"/><Relationship Id="rId2" Type="http://schemas.openxmlformats.org/officeDocument/2006/relationships/image" Target="../media/image27.png"/></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3.png"/><Relationship Id="rId5" Type="http://schemas.openxmlformats.org/officeDocument/2006/relationships/image" Target="../media/image34.png"/><Relationship Id="rId1" Type="http://schemas.openxmlformats.org/officeDocument/2006/relationships/slideLayout" Target="../slideLayouts/slideLayout3.xml"/><Relationship Id="rId2" Type="http://schemas.openxmlformats.org/officeDocument/2006/relationships/image" Target="../media/image3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6.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emf"/></Relationships>
</file>

<file path=ppt/slides/_rels/slide7.xml.rels><?xml version="1.0" encoding="UTF-8" standalone="yes"?>
<Relationships xmlns="http://schemas.openxmlformats.org/package/2006/relationships"><Relationship Id="rId3" Type="http://schemas.openxmlformats.org/officeDocument/2006/relationships/image" Target="../media/image6.emf"/><Relationship Id="rId4" Type="http://schemas.openxmlformats.org/officeDocument/2006/relationships/image" Target="../media/image7.emf"/><Relationship Id="rId1" Type="http://schemas.openxmlformats.org/officeDocument/2006/relationships/slideLayout" Target="../slideLayouts/slideLayout1.xml"/><Relationship Id="rId2"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8612142" y="-103031"/>
            <a:ext cx="515157" cy="7122017"/>
          </a:xfrm>
          <a:prstGeom prst="rect">
            <a:avLst/>
          </a:prstGeom>
          <a:solidFill>
            <a:schemeClr val="bg1"/>
          </a:solidFill>
          <a:ln w="12700" cap="flat" cmpd="sng" algn="ctr">
            <a:no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ctr" defTabSz="912813"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effectLst/>
              <a:latin typeface="Arial" pitchFamily="-65" charset="0"/>
            </a:endParaRPr>
          </a:p>
        </p:txBody>
      </p:sp>
      <p:sp>
        <p:nvSpPr>
          <p:cNvPr id="9218" name="Title 3"/>
          <p:cNvSpPr>
            <a:spLocks noGrp="1"/>
          </p:cNvSpPr>
          <p:nvPr>
            <p:ph type="ctrTitle"/>
          </p:nvPr>
        </p:nvSpPr>
        <p:spPr>
          <a:xfrm>
            <a:off x="668778" y="-55421"/>
            <a:ext cx="7806444" cy="1255572"/>
          </a:xfrm>
        </p:spPr>
        <p:txBody>
          <a:bodyPr/>
          <a:lstStyle/>
          <a:p>
            <a:r>
              <a:rPr lang="en-US" altLang="en-US" sz="1800" dirty="0">
                <a:solidFill>
                  <a:schemeClr val="tx1"/>
                </a:solidFill>
              </a:rPr>
              <a:t> Interpretable deep learning model, </a:t>
            </a:r>
            <a:r>
              <a:rPr lang="en-US" altLang="en-US" sz="1800" dirty="0" smtClean="0">
                <a:solidFill>
                  <a:schemeClr val="tx1"/>
                </a:solidFill>
              </a:rPr>
              <a:t/>
            </a:r>
            <a:br>
              <a:rPr lang="en-US" altLang="en-US" sz="1800" dirty="0" smtClean="0">
                <a:solidFill>
                  <a:schemeClr val="tx1"/>
                </a:solidFill>
              </a:rPr>
            </a:br>
            <a:r>
              <a:rPr lang="en-US" altLang="en-US" sz="1800" dirty="0" smtClean="0">
                <a:solidFill>
                  <a:schemeClr val="tx1"/>
                </a:solidFill>
              </a:rPr>
              <a:t>embedding </a:t>
            </a:r>
            <a:r>
              <a:rPr lang="en-US" altLang="en-US" sz="1800" dirty="0">
                <a:solidFill>
                  <a:schemeClr val="tx1"/>
                </a:solidFill>
              </a:rPr>
              <a:t>the gene regulatory network, </a:t>
            </a:r>
            <a:br>
              <a:rPr lang="en-US" altLang="en-US" sz="1800" dirty="0">
                <a:solidFill>
                  <a:schemeClr val="tx1"/>
                </a:solidFill>
              </a:rPr>
            </a:br>
            <a:r>
              <a:rPr lang="en-US" altLang="en-US" sz="1800" dirty="0">
                <a:solidFill>
                  <a:schemeClr val="tx1"/>
                </a:solidFill>
              </a:rPr>
              <a:t>for understanding functional genomics in neuropsychiatric disorders</a:t>
            </a:r>
            <a:endParaRPr lang="en-US" altLang="en-US" sz="2000" dirty="0">
              <a:solidFill>
                <a:schemeClr val="tx1"/>
              </a:solidFill>
              <a:ea typeface="ＭＳ Ｐゴシック" charset="-128"/>
            </a:endParaRPr>
          </a:p>
        </p:txBody>
      </p:sp>
      <p:sp>
        <p:nvSpPr>
          <p:cNvPr id="9219" name="Subtitle 4"/>
          <p:cNvSpPr>
            <a:spLocks noGrp="1"/>
          </p:cNvSpPr>
          <p:nvPr>
            <p:ph type="subTitle" idx="1"/>
          </p:nvPr>
        </p:nvSpPr>
        <p:spPr>
          <a:xfrm>
            <a:off x="3519073" y="6057644"/>
            <a:ext cx="5620344" cy="728915"/>
          </a:xfrm>
        </p:spPr>
        <p:txBody>
          <a:bodyPr/>
          <a:lstStyle/>
          <a:p>
            <a:pPr algn="r">
              <a:spcBef>
                <a:spcPts val="0"/>
              </a:spcBef>
            </a:pPr>
            <a:r>
              <a:rPr lang="en-US" altLang="en-US" sz="1400" b="0" dirty="0">
                <a:ea typeface="ＭＳ Ｐゴシック" charset="-128"/>
              </a:rPr>
              <a:t>Slides freely downloadable</a:t>
            </a:r>
            <a:br>
              <a:rPr lang="en-US" altLang="en-US" sz="1400" b="0" dirty="0">
                <a:ea typeface="ＭＳ Ｐゴシック" charset="-128"/>
              </a:rPr>
            </a:br>
            <a:r>
              <a:rPr lang="en-US" altLang="en-US" sz="1400" b="0" dirty="0">
                <a:ea typeface="ＭＳ Ｐゴシック" charset="-128"/>
              </a:rPr>
              <a:t> from </a:t>
            </a:r>
            <a:r>
              <a:rPr lang="en-US" altLang="en-US" sz="1400" dirty="0" err="1">
                <a:ea typeface="ＭＳ Ｐゴシック" charset="-128"/>
              </a:rPr>
              <a:t>Lectures.GersteinLab.org</a:t>
            </a:r>
            <a:r>
              <a:rPr lang="en-US" altLang="en-US" sz="1400" dirty="0">
                <a:ea typeface="ＭＳ Ｐゴシック" charset="-128"/>
              </a:rPr>
              <a:t>  </a:t>
            </a:r>
            <a:br>
              <a:rPr lang="en-US" altLang="en-US" sz="1400" dirty="0">
                <a:ea typeface="ＭＳ Ｐゴシック" charset="-128"/>
              </a:rPr>
            </a:br>
            <a:r>
              <a:rPr lang="en-US" altLang="en-US" sz="1400" b="0" dirty="0">
                <a:ea typeface="ＭＳ Ｐゴシック" charset="-128"/>
              </a:rPr>
              <a:t>&amp; “</a:t>
            </a:r>
            <a:r>
              <a:rPr lang="en-US" altLang="ja-JP" sz="1400" b="0" dirty="0">
                <a:ea typeface="ＭＳ Ｐゴシック" charset="-128"/>
              </a:rPr>
              <a:t>tweetable</a:t>
            </a:r>
            <a:r>
              <a:rPr lang="en-US" altLang="en-US" sz="1400" b="0" dirty="0">
                <a:ea typeface="ＭＳ Ｐゴシック" charset="-128"/>
              </a:rPr>
              <a:t>”</a:t>
            </a:r>
            <a:r>
              <a:rPr lang="en-US" altLang="ja-JP" sz="1400" b="0" dirty="0">
                <a:ea typeface="ＭＳ Ｐゴシック" charset="-128"/>
              </a:rPr>
              <a:t>  </a:t>
            </a:r>
            <a:r>
              <a:rPr lang="en-US" altLang="en-US" sz="1400" b="0" dirty="0">
                <a:ea typeface="ＭＳ Ｐゴシック" charset="-128"/>
              </a:rPr>
              <a:t>(via </a:t>
            </a:r>
            <a:r>
              <a:rPr lang="en-US" altLang="en-US" sz="1400" dirty="0">
                <a:ea typeface="ＭＳ Ｐゴシック" charset="-128"/>
              </a:rPr>
              <a:t>@</a:t>
            </a:r>
            <a:r>
              <a:rPr lang="en-US" altLang="en-US" sz="1400" dirty="0" err="1">
                <a:ea typeface="ＭＳ Ｐゴシック" charset="-128"/>
              </a:rPr>
              <a:t>MarkGerstein</a:t>
            </a:r>
            <a:r>
              <a:rPr lang="en-US" altLang="en-US" sz="1400" b="0" dirty="0">
                <a:ea typeface="ＭＳ Ｐゴシック" charset="-128"/>
              </a:rPr>
              <a:t>)</a:t>
            </a:r>
          </a:p>
          <a:p>
            <a:pPr algn="r">
              <a:spcBef>
                <a:spcPts val="0"/>
              </a:spcBef>
            </a:pPr>
            <a:endParaRPr lang="en-US" altLang="en-US" sz="1400" b="0" dirty="0">
              <a:ea typeface="ＭＳ Ｐゴシック" charset="-128"/>
            </a:endParaRPr>
          </a:p>
        </p:txBody>
      </p:sp>
      <p:sp>
        <p:nvSpPr>
          <p:cNvPr id="7" name="Subtitle 4"/>
          <p:cNvSpPr txBox="1">
            <a:spLocks/>
          </p:cNvSpPr>
          <p:nvPr/>
        </p:nvSpPr>
        <p:spPr bwMode="auto">
          <a:xfrm>
            <a:off x="38934" y="6067954"/>
            <a:ext cx="4087423" cy="718605"/>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2006" tIns="46004" rIns="92006" bIns="46004" numCol="1" anchor="t" anchorCtr="0" compatLnSpc="1">
            <a:prstTxWarp prst="textNoShape">
              <a:avLst/>
            </a:prstTxWarp>
          </a:bodyPr>
          <a:lstStyle>
            <a:lvl1pPr marL="0" indent="0" algn="ctr" defTabSz="908050" rtl="0" eaLnBrk="0" fontAlgn="base" hangingPunct="0">
              <a:spcBef>
                <a:spcPct val="20000"/>
              </a:spcBef>
              <a:spcAft>
                <a:spcPct val="0"/>
              </a:spcAft>
              <a:buNone/>
              <a:defRPr sz="4400" b="1">
                <a:solidFill>
                  <a:schemeClr val="tx1"/>
                </a:solidFill>
                <a:latin typeface="+mn-lt"/>
                <a:ea typeface="ＭＳ Ｐゴシック" pitchFamily="-65" charset="-128"/>
                <a:cs typeface="ＭＳ Ｐゴシック" pitchFamily="-65" charset="-128"/>
              </a:defRPr>
            </a:lvl1pPr>
            <a:lvl2pPr marL="456910" indent="0" algn="ctr" defTabSz="908050" rtl="0" eaLnBrk="0" fontAlgn="base" hangingPunct="0">
              <a:spcBef>
                <a:spcPct val="20000"/>
              </a:spcBef>
              <a:spcAft>
                <a:spcPct val="0"/>
              </a:spcAft>
              <a:buFont typeface="Lucida Grande" charset="0"/>
              <a:buNone/>
              <a:defRPr sz="2400">
                <a:solidFill>
                  <a:schemeClr val="tx1"/>
                </a:solidFill>
                <a:latin typeface="+mn-lt"/>
                <a:ea typeface="ＭＳ Ｐゴシック" pitchFamily="-65" charset="-128"/>
              </a:defRPr>
            </a:lvl2pPr>
            <a:lvl3pPr marL="913822" indent="0" algn="ctr" defTabSz="908050" rtl="0" eaLnBrk="0" fontAlgn="base" hangingPunct="0">
              <a:spcBef>
                <a:spcPct val="20000"/>
              </a:spcBef>
              <a:spcAft>
                <a:spcPct val="0"/>
              </a:spcAft>
              <a:buNone/>
              <a:defRPr sz="2000">
                <a:solidFill>
                  <a:schemeClr val="tx1"/>
                </a:solidFill>
                <a:latin typeface="+mn-lt"/>
                <a:ea typeface="ＭＳ Ｐゴシック" pitchFamily="-65" charset="-128"/>
              </a:defRPr>
            </a:lvl3pPr>
            <a:lvl4pPr marL="1370734" indent="0" algn="ctr" defTabSz="908050" rtl="0" eaLnBrk="0" fontAlgn="base" hangingPunct="0">
              <a:spcBef>
                <a:spcPct val="20000"/>
              </a:spcBef>
              <a:spcAft>
                <a:spcPct val="0"/>
              </a:spcAft>
              <a:buNone/>
              <a:defRPr sz="2000">
                <a:solidFill>
                  <a:schemeClr val="tx1"/>
                </a:solidFill>
                <a:latin typeface="+mn-lt"/>
                <a:ea typeface="ＭＳ Ｐゴシック" pitchFamily="-65" charset="-128"/>
              </a:defRPr>
            </a:lvl4pPr>
            <a:lvl5pPr marL="1827644" indent="0" algn="ctr" defTabSz="908050" rtl="0" eaLnBrk="0" fontAlgn="base" hangingPunct="0">
              <a:spcBef>
                <a:spcPct val="20000"/>
              </a:spcBef>
              <a:spcAft>
                <a:spcPct val="0"/>
              </a:spcAft>
              <a:buFont typeface="Lucida Grande" charset="0"/>
              <a:buNone/>
              <a:defRPr sz="2000">
                <a:solidFill>
                  <a:schemeClr val="tx1"/>
                </a:solidFill>
                <a:latin typeface="+mn-lt"/>
                <a:ea typeface="ＭＳ Ｐゴシック" pitchFamily="-65" charset="-128"/>
              </a:defRPr>
            </a:lvl5pPr>
            <a:lvl6pPr marL="2284557" indent="0" algn="ctr" defTabSz="912236" rtl="0" eaLnBrk="1" fontAlgn="base" hangingPunct="1">
              <a:spcBef>
                <a:spcPct val="20000"/>
              </a:spcBef>
              <a:spcAft>
                <a:spcPct val="0"/>
              </a:spcAft>
              <a:buNone/>
              <a:defRPr sz="2000">
                <a:solidFill>
                  <a:schemeClr val="tx1"/>
                </a:solidFill>
                <a:latin typeface="+mn-lt"/>
                <a:ea typeface="ＭＳ Ｐゴシック" pitchFamily="-65" charset="-128"/>
              </a:defRPr>
            </a:lvl6pPr>
            <a:lvl7pPr marL="2741467" indent="0" algn="ctr" defTabSz="912236" rtl="0" eaLnBrk="1" fontAlgn="base" hangingPunct="1">
              <a:spcBef>
                <a:spcPct val="20000"/>
              </a:spcBef>
              <a:spcAft>
                <a:spcPct val="0"/>
              </a:spcAft>
              <a:buNone/>
              <a:defRPr sz="2000">
                <a:solidFill>
                  <a:schemeClr val="tx1"/>
                </a:solidFill>
                <a:latin typeface="+mn-lt"/>
                <a:ea typeface="ＭＳ Ｐゴシック" pitchFamily="-65" charset="-128"/>
              </a:defRPr>
            </a:lvl7pPr>
            <a:lvl8pPr marL="3198377" indent="0" algn="ctr" defTabSz="912236" rtl="0" eaLnBrk="1" fontAlgn="base" hangingPunct="1">
              <a:spcBef>
                <a:spcPct val="20000"/>
              </a:spcBef>
              <a:spcAft>
                <a:spcPct val="0"/>
              </a:spcAft>
              <a:buNone/>
              <a:defRPr sz="2000">
                <a:solidFill>
                  <a:schemeClr val="tx1"/>
                </a:solidFill>
                <a:latin typeface="+mn-lt"/>
                <a:ea typeface="ＭＳ Ｐゴシック" pitchFamily="-65" charset="-128"/>
              </a:defRPr>
            </a:lvl8pPr>
            <a:lvl9pPr marL="3655289" indent="0" algn="ctr" defTabSz="912236" rtl="0" eaLnBrk="1" fontAlgn="base" hangingPunct="1">
              <a:spcBef>
                <a:spcPct val="20000"/>
              </a:spcBef>
              <a:spcAft>
                <a:spcPct val="0"/>
              </a:spcAft>
              <a:buNone/>
              <a:defRPr sz="2000">
                <a:solidFill>
                  <a:schemeClr val="tx1"/>
                </a:solidFill>
                <a:latin typeface="+mn-lt"/>
                <a:ea typeface="ＭＳ Ｐゴシック" pitchFamily="-65" charset="-128"/>
              </a:defRPr>
            </a:lvl9pPr>
          </a:lstStyle>
          <a:p>
            <a:pPr algn="l">
              <a:spcBef>
                <a:spcPts val="0"/>
              </a:spcBef>
            </a:pPr>
            <a:r>
              <a:rPr lang="en-US" altLang="en-US" sz="1400" b="0" kern="0" dirty="0">
                <a:ea typeface="ＭＳ Ｐゴシック" charset="-128"/>
              </a:rPr>
              <a:t>M Gerstein</a:t>
            </a:r>
            <a:br>
              <a:rPr lang="en-US" altLang="en-US" sz="1400" b="0" kern="0" dirty="0">
                <a:ea typeface="ＭＳ Ｐゴシック" charset="-128"/>
              </a:rPr>
            </a:br>
            <a:r>
              <a:rPr lang="en-US" altLang="en-US" sz="1400" b="0" kern="0" dirty="0">
                <a:ea typeface="ＭＳ Ｐゴシック" charset="-128"/>
              </a:rPr>
              <a:t>Yale</a:t>
            </a:r>
          </a:p>
          <a:p>
            <a:pPr algn="l">
              <a:spcBef>
                <a:spcPts val="0"/>
              </a:spcBef>
            </a:pPr>
            <a:r>
              <a:rPr lang="en-US" altLang="en-US" sz="1400" b="0" dirty="0">
                <a:ea typeface="ＭＳ Ｐゴシック" charset="-128"/>
              </a:rPr>
              <a:t>(See last slide for more info.)</a:t>
            </a:r>
            <a:endParaRPr lang="en-US" altLang="en-US" sz="1400" b="0" kern="0" dirty="0">
              <a:ea typeface="ＭＳ Ｐゴシック" charset="-128"/>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3732" y="1208095"/>
            <a:ext cx="6996536" cy="4670188"/>
          </a:xfrm>
          <a:prstGeom prst="rect">
            <a:avLst/>
          </a:prstGeom>
          <a:ln>
            <a:solidFill>
              <a:schemeClr val="tx1"/>
            </a:solidFill>
          </a:ln>
        </p:spPr>
      </p:pic>
    </p:spTree>
    <p:extLst>
      <p:ext uri="{BB962C8B-B14F-4D97-AF65-F5344CB8AC3E}">
        <p14:creationId xmlns:p14="http://schemas.microsoft.com/office/powerpoint/2010/main" val="1390377756"/>
      </p:ext>
    </p:extLst>
  </p:cSld>
  <p:clrMapOvr>
    <a:masterClrMapping/>
  </p:clrMapOvr>
  <p:transition advTm="23251"/>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88B8F549-FED7-8D4C-8737-F0CA8B685795}"/>
              </a:ext>
            </a:extLst>
          </p:cNvPr>
          <p:cNvPicPr>
            <a:picLocks noChangeAspect="1"/>
          </p:cNvPicPr>
          <p:nvPr/>
        </p:nvPicPr>
        <p:blipFill rotWithShape="1">
          <a:blip r:embed="rId2"/>
          <a:srcRect b="75069"/>
          <a:stretch/>
        </p:blipFill>
        <p:spPr>
          <a:xfrm>
            <a:off x="654288" y="1386911"/>
            <a:ext cx="4321790" cy="1152008"/>
          </a:xfrm>
          <a:prstGeom prst="rect">
            <a:avLst/>
          </a:prstGeom>
        </p:spPr>
      </p:pic>
      <p:sp>
        <p:nvSpPr>
          <p:cNvPr id="6" name="TextBox 5">
            <a:extLst>
              <a:ext uri="{FF2B5EF4-FFF2-40B4-BE49-F238E27FC236}">
                <a16:creationId xmlns:a16="http://schemas.microsoft.com/office/drawing/2014/main" xmlns="" id="{8B6A646E-10C5-FF44-9289-37473CF2722D}"/>
              </a:ext>
            </a:extLst>
          </p:cNvPr>
          <p:cNvSpPr txBox="1"/>
          <p:nvPr/>
        </p:nvSpPr>
        <p:spPr>
          <a:xfrm>
            <a:off x="147415" y="25660"/>
            <a:ext cx="6657174" cy="461665"/>
          </a:xfrm>
          <a:prstGeom prst="rect">
            <a:avLst/>
          </a:prstGeom>
          <a:noFill/>
        </p:spPr>
        <p:txBody>
          <a:bodyPr wrap="square" rtlCol="0">
            <a:spAutoFit/>
          </a:bodyPr>
          <a:lstStyle/>
          <a:p>
            <a:pPr fontAlgn="auto">
              <a:spcBef>
                <a:spcPts val="0"/>
              </a:spcBef>
              <a:spcAft>
                <a:spcPts val="0"/>
              </a:spcAft>
            </a:pPr>
            <a:r>
              <a:rPr lang="en-US" altLang="zh-CN" sz="2400" b="0" dirty="0">
                <a:solidFill>
                  <a:prstClr val="white"/>
                </a:solidFill>
                <a:latin typeface="Calibri" panose="020F0502020204030204"/>
                <a:ea typeface="等线" charset="-122"/>
                <a:cs typeface=""/>
              </a:rPr>
              <a:t>Characterize</a:t>
            </a:r>
            <a:r>
              <a:rPr lang="zh-CN" altLang="en-US" sz="2400" b="0" dirty="0">
                <a:solidFill>
                  <a:prstClr val="white"/>
                </a:solidFill>
                <a:latin typeface="Calibri" panose="020F0502020204030204"/>
                <a:ea typeface="等线" charset="-122"/>
                <a:cs typeface=""/>
              </a:rPr>
              <a:t> </a:t>
            </a:r>
            <a:r>
              <a:rPr lang="en-US" altLang="zh-CN" sz="2400" b="0" dirty="0">
                <a:solidFill>
                  <a:prstClr val="white"/>
                </a:solidFill>
                <a:latin typeface="Calibri" panose="020F0502020204030204"/>
                <a:ea typeface="等线" charset="-122"/>
                <a:cs typeface=""/>
              </a:rPr>
              <a:t>brain</a:t>
            </a:r>
            <a:r>
              <a:rPr lang="zh-CN" altLang="en-US" sz="2400" b="0" dirty="0">
                <a:solidFill>
                  <a:prstClr val="white"/>
                </a:solidFill>
                <a:latin typeface="Calibri" panose="020F0502020204030204"/>
                <a:ea typeface="等线" charset="-122"/>
                <a:cs typeface=""/>
              </a:rPr>
              <a:t> </a:t>
            </a:r>
            <a:r>
              <a:rPr lang="en-US" altLang="zh-CN" sz="2400" b="0" dirty="0">
                <a:solidFill>
                  <a:prstClr val="white"/>
                </a:solidFill>
                <a:latin typeface="Calibri" panose="020F0502020204030204"/>
                <a:ea typeface="等线" charset="-122"/>
                <a:cs typeface=""/>
              </a:rPr>
              <a:t>specific</a:t>
            </a:r>
            <a:r>
              <a:rPr lang="zh-CN" altLang="en-US" sz="2400" b="0" dirty="0">
                <a:solidFill>
                  <a:prstClr val="white"/>
                </a:solidFill>
                <a:latin typeface="Calibri" panose="020F0502020204030204"/>
                <a:ea typeface="等线" charset="-122"/>
                <a:cs typeface=""/>
              </a:rPr>
              <a:t> </a:t>
            </a:r>
            <a:r>
              <a:rPr lang="en-US" altLang="zh-CN" sz="2400" b="0" dirty="0">
                <a:solidFill>
                  <a:prstClr val="white"/>
                </a:solidFill>
                <a:latin typeface="Calibri" panose="020F0502020204030204"/>
                <a:ea typeface="等线" charset="-122"/>
                <a:cs typeface=""/>
              </a:rPr>
              <a:t>enhancers</a:t>
            </a:r>
            <a:r>
              <a:rPr lang="zh-CN" altLang="en-US" sz="2400" b="0" dirty="0">
                <a:solidFill>
                  <a:prstClr val="white"/>
                </a:solidFill>
                <a:latin typeface="Calibri" panose="020F0502020204030204"/>
                <a:ea typeface="等线" charset="-122"/>
                <a:cs typeface=""/>
              </a:rPr>
              <a:t>  </a:t>
            </a:r>
            <a:endParaRPr lang="en-US" sz="2400" b="0" dirty="0">
              <a:solidFill>
                <a:prstClr val="white"/>
              </a:solidFill>
              <a:latin typeface="Calibri" panose="020F0502020204030204"/>
              <a:ea typeface=""/>
              <a:cs typeface=""/>
            </a:endParaRPr>
          </a:p>
        </p:txBody>
      </p:sp>
      <p:sp>
        <p:nvSpPr>
          <p:cNvPr id="8" name="Rectangle 7">
            <a:extLst>
              <a:ext uri="{FF2B5EF4-FFF2-40B4-BE49-F238E27FC236}">
                <a16:creationId xmlns:a16="http://schemas.microsoft.com/office/drawing/2014/main" xmlns="" id="{3771A573-C204-C340-BF7B-A2C5D3B497D4}"/>
              </a:ext>
            </a:extLst>
          </p:cNvPr>
          <p:cNvSpPr/>
          <p:nvPr/>
        </p:nvSpPr>
        <p:spPr>
          <a:xfrm>
            <a:off x="6834367" y="6518927"/>
            <a:ext cx="2077813" cy="276999"/>
          </a:xfrm>
          <a:prstGeom prst="rect">
            <a:avLst/>
          </a:prstGeom>
        </p:spPr>
        <p:txBody>
          <a:bodyPr wrap="none">
            <a:spAutoFit/>
          </a:bodyPr>
          <a:lstStyle/>
          <a:p>
            <a:r>
              <a:rPr lang="en" dirty="0">
                <a:solidFill>
                  <a:srgbClr val="FFFFFF">
                    <a:lumMod val="50000"/>
                  </a:srgbClr>
                </a:solidFill>
              </a:rPr>
              <a:t>[Wang et al. (‘18) </a:t>
            </a:r>
            <a:r>
              <a:rPr lang="en-US" dirty="0">
                <a:solidFill>
                  <a:srgbClr val="FFFFFF">
                    <a:lumMod val="50000"/>
                  </a:srgbClr>
                </a:solidFill>
              </a:rPr>
              <a:t>Science]</a:t>
            </a:r>
          </a:p>
        </p:txBody>
      </p:sp>
      <p:sp>
        <p:nvSpPr>
          <p:cNvPr id="3" name="Title 2">
            <a:extLst>
              <a:ext uri="{FF2B5EF4-FFF2-40B4-BE49-F238E27FC236}">
                <a16:creationId xmlns:a16="http://schemas.microsoft.com/office/drawing/2014/main" xmlns="" id="{87388331-3AA1-814D-BAA6-920EB30F725A}"/>
              </a:ext>
            </a:extLst>
          </p:cNvPr>
          <p:cNvSpPr>
            <a:spLocks noGrp="1"/>
          </p:cNvSpPr>
          <p:nvPr>
            <p:ph type="title"/>
          </p:nvPr>
        </p:nvSpPr>
        <p:spPr>
          <a:xfrm>
            <a:off x="685800" y="83118"/>
            <a:ext cx="7772400" cy="1143000"/>
          </a:xfrm>
        </p:spPr>
        <p:txBody>
          <a:bodyPr/>
          <a:lstStyle/>
          <a:p>
            <a:r>
              <a:rPr lang="en-US" dirty="0"/>
              <a:t>Developing a Reference Set of ~79K PFC Enhancers &amp; Studying Their Population Variation</a:t>
            </a:r>
          </a:p>
        </p:txBody>
      </p:sp>
      <p:pic>
        <p:nvPicPr>
          <p:cNvPr id="9" name="Picture 8">
            <a:extLst>
              <a:ext uri="{FF2B5EF4-FFF2-40B4-BE49-F238E27FC236}">
                <a16:creationId xmlns:a16="http://schemas.microsoft.com/office/drawing/2014/main" xmlns="" id="{9B539EFE-AB3A-E545-9B9B-AB619608BE04}"/>
              </a:ext>
            </a:extLst>
          </p:cNvPr>
          <p:cNvPicPr>
            <a:picLocks noChangeAspect="1"/>
          </p:cNvPicPr>
          <p:nvPr/>
        </p:nvPicPr>
        <p:blipFill>
          <a:blip r:embed="rId3"/>
          <a:stretch>
            <a:fillRect/>
          </a:stretch>
        </p:blipFill>
        <p:spPr>
          <a:xfrm>
            <a:off x="5734414" y="1933240"/>
            <a:ext cx="2460810" cy="2460810"/>
          </a:xfrm>
          <a:prstGeom prst="rect">
            <a:avLst/>
          </a:prstGeom>
        </p:spPr>
      </p:pic>
      <p:sp>
        <p:nvSpPr>
          <p:cNvPr id="10" name="Title 1">
            <a:extLst>
              <a:ext uri="{FF2B5EF4-FFF2-40B4-BE49-F238E27FC236}">
                <a16:creationId xmlns:a16="http://schemas.microsoft.com/office/drawing/2014/main" xmlns="" id="{15E3BBBE-ED38-5F4A-ACB5-1B0B199FA629}"/>
              </a:ext>
            </a:extLst>
          </p:cNvPr>
          <p:cNvSpPr txBox="1">
            <a:spLocks/>
          </p:cNvSpPr>
          <p:nvPr/>
        </p:nvSpPr>
        <p:spPr>
          <a:xfrm>
            <a:off x="895637" y="4051957"/>
            <a:ext cx="4389285" cy="684185"/>
          </a:xfrm>
          <a:prstGeom prst="rect">
            <a:avLst/>
          </a:prstGeom>
        </p:spPr>
        <p:txBody>
          <a:bodyPr vert="horz" lIns="68580" tIns="34290" rIns="68580" bIns="3429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20000"/>
              </a:lnSpc>
            </a:pPr>
            <a:r>
              <a:rPr lang="en-US" sz="2000" dirty="0">
                <a:solidFill>
                  <a:srgbClr val="002060"/>
                </a:solidFill>
              </a:rPr>
              <a:t>Consistent with ENCODE, active enhancers are identified as open chromatin regions enriched in H3K27ac and depleted in H3K4me3  </a:t>
            </a:r>
          </a:p>
        </p:txBody>
      </p:sp>
    </p:spTree>
    <p:extLst>
      <p:ext uri="{BB962C8B-B14F-4D97-AF65-F5344CB8AC3E}">
        <p14:creationId xmlns:p14="http://schemas.microsoft.com/office/powerpoint/2010/main" val="592148187"/>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88B8F549-FED7-8D4C-8737-F0CA8B685795}"/>
              </a:ext>
            </a:extLst>
          </p:cNvPr>
          <p:cNvPicPr>
            <a:picLocks noChangeAspect="1"/>
          </p:cNvPicPr>
          <p:nvPr/>
        </p:nvPicPr>
        <p:blipFill>
          <a:blip r:embed="rId2"/>
          <a:stretch>
            <a:fillRect/>
          </a:stretch>
        </p:blipFill>
        <p:spPr>
          <a:xfrm>
            <a:off x="654288" y="1386911"/>
            <a:ext cx="4321790" cy="4620782"/>
          </a:xfrm>
          <a:prstGeom prst="rect">
            <a:avLst/>
          </a:prstGeom>
        </p:spPr>
      </p:pic>
      <p:pic>
        <p:nvPicPr>
          <p:cNvPr id="7" name="Picture 6">
            <a:extLst>
              <a:ext uri="{FF2B5EF4-FFF2-40B4-BE49-F238E27FC236}">
                <a16:creationId xmlns:a16="http://schemas.microsoft.com/office/drawing/2014/main" xmlns="" id="{2A8F7378-8503-CC46-9684-41B7C1D42305}"/>
              </a:ext>
            </a:extLst>
          </p:cNvPr>
          <p:cNvPicPr>
            <a:picLocks noChangeAspect="1"/>
          </p:cNvPicPr>
          <p:nvPr/>
        </p:nvPicPr>
        <p:blipFill>
          <a:blip r:embed="rId3"/>
          <a:stretch>
            <a:fillRect/>
          </a:stretch>
        </p:blipFill>
        <p:spPr>
          <a:xfrm>
            <a:off x="5289263" y="1923731"/>
            <a:ext cx="3226087" cy="3363660"/>
          </a:xfrm>
          <a:prstGeom prst="rect">
            <a:avLst/>
          </a:prstGeom>
        </p:spPr>
      </p:pic>
      <p:sp>
        <p:nvSpPr>
          <p:cNvPr id="6" name="TextBox 5">
            <a:extLst>
              <a:ext uri="{FF2B5EF4-FFF2-40B4-BE49-F238E27FC236}">
                <a16:creationId xmlns:a16="http://schemas.microsoft.com/office/drawing/2014/main" xmlns="" id="{8B6A646E-10C5-FF44-9289-37473CF2722D}"/>
              </a:ext>
            </a:extLst>
          </p:cNvPr>
          <p:cNvSpPr txBox="1"/>
          <p:nvPr/>
        </p:nvSpPr>
        <p:spPr>
          <a:xfrm>
            <a:off x="147415" y="25660"/>
            <a:ext cx="6657174" cy="461665"/>
          </a:xfrm>
          <a:prstGeom prst="rect">
            <a:avLst/>
          </a:prstGeom>
          <a:noFill/>
        </p:spPr>
        <p:txBody>
          <a:bodyPr wrap="square" rtlCol="0">
            <a:spAutoFit/>
          </a:bodyPr>
          <a:lstStyle/>
          <a:p>
            <a:pPr fontAlgn="auto">
              <a:spcBef>
                <a:spcPts val="0"/>
              </a:spcBef>
              <a:spcAft>
                <a:spcPts val="0"/>
              </a:spcAft>
            </a:pPr>
            <a:r>
              <a:rPr lang="en-US" altLang="zh-CN" sz="2400" b="0" dirty="0">
                <a:solidFill>
                  <a:prstClr val="white"/>
                </a:solidFill>
                <a:latin typeface="Calibri" panose="020F0502020204030204"/>
                <a:ea typeface="等线" charset="-122"/>
                <a:cs typeface=""/>
              </a:rPr>
              <a:t>Characterize</a:t>
            </a:r>
            <a:r>
              <a:rPr lang="zh-CN" altLang="en-US" sz="2400" b="0" dirty="0">
                <a:solidFill>
                  <a:prstClr val="white"/>
                </a:solidFill>
                <a:latin typeface="Calibri" panose="020F0502020204030204"/>
                <a:ea typeface="等线" charset="-122"/>
                <a:cs typeface=""/>
              </a:rPr>
              <a:t> </a:t>
            </a:r>
            <a:r>
              <a:rPr lang="en-US" altLang="zh-CN" sz="2400" b="0" dirty="0">
                <a:solidFill>
                  <a:prstClr val="white"/>
                </a:solidFill>
                <a:latin typeface="Calibri" panose="020F0502020204030204"/>
                <a:ea typeface="等线" charset="-122"/>
                <a:cs typeface=""/>
              </a:rPr>
              <a:t>brain</a:t>
            </a:r>
            <a:r>
              <a:rPr lang="zh-CN" altLang="en-US" sz="2400" b="0" dirty="0">
                <a:solidFill>
                  <a:prstClr val="white"/>
                </a:solidFill>
                <a:latin typeface="Calibri" panose="020F0502020204030204"/>
                <a:ea typeface="等线" charset="-122"/>
                <a:cs typeface=""/>
              </a:rPr>
              <a:t> </a:t>
            </a:r>
            <a:r>
              <a:rPr lang="en-US" altLang="zh-CN" sz="2400" b="0" dirty="0">
                <a:solidFill>
                  <a:prstClr val="white"/>
                </a:solidFill>
                <a:latin typeface="Calibri" panose="020F0502020204030204"/>
                <a:ea typeface="等线" charset="-122"/>
                <a:cs typeface=""/>
              </a:rPr>
              <a:t>specific</a:t>
            </a:r>
            <a:r>
              <a:rPr lang="zh-CN" altLang="en-US" sz="2400" b="0" dirty="0">
                <a:solidFill>
                  <a:prstClr val="white"/>
                </a:solidFill>
                <a:latin typeface="Calibri" panose="020F0502020204030204"/>
                <a:ea typeface="等线" charset="-122"/>
                <a:cs typeface=""/>
              </a:rPr>
              <a:t> </a:t>
            </a:r>
            <a:r>
              <a:rPr lang="en-US" altLang="zh-CN" sz="2400" b="0" dirty="0">
                <a:solidFill>
                  <a:prstClr val="white"/>
                </a:solidFill>
                <a:latin typeface="Calibri" panose="020F0502020204030204"/>
                <a:ea typeface="等线" charset="-122"/>
                <a:cs typeface=""/>
              </a:rPr>
              <a:t>enhancers</a:t>
            </a:r>
            <a:r>
              <a:rPr lang="zh-CN" altLang="en-US" sz="2400" b="0" dirty="0">
                <a:solidFill>
                  <a:prstClr val="white"/>
                </a:solidFill>
                <a:latin typeface="Calibri" panose="020F0502020204030204"/>
                <a:ea typeface="等线" charset="-122"/>
                <a:cs typeface=""/>
              </a:rPr>
              <a:t>  </a:t>
            </a:r>
            <a:endParaRPr lang="en-US" sz="2400" b="0" dirty="0">
              <a:solidFill>
                <a:prstClr val="white"/>
              </a:solidFill>
              <a:latin typeface="Calibri" panose="020F0502020204030204"/>
              <a:ea typeface=""/>
              <a:cs typeface=""/>
            </a:endParaRPr>
          </a:p>
        </p:txBody>
      </p:sp>
      <p:sp>
        <p:nvSpPr>
          <p:cNvPr id="8" name="Rectangle 7">
            <a:extLst>
              <a:ext uri="{FF2B5EF4-FFF2-40B4-BE49-F238E27FC236}">
                <a16:creationId xmlns:a16="http://schemas.microsoft.com/office/drawing/2014/main" xmlns="" id="{3771A573-C204-C340-BF7B-A2C5D3B497D4}"/>
              </a:ext>
            </a:extLst>
          </p:cNvPr>
          <p:cNvSpPr/>
          <p:nvPr/>
        </p:nvSpPr>
        <p:spPr>
          <a:xfrm>
            <a:off x="6834367" y="6518927"/>
            <a:ext cx="2077813" cy="276999"/>
          </a:xfrm>
          <a:prstGeom prst="rect">
            <a:avLst/>
          </a:prstGeom>
        </p:spPr>
        <p:txBody>
          <a:bodyPr wrap="none">
            <a:spAutoFit/>
          </a:bodyPr>
          <a:lstStyle/>
          <a:p>
            <a:r>
              <a:rPr lang="en" dirty="0">
                <a:solidFill>
                  <a:srgbClr val="FFFFFF">
                    <a:lumMod val="50000"/>
                  </a:srgbClr>
                </a:solidFill>
              </a:rPr>
              <a:t>[Wang et al. (‘18) </a:t>
            </a:r>
            <a:r>
              <a:rPr lang="en-US" dirty="0">
                <a:solidFill>
                  <a:srgbClr val="FFFFFF">
                    <a:lumMod val="50000"/>
                  </a:srgbClr>
                </a:solidFill>
              </a:rPr>
              <a:t>Science]</a:t>
            </a:r>
          </a:p>
        </p:txBody>
      </p:sp>
      <p:sp>
        <p:nvSpPr>
          <p:cNvPr id="3" name="Title 2">
            <a:extLst>
              <a:ext uri="{FF2B5EF4-FFF2-40B4-BE49-F238E27FC236}">
                <a16:creationId xmlns:a16="http://schemas.microsoft.com/office/drawing/2014/main" xmlns="" id="{87388331-3AA1-814D-BAA6-920EB30F725A}"/>
              </a:ext>
            </a:extLst>
          </p:cNvPr>
          <p:cNvSpPr>
            <a:spLocks noGrp="1"/>
          </p:cNvSpPr>
          <p:nvPr>
            <p:ph type="title"/>
          </p:nvPr>
        </p:nvSpPr>
        <p:spPr>
          <a:xfrm>
            <a:off x="685800" y="83118"/>
            <a:ext cx="7772400" cy="1143000"/>
          </a:xfrm>
        </p:spPr>
        <p:txBody>
          <a:bodyPr/>
          <a:lstStyle/>
          <a:p>
            <a:r>
              <a:rPr lang="en-US" dirty="0"/>
              <a:t>Developing a Reference Set of ~79K PFC Enhancers &amp; Studying Their Population Variation</a:t>
            </a:r>
          </a:p>
        </p:txBody>
      </p:sp>
    </p:spTree>
    <p:extLst>
      <p:ext uri="{BB962C8B-B14F-4D97-AF65-F5344CB8AC3E}">
        <p14:creationId xmlns:p14="http://schemas.microsoft.com/office/powerpoint/2010/main" val="795358711"/>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BE2030A-61EB-8D47-A08D-E2FF51459814}"/>
              </a:ext>
            </a:extLst>
          </p:cNvPr>
          <p:cNvSpPr>
            <a:spLocks noGrp="1"/>
          </p:cNvSpPr>
          <p:nvPr>
            <p:ph type="title"/>
          </p:nvPr>
        </p:nvSpPr>
        <p:spPr>
          <a:xfrm>
            <a:off x="679067" y="395493"/>
            <a:ext cx="7827935" cy="994172"/>
          </a:xfrm>
        </p:spPr>
        <p:txBody>
          <a:bodyPr>
            <a:normAutofit/>
          </a:bodyPr>
          <a:lstStyle/>
          <a:p>
            <a:r>
              <a:rPr lang="en-US" dirty="0"/>
              <a:t>Larger brain </a:t>
            </a:r>
            <a:r>
              <a:rPr lang="en-US" dirty="0" err="1"/>
              <a:t>eQTL</a:t>
            </a:r>
            <a:r>
              <a:rPr lang="en-US" dirty="0"/>
              <a:t> sets than previous studies, </a:t>
            </a:r>
            <a:br>
              <a:rPr lang="en-US" dirty="0"/>
            </a:br>
            <a:r>
              <a:rPr lang="en-US" dirty="0"/>
              <a:t>but strong overlap with them</a:t>
            </a:r>
          </a:p>
        </p:txBody>
      </p:sp>
      <p:sp>
        <p:nvSpPr>
          <p:cNvPr id="7" name="Rectangle 6">
            <a:extLst>
              <a:ext uri="{FF2B5EF4-FFF2-40B4-BE49-F238E27FC236}">
                <a16:creationId xmlns="" xmlns:a16="http://schemas.microsoft.com/office/drawing/2014/main" id="{3A2B4B6A-313D-6243-89AB-2226792E03AB}"/>
              </a:ext>
            </a:extLst>
          </p:cNvPr>
          <p:cNvSpPr/>
          <p:nvPr/>
        </p:nvSpPr>
        <p:spPr>
          <a:xfrm>
            <a:off x="6834367" y="6518927"/>
            <a:ext cx="2077813" cy="276999"/>
          </a:xfrm>
          <a:prstGeom prst="rect">
            <a:avLst/>
          </a:prstGeom>
        </p:spPr>
        <p:txBody>
          <a:bodyPr wrap="none">
            <a:spAutoFit/>
          </a:bodyPr>
          <a:lstStyle/>
          <a:p>
            <a:r>
              <a:rPr lang="en" dirty="0">
                <a:solidFill>
                  <a:schemeClr val="bg1">
                    <a:lumMod val="50000"/>
                  </a:schemeClr>
                </a:solidFill>
              </a:rPr>
              <a:t>[Wang et al. (‘18) </a:t>
            </a:r>
            <a:r>
              <a:rPr lang="en-US" dirty="0">
                <a:solidFill>
                  <a:schemeClr val="bg1">
                    <a:lumMod val="50000"/>
                  </a:schemeClr>
                </a:solidFill>
              </a:rPr>
              <a:t>Science]</a:t>
            </a:r>
          </a:p>
        </p:txBody>
      </p:sp>
      <p:grpSp>
        <p:nvGrpSpPr>
          <p:cNvPr id="12" name="Group 11">
            <a:extLst>
              <a:ext uri="{FF2B5EF4-FFF2-40B4-BE49-F238E27FC236}">
                <a16:creationId xmlns="" xmlns:a16="http://schemas.microsoft.com/office/drawing/2014/main" id="{21C401D9-74A2-974C-A05E-5AC5CFD422BC}"/>
              </a:ext>
            </a:extLst>
          </p:cNvPr>
          <p:cNvGrpSpPr/>
          <p:nvPr/>
        </p:nvGrpSpPr>
        <p:grpSpPr>
          <a:xfrm>
            <a:off x="514547" y="2201690"/>
            <a:ext cx="8114905" cy="3523859"/>
            <a:chOff x="514547" y="2201690"/>
            <a:chExt cx="8114905" cy="3523859"/>
          </a:xfrm>
        </p:grpSpPr>
        <p:pic>
          <p:nvPicPr>
            <p:cNvPr id="10" name="Picture 9">
              <a:extLst>
                <a:ext uri="{FF2B5EF4-FFF2-40B4-BE49-F238E27FC236}">
                  <a16:creationId xmlns="" xmlns:a16="http://schemas.microsoft.com/office/drawing/2014/main" id="{33E6557B-397D-8242-9596-6DA0055E984F}"/>
                </a:ext>
              </a:extLst>
            </p:cNvPr>
            <p:cNvPicPr>
              <a:picLocks noChangeAspect="1"/>
            </p:cNvPicPr>
            <p:nvPr/>
          </p:nvPicPr>
          <p:blipFill rotWithShape="1">
            <a:blip r:embed="rId3"/>
            <a:srcRect l="2820"/>
            <a:stretch/>
          </p:blipFill>
          <p:spPr>
            <a:xfrm>
              <a:off x="514547" y="2201690"/>
              <a:ext cx="8114905" cy="3523859"/>
            </a:xfrm>
            <a:prstGeom prst="rect">
              <a:avLst/>
            </a:prstGeom>
          </p:spPr>
        </p:pic>
        <p:sp>
          <p:nvSpPr>
            <p:cNvPr id="16" name="Content Placeholder 2">
              <a:extLst>
                <a:ext uri="{FF2B5EF4-FFF2-40B4-BE49-F238E27FC236}">
                  <a16:creationId xmlns="" xmlns:a16="http://schemas.microsoft.com/office/drawing/2014/main" id="{2269FC45-AC7F-D84A-BD43-A7BBE2315629}"/>
                </a:ext>
              </a:extLst>
            </p:cNvPr>
            <p:cNvSpPr txBox="1">
              <a:spLocks/>
            </p:cNvSpPr>
            <p:nvPr/>
          </p:nvSpPr>
          <p:spPr bwMode="auto">
            <a:xfrm>
              <a:off x="2594495" y="2678343"/>
              <a:ext cx="1858174" cy="200185"/>
            </a:xfrm>
            <a:prstGeom prst="rect">
              <a:avLst/>
            </a:prstGeom>
            <a:noFill/>
            <a:ln w="9525">
              <a:noFill/>
              <a:miter lim="800000"/>
              <a:headEnd/>
              <a:tailEnd/>
            </a:ln>
          </p:spPr>
          <p:txBody>
            <a:bodyPr vert="horz" wrap="square" lIns="68580" tIns="34290" rIns="68580" bIns="34290" numCol="1" anchor="t" anchorCtr="0" compatLnSpc="1">
              <a:prstTxWarp prst="textNoShape">
                <a:avLst/>
              </a:prstTxWarp>
              <a:normAutofit fontScale="70000" lnSpcReduction="20000"/>
            </a:bodyPr>
            <a:lstStyle>
              <a:lvl1pPr marL="342900" indent="-342900" algn="l" rtl="0" eaLnBrk="1" fontAlgn="base" hangingPunct="1">
                <a:lnSpc>
                  <a:spcPct val="90000"/>
                </a:lnSpc>
                <a:spcBef>
                  <a:spcPct val="30000"/>
                </a:spcBef>
                <a:spcAft>
                  <a:spcPct val="0"/>
                </a:spcAft>
                <a:buChar char="•"/>
                <a:defRPr sz="2000">
                  <a:solidFill>
                    <a:schemeClr val="tx2"/>
                  </a:solidFill>
                  <a:latin typeface="+mn-lt"/>
                  <a:ea typeface="ＭＳ Ｐゴシック" charset="-128"/>
                  <a:cs typeface="ＭＳ Ｐゴシック"/>
                </a:defRPr>
              </a:lvl1pPr>
              <a:lvl2pPr marL="742950" indent="-285750" algn="l" rtl="0" eaLnBrk="1" fontAlgn="base" hangingPunct="1">
                <a:lnSpc>
                  <a:spcPct val="90000"/>
                </a:lnSpc>
                <a:spcBef>
                  <a:spcPct val="30000"/>
                </a:spcBef>
                <a:spcAft>
                  <a:spcPct val="0"/>
                </a:spcAft>
                <a:buChar char="–"/>
                <a:defRPr>
                  <a:solidFill>
                    <a:schemeClr val="tx2"/>
                  </a:solidFill>
                  <a:latin typeface="+mn-lt"/>
                  <a:ea typeface="ＭＳ Ｐゴシック" charset="-128"/>
                  <a:cs typeface="ＭＳ Ｐゴシック"/>
                </a:defRPr>
              </a:lvl2pPr>
              <a:lvl3pPr marL="1143000" indent="-228600" algn="l" rtl="0" eaLnBrk="1" fontAlgn="base" hangingPunct="1">
                <a:lnSpc>
                  <a:spcPct val="90000"/>
                </a:lnSpc>
                <a:spcBef>
                  <a:spcPct val="20000"/>
                </a:spcBef>
                <a:spcAft>
                  <a:spcPct val="0"/>
                </a:spcAft>
                <a:buChar char="•"/>
                <a:defRPr sz="1600">
                  <a:solidFill>
                    <a:schemeClr val="tx2"/>
                  </a:solidFill>
                  <a:latin typeface="+mn-lt"/>
                  <a:ea typeface="ＭＳ Ｐゴシック" charset="-128"/>
                  <a:cs typeface="ＭＳ Ｐゴシック"/>
                </a:defRPr>
              </a:lvl3pPr>
              <a:lvl4pPr marL="1600200" indent="-228600" algn="l" rtl="0" eaLnBrk="1" fontAlgn="base" hangingPunct="1">
                <a:lnSpc>
                  <a:spcPct val="90000"/>
                </a:lnSpc>
                <a:spcBef>
                  <a:spcPct val="20000"/>
                </a:spcBef>
                <a:spcAft>
                  <a:spcPct val="0"/>
                </a:spcAft>
                <a:buChar char="–"/>
                <a:defRPr sz="1600">
                  <a:solidFill>
                    <a:schemeClr val="tx2"/>
                  </a:solidFill>
                  <a:latin typeface="+mn-lt"/>
                  <a:ea typeface="ＭＳ Ｐゴシック" charset="-128"/>
                  <a:cs typeface="ＭＳ Ｐゴシック"/>
                </a:defRPr>
              </a:lvl4pPr>
              <a:lvl5pPr marL="2057400" indent="-228600" algn="l" rtl="0" eaLnBrk="1" fontAlgn="base" hangingPunct="1">
                <a:lnSpc>
                  <a:spcPct val="90000"/>
                </a:lnSpc>
                <a:spcBef>
                  <a:spcPct val="20000"/>
                </a:spcBef>
                <a:spcAft>
                  <a:spcPct val="0"/>
                </a:spcAft>
                <a:buChar char="•"/>
                <a:defRPr sz="1600">
                  <a:solidFill>
                    <a:schemeClr val="tx2"/>
                  </a:solidFill>
                  <a:latin typeface="+mn-lt"/>
                  <a:ea typeface="ＭＳ Ｐゴシック" charset="-128"/>
                  <a:cs typeface="ＭＳ Ｐゴシック"/>
                </a:defRPr>
              </a:lvl5pPr>
              <a:lvl6pPr marL="2514600" indent="-228600" algn="l" rtl="0" eaLnBrk="1" fontAlgn="base" hangingPunct="1">
                <a:lnSpc>
                  <a:spcPct val="90000"/>
                </a:lnSpc>
                <a:spcBef>
                  <a:spcPct val="20000"/>
                </a:spcBef>
                <a:spcAft>
                  <a:spcPct val="0"/>
                </a:spcAft>
                <a:buChar char="•"/>
                <a:defRPr sz="1600">
                  <a:solidFill>
                    <a:srgbClr val="555555"/>
                  </a:solidFill>
                  <a:latin typeface="+mn-lt"/>
                  <a:ea typeface="ＭＳ Ｐゴシック" pitchFamily="-111" charset="-128"/>
                </a:defRPr>
              </a:lvl6pPr>
              <a:lvl7pPr marL="2971800" indent="-228600" algn="l" rtl="0" eaLnBrk="1" fontAlgn="base" hangingPunct="1">
                <a:lnSpc>
                  <a:spcPct val="90000"/>
                </a:lnSpc>
                <a:spcBef>
                  <a:spcPct val="20000"/>
                </a:spcBef>
                <a:spcAft>
                  <a:spcPct val="0"/>
                </a:spcAft>
                <a:buChar char="•"/>
                <a:defRPr sz="1600">
                  <a:solidFill>
                    <a:srgbClr val="555555"/>
                  </a:solidFill>
                  <a:latin typeface="+mn-lt"/>
                  <a:ea typeface="ＭＳ Ｐゴシック" pitchFamily="-111" charset="-128"/>
                </a:defRPr>
              </a:lvl7pPr>
              <a:lvl8pPr marL="3429000" indent="-228600" algn="l" rtl="0" eaLnBrk="1" fontAlgn="base" hangingPunct="1">
                <a:lnSpc>
                  <a:spcPct val="90000"/>
                </a:lnSpc>
                <a:spcBef>
                  <a:spcPct val="20000"/>
                </a:spcBef>
                <a:spcAft>
                  <a:spcPct val="0"/>
                </a:spcAft>
                <a:buChar char="•"/>
                <a:defRPr sz="1600">
                  <a:solidFill>
                    <a:srgbClr val="555555"/>
                  </a:solidFill>
                  <a:latin typeface="+mn-lt"/>
                  <a:ea typeface="ＭＳ Ｐゴシック" pitchFamily="-111" charset="-128"/>
                </a:defRPr>
              </a:lvl8pPr>
              <a:lvl9pPr marL="3886200" indent="-228600" algn="l" rtl="0" eaLnBrk="1" fontAlgn="base" hangingPunct="1">
                <a:lnSpc>
                  <a:spcPct val="90000"/>
                </a:lnSpc>
                <a:spcBef>
                  <a:spcPct val="20000"/>
                </a:spcBef>
                <a:spcAft>
                  <a:spcPct val="0"/>
                </a:spcAft>
                <a:buChar char="•"/>
                <a:defRPr sz="1600">
                  <a:solidFill>
                    <a:srgbClr val="555555"/>
                  </a:solidFill>
                  <a:latin typeface="+mn-lt"/>
                  <a:ea typeface="ＭＳ Ｐゴシック" pitchFamily="-111" charset="-128"/>
                </a:defRPr>
              </a:lvl9pPr>
            </a:lstStyle>
            <a:p>
              <a:pPr marL="0" indent="0" algn="ctr">
                <a:buNone/>
              </a:pPr>
              <a:r>
                <a:rPr lang="en-US" sz="1350" kern="0" dirty="0">
                  <a:solidFill>
                    <a:schemeClr val="tx1"/>
                  </a:solidFill>
                </a:rPr>
                <a:t>2,542,908 </a:t>
              </a:r>
              <a:r>
                <a:rPr lang="en-US" sz="1350" kern="0" dirty="0" err="1">
                  <a:solidFill>
                    <a:schemeClr val="tx1"/>
                  </a:solidFill>
                </a:rPr>
                <a:t>eQTLs</a:t>
              </a:r>
              <a:r>
                <a:rPr lang="en-US" sz="1350" kern="0" dirty="0">
                  <a:solidFill>
                    <a:schemeClr val="tx1"/>
                  </a:solidFill>
                </a:rPr>
                <a:t> (FDR&lt; 0.05)</a:t>
              </a:r>
              <a:endParaRPr lang="en-US" sz="1500" kern="0" dirty="0"/>
            </a:p>
          </p:txBody>
        </p:sp>
        <p:sp>
          <p:nvSpPr>
            <p:cNvPr id="11" name="Rectangle 10">
              <a:extLst>
                <a:ext uri="{FF2B5EF4-FFF2-40B4-BE49-F238E27FC236}">
                  <a16:creationId xmlns="" xmlns:a16="http://schemas.microsoft.com/office/drawing/2014/main" id="{2C93BF02-E238-5C4C-8317-3EE28C586C08}"/>
                </a:ext>
              </a:extLst>
            </p:cNvPr>
            <p:cNvSpPr/>
            <p:nvPr/>
          </p:nvSpPr>
          <p:spPr bwMode="auto">
            <a:xfrm>
              <a:off x="4571999" y="2201690"/>
              <a:ext cx="301275" cy="476653"/>
            </a:xfrm>
            <a:prstGeom prst="rect">
              <a:avLst/>
            </a:prstGeom>
            <a:solidFill>
              <a:schemeClr val="bg1"/>
            </a:solidFill>
            <a:ln w="12700" cap="flat" cmpd="sng" algn="ctr">
              <a:no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ctr" defTabSz="912813"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chemeClr val="tx1"/>
                </a:solidFill>
                <a:effectLst/>
                <a:latin typeface="Arial" pitchFamily="-65" charset="0"/>
              </a:endParaRPr>
            </a:p>
          </p:txBody>
        </p:sp>
      </p:grpSp>
    </p:spTree>
    <p:extLst>
      <p:ext uri="{BB962C8B-B14F-4D97-AF65-F5344CB8AC3E}">
        <p14:creationId xmlns:p14="http://schemas.microsoft.com/office/powerpoint/2010/main" val="2887073424"/>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 xmlns:a16="http://schemas.microsoft.com/office/drawing/2014/main" id="{4BD4BD6C-A28A-234A-82AE-02A533A3F8B3}"/>
              </a:ext>
            </a:extLst>
          </p:cNvPr>
          <p:cNvPicPr>
            <a:picLocks noChangeAspect="1"/>
          </p:cNvPicPr>
          <p:nvPr/>
        </p:nvPicPr>
        <p:blipFill>
          <a:blip r:embed="rId3"/>
          <a:stretch>
            <a:fillRect/>
          </a:stretch>
        </p:blipFill>
        <p:spPr>
          <a:xfrm>
            <a:off x="426028" y="2408916"/>
            <a:ext cx="8715311" cy="2799368"/>
          </a:xfrm>
          <a:prstGeom prst="rect">
            <a:avLst/>
          </a:prstGeom>
        </p:spPr>
      </p:pic>
      <p:sp>
        <p:nvSpPr>
          <p:cNvPr id="2" name="Title 1">
            <a:extLst>
              <a:ext uri="{FF2B5EF4-FFF2-40B4-BE49-F238E27FC236}">
                <a16:creationId xmlns="" xmlns:a16="http://schemas.microsoft.com/office/drawing/2014/main" id="{6C2881AA-B278-8D4A-B048-CD6FB777D0B6}"/>
              </a:ext>
            </a:extLst>
          </p:cNvPr>
          <p:cNvSpPr>
            <a:spLocks noGrp="1"/>
          </p:cNvSpPr>
          <p:nvPr>
            <p:ph type="title"/>
          </p:nvPr>
        </p:nvSpPr>
        <p:spPr>
          <a:xfrm>
            <a:off x="4144786" y="290774"/>
            <a:ext cx="4607471" cy="1585804"/>
          </a:xfrm>
        </p:spPr>
        <p:txBody>
          <a:bodyPr/>
          <a:lstStyle/>
          <a:p>
            <a:r>
              <a:rPr lang="en-US" dirty="0"/>
              <a:t>multi-QTLs from overlapping different types of QTLs: </a:t>
            </a:r>
            <a:br>
              <a:rPr lang="en-US" dirty="0"/>
            </a:br>
            <a:r>
              <a:rPr lang="en-US" dirty="0" err="1"/>
              <a:t>cQTL</a:t>
            </a:r>
            <a:r>
              <a:rPr lang="en-US" dirty="0"/>
              <a:t>, </a:t>
            </a:r>
            <a:r>
              <a:rPr lang="en-US" dirty="0" err="1"/>
              <a:t>fQTL</a:t>
            </a:r>
            <a:r>
              <a:rPr lang="en-US" dirty="0"/>
              <a:t>, </a:t>
            </a:r>
            <a:r>
              <a:rPr lang="en-US" dirty="0" err="1"/>
              <a:t>eQTL</a:t>
            </a:r>
            <a:r>
              <a:rPr lang="en-US" dirty="0"/>
              <a:t> &amp; </a:t>
            </a:r>
            <a:r>
              <a:rPr lang="en-US" dirty="0" err="1"/>
              <a:t>isoQTL</a:t>
            </a:r>
            <a:endParaRPr lang="en-US" dirty="0"/>
          </a:p>
        </p:txBody>
      </p:sp>
      <p:sp>
        <p:nvSpPr>
          <p:cNvPr id="10" name="TextBox 9">
            <a:extLst>
              <a:ext uri="{FF2B5EF4-FFF2-40B4-BE49-F238E27FC236}">
                <a16:creationId xmlns="" xmlns:a16="http://schemas.microsoft.com/office/drawing/2014/main" id="{8929E89D-18E8-7440-AFBA-2C998E346959}"/>
              </a:ext>
            </a:extLst>
          </p:cNvPr>
          <p:cNvSpPr txBox="1"/>
          <p:nvPr/>
        </p:nvSpPr>
        <p:spPr>
          <a:xfrm>
            <a:off x="7215809" y="3244665"/>
            <a:ext cx="1536448" cy="461665"/>
          </a:xfrm>
          <a:prstGeom prst="rect">
            <a:avLst/>
          </a:prstGeom>
          <a:noFill/>
        </p:spPr>
        <p:txBody>
          <a:bodyPr wrap="square" rtlCol="0">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charset="0"/>
                <a:cs typeface="Arial" panose="020B0604020202020204" pitchFamily="34" charset="0"/>
              </a:rPr>
              <a:t>eQTLs</a:t>
            </a:r>
            <a:r>
              <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for mTOR mediated by </a:t>
            </a:r>
            <a:r>
              <a:rPr kumimoji="0" lang="en-US" sz="1200" b="1"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charset="0"/>
                <a:cs typeface="Arial" panose="020B0604020202020204" pitchFamily="34" charset="0"/>
              </a:rPr>
              <a:t>cQTLs</a:t>
            </a:r>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7" name="TextBox 6">
            <a:extLst>
              <a:ext uri="{FF2B5EF4-FFF2-40B4-BE49-F238E27FC236}">
                <a16:creationId xmlns="" xmlns:a16="http://schemas.microsoft.com/office/drawing/2014/main" id="{8AE6FA72-0041-5A4C-A265-9B5ECF6C525E}"/>
              </a:ext>
            </a:extLst>
          </p:cNvPr>
          <p:cNvSpPr txBox="1"/>
          <p:nvPr/>
        </p:nvSpPr>
        <p:spPr>
          <a:xfrm>
            <a:off x="3082161" y="5301836"/>
            <a:ext cx="2284970" cy="830997"/>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1391 SNPs (multi-QTLs) </a:t>
            </a:r>
            <a:br>
              <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br>
            <a:r>
              <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in at least three types </a:t>
            </a:r>
            <a:br>
              <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br>
            <a:r>
              <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among </a:t>
            </a:r>
            <a:r>
              <a:rPr kumimoji="0" lang="en-US" sz="1200" b="1"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charset="0"/>
                <a:cs typeface="Arial" panose="020B0604020202020204" pitchFamily="34" charset="0"/>
              </a:rPr>
              <a:t>eQTLs</a:t>
            </a:r>
            <a:r>
              <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r>
              <a:rPr kumimoji="0" lang="en-US" sz="1200" b="1"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charset="0"/>
                <a:cs typeface="Arial" panose="020B0604020202020204" pitchFamily="34" charset="0"/>
              </a:rPr>
              <a:t>isoQTLs</a:t>
            </a:r>
            <a:r>
              <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r>
              <a:rPr kumimoji="0" lang="en-US" sz="1200" b="1"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charset="0"/>
                <a:cs typeface="Arial" panose="020B0604020202020204" pitchFamily="34" charset="0"/>
              </a:rPr>
              <a:t>cQTLs</a:t>
            </a:r>
            <a:r>
              <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fQTLs</a:t>
            </a:r>
          </a:p>
        </p:txBody>
      </p:sp>
      <p:sp>
        <p:nvSpPr>
          <p:cNvPr id="11" name="TextBox 10">
            <a:extLst>
              <a:ext uri="{FF2B5EF4-FFF2-40B4-BE49-F238E27FC236}">
                <a16:creationId xmlns="" xmlns:a16="http://schemas.microsoft.com/office/drawing/2014/main" id="{0F63AD0A-731B-1F4A-831A-AFC2AA3125A8}"/>
              </a:ext>
            </a:extLst>
          </p:cNvPr>
          <p:cNvSpPr txBox="1"/>
          <p:nvPr/>
        </p:nvSpPr>
        <p:spPr>
          <a:xfrm>
            <a:off x="779342" y="5376076"/>
            <a:ext cx="1575042" cy="461665"/>
          </a:xfrm>
          <a:prstGeom prst="rect">
            <a:avLst/>
          </a:prstGeom>
          <a:noFill/>
        </p:spPr>
        <p:txBody>
          <a:bodyPr wrap="square" rtlCol="0">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charset="0"/>
                <a:cs typeface="Arial" panose="020B0604020202020204" pitchFamily="34" charset="0"/>
              </a:rPr>
              <a:t>eQTLs</a:t>
            </a:r>
            <a:r>
              <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and </a:t>
            </a:r>
            <a:r>
              <a:rPr kumimoji="0" lang="en-US" sz="1200" b="1"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charset="0"/>
                <a:cs typeface="Arial" panose="020B0604020202020204" pitchFamily="34" charset="0"/>
              </a:rPr>
              <a:t>cQTLs</a:t>
            </a:r>
            <a:r>
              <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significantly overlap</a:t>
            </a:r>
          </a:p>
        </p:txBody>
      </p:sp>
      <p:sp>
        <p:nvSpPr>
          <p:cNvPr id="13" name="Left Brace 12">
            <a:extLst>
              <a:ext uri="{FF2B5EF4-FFF2-40B4-BE49-F238E27FC236}">
                <a16:creationId xmlns="" xmlns:a16="http://schemas.microsoft.com/office/drawing/2014/main" id="{67C95E9C-7064-8746-9248-D4540FBADF55}"/>
              </a:ext>
            </a:extLst>
          </p:cNvPr>
          <p:cNvSpPr/>
          <p:nvPr/>
        </p:nvSpPr>
        <p:spPr>
          <a:xfrm rot="16200000">
            <a:off x="4120412" y="4790993"/>
            <a:ext cx="187113" cy="887286"/>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350" b="1" i="0" u="none" strike="noStrike" kern="1200" cap="none" spc="0" normalizeH="0" baseline="0" noProof="0">
              <a:ln>
                <a:noFill/>
              </a:ln>
              <a:solidFill>
                <a:srgbClr val="000000"/>
              </a:solidFill>
              <a:effectLst/>
              <a:uLnTx/>
              <a:uFillTx/>
              <a:latin typeface="Arial"/>
              <a:ea typeface="+mn-ea"/>
              <a:cs typeface="+mn-cs"/>
            </a:endParaRPr>
          </a:p>
        </p:txBody>
      </p:sp>
      <p:cxnSp>
        <p:nvCxnSpPr>
          <p:cNvPr id="15" name="Straight Arrow Connector 14">
            <a:extLst>
              <a:ext uri="{FF2B5EF4-FFF2-40B4-BE49-F238E27FC236}">
                <a16:creationId xmlns="" xmlns:a16="http://schemas.microsoft.com/office/drawing/2014/main" id="{49CEAE23-A93F-444B-A1C2-44481005C7E5}"/>
              </a:ext>
            </a:extLst>
          </p:cNvPr>
          <p:cNvCxnSpPr/>
          <p:nvPr/>
        </p:nvCxnSpPr>
        <p:spPr>
          <a:xfrm>
            <a:off x="2034375" y="5147857"/>
            <a:ext cx="0" cy="18033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 xmlns:a16="http://schemas.microsoft.com/office/drawing/2014/main" id="{7DB19E58-AF7D-8041-9377-C930B9C1A078}"/>
              </a:ext>
            </a:extLst>
          </p:cNvPr>
          <p:cNvSpPr txBox="1"/>
          <p:nvPr/>
        </p:nvSpPr>
        <p:spPr>
          <a:xfrm>
            <a:off x="0" y="4206736"/>
            <a:ext cx="521297" cy="253916"/>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50" b="1"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charset="0"/>
                <a:cs typeface="Arial" panose="020B0604020202020204" pitchFamily="34" charset="0"/>
              </a:rPr>
              <a:t>eQTL</a:t>
            </a:r>
            <a:endParaRPr kumimoji="0" lang="en-US" sz="105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8" name="TextBox 17">
            <a:extLst>
              <a:ext uri="{FF2B5EF4-FFF2-40B4-BE49-F238E27FC236}">
                <a16:creationId xmlns="" xmlns:a16="http://schemas.microsoft.com/office/drawing/2014/main" id="{023988B5-5393-2B46-AC43-003FCAF00593}"/>
              </a:ext>
            </a:extLst>
          </p:cNvPr>
          <p:cNvSpPr txBox="1"/>
          <p:nvPr/>
        </p:nvSpPr>
        <p:spPr>
          <a:xfrm>
            <a:off x="-48692" y="4437569"/>
            <a:ext cx="619080" cy="253916"/>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50" b="1"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charset="0"/>
                <a:cs typeface="Arial" panose="020B0604020202020204" pitchFamily="34" charset="0"/>
              </a:rPr>
              <a:t>isoQTL</a:t>
            </a:r>
            <a:endParaRPr kumimoji="0" lang="en-US" sz="105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9" name="TextBox 18">
            <a:extLst>
              <a:ext uri="{FF2B5EF4-FFF2-40B4-BE49-F238E27FC236}">
                <a16:creationId xmlns="" xmlns:a16="http://schemas.microsoft.com/office/drawing/2014/main" id="{1A0FBDFE-7C9A-7D49-8E95-296AA0915D3A}"/>
              </a:ext>
            </a:extLst>
          </p:cNvPr>
          <p:cNvSpPr txBox="1"/>
          <p:nvPr/>
        </p:nvSpPr>
        <p:spPr>
          <a:xfrm>
            <a:off x="0" y="4654467"/>
            <a:ext cx="513282" cy="253916"/>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50" b="1"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charset="0"/>
                <a:cs typeface="Arial" panose="020B0604020202020204" pitchFamily="34" charset="0"/>
              </a:rPr>
              <a:t>cQTL</a:t>
            </a:r>
            <a:endParaRPr kumimoji="0" lang="en-US" sz="105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0" name="TextBox 19">
            <a:extLst>
              <a:ext uri="{FF2B5EF4-FFF2-40B4-BE49-F238E27FC236}">
                <a16:creationId xmlns="" xmlns:a16="http://schemas.microsoft.com/office/drawing/2014/main" id="{8673A17F-C34F-F446-8F84-A9AD1D0CC6BF}"/>
              </a:ext>
            </a:extLst>
          </p:cNvPr>
          <p:cNvSpPr txBox="1"/>
          <p:nvPr/>
        </p:nvSpPr>
        <p:spPr>
          <a:xfrm>
            <a:off x="15028" y="4874069"/>
            <a:ext cx="482824" cy="253916"/>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50" b="1"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charset="0"/>
                <a:cs typeface="Arial" panose="020B0604020202020204" pitchFamily="34" charset="0"/>
              </a:rPr>
              <a:t>fQTL</a:t>
            </a:r>
            <a:endParaRPr kumimoji="0" lang="en-US" sz="105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1" name="Rectangle 20">
            <a:extLst>
              <a:ext uri="{FF2B5EF4-FFF2-40B4-BE49-F238E27FC236}">
                <a16:creationId xmlns="" xmlns:a16="http://schemas.microsoft.com/office/drawing/2014/main" id="{69ACD8EB-6446-674E-845E-E6BB31B9CDCE}"/>
              </a:ext>
            </a:extLst>
          </p:cNvPr>
          <p:cNvSpPr/>
          <p:nvPr/>
        </p:nvSpPr>
        <p:spPr>
          <a:xfrm>
            <a:off x="336666" y="2408917"/>
            <a:ext cx="4513811" cy="12743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350" b="1" i="0" u="none" strike="noStrike" kern="1200" cap="none" spc="0" normalizeH="0" baseline="0" noProof="0">
              <a:ln>
                <a:noFill/>
              </a:ln>
              <a:solidFill>
                <a:srgbClr val="FFFFFF"/>
              </a:solidFill>
              <a:effectLst/>
              <a:uLnTx/>
              <a:uFillTx/>
              <a:latin typeface="Arial"/>
              <a:ea typeface="+mn-ea"/>
              <a:cs typeface="+mn-cs"/>
            </a:endParaRPr>
          </a:p>
        </p:txBody>
      </p:sp>
      <p:pic>
        <p:nvPicPr>
          <p:cNvPr id="23" name="Picture 22">
            <a:extLst>
              <a:ext uri="{FF2B5EF4-FFF2-40B4-BE49-F238E27FC236}">
                <a16:creationId xmlns="" xmlns:a16="http://schemas.microsoft.com/office/drawing/2014/main" id="{77ADF4F6-DF56-4648-B478-863FB5AE1E62}"/>
              </a:ext>
            </a:extLst>
          </p:cNvPr>
          <p:cNvPicPr>
            <a:picLocks noChangeAspect="1"/>
          </p:cNvPicPr>
          <p:nvPr/>
        </p:nvPicPr>
        <p:blipFill rotWithShape="1">
          <a:blip r:embed="rId4"/>
          <a:srcRect l="1" r="1438"/>
          <a:stretch/>
        </p:blipFill>
        <p:spPr>
          <a:xfrm>
            <a:off x="233356" y="1083675"/>
            <a:ext cx="3912565" cy="2160989"/>
          </a:xfrm>
          <a:prstGeom prst="rect">
            <a:avLst/>
          </a:prstGeom>
        </p:spPr>
      </p:pic>
      <p:sp>
        <p:nvSpPr>
          <p:cNvPr id="16" name="Rectangle 15">
            <a:extLst>
              <a:ext uri="{FF2B5EF4-FFF2-40B4-BE49-F238E27FC236}">
                <a16:creationId xmlns="" xmlns:a16="http://schemas.microsoft.com/office/drawing/2014/main" id="{E7B7A62D-FF98-7A4A-9583-FB333184E0E8}"/>
              </a:ext>
            </a:extLst>
          </p:cNvPr>
          <p:cNvSpPr/>
          <p:nvPr/>
        </p:nvSpPr>
        <p:spPr>
          <a:xfrm>
            <a:off x="6834367" y="6518927"/>
            <a:ext cx="2077813" cy="276999"/>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 sz="1200" b="1" i="0" u="none" strike="noStrike" kern="1200" cap="none" spc="0" normalizeH="0" baseline="0" noProof="0" dirty="0">
                <a:ln>
                  <a:noFill/>
                </a:ln>
                <a:solidFill>
                  <a:srgbClr val="FFFFFF">
                    <a:lumMod val="50000"/>
                  </a:srgbClr>
                </a:solidFill>
                <a:effectLst/>
                <a:uLnTx/>
                <a:uFillTx/>
                <a:latin typeface="Arial" charset="0"/>
                <a:ea typeface="ＭＳ Ｐゴシック" charset="0"/>
              </a:rPr>
              <a:t>[Wang et al. (‘18) </a:t>
            </a:r>
            <a:r>
              <a:rPr kumimoji="0" lang="en-US" sz="1200" b="1" i="0" u="none" strike="noStrike" kern="1200" cap="none" spc="0" normalizeH="0" baseline="0" noProof="0" dirty="0">
                <a:ln>
                  <a:noFill/>
                </a:ln>
                <a:solidFill>
                  <a:srgbClr val="FFFFFF">
                    <a:lumMod val="50000"/>
                  </a:srgbClr>
                </a:solidFill>
                <a:effectLst/>
                <a:uLnTx/>
                <a:uFillTx/>
                <a:latin typeface="Arial" charset="0"/>
                <a:ea typeface="ＭＳ Ｐゴシック" charset="0"/>
              </a:rPr>
              <a:t>Science]</a:t>
            </a:r>
          </a:p>
        </p:txBody>
      </p:sp>
    </p:spTree>
    <p:extLst>
      <p:ext uri="{BB962C8B-B14F-4D97-AF65-F5344CB8AC3E}">
        <p14:creationId xmlns:p14="http://schemas.microsoft.com/office/powerpoint/2010/main" val="4167892322"/>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Title 1"/>
          <p:cNvSpPr>
            <a:spLocks noGrp="1"/>
          </p:cNvSpPr>
          <p:nvPr>
            <p:ph type="title"/>
          </p:nvPr>
        </p:nvSpPr>
        <p:spPr>
          <a:xfrm>
            <a:off x="15876" y="376072"/>
            <a:ext cx="9112248" cy="684212"/>
          </a:xfrm>
        </p:spPr>
        <p:txBody>
          <a:bodyPr/>
          <a:lstStyle/>
          <a:p>
            <a:pPr>
              <a:defRPr/>
            </a:pPr>
            <a:r>
              <a:rPr lang="en-US" sz="1800" dirty="0">
                <a:solidFill>
                  <a:schemeClr val="bg1">
                    <a:lumMod val="50000"/>
                  </a:schemeClr>
                </a:solidFill>
                <a:ea typeface="ＭＳ Ｐゴシック" charset="0"/>
                <a:cs typeface="ＭＳ Ｐゴシック" charset="0"/>
              </a:rPr>
              <a:t> Interpretable deep learning </a:t>
            </a:r>
            <a:r>
              <a:rPr lang="en-US" sz="1800" dirty="0" smtClean="0">
                <a:solidFill>
                  <a:schemeClr val="bg1">
                    <a:lumMod val="50000"/>
                  </a:schemeClr>
                </a:solidFill>
                <a:ea typeface="ＭＳ Ｐゴシック" charset="0"/>
                <a:cs typeface="ＭＳ Ｐゴシック" charset="0"/>
              </a:rPr>
              <a:t>model, </a:t>
            </a:r>
            <a:r>
              <a:rPr lang="en-US" sz="1800" dirty="0">
                <a:solidFill>
                  <a:schemeClr val="bg1">
                    <a:lumMod val="50000"/>
                  </a:schemeClr>
                </a:solidFill>
                <a:ea typeface="ＭＳ Ｐゴシック" charset="0"/>
                <a:cs typeface="ＭＳ Ｐゴシック" charset="0"/>
              </a:rPr>
              <a:t>embedding </a:t>
            </a:r>
            <a:r>
              <a:rPr lang="en-US" sz="1800" dirty="0" smtClean="0">
                <a:solidFill>
                  <a:schemeClr val="bg1">
                    <a:lumMod val="50000"/>
                  </a:schemeClr>
                </a:solidFill>
                <a:ea typeface="ＭＳ Ｐゴシック" charset="0"/>
                <a:cs typeface="ＭＳ Ｐゴシック" charset="0"/>
              </a:rPr>
              <a:t>the gene </a:t>
            </a:r>
            <a:r>
              <a:rPr lang="en-US" sz="1800" dirty="0">
                <a:solidFill>
                  <a:schemeClr val="bg1">
                    <a:lumMod val="50000"/>
                  </a:schemeClr>
                </a:solidFill>
                <a:ea typeface="ＭＳ Ｐゴシック" charset="0"/>
                <a:cs typeface="ＭＳ Ｐゴシック" charset="0"/>
              </a:rPr>
              <a:t>regulatory </a:t>
            </a:r>
            <a:r>
              <a:rPr lang="en-US" sz="1800" dirty="0" smtClean="0">
                <a:solidFill>
                  <a:schemeClr val="bg1">
                    <a:lumMod val="50000"/>
                  </a:schemeClr>
                </a:solidFill>
                <a:ea typeface="ＭＳ Ｐゴシック" charset="0"/>
                <a:cs typeface="ＭＳ Ｐゴシック" charset="0"/>
              </a:rPr>
              <a:t>network, </a:t>
            </a:r>
            <a:br>
              <a:rPr lang="en-US" sz="1800" dirty="0" smtClean="0">
                <a:solidFill>
                  <a:schemeClr val="bg1">
                    <a:lumMod val="50000"/>
                  </a:schemeClr>
                </a:solidFill>
                <a:ea typeface="ＭＳ Ｐゴシック" charset="0"/>
                <a:cs typeface="ＭＳ Ｐゴシック" charset="0"/>
              </a:rPr>
            </a:br>
            <a:r>
              <a:rPr lang="en-US" sz="1800" dirty="0" smtClean="0">
                <a:solidFill>
                  <a:schemeClr val="bg1">
                    <a:lumMod val="50000"/>
                  </a:schemeClr>
                </a:solidFill>
                <a:ea typeface="ＭＳ Ｐゴシック" charset="0"/>
                <a:cs typeface="ＭＳ Ｐゴシック" charset="0"/>
              </a:rPr>
              <a:t>for </a:t>
            </a:r>
            <a:r>
              <a:rPr lang="en-US" sz="1800" dirty="0">
                <a:solidFill>
                  <a:schemeClr val="bg1">
                    <a:lumMod val="50000"/>
                  </a:schemeClr>
                </a:solidFill>
                <a:ea typeface="ＭＳ Ｐゴシック" charset="0"/>
                <a:cs typeface="ＭＳ Ｐゴシック" charset="0"/>
              </a:rPr>
              <a:t>understanding functional genomics in neuropsychiatric disorders</a:t>
            </a:r>
            <a:endParaRPr lang="en-US" sz="1800" dirty="0">
              <a:ea typeface="ＭＳ Ｐゴシック" charset="0"/>
              <a:cs typeface="ＭＳ Ｐゴシック" charset="0"/>
            </a:endParaRPr>
          </a:p>
        </p:txBody>
      </p:sp>
      <p:sp>
        <p:nvSpPr>
          <p:cNvPr id="54274" name="Content Placeholder 2"/>
          <p:cNvSpPr>
            <a:spLocks noGrp="1"/>
          </p:cNvSpPr>
          <p:nvPr>
            <p:ph sz="half" idx="1"/>
          </p:nvPr>
        </p:nvSpPr>
        <p:spPr>
          <a:xfrm>
            <a:off x="86673" y="1328717"/>
            <a:ext cx="8902947" cy="6116638"/>
          </a:xfrm>
        </p:spPr>
        <p:txBody>
          <a:bodyPr/>
          <a:lstStyle/>
          <a:p>
            <a:r>
              <a:rPr lang="en-US" altLang="en-US" sz="2100" dirty="0" smtClean="0">
                <a:solidFill>
                  <a:schemeClr val="tx1">
                    <a:lumMod val="65000"/>
                    <a:lumOff val="35000"/>
                  </a:schemeClr>
                </a:solidFill>
                <a:ea typeface="ＭＳ Ｐゴシック" charset="-128"/>
              </a:rPr>
              <a:t>Construction </a:t>
            </a:r>
            <a:r>
              <a:rPr lang="en-US" altLang="en-US" sz="2100" dirty="0">
                <a:solidFill>
                  <a:schemeClr val="tx1">
                    <a:lumMod val="65000"/>
                    <a:lumOff val="35000"/>
                  </a:schemeClr>
                </a:solidFill>
                <a:ea typeface="ＭＳ Ｐゴシック" charset="-128"/>
              </a:rPr>
              <a:t>of an adult brain resource with 1866 </a:t>
            </a:r>
            <a:r>
              <a:rPr lang="en-US" altLang="en-US" sz="2100" dirty="0" smtClean="0">
                <a:solidFill>
                  <a:schemeClr val="tx1">
                    <a:lumMod val="65000"/>
                    <a:lumOff val="35000"/>
                  </a:schemeClr>
                </a:solidFill>
                <a:ea typeface="ＭＳ Ｐゴシック" charset="-128"/>
              </a:rPr>
              <a:t>individuals</a:t>
            </a:r>
            <a:endParaRPr lang="en-US" altLang="en-US" sz="2100" dirty="0">
              <a:solidFill>
                <a:schemeClr val="tx1">
                  <a:lumMod val="65000"/>
                  <a:lumOff val="35000"/>
                </a:schemeClr>
              </a:solidFill>
              <a:ea typeface="ＭＳ Ｐゴシック" charset="-128"/>
            </a:endParaRPr>
          </a:p>
          <a:p>
            <a:r>
              <a:rPr lang="en-US" altLang="en-US" sz="2100" dirty="0">
                <a:solidFill>
                  <a:schemeClr val="tx1">
                    <a:lumMod val="65000"/>
                    <a:lumOff val="35000"/>
                  </a:schemeClr>
                </a:solidFill>
                <a:ea typeface="ＭＳ Ｐゴシック" charset="-128"/>
              </a:rPr>
              <a:t>Using the changing proportions of cell types </a:t>
            </a:r>
            <a:r>
              <a:rPr lang="en-US" altLang="en-US" sz="2100" dirty="0" smtClean="0">
                <a:solidFill>
                  <a:schemeClr val="tx1">
                    <a:lumMod val="65000"/>
                    <a:lumOff val="35000"/>
                  </a:schemeClr>
                </a:solidFill>
                <a:ea typeface="ＭＳ Ｐゴシック" charset="-128"/>
              </a:rPr>
              <a:t/>
            </a:r>
            <a:br>
              <a:rPr lang="en-US" altLang="en-US" sz="2100" dirty="0" smtClean="0">
                <a:solidFill>
                  <a:schemeClr val="tx1">
                    <a:lumMod val="65000"/>
                    <a:lumOff val="35000"/>
                  </a:schemeClr>
                </a:solidFill>
                <a:ea typeface="ＭＳ Ｐゴシック" charset="-128"/>
              </a:rPr>
            </a:br>
            <a:r>
              <a:rPr lang="en-US" altLang="en-US" sz="2100" dirty="0" smtClean="0">
                <a:solidFill>
                  <a:schemeClr val="tx1">
                    <a:lumMod val="65000"/>
                    <a:lumOff val="35000"/>
                  </a:schemeClr>
                </a:solidFill>
                <a:ea typeface="ＭＳ Ｐゴシック" charset="-128"/>
              </a:rPr>
              <a:t>(</a:t>
            </a:r>
            <a:r>
              <a:rPr lang="en-US" altLang="en-US" sz="2100" dirty="0">
                <a:solidFill>
                  <a:schemeClr val="tx1">
                    <a:lumMod val="65000"/>
                    <a:lumOff val="35000"/>
                  </a:schemeClr>
                </a:solidFill>
                <a:ea typeface="ＭＳ Ｐゴシック" charset="-128"/>
              </a:rPr>
              <a:t>via </a:t>
            </a:r>
            <a:r>
              <a:rPr lang="en-US" altLang="en-US" sz="2100" b="1" dirty="0">
                <a:solidFill>
                  <a:srgbClr val="FFC000"/>
                </a:solidFill>
                <a:ea typeface="ＭＳ Ｐゴシック" charset="-128"/>
              </a:rPr>
              <a:t>single-cell deconvolution</a:t>
            </a:r>
            <a:r>
              <a:rPr lang="en-US" altLang="en-US" sz="2100" dirty="0">
                <a:solidFill>
                  <a:schemeClr val="tx1">
                    <a:lumMod val="65000"/>
                    <a:lumOff val="35000"/>
                  </a:schemeClr>
                </a:solidFill>
                <a:ea typeface="ＭＳ Ｐゴシック" charset="-128"/>
              </a:rPr>
              <a:t>) </a:t>
            </a:r>
            <a:r>
              <a:rPr lang="en-US" altLang="en-US" sz="2100" dirty="0" smtClean="0">
                <a:solidFill>
                  <a:schemeClr val="tx1">
                    <a:lumMod val="65000"/>
                    <a:lumOff val="35000"/>
                  </a:schemeClr>
                </a:solidFill>
                <a:ea typeface="ＭＳ Ｐゴシック" charset="-128"/>
              </a:rPr>
              <a:t/>
            </a:r>
            <a:br>
              <a:rPr lang="en-US" altLang="en-US" sz="2100" dirty="0" smtClean="0">
                <a:solidFill>
                  <a:schemeClr val="tx1">
                    <a:lumMod val="65000"/>
                    <a:lumOff val="35000"/>
                  </a:schemeClr>
                </a:solidFill>
                <a:ea typeface="ＭＳ Ｐゴシック" charset="-128"/>
              </a:rPr>
            </a:br>
            <a:r>
              <a:rPr lang="en-US" altLang="en-US" sz="2100" dirty="0" smtClean="0">
                <a:solidFill>
                  <a:schemeClr val="tx1">
                    <a:lumMod val="65000"/>
                    <a:lumOff val="35000"/>
                  </a:schemeClr>
                </a:solidFill>
                <a:ea typeface="ＭＳ Ｐゴシック" charset="-128"/>
              </a:rPr>
              <a:t>to </a:t>
            </a:r>
            <a:r>
              <a:rPr lang="en-US" altLang="en-US" sz="2100" dirty="0">
                <a:solidFill>
                  <a:schemeClr val="tx1">
                    <a:lumMod val="65000"/>
                    <a:lumOff val="35000"/>
                  </a:schemeClr>
                </a:solidFill>
                <a:ea typeface="ＭＳ Ｐゴシック" charset="-128"/>
              </a:rPr>
              <a:t>account for </a:t>
            </a:r>
            <a:r>
              <a:rPr lang="en-US" altLang="en-US" sz="2100" dirty="0" smtClean="0">
                <a:solidFill>
                  <a:schemeClr val="tx1">
                    <a:lumMod val="65000"/>
                    <a:lumOff val="35000"/>
                  </a:schemeClr>
                </a:solidFill>
                <a:ea typeface="ＭＳ Ｐゴシック" charset="-128"/>
              </a:rPr>
              <a:t>expression </a:t>
            </a:r>
            <a:r>
              <a:rPr lang="en-US" altLang="en-US" sz="2100" dirty="0">
                <a:solidFill>
                  <a:schemeClr val="tx1">
                    <a:lumMod val="65000"/>
                    <a:lumOff val="35000"/>
                  </a:schemeClr>
                </a:solidFill>
                <a:ea typeface="ＭＳ Ｐゴシック" charset="-128"/>
              </a:rPr>
              <a:t>variation across a </a:t>
            </a:r>
            <a:r>
              <a:rPr lang="en-US" altLang="en-US" sz="2100" dirty="0" smtClean="0">
                <a:solidFill>
                  <a:schemeClr val="tx1">
                    <a:lumMod val="65000"/>
                    <a:lumOff val="35000"/>
                  </a:schemeClr>
                </a:solidFill>
                <a:ea typeface="ＭＳ Ｐゴシック" charset="-128"/>
              </a:rPr>
              <a:t>population</a:t>
            </a:r>
            <a:endParaRPr lang="en-US" altLang="en-US" sz="2100" dirty="0">
              <a:solidFill>
                <a:schemeClr val="tx1">
                  <a:lumMod val="65000"/>
                  <a:lumOff val="35000"/>
                </a:schemeClr>
              </a:solidFill>
              <a:ea typeface="ＭＳ Ｐゴシック" charset="-128"/>
            </a:endParaRPr>
          </a:p>
          <a:p>
            <a:r>
              <a:rPr lang="en-US" altLang="en-US" sz="2100" dirty="0">
                <a:solidFill>
                  <a:schemeClr val="tx1">
                    <a:lumMod val="65000"/>
                    <a:lumOff val="35000"/>
                  </a:schemeClr>
                </a:solidFill>
                <a:ea typeface="ＭＳ Ｐゴシック" charset="-128"/>
              </a:rPr>
              <a:t>Large-scale processing defines ~79K PFC </a:t>
            </a:r>
            <a:br>
              <a:rPr lang="en-US" altLang="en-US" sz="2100" dirty="0">
                <a:solidFill>
                  <a:schemeClr val="tx1">
                    <a:lumMod val="65000"/>
                    <a:lumOff val="35000"/>
                  </a:schemeClr>
                </a:solidFill>
                <a:ea typeface="ＭＳ Ｐゴシック" charset="-128"/>
              </a:rPr>
            </a:br>
            <a:r>
              <a:rPr lang="en-US" altLang="en-US" sz="2100" b="1" dirty="0">
                <a:solidFill>
                  <a:srgbClr val="FFC000"/>
                </a:solidFill>
                <a:ea typeface="ＭＳ Ｐゴシック" charset="-128"/>
              </a:rPr>
              <a:t>enhancers &amp; creates a comprehensive QTL</a:t>
            </a:r>
            <a:r>
              <a:rPr lang="en-US" altLang="en-US" sz="2100" b="1" dirty="0">
                <a:solidFill>
                  <a:schemeClr val="tx1">
                    <a:lumMod val="65000"/>
                    <a:lumOff val="35000"/>
                  </a:schemeClr>
                </a:solidFill>
                <a:ea typeface="ＭＳ Ｐゴシック" charset="-128"/>
              </a:rPr>
              <a:t> </a:t>
            </a:r>
            <a:r>
              <a:rPr lang="en-US" altLang="en-US" sz="2100" dirty="0">
                <a:solidFill>
                  <a:schemeClr val="tx1">
                    <a:lumMod val="65000"/>
                    <a:lumOff val="35000"/>
                  </a:schemeClr>
                </a:solidFill>
                <a:ea typeface="ＭＳ Ｐゴシック" charset="-128"/>
              </a:rPr>
              <a:t>resource </a:t>
            </a:r>
            <a:r>
              <a:rPr lang="en-US" altLang="en-US" sz="2100" dirty="0" smtClean="0">
                <a:solidFill>
                  <a:schemeClr val="tx1">
                    <a:lumMod val="65000"/>
                    <a:lumOff val="35000"/>
                  </a:schemeClr>
                </a:solidFill>
                <a:ea typeface="ＭＳ Ｐゴシック" charset="-128"/>
              </a:rPr>
              <a:t/>
            </a:r>
            <a:br>
              <a:rPr lang="en-US" altLang="en-US" sz="2100" dirty="0" smtClean="0">
                <a:solidFill>
                  <a:schemeClr val="tx1">
                    <a:lumMod val="65000"/>
                    <a:lumOff val="35000"/>
                  </a:schemeClr>
                </a:solidFill>
                <a:ea typeface="ＭＳ Ｐゴシック" charset="-128"/>
              </a:rPr>
            </a:br>
            <a:r>
              <a:rPr lang="en-US" altLang="en-US" sz="2100" dirty="0" smtClean="0">
                <a:solidFill>
                  <a:schemeClr val="tx1">
                    <a:lumMod val="65000"/>
                    <a:lumOff val="35000"/>
                  </a:schemeClr>
                </a:solidFill>
                <a:ea typeface="ＭＳ Ｐゴシック" charset="-128"/>
              </a:rPr>
              <a:t>(~</a:t>
            </a:r>
            <a:r>
              <a:rPr lang="en-US" altLang="en-US" sz="2100" dirty="0">
                <a:solidFill>
                  <a:schemeClr val="tx1">
                    <a:lumMod val="65000"/>
                    <a:lumOff val="35000"/>
                  </a:schemeClr>
                </a:solidFill>
                <a:ea typeface="ＭＳ Ｐゴシック" charset="-128"/>
              </a:rPr>
              <a:t>2.5M </a:t>
            </a:r>
            <a:r>
              <a:rPr lang="en-US" altLang="en-US" sz="2100" dirty="0" err="1">
                <a:solidFill>
                  <a:schemeClr val="tx1">
                    <a:lumMod val="65000"/>
                    <a:lumOff val="35000"/>
                  </a:schemeClr>
                </a:solidFill>
                <a:ea typeface="ＭＳ Ｐゴシック" charset="-128"/>
              </a:rPr>
              <a:t>eQTLs</a:t>
            </a:r>
            <a:r>
              <a:rPr lang="en-US" altLang="en-US" sz="2100" dirty="0">
                <a:solidFill>
                  <a:schemeClr val="tx1">
                    <a:lumMod val="65000"/>
                    <a:lumOff val="35000"/>
                  </a:schemeClr>
                </a:solidFill>
                <a:ea typeface="ＭＳ Ｐゴシック" charset="-128"/>
              </a:rPr>
              <a:t> + </a:t>
            </a:r>
            <a:r>
              <a:rPr lang="en-US" altLang="en-US" sz="2100" dirty="0" err="1">
                <a:solidFill>
                  <a:schemeClr val="tx1">
                    <a:lumMod val="65000"/>
                    <a:lumOff val="35000"/>
                  </a:schemeClr>
                </a:solidFill>
                <a:ea typeface="ＭＳ Ｐゴシック" charset="-128"/>
              </a:rPr>
              <a:t>cQTLs</a:t>
            </a:r>
            <a:r>
              <a:rPr lang="en-US" altLang="en-US" sz="2100" dirty="0">
                <a:solidFill>
                  <a:schemeClr val="tx1">
                    <a:lumMod val="65000"/>
                    <a:lumOff val="35000"/>
                  </a:schemeClr>
                </a:solidFill>
                <a:ea typeface="ＭＳ Ｐゴシック" charset="-128"/>
              </a:rPr>
              <a:t> &amp; </a:t>
            </a:r>
            <a:r>
              <a:rPr lang="en-US" altLang="en-US" sz="2100" dirty="0" err="1">
                <a:solidFill>
                  <a:schemeClr val="tx1">
                    <a:lumMod val="65000"/>
                    <a:lumOff val="35000"/>
                  </a:schemeClr>
                </a:solidFill>
                <a:ea typeface="ＭＳ Ｐゴシック" charset="-128"/>
              </a:rPr>
              <a:t>fQTLs</a:t>
            </a:r>
            <a:r>
              <a:rPr lang="en-US" altLang="en-US" sz="2100" dirty="0">
                <a:solidFill>
                  <a:schemeClr val="tx1">
                    <a:lumMod val="65000"/>
                    <a:lumOff val="35000"/>
                  </a:schemeClr>
                </a:solidFill>
                <a:ea typeface="ＭＳ Ｐゴシック" charset="-128"/>
              </a:rPr>
              <a:t>)</a:t>
            </a:r>
          </a:p>
          <a:p>
            <a:r>
              <a:rPr lang="en-US" altLang="en-US" sz="2100" dirty="0">
                <a:solidFill>
                  <a:schemeClr val="tx1">
                    <a:lumMod val="65000"/>
                    <a:lumOff val="35000"/>
                  </a:schemeClr>
                </a:solidFill>
                <a:ea typeface="ＭＳ Ｐゴシック" charset="-128"/>
              </a:rPr>
              <a:t>Connecting </a:t>
            </a:r>
            <a:r>
              <a:rPr lang="en-US" altLang="en-US" sz="2100" dirty="0" smtClean="0">
                <a:solidFill>
                  <a:schemeClr val="tx1">
                    <a:lumMod val="65000"/>
                    <a:lumOff val="35000"/>
                  </a:schemeClr>
                </a:solidFill>
                <a:ea typeface="ＭＳ Ｐゴシック" charset="-128"/>
              </a:rPr>
              <a:t>QTLs</a:t>
            </a:r>
            <a:r>
              <a:rPr lang="en-US" altLang="en-US" sz="2100" dirty="0">
                <a:solidFill>
                  <a:schemeClr val="tx1">
                    <a:lumMod val="65000"/>
                    <a:lumOff val="35000"/>
                  </a:schemeClr>
                </a:solidFill>
                <a:ea typeface="ＭＳ Ｐゴシック" charset="-128"/>
              </a:rPr>
              <a:t>, enhancer activity relationships &amp; Hi-C contacts into a</a:t>
            </a:r>
            <a:r>
              <a:rPr lang="en-US" altLang="en-US" sz="2100" b="1" dirty="0">
                <a:solidFill>
                  <a:schemeClr val="tx1">
                    <a:lumMod val="65000"/>
                    <a:lumOff val="35000"/>
                  </a:schemeClr>
                </a:solidFill>
                <a:ea typeface="ＭＳ Ｐゴシック" charset="-128"/>
              </a:rPr>
              <a:t> </a:t>
            </a:r>
            <a:r>
              <a:rPr lang="en-US" altLang="en-US" sz="2100" b="1" dirty="0">
                <a:solidFill>
                  <a:srgbClr val="FFC000"/>
                </a:solidFill>
                <a:ea typeface="ＭＳ Ｐゴシック" charset="-128"/>
              </a:rPr>
              <a:t>brain regulatory network</a:t>
            </a:r>
            <a:r>
              <a:rPr lang="en-US" altLang="en-US" sz="2100" b="1" dirty="0">
                <a:solidFill>
                  <a:schemeClr val="tx1">
                    <a:lumMod val="65000"/>
                    <a:lumOff val="35000"/>
                  </a:schemeClr>
                </a:solidFill>
                <a:ea typeface="ＭＳ Ｐゴシック" charset="-128"/>
              </a:rPr>
              <a:t> </a:t>
            </a:r>
            <a:r>
              <a:rPr lang="en-US" altLang="en-US" sz="2100" b="1" dirty="0" smtClean="0">
                <a:solidFill>
                  <a:schemeClr val="tx1">
                    <a:lumMod val="65000"/>
                    <a:lumOff val="35000"/>
                  </a:schemeClr>
                </a:solidFill>
                <a:ea typeface="ＭＳ Ｐゴシック" charset="-128"/>
              </a:rPr>
              <a:t/>
            </a:r>
            <a:br>
              <a:rPr lang="en-US" altLang="en-US" sz="2100" b="1" dirty="0" smtClean="0">
                <a:solidFill>
                  <a:schemeClr val="tx1">
                    <a:lumMod val="65000"/>
                    <a:lumOff val="35000"/>
                  </a:schemeClr>
                </a:solidFill>
                <a:ea typeface="ＭＳ Ｐゴシック" charset="-128"/>
              </a:rPr>
            </a:br>
            <a:r>
              <a:rPr lang="en-US" altLang="en-US" sz="2100" dirty="0" smtClean="0">
                <a:solidFill>
                  <a:schemeClr val="tx1">
                    <a:lumMod val="65000"/>
                    <a:lumOff val="35000"/>
                  </a:schemeClr>
                </a:solidFill>
                <a:ea typeface="ＭＳ Ｐゴシック" charset="-128"/>
              </a:rPr>
              <a:t>&amp; </a:t>
            </a:r>
            <a:r>
              <a:rPr lang="en-US" altLang="en-US" sz="2100" dirty="0">
                <a:solidFill>
                  <a:schemeClr val="tx1">
                    <a:lumMod val="65000"/>
                    <a:lumOff val="35000"/>
                  </a:schemeClr>
                </a:solidFill>
                <a:ea typeface="ＭＳ Ｐゴシック" charset="-128"/>
              </a:rPr>
              <a:t>using this to link SCZ GWAS SNPs to genes</a:t>
            </a:r>
          </a:p>
          <a:p>
            <a:r>
              <a:rPr lang="en-US" altLang="en-US" sz="2100" dirty="0">
                <a:solidFill>
                  <a:schemeClr val="tx1">
                    <a:lumMod val="65000"/>
                    <a:lumOff val="35000"/>
                  </a:schemeClr>
                </a:solidFill>
                <a:ea typeface="ＭＳ Ｐゴシック" charset="-128"/>
              </a:rPr>
              <a:t>Embedding the reg. network in a </a:t>
            </a:r>
            <a:br>
              <a:rPr lang="en-US" altLang="en-US" sz="2100" dirty="0">
                <a:solidFill>
                  <a:schemeClr val="tx1">
                    <a:lumMod val="65000"/>
                    <a:lumOff val="35000"/>
                  </a:schemeClr>
                </a:solidFill>
                <a:ea typeface="ＭＳ Ｐゴシック" charset="-128"/>
              </a:rPr>
            </a:br>
            <a:r>
              <a:rPr lang="en-US" altLang="en-US" sz="2100" b="1" dirty="0">
                <a:solidFill>
                  <a:srgbClr val="FFC000"/>
                </a:solidFill>
                <a:ea typeface="ＭＳ Ｐゴシック" charset="-128"/>
              </a:rPr>
              <a:t>deep-learning model</a:t>
            </a:r>
            <a:r>
              <a:rPr lang="en-US" altLang="en-US" sz="2100" dirty="0">
                <a:solidFill>
                  <a:srgbClr val="FFC000"/>
                </a:solidFill>
                <a:ea typeface="ＭＳ Ｐゴシック" charset="-128"/>
              </a:rPr>
              <a:t> </a:t>
            </a:r>
            <a:r>
              <a:rPr lang="en-US" altLang="en-US" sz="2100" dirty="0">
                <a:solidFill>
                  <a:schemeClr val="tx1">
                    <a:lumMod val="65000"/>
                    <a:lumOff val="35000"/>
                  </a:schemeClr>
                </a:solidFill>
                <a:ea typeface="ＭＳ Ｐゴシック" charset="-128"/>
              </a:rPr>
              <a:t>to predict psychiatric disease from genotype &amp; transcriptome. Using this to suggest specific pathways &amp; genes, as potential drug targets.</a:t>
            </a:r>
          </a:p>
          <a:p>
            <a:r>
              <a:rPr lang="en-US" altLang="en-US" sz="2100" dirty="0">
                <a:solidFill>
                  <a:schemeClr val="tx1">
                    <a:lumMod val="65000"/>
                    <a:lumOff val="35000"/>
                  </a:schemeClr>
                </a:solidFill>
                <a:ea typeface="ＭＳ Ｐゴシック" charset="-128"/>
              </a:rPr>
              <a:t>Other resource uses: highlighting aging related </a:t>
            </a:r>
            <a:r>
              <a:rPr lang="en-US" altLang="en-US" sz="2100" dirty="0" smtClean="0">
                <a:solidFill>
                  <a:schemeClr val="tx1">
                    <a:lumMod val="65000"/>
                    <a:lumOff val="35000"/>
                  </a:schemeClr>
                </a:solidFill>
                <a:ea typeface="ＭＳ Ｐゴシック" charset="-128"/>
              </a:rPr>
              <a:t>genes</a:t>
            </a:r>
            <a:endParaRPr lang="en-US" altLang="en-US" sz="2100" dirty="0">
              <a:solidFill>
                <a:schemeClr val="tx1">
                  <a:lumMod val="65000"/>
                  <a:lumOff val="35000"/>
                </a:schemeClr>
              </a:solidFill>
              <a:ea typeface="ＭＳ Ｐゴシック" charset="-128"/>
            </a:endParaRPr>
          </a:p>
          <a:p>
            <a:pPr lvl="1"/>
            <a:endParaRPr lang="en-US" altLang="en-US" sz="1700" dirty="0">
              <a:solidFill>
                <a:schemeClr val="tx1">
                  <a:lumMod val="65000"/>
                  <a:lumOff val="35000"/>
                </a:schemeClr>
              </a:solidFill>
              <a:ea typeface="ＭＳ Ｐゴシック" charset="-128"/>
            </a:endParaRPr>
          </a:p>
          <a:p>
            <a:endParaRPr lang="en-US" altLang="en-US" sz="1700" dirty="0">
              <a:solidFill>
                <a:schemeClr val="tx1">
                  <a:lumMod val="65000"/>
                  <a:lumOff val="35000"/>
                </a:schemeClr>
              </a:solidFill>
              <a:ea typeface="ＭＳ Ｐゴシック" charset="-128"/>
              <a:cs typeface="ＭＳ Ｐゴシック" charset="-128"/>
            </a:endParaRPr>
          </a:p>
          <a:p>
            <a:endParaRPr lang="en-US" altLang="en-US" sz="1700" dirty="0">
              <a:solidFill>
                <a:schemeClr val="tx1">
                  <a:lumMod val="65000"/>
                  <a:lumOff val="35000"/>
                </a:schemeClr>
              </a:solidFill>
              <a:ea typeface="ＭＳ Ｐゴシック" charset="-128"/>
              <a:cs typeface="ＭＳ Ｐゴシック" charset="-128"/>
            </a:endParaRPr>
          </a:p>
        </p:txBody>
      </p:sp>
    </p:spTree>
    <p:extLst>
      <p:ext uri="{BB962C8B-B14F-4D97-AF65-F5344CB8AC3E}">
        <p14:creationId xmlns:p14="http://schemas.microsoft.com/office/powerpoint/2010/main" val="983864808"/>
      </p:ext>
    </p:extLst>
  </p:cSld>
  <p:clrMapOvr>
    <a:masterClrMapping/>
  </p:clrMapOvr>
  <p:transition advTm="238108"/>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72B9C202-C7CB-DB48-BC1A-F16673BCAC89}"/>
              </a:ext>
            </a:extLst>
          </p:cNvPr>
          <p:cNvPicPr>
            <a:picLocks noChangeAspect="1"/>
          </p:cNvPicPr>
          <p:nvPr/>
        </p:nvPicPr>
        <p:blipFill>
          <a:blip r:embed="rId2"/>
          <a:stretch>
            <a:fillRect/>
          </a:stretch>
        </p:blipFill>
        <p:spPr>
          <a:xfrm>
            <a:off x="227894" y="248834"/>
            <a:ext cx="5144205" cy="6366819"/>
          </a:xfrm>
          <a:prstGeom prst="rect">
            <a:avLst/>
          </a:prstGeom>
        </p:spPr>
      </p:pic>
      <p:sp>
        <p:nvSpPr>
          <p:cNvPr id="2" name="Title 1">
            <a:extLst>
              <a:ext uri="{FF2B5EF4-FFF2-40B4-BE49-F238E27FC236}">
                <a16:creationId xmlns="" xmlns:a16="http://schemas.microsoft.com/office/drawing/2014/main" id="{9A53F22F-5F91-964F-A58E-A6397D36C2E3}"/>
              </a:ext>
            </a:extLst>
          </p:cNvPr>
          <p:cNvSpPr>
            <a:spLocks noGrp="1"/>
          </p:cNvSpPr>
          <p:nvPr>
            <p:ph type="title"/>
          </p:nvPr>
        </p:nvSpPr>
        <p:spPr>
          <a:xfrm>
            <a:off x="5372099" y="2389548"/>
            <a:ext cx="3771901" cy="1329686"/>
          </a:xfrm>
        </p:spPr>
        <p:txBody>
          <a:bodyPr>
            <a:normAutofit fontScale="90000"/>
          </a:bodyPr>
          <a:lstStyle/>
          <a:p>
            <a:r>
              <a:rPr lang="en-US" sz="3000" dirty="0"/>
              <a:t>Gene regulatory network inference from Hi-C, QTLs &amp; Activity Correlations</a:t>
            </a:r>
          </a:p>
        </p:txBody>
      </p:sp>
      <p:sp>
        <p:nvSpPr>
          <p:cNvPr id="14" name="Rectangle 13">
            <a:extLst>
              <a:ext uri="{FF2B5EF4-FFF2-40B4-BE49-F238E27FC236}">
                <a16:creationId xmlns="" xmlns:a16="http://schemas.microsoft.com/office/drawing/2014/main" id="{CCCCF5BC-5E44-6C41-B1D6-E26208609064}"/>
              </a:ext>
            </a:extLst>
          </p:cNvPr>
          <p:cNvSpPr/>
          <p:nvPr/>
        </p:nvSpPr>
        <p:spPr>
          <a:xfrm>
            <a:off x="6834367" y="6518927"/>
            <a:ext cx="2077813" cy="276999"/>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 sz="1200" b="1" i="0" u="none" strike="noStrike" kern="1200" cap="none" spc="0" normalizeH="0" baseline="0" noProof="0" dirty="0">
                <a:ln>
                  <a:noFill/>
                </a:ln>
                <a:solidFill>
                  <a:srgbClr val="FFFFFF">
                    <a:lumMod val="50000"/>
                  </a:srgbClr>
                </a:solidFill>
                <a:effectLst/>
                <a:uLnTx/>
                <a:uFillTx/>
                <a:latin typeface="Arial" charset="0"/>
                <a:ea typeface="ＭＳ Ｐゴシック" charset="0"/>
              </a:rPr>
              <a:t>[Wang et al. (‘18) </a:t>
            </a:r>
            <a:r>
              <a:rPr kumimoji="0" lang="en-US" sz="1200" b="1" i="0" u="none" strike="noStrike" kern="1200" cap="none" spc="0" normalizeH="0" baseline="0" noProof="0" dirty="0">
                <a:ln>
                  <a:noFill/>
                </a:ln>
                <a:solidFill>
                  <a:srgbClr val="FFFFFF">
                    <a:lumMod val="50000"/>
                  </a:srgbClr>
                </a:solidFill>
                <a:effectLst/>
                <a:uLnTx/>
                <a:uFillTx/>
                <a:latin typeface="Arial" charset="0"/>
                <a:ea typeface="ＭＳ Ｐゴシック" charset="0"/>
              </a:rPr>
              <a:t>Science]</a:t>
            </a:r>
          </a:p>
        </p:txBody>
      </p:sp>
    </p:spTree>
    <p:extLst>
      <p:ext uri="{BB962C8B-B14F-4D97-AF65-F5344CB8AC3E}">
        <p14:creationId xmlns:p14="http://schemas.microsoft.com/office/powerpoint/2010/main" val="344660362"/>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A53F22F-5F91-964F-A58E-A6397D36C2E3}"/>
              </a:ext>
            </a:extLst>
          </p:cNvPr>
          <p:cNvSpPr>
            <a:spLocks noGrp="1"/>
          </p:cNvSpPr>
          <p:nvPr>
            <p:ph type="title"/>
          </p:nvPr>
        </p:nvSpPr>
        <p:spPr>
          <a:xfrm>
            <a:off x="1336622" y="442803"/>
            <a:ext cx="6880037" cy="1329686"/>
          </a:xfrm>
        </p:spPr>
        <p:txBody>
          <a:bodyPr>
            <a:normAutofit/>
          </a:bodyPr>
          <a:lstStyle/>
          <a:p>
            <a:r>
              <a:rPr lang="en-US" sz="3000" dirty="0"/>
              <a:t>Imputed gene regulatory network for the human brain</a:t>
            </a:r>
          </a:p>
        </p:txBody>
      </p:sp>
      <p:sp>
        <p:nvSpPr>
          <p:cNvPr id="96" name="TextBox 95">
            <a:extLst>
              <a:ext uri="{FF2B5EF4-FFF2-40B4-BE49-F238E27FC236}">
                <a16:creationId xmlns="" xmlns:a16="http://schemas.microsoft.com/office/drawing/2014/main" id="{17A427E5-380D-7143-85BC-4FDA43CD6E88}"/>
              </a:ext>
            </a:extLst>
          </p:cNvPr>
          <p:cNvSpPr txBox="1"/>
          <p:nvPr/>
        </p:nvSpPr>
        <p:spPr>
          <a:xfrm>
            <a:off x="3163446" y="1917179"/>
            <a:ext cx="5053215" cy="46166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Imputed gene regulatory network linking TFs, enhancers and genes plus QTLs</a:t>
            </a:r>
          </a:p>
        </p:txBody>
      </p:sp>
      <p:pic>
        <p:nvPicPr>
          <p:cNvPr id="104" name="Picture 103">
            <a:extLst>
              <a:ext uri="{FF2B5EF4-FFF2-40B4-BE49-F238E27FC236}">
                <a16:creationId xmlns="" xmlns:a16="http://schemas.microsoft.com/office/drawing/2014/main" id="{C5356654-79BB-6347-B5EB-A268BE057E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8131" y="1543653"/>
            <a:ext cx="7237021" cy="1626670"/>
          </a:xfrm>
          <a:prstGeom prst="rect">
            <a:avLst/>
          </a:prstGeom>
        </p:spPr>
      </p:pic>
      <p:pic>
        <p:nvPicPr>
          <p:cNvPr id="10" name="Content Placeholder 9">
            <a:extLst>
              <a:ext uri="{FF2B5EF4-FFF2-40B4-BE49-F238E27FC236}">
                <a16:creationId xmlns="" xmlns:a16="http://schemas.microsoft.com/office/drawing/2014/main" id="{689E4CFD-90FE-E340-8922-BA5027B23A47}"/>
              </a:ext>
            </a:extLst>
          </p:cNvPr>
          <p:cNvPicPr>
            <a:picLocks noChangeAspect="1"/>
          </p:cNvPicPr>
          <p:nvPr/>
        </p:nvPicPr>
        <p:blipFill rotWithShape="1">
          <a:blip r:embed="rId3"/>
          <a:srcRect l="26105" t="55402" r="49912" b="396"/>
          <a:stretch/>
        </p:blipFill>
        <p:spPr>
          <a:xfrm>
            <a:off x="895949" y="3687677"/>
            <a:ext cx="2404167" cy="2563525"/>
          </a:xfrm>
          <a:prstGeom prst="rect">
            <a:avLst/>
          </a:prstGeom>
        </p:spPr>
      </p:pic>
      <p:pic>
        <p:nvPicPr>
          <p:cNvPr id="11" name="Content Placeholder 9">
            <a:extLst>
              <a:ext uri="{FF2B5EF4-FFF2-40B4-BE49-F238E27FC236}">
                <a16:creationId xmlns="" xmlns:a16="http://schemas.microsoft.com/office/drawing/2014/main" id="{00146ADB-7535-F744-9604-02500A77CB1B}"/>
              </a:ext>
            </a:extLst>
          </p:cNvPr>
          <p:cNvPicPr>
            <a:picLocks noChangeAspect="1"/>
          </p:cNvPicPr>
          <p:nvPr/>
        </p:nvPicPr>
        <p:blipFill rotWithShape="1">
          <a:blip r:embed="rId3"/>
          <a:srcRect l="50118" t="55402" r="1154" b="396"/>
          <a:stretch/>
        </p:blipFill>
        <p:spPr>
          <a:xfrm>
            <a:off x="3559901" y="3666021"/>
            <a:ext cx="4884773" cy="2563526"/>
          </a:xfrm>
          <a:prstGeom prst="rect">
            <a:avLst/>
          </a:prstGeom>
        </p:spPr>
      </p:pic>
      <p:sp>
        <p:nvSpPr>
          <p:cNvPr id="12" name="TextBox 11">
            <a:extLst>
              <a:ext uri="{FF2B5EF4-FFF2-40B4-BE49-F238E27FC236}">
                <a16:creationId xmlns="" xmlns:a16="http://schemas.microsoft.com/office/drawing/2014/main" id="{52F84AEE-B1F3-6546-AB39-6C2C931FCFF7}"/>
              </a:ext>
            </a:extLst>
          </p:cNvPr>
          <p:cNvSpPr txBox="1"/>
          <p:nvPr/>
        </p:nvSpPr>
        <p:spPr>
          <a:xfrm>
            <a:off x="2644385" y="6174285"/>
            <a:ext cx="5254241"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subnetworks targeting single cell marker genes</a:t>
            </a:r>
          </a:p>
        </p:txBody>
      </p:sp>
      <p:sp>
        <p:nvSpPr>
          <p:cNvPr id="14" name="Rectangle 13">
            <a:extLst>
              <a:ext uri="{FF2B5EF4-FFF2-40B4-BE49-F238E27FC236}">
                <a16:creationId xmlns="" xmlns:a16="http://schemas.microsoft.com/office/drawing/2014/main" id="{CCCCF5BC-5E44-6C41-B1D6-E26208609064}"/>
              </a:ext>
            </a:extLst>
          </p:cNvPr>
          <p:cNvSpPr/>
          <p:nvPr/>
        </p:nvSpPr>
        <p:spPr>
          <a:xfrm>
            <a:off x="6834367" y="6518927"/>
            <a:ext cx="2077813" cy="276999"/>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 sz="1200" b="1" i="0" u="none" strike="noStrike" kern="1200" cap="none" spc="0" normalizeH="0" baseline="0" noProof="0" dirty="0">
                <a:ln>
                  <a:noFill/>
                </a:ln>
                <a:solidFill>
                  <a:srgbClr val="FFFFFF">
                    <a:lumMod val="50000"/>
                  </a:srgbClr>
                </a:solidFill>
                <a:effectLst/>
                <a:uLnTx/>
                <a:uFillTx/>
                <a:latin typeface="Arial" charset="0"/>
                <a:ea typeface="ＭＳ Ｐゴシック" charset="0"/>
              </a:rPr>
              <a:t>[Wang et al. (‘18) </a:t>
            </a:r>
            <a:r>
              <a:rPr kumimoji="0" lang="en-US" sz="1200" b="1" i="0" u="none" strike="noStrike" kern="1200" cap="none" spc="0" normalizeH="0" baseline="0" noProof="0" dirty="0">
                <a:ln>
                  <a:noFill/>
                </a:ln>
                <a:solidFill>
                  <a:srgbClr val="FFFFFF">
                    <a:lumMod val="50000"/>
                  </a:srgbClr>
                </a:solidFill>
                <a:effectLst/>
                <a:uLnTx/>
                <a:uFillTx/>
                <a:latin typeface="Arial" charset="0"/>
                <a:ea typeface="ＭＳ Ｐゴシック" charset="0"/>
              </a:rPr>
              <a:t>Science]</a:t>
            </a:r>
          </a:p>
        </p:txBody>
      </p:sp>
    </p:spTree>
    <p:extLst>
      <p:ext uri="{BB962C8B-B14F-4D97-AF65-F5344CB8AC3E}">
        <p14:creationId xmlns:p14="http://schemas.microsoft.com/office/powerpoint/2010/main" val="3683269698"/>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3233DFA-4CB8-E546-9ABF-722C9D67B2AB}"/>
              </a:ext>
            </a:extLst>
          </p:cNvPr>
          <p:cNvSpPr>
            <a:spLocks noGrp="1"/>
          </p:cNvSpPr>
          <p:nvPr>
            <p:ph type="title"/>
          </p:nvPr>
        </p:nvSpPr>
        <p:spPr>
          <a:xfrm>
            <a:off x="685800" y="198120"/>
            <a:ext cx="7772400" cy="1143000"/>
          </a:xfrm>
        </p:spPr>
        <p:txBody>
          <a:bodyPr/>
          <a:lstStyle/>
          <a:p>
            <a:r>
              <a:rPr lang="en-US" dirty="0"/>
              <a:t>GWAS variants </a:t>
            </a:r>
            <a:r>
              <a:rPr lang="en-US" dirty="0" smtClean="0"/>
              <a:t>for </a:t>
            </a:r>
            <a:r>
              <a:rPr lang="en-US" dirty="0"/>
              <a:t>SCZ genes</a:t>
            </a:r>
          </a:p>
        </p:txBody>
      </p:sp>
      <p:pic>
        <p:nvPicPr>
          <p:cNvPr id="5" name="Content Placeholder 4">
            <a:extLst>
              <a:ext uri="{FF2B5EF4-FFF2-40B4-BE49-F238E27FC236}">
                <a16:creationId xmlns="" xmlns:a16="http://schemas.microsoft.com/office/drawing/2014/main" id="{BED0D061-B6F9-B348-9E9F-4DD3967D45F0}"/>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6666" r="37311"/>
          <a:stretch/>
        </p:blipFill>
        <p:spPr>
          <a:xfrm>
            <a:off x="1306286" y="1301471"/>
            <a:ext cx="6531428" cy="4956098"/>
          </a:xfrm>
        </p:spPr>
      </p:pic>
      <p:sp>
        <p:nvSpPr>
          <p:cNvPr id="4" name="Rectangle 3">
            <a:extLst>
              <a:ext uri="{FF2B5EF4-FFF2-40B4-BE49-F238E27FC236}">
                <a16:creationId xmlns="" xmlns:a16="http://schemas.microsoft.com/office/drawing/2014/main" id="{519EAAD1-4725-4E46-B7DE-DA2C4712688C}"/>
              </a:ext>
            </a:extLst>
          </p:cNvPr>
          <p:cNvSpPr/>
          <p:nvPr/>
        </p:nvSpPr>
        <p:spPr>
          <a:xfrm>
            <a:off x="5410200" y="1645920"/>
            <a:ext cx="762000" cy="44449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1" i="0" u="none" strike="noStrike" kern="1200" cap="none" spc="0" normalizeH="0" baseline="0" noProof="0" dirty="0">
              <a:ln>
                <a:noFill/>
              </a:ln>
              <a:solidFill>
                <a:srgbClr val="FFFFFF"/>
              </a:solidFill>
              <a:effectLst/>
              <a:uLnTx/>
              <a:uFillTx/>
              <a:latin typeface="Arial"/>
              <a:ea typeface="+mn-ea"/>
              <a:cs typeface="+mn-cs"/>
            </a:endParaRPr>
          </a:p>
        </p:txBody>
      </p:sp>
      <p:sp>
        <p:nvSpPr>
          <p:cNvPr id="7" name="TextBox 6">
            <a:extLst>
              <a:ext uri="{FF2B5EF4-FFF2-40B4-BE49-F238E27FC236}">
                <a16:creationId xmlns="" xmlns:a16="http://schemas.microsoft.com/office/drawing/2014/main" id="{26093FF5-8F6C-E141-A809-E7006523291D}"/>
              </a:ext>
            </a:extLst>
          </p:cNvPr>
          <p:cNvSpPr txBox="1"/>
          <p:nvPr/>
        </p:nvSpPr>
        <p:spPr>
          <a:xfrm>
            <a:off x="0" y="6553200"/>
            <a:ext cx="5867400" cy="276999"/>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charset="0"/>
                <a:ea typeface="ＭＳ Ｐゴシック" charset="0"/>
              </a:rPr>
              <a:t>Wang, et al., </a:t>
            </a:r>
            <a:r>
              <a:rPr kumimoji="0" lang="en-US" sz="1200" b="1" i="1" u="none" strike="noStrike" kern="1200" cap="none" spc="0" normalizeH="0" baseline="0" noProof="0" dirty="0">
                <a:ln>
                  <a:noFill/>
                </a:ln>
                <a:solidFill>
                  <a:srgbClr val="000000"/>
                </a:solidFill>
                <a:effectLst/>
                <a:uLnTx/>
                <a:uFillTx/>
                <a:latin typeface="Arial" charset="0"/>
                <a:ea typeface="ＭＳ Ｐゴシック" charset="0"/>
              </a:rPr>
              <a:t>Science</a:t>
            </a:r>
            <a:r>
              <a:rPr kumimoji="0" lang="en-US" sz="1200" b="1" i="0" u="none" strike="noStrike" kern="1200" cap="none" spc="0" normalizeH="0" baseline="0" noProof="0" dirty="0">
                <a:ln>
                  <a:noFill/>
                </a:ln>
                <a:solidFill>
                  <a:srgbClr val="000000"/>
                </a:solidFill>
                <a:effectLst/>
                <a:uLnTx/>
                <a:uFillTx/>
                <a:latin typeface="Arial" charset="0"/>
                <a:ea typeface="ＭＳ Ｐゴシック" charset="0"/>
              </a:rPr>
              <a:t>, 2018</a:t>
            </a:r>
          </a:p>
        </p:txBody>
      </p:sp>
    </p:spTree>
    <p:extLst>
      <p:ext uri="{BB962C8B-B14F-4D97-AF65-F5344CB8AC3E}">
        <p14:creationId xmlns:p14="http://schemas.microsoft.com/office/powerpoint/2010/main" val="583671452"/>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Content Placeholder 8">
            <a:extLst>
              <a:ext uri="{FF2B5EF4-FFF2-40B4-BE49-F238E27FC236}">
                <a16:creationId xmlns="" xmlns:a16="http://schemas.microsoft.com/office/drawing/2014/main" id="{F93390D8-0B36-E64C-AB83-1137E490349C}"/>
              </a:ext>
            </a:extLst>
          </p:cNvPr>
          <p:cNvPicPr>
            <a:picLocks noChangeAspect="1"/>
          </p:cNvPicPr>
          <p:nvPr/>
        </p:nvPicPr>
        <p:blipFill rotWithShape="1">
          <a:blip r:embed="rId3">
            <a:extLst>
              <a:ext uri="{28A0092B-C50C-407E-A947-70E740481C1C}">
                <a14:useLocalDpi xmlns:a14="http://schemas.microsoft.com/office/drawing/2010/main" val="0"/>
              </a:ext>
            </a:extLst>
          </a:blip>
          <a:srcRect l="35483" r="689" b="45876"/>
          <a:stretch/>
        </p:blipFill>
        <p:spPr>
          <a:xfrm>
            <a:off x="3086100" y="2223104"/>
            <a:ext cx="5981175" cy="2462157"/>
          </a:xfrm>
          <a:prstGeom prst="rect">
            <a:avLst/>
          </a:prstGeom>
        </p:spPr>
      </p:pic>
      <p:sp>
        <p:nvSpPr>
          <p:cNvPr id="2" name="Title 1">
            <a:extLst>
              <a:ext uri="{FF2B5EF4-FFF2-40B4-BE49-F238E27FC236}">
                <a16:creationId xmlns="" xmlns:a16="http://schemas.microsoft.com/office/drawing/2014/main" id="{418E305C-DB38-F14D-9C3F-E86D6BF65E3F}"/>
              </a:ext>
            </a:extLst>
          </p:cNvPr>
          <p:cNvSpPr>
            <a:spLocks noGrp="1"/>
          </p:cNvSpPr>
          <p:nvPr>
            <p:ph type="title"/>
          </p:nvPr>
        </p:nvSpPr>
        <p:spPr>
          <a:xfrm>
            <a:off x="3837708" y="581660"/>
            <a:ext cx="3904903" cy="768181"/>
          </a:xfrm>
        </p:spPr>
        <p:txBody>
          <a:bodyPr>
            <a:normAutofit fontScale="90000"/>
          </a:bodyPr>
          <a:lstStyle/>
          <a:p>
            <a:r>
              <a:rPr lang="en-US" dirty="0"/>
              <a:t>Linking GWAS </a:t>
            </a:r>
            <a:r>
              <a:rPr lang="en-US"/>
              <a:t>SNPs </a:t>
            </a:r>
            <a:br>
              <a:rPr lang="en-US"/>
            </a:br>
            <a:r>
              <a:rPr lang="en-US"/>
              <a:t>to </a:t>
            </a:r>
            <a:r>
              <a:rPr lang="en-US" dirty="0"/>
              <a:t>disease genes </a:t>
            </a:r>
            <a:r>
              <a:rPr lang="en-US"/>
              <a:t>using </a:t>
            </a:r>
            <a:br>
              <a:rPr lang="en-US"/>
            </a:br>
            <a:r>
              <a:rPr lang="en-US"/>
              <a:t>the </a:t>
            </a:r>
            <a:r>
              <a:rPr lang="en-US" dirty="0"/>
              <a:t>regulatory network</a:t>
            </a:r>
          </a:p>
        </p:txBody>
      </p:sp>
      <p:pic>
        <p:nvPicPr>
          <p:cNvPr id="9" name="Content Placeholder 8">
            <a:extLst>
              <a:ext uri="{FF2B5EF4-FFF2-40B4-BE49-F238E27FC236}">
                <a16:creationId xmlns="" xmlns:a16="http://schemas.microsoft.com/office/drawing/2014/main" id="{BEF53646-9A86-B742-B8C2-B8E4BAECB964}"/>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r="75486"/>
          <a:stretch/>
        </p:blipFill>
        <p:spPr>
          <a:xfrm>
            <a:off x="-1" y="857250"/>
            <a:ext cx="2597728" cy="5144487"/>
          </a:xfrm>
        </p:spPr>
      </p:pic>
      <p:sp>
        <p:nvSpPr>
          <p:cNvPr id="10" name="Rectangle 9">
            <a:extLst>
              <a:ext uri="{FF2B5EF4-FFF2-40B4-BE49-F238E27FC236}">
                <a16:creationId xmlns="" xmlns:a16="http://schemas.microsoft.com/office/drawing/2014/main" id="{ED5B42A4-6320-E249-8C19-1BCA64FEBFE9}"/>
              </a:ext>
            </a:extLst>
          </p:cNvPr>
          <p:cNvSpPr/>
          <p:nvPr/>
        </p:nvSpPr>
        <p:spPr>
          <a:xfrm>
            <a:off x="3371850" y="1855645"/>
            <a:ext cx="228600" cy="16301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350" b="1" i="0" u="none" strike="noStrike" kern="1200" cap="none" spc="0" normalizeH="0" baseline="0" noProof="0" dirty="0">
              <a:ln>
                <a:noFill/>
              </a:ln>
              <a:solidFill>
                <a:srgbClr val="FFFFFF"/>
              </a:solidFill>
              <a:effectLst/>
              <a:uLnTx/>
              <a:uFillTx/>
              <a:latin typeface="Arial"/>
              <a:ea typeface="+mn-ea"/>
              <a:cs typeface="+mn-cs"/>
            </a:endParaRPr>
          </a:p>
        </p:txBody>
      </p:sp>
      <p:sp>
        <p:nvSpPr>
          <p:cNvPr id="11" name="Rectangle 10">
            <a:extLst>
              <a:ext uri="{FF2B5EF4-FFF2-40B4-BE49-F238E27FC236}">
                <a16:creationId xmlns="" xmlns:a16="http://schemas.microsoft.com/office/drawing/2014/main" id="{C13F5ACD-807E-A447-B034-0F656F10D363}"/>
              </a:ext>
            </a:extLst>
          </p:cNvPr>
          <p:cNvSpPr/>
          <p:nvPr/>
        </p:nvSpPr>
        <p:spPr>
          <a:xfrm>
            <a:off x="2857500" y="3741595"/>
            <a:ext cx="228600" cy="16301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350" b="1" i="0" u="none" strike="noStrike" kern="1200" cap="none" spc="0" normalizeH="0" baseline="0" noProof="0" dirty="0">
              <a:ln>
                <a:noFill/>
              </a:ln>
              <a:solidFill>
                <a:srgbClr val="FFFFFF"/>
              </a:solidFill>
              <a:effectLst/>
              <a:uLnTx/>
              <a:uFillTx/>
              <a:latin typeface="Arial"/>
              <a:ea typeface="+mn-ea"/>
              <a:cs typeface="+mn-cs"/>
            </a:endParaRPr>
          </a:p>
        </p:txBody>
      </p:sp>
      <p:sp>
        <p:nvSpPr>
          <p:cNvPr id="12" name="TextBox 11">
            <a:extLst>
              <a:ext uri="{FF2B5EF4-FFF2-40B4-BE49-F238E27FC236}">
                <a16:creationId xmlns="" xmlns:a16="http://schemas.microsoft.com/office/drawing/2014/main" id="{3C814A65-0F62-B34C-9DCD-0A2DEC9A7E08}"/>
              </a:ext>
            </a:extLst>
          </p:cNvPr>
          <p:cNvSpPr txBox="1"/>
          <p:nvPr/>
        </p:nvSpPr>
        <p:spPr>
          <a:xfrm>
            <a:off x="959425" y="415636"/>
            <a:ext cx="703120" cy="46166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142</a:t>
            </a:r>
          </a:p>
        </p:txBody>
      </p:sp>
      <p:sp>
        <p:nvSpPr>
          <p:cNvPr id="4" name="TextBox 3">
            <a:extLst>
              <a:ext uri="{FF2B5EF4-FFF2-40B4-BE49-F238E27FC236}">
                <a16:creationId xmlns="" xmlns:a16="http://schemas.microsoft.com/office/drawing/2014/main" id="{4FDC8436-4625-E04F-8120-92595D9E40F2}"/>
              </a:ext>
            </a:extLst>
          </p:cNvPr>
          <p:cNvSpPr txBox="1"/>
          <p:nvPr/>
        </p:nvSpPr>
        <p:spPr>
          <a:xfrm>
            <a:off x="3486150" y="4953520"/>
            <a:ext cx="1825989" cy="954107"/>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charset="0"/>
                <a:ea typeface="ＭＳ Ｐゴシック" charset="0"/>
              </a:rPr>
              <a:t>321 </a:t>
            </a:r>
            <a:r>
              <a:rPr kumimoji="0" lang="en-US" sz="1600" b="1" i="0" u="none" strike="noStrike" kern="1200" cap="none" spc="0" normalizeH="0" baseline="0" noProof="0" dirty="0">
                <a:ln>
                  <a:noFill/>
                </a:ln>
                <a:solidFill>
                  <a:srgbClr val="000000"/>
                </a:solidFill>
                <a:effectLst/>
                <a:uLnTx/>
                <a:uFillTx/>
                <a:latin typeface="Arial" charset="0"/>
                <a:ea typeface="ＭＳ Ｐゴシック" charset="0"/>
              </a:rPr>
              <a:t/>
            </a:r>
            <a:br>
              <a:rPr kumimoji="0" lang="en-US" sz="1600" b="1" i="0" u="none" strike="noStrike" kern="1200" cap="none" spc="0" normalizeH="0" baseline="0" noProof="0" dirty="0">
                <a:ln>
                  <a:noFill/>
                </a:ln>
                <a:solidFill>
                  <a:srgbClr val="000000"/>
                </a:solidFill>
                <a:effectLst/>
                <a:uLnTx/>
                <a:uFillTx/>
                <a:latin typeface="Arial" charset="0"/>
                <a:ea typeface="ＭＳ Ｐゴシック" charset="0"/>
              </a:rPr>
            </a:br>
            <a:r>
              <a:rPr kumimoji="0" lang="en-US" sz="1600" b="1" i="0" u="none" strike="noStrike" kern="1200" cap="none" spc="0" normalizeH="0" baseline="0" noProof="0" dirty="0">
                <a:ln>
                  <a:noFill/>
                </a:ln>
                <a:solidFill>
                  <a:srgbClr val="000000"/>
                </a:solidFill>
                <a:effectLst/>
                <a:uLnTx/>
                <a:uFillTx/>
                <a:latin typeface="Arial" charset="0"/>
                <a:ea typeface="ＭＳ Ｐゴシック" charset="0"/>
              </a:rPr>
              <a:t>high-confident SCZ genes</a:t>
            </a:r>
          </a:p>
        </p:txBody>
      </p:sp>
      <p:cxnSp>
        <p:nvCxnSpPr>
          <p:cNvPr id="6" name="Straight Connector 5">
            <a:extLst>
              <a:ext uri="{FF2B5EF4-FFF2-40B4-BE49-F238E27FC236}">
                <a16:creationId xmlns="" xmlns:a16="http://schemas.microsoft.com/office/drawing/2014/main" id="{331BDE27-A8E5-CA44-AC51-85C856DF4E66}"/>
              </a:ext>
            </a:extLst>
          </p:cNvPr>
          <p:cNvCxnSpPr/>
          <p:nvPr/>
        </p:nvCxnSpPr>
        <p:spPr>
          <a:xfrm flipV="1">
            <a:off x="2588710" y="2508550"/>
            <a:ext cx="447515" cy="692498"/>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 xmlns:a16="http://schemas.microsoft.com/office/drawing/2014/main" id="{FF56D15F-FBEE-BC40-9733-C76DC23C298A}"/>
              </a:ext>
            </a:extLst>
          </p:cNvPr>
          <p:cNvCxnSpPr>
            <a:cxnSpLocks/>
          </p:cNvCxnSpPr>
          <p:nvPr/>
        </p:nvCxnSpPr>
        <p:spPr>
          <a:xfrm>
            <a:off x="2597727" y="3441963"/>
            <a:ext cx="488373" cy="1255768"/>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 xmlns:a16="http://schemas.microsoft.com/office/drawing/2014/main" id="{94C35D98-A1C4-C34A-B25B-42D58A0A4F15}"/>
              </a:ext>
            </a:extLst>
          </p:cNvPr>
          <p:cNvSpPr txBox="1"/>
          <p:nvPr/>
        </p:nvSpPr>
        <p:spPr>
          <a:xfrm>
            <a:off x="2267100" y="5530601"/>
            <a:ext cx="611065" cy="253916"/>
          </a:xfrm>
          <a:prstGeom prst="rect">
            <a:avLst/>
          </a:prstGeom>
          <a:solidFill>
            <a:schemeClr val="bg1"/>
          </a:solid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50" b="1" i="0" u="none" strike="noStrike" kern="1200" cap="none" spc="0" normalizeH="0" baseline="0" noProof="0" dirty="0">
                <a:ln>
                  <a:noFill/>
                </a:ln>
                <a:solidFill>
                  <a:srgbClr val="4CAEA6"/>
                </a:solidFill>
                <a:effectLst/>
                <a:uLnTx/>
                <a:uFillTx/>
                <a:latin typeface="Arial" panose="020B0604020202020204" pitchFamily="34" charset="0"/>
                <a:ea typeface="ＭＳ Ｐゴシック" charset="0"/>
                <a:cs typeface="Arial" panose="020B0604020202020204" pitchFamily="34" charset="0"/>
              </a:rPr>
              <a:t>Activity</a:t>
            </a:r>
          </a:p>
        </p:txBody>
      </p:sp>
      <p:sp>
        <p:nvSpPr>
          <p:cNvPr id="14" name="Rectangle 13">
            <a:extLst>
              <a:ext uri="{FF2B5EF4-FFF2-40B4-BE49-F238E27FC236}">
                <a16:creationId xmlns="" xmlns:a16="http://schemas.microsoft.com/office/drawing/2014/main" id="{D2F45072-E79C-6B4E-B3E1-CE21C4D0DB46}"/>
              </a:ext>
            </a:extLst>
          </p:cNvPr>
          <p:cNvSpPr/>
          <p:nvPr/>
        </p:nvSpPr>
        <p:spPr>
          <a:xfrm>
            <a:off x="6834367" y="6518927"/>
            <a:ext cx="2077813" cy="276999"/>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 sz="1200" b="1" i="0" u="none" strike="noStrike" kern="1200" cap="none" spc="0" normalizeH="0" baseline="0" noProof="0" dirty="0">
                <a:ln>
                  <a:noFill/>
                </a:ln>
                <a:solidFill>
                  <a:srgbClr val="FFFFFF">
                    <a:lumMod val="50000"/>
                  </a:srgbClr>
                </a:solidFill>
                <a:effectLst/>
                <a:uLnTx/>
                <a:uFillTx/>
                <a:latin typeface="Arial" charset="0"/>
                <a:ea typeface="ＭＳ Ｐゴシック" charset="0"/>
              </a:rPr>
              <a:t>[Wang et al. (‘18) </a:t>
            </a:r>
            <a:r>
              <a:rPr kumimoji="0" lang="en-US" sz="1200" b="1" i="0" u="none" strike="noStrike" kern="1200" cap="none" spc="0" normalizeH="0" baseline="0" noProof="0" dirty="0">
                <a:ln>
                  <a:noFill/>
                </a:ln>
                <a:solidFill>
                  <a:srgbClr val="FFFFFF">
                    <a:lumMod val="50000"/>
                  </a:srgbClr>
                </a:solidFill>
                <a:effectLst/>
                <a:uLnTx/>
                <a:uFillTx/>
                <a:latin typeface="Arial" charset="0"/>
                <a:ea typeface="ＭＳ Ｐゴシック" charset="0"/>
              </a:rPr>
              <a:t>Science]</a:t>
            </a:r>
          </a:p>
        </p:txBody>
      </p:sp>
    </p:spTree>
    <p:extLst>
      <p:ext uri="{BB962C8B-B14F-4D97-AF65-F5344CB8AC3E}">
        <p14:creationId xmlns:p14="http://schemas.microsoft.com/office/powerpoint/2010/main" val="1010192217"/>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Title 1"/>
          <p:cNvSpPr>
            <a:spLocks noGrp="1"/>
          </p:cNvSpPr>
          <p:nvPr>
            <p:ph type="title"/>
          </p:nvPr>
        </p:nvSpPr>
        <p:spPr>
          <a:xfrm>
            <a:off x="15876" y="376072"/>
            <a:ext cx="9112248" cy="684212"/>
          </a:xfrm>
        </p:spPr>
        <p:txBody>
          <a:bodyPr/>
          <a:lstStyle/>
          <a:p>
            <a:pPr>
              <a:defRPr/>
            </a:pPr>
            <a:r>
              <a:rPr lang="en-US" sz="1800" dirty="0">
                <a:solidFill>
                  <a:schemeClr val="bg1">
                    <a:lumMod val="50000"/>
                  </a:schemeClr>
                </a:solidFill>
                <a:ea typeface="ＭＳ Ｐゴシック" charset="0"/>
                <a:cs typeface="ＭＳ Ｐゴシック" charset="0"/>
              </a:rPr>
              <a:t> Interpretable deep learning </a:t>
            </a:r>
            <a:r>
              <a:rPr lang="en-US" sz="1800" dirty="0" smtClean="0">
                <a:solidFill>
                  <a:schemeClr val="bg1">
                    <a:lumMod val="50000"/>
                  </a:schemeClr>
                </a:solidFill>
                <a:ea typeface="ＭＳ Ｐゴシック" charset="0"/>
                <a:cs typeface="ＭＳ Ｐゴシック" charset="0"/>
              </a:rPr>
              <a:t>model, </a:t>
            </a:r>
            <a:r>
              <a:rPr lang="en-US" sz="1800" dirty="0">
                <a:solidFill>
                  <a:schemeClr val="bg1">
                    <a:lumMod val="50000"/>
                  </a:schemeClr>
                </a:solidFill>
                <a:ea typeface="ＭＳ Ｐゴシック" charset="0"/>
                <a:cs typeface="ＭＳ Ｐゴシック" charset="0"/>
              </a:rPr>
              <a:t>embedding </a:t>
            </a:r>
            <a:r>
              <a:rPr lang="en-US" sz="1800" dirty="0" smtClean="0">
                <a:solidFill>
                  <a:schemeClr val="bg1">
                    <a:lumMod val="50000"/>
                  </a:schemeClr>
                </a:solidFill>
                <a:ea typeface="ＭＳ Ｐゴシック" charset="0"/>
                <a:cs typeface="ＭＳ Ｐゴシック" charset="0"/>
              </a:rPr>
              <a:t>the gene </a:t>
            </a:r>
            <a:r>
              <a:rPr lang="en-US" sz="1800" dirty="0">
                <a:solidFill>
                  <a:schemeClr val="bg1">
                    <a:lumMod val="50000"/>
                  </a:schemeClr>
                </a:solidFill>
                <a:ea typeface="ＭＳ Ｐゴシック" charset="0"/>
                <a:cs typeface="ＭＳ Ｐゴシック" charset="0"/>
              </a:rPr>
              <a:t>regulatory </a:t>
            </a:r>
            <a:r>
              <a:rPr lang="en-US" sz="1800" dirty="0" smtClean="0">
                <a:solidFill>
                  <a:schemeClr val="bg1">
                    <a:lumMod val="50000"/>
                  </a:schemeClr>
                </a:solidFill>
                <a:ea typeface="ＭＳ Ｐゴシック" charset="0"/>
                <a:cs typeface="ＭＳ Ｐゴシック" charset="0"/>
              </a:rPr>
              <a:t>network, </a:t>
            </a:r>
            <a:br>
              <a:rPr lang="en-US" sz="1800" dirty="0" smtClean="0">
                <a:solidFill>
                  <a:schemeClr val="bg1">
                    <a:lumMod val="50000"/>
                  </a:schemeClr>
                </a:solidFill>
                <a:ea typeface="ＭＳ Ｐゴシック" charset="0"/>
                <a:cs typeface="ＭＳ Ｐゴシック" charset="0"/>
              </a:rPr>
            </a:br>
            <a:r>
              <a:rPr lang="en-US" sz="1800" dirty="0" smtClean="0">
                <a:solidFill>
                  <a:schemeClr val="bg1">
                    <a:lumMod val="50000"/>
                  </a:schemeClr>
                </a:solidFill>
                <a:ea typeface="ＭＳ Ｐゴシック" charset="0"/>
                <a:cs typeface="ＭＳ Ｐゴシック" charset="0"/>
              </a:rPr>
              <a:t>for </a:t>
            </a:r>
            <a:r>
              <a:rPr lang="en-US" sz="1800" dirty="0">
                <a:solidFill>
                  <a:schemeClr val="bg1">
                    <a:lumMod val="50000"/>
                  </a:schemeClr>
                </a:solidFill>
                <a:ea typeface="ＭＳ Ｐゴシック" charset="0"/>
                <a:cs typeface="ＭＳ Ｐゴシック" charset="0"/>
              </a:rPr>
              <a:t>understanding functional genomics in neuropsychiatric disorders</a:t>
            </a:r>
            <a:endParaRPr lang="en-US" sz="1800" dirty="0">
              <a:ea typeface="ＭＳ Ｐゴシック" charset="0"/>
              <a:cs typeface="ＭＳ Ｐゴシック" charset="0"/>
            </a:endParaRPr>
          </a:p>
        </p:txBody>
      </p:sp>
      <p:sp>
        <p:nvSpPr>
          <p:cNvPr id="54274" name="Content Placeholder 2"/>
          <p:cNvSpPr>
            <a:spLocks noGrp="1"/>
          </p:cNvSpPr>
          <p:nvPr>
            <p:ph sz="half" idx="1"/>
          </p:nvPr>
        </p:nvSpPr>
        <p:spPr>
          <a:xfrm>
            <a:off x="86673" y="1328717"/>
            <a:ext cx="8902947" cy="6116638"/>
          </a:xfrm>
        </p:spPr>
        <p:txBody>
          <a:bodyPr/>
          <a:lstStyle/>
          <a:p>
            <a:r>
              <a:rPr lang="en-US" altLang="en-US" sz="2100" dirty="0" smtClean="0">
                <a:solidFill>
                  <a:schemeClr val="tx1">
                    <a:lumMod val="65000"/>
                    <a:lumOff val="35000"/>
                  </a:schemeClr>
                </a:solidFill>
                <a:ea typeface="ＭＳ Ｐゴシック" charset="-128"/>
              </a:rPr>
              <a:t>Construction </a:t>
            </a:r>
            <a:r>
              <a:rPr lang="en-US" altLang="en-US" sz="2100" dirty="0">
                <a:solidFill>
                  <a:schemeClr val="tx1">
                    <a:lumMod val="65000"/>
                    <a:lumOff val="35000"/>
                  </a:schemeClr>
                </a:solidFill>
                <a:ea typeface="ＭＳ Ｐゴシック" charset="-128"/>
              </a:rPr>
              <a:t>of an adult brain resource with 1866 </a:t>
            </a:r>
            <a:r>
              <a:rPr lang="en-US" altLang="en-US" sz="2100" dirty="0" smtClean="0">
                <a:solidFill>
                  <a:schemeClr val="tx1">
                    <a:lumMod val="65000"/>
                    <a:lumOff val="35000"/>
                  </a:schemeClr>
                </a:solidFill>
                <a:ea typeface="ＭＳ Ｐゴシック" charset="-128"/>
              </a:rPr>
              <a:t>individuals</a:t>
            </a:r>
            <a:endParaRPr lang="en-US" altLang="en-US" sz="2100" dirty="0">
              <a:solidFill>
                <a:schemeClr val="tx1">
                  <a:lumMod val="65000"/>
                  <a:lumOff val="35000"/>
                </a:schemeClr>
              </a:solidFill>
              <a:ea typeface="ＭＳ Ｐゴシック" charset="-128"/>
            </a:endParaRPr>
          </a:p>
          <a:p>
            <a:r>
              <a:rPr lang="en-US" altLang="en-US" sz="2100" dirty="0">
                <a:solidFill>
                  <a:schemeClr val="tx1">
                    <a:lumMod val="65000"/>
                    <a:lumOff val="35000"/>
                  </a:schemeClr>
                </a:solidFill>
                <a:ea typeface="ＭＳ Ｐゴシック" charset="-128"/>
              </a:rPr>
              <a:t>Using the changing proportions of cell types </a:t>
            </a:r>
            <a:r>
              <a:rPr lang="en-US" altLang="en-US" sz="2100" dirty="0" smtClean="0">
                <a:solidFill>
                  <a:schemeClr val="tx1">
                    <a:lumMod val="65000"/>
                    <a:lumOff val="35000"/>
                  </a:schemeClr>
                </a:solidFill>
                <a:ea typeface="ＭＳ Ｐゴシック" charset="-128"/>
              </a:rPr>
              <a:t/>
            </a:r>
            <a:br>
              <a:rPr lang="en-US" altLang="en-US" sz="2100" dirty="0" smtClean="0">
                <a:solidFill>
                  <a:schemeClr val="tx1">
                    <a:lumMod val="65000"/>
                    <a:lumOff val="35000"/>
                  </a:schemeClr>
                </a:solidFill>
                <a:ea typeface="ＭＳ Ｐゴシック" charset="-128"/>
              </a:rPr>
            </a:br>
            <a:r>
              <a:rPr lang="en-US" altLang="en-US" sz="2100" dirty="0" smtClean="0">
                <a:solidFill>
                  <a:schemeClr val="tx1">
                    <a:lumMod val="65000"/>
                    <a:lumOff val="35000"/>
                  </a:schemeClr>
                </a:solidFill>
                <a:ea typeface="ＭＳ Ｐゴシック" charset="-128"/>
              </a:rPr>
              <a:t>(</a:t>
            </a:r>
            <a:r>
              <a:rPr lang="en-US" altLang="en-US" sz="2100" dirty="0">
                <a:solidFill>
                  <a:schemeClr val="tx1">
                    <a:lumMod val="65000"/>
                    <a:lumOff val="35000"/>
                  </a:schemeClr>
                </a:solidFill>
                <a:ea typeface="ＭＳ Ｐゴシック" charset="-128"/>
              </a:rPr>
              <a:t>via </a:t>
            </a:r>
            <a:r>
              <a:rPr lang="en-US" altLang="en-US" sz="2100" b="1" dirty="0">
                <a:solidFill>
                  <a:srgbClr val="FFC000"/>
                </a:solidFill>
                <a:ea typeface="ＭＳ Ｐゴシック" charset="-128"/>
              </a:rPr>
              <a:t>single-cell deconvolution</a:t>
            </a:r>
            <a:r>
              <a:rPr lang="en-US" altLang="en-US" sz="2100" dirty="0">
                <a:solidFill>
                  <a:schemeClr val="tx1">
                    <a:lumMod val="65000"/>
                    <a:lumOff val="35000"/>
                  </a:schemeClr>
                </a:solidFill>
                <a:ea typeface="ＭＳ Ｐゴシック" charset="-128"/>
              </a:rPr>
              <a:t>) </a:t>
            </a:r>
            <a:r>
              <a:rPr lang="en-US" altLang="en-US" sz="2100" dirty="0" smtClean="0">
                <a:solidFill>
                  <a:schemeClr val="tx1">
                    <a:lumMod val="65000"/>
                    <a:lumOff val="35000"/>
                  </a:schemeClr>
                </a:solidFill>
                <a:ea typeface="ＭＳ Ｐゴシック" charset="-128"/>
              </a:rPr>
              <a:t/>
            </a:r>
            <a:br>
              <a:rPr lang="en-US" altLang="en-US" sz="2100" dirty="0" smtClean="0">
                <a:solidFill>
                  <a:schemeClr val="tx1">
                    <a:lumMod val="65000"/>
                    <a:lumOff val="35000"/>
                  </a:schemeClr>
                </a:solidFill>
                <a:ea typeface="ＭＳ Ｐゴシック" charset="-128"/>
              </a:rPr>
            </a:br>
            <a:r>
              <a:rPr lang="en-US" altLang="en-US" sz="2100" dirty="0" smtClean="0">
                <a:solidFill>
                  <a:schemeClr val="tx1">
                    <a:lumMod val="65000"/>
                    <a:lumOff val="35000"/>
                  </a:schemeClr>
                </a:solidFill>
                <a:ea typeface="ＭＳ Ｐゴシック" charset="-128"/>
              </a:rPr>
              <a:t>to </a:t>
            </a:r>
            <a:r>
              <a:rPr lang="en-US" altLang="en-US" sz="2100" dirty="0">
                <a:solidFill>
                  <a:schemeClr val="tx1">
                    <a:lumMod val="65000"/>
                    <a:lumOff val="35000"/>
                  </a:schemeClr>
                </a:solidFill>
                <a:ea typeface="ＭＳ Ｐゴシック" charset="-128"/>
              </a:rPr>
              <a:t>account for </a:t>
            </a:r>
            <a:r>
              <a:rPr lang="en-US" altLang="en-US" sz="2100" dirty="0" smtClean="0">
                <a:solidFill>
                  <a:schemeClr val="tx1">
                    <a:lumMod val="65000"/>
                    <a:lumOff val="35000"/>
                  </a:schemeClr>
                </a:solidFill>
                <a:ea typeface="ＭＳ Ｐゴシック" charset="-128"/>
              </a:rPr>
              <a:t>expression </a:t>
            </a:r>
            <a:r>
              <a:rPr lang="en-US" altLang="en-US" sz="2100" dirty="0">
                <a:solidFill>
                  <a:schemeClr val="tx1">
                    <a:lumMod val="65000"/>
                    <a:lumOff val="35000"/>
                  </a:schemeClr>
                </a:solidFill>
                <a:ea typeface="ＭＳ Ｐゴシック" charset="-128"/>
              </a:rPr>
              <a:t>variation across a </a:t>
            </a:r>
            <a:r>
              <a:rPr lang="en-US" altLang="en-US" sz="2100" dirty="0" smtClean="0">
                <a:solidFill>
                  <a:schemeClr val="tx1">
                    <a:lumMod val="65000"/>
                    <a:lumOff val="35000"/>
                  </a:schemeClr>
                </a:solidFill>
                <a:ea typeface="ＭＳ Ｐゴシック" charset="-128"/>
              </a:rPr>
              <a:t>population</a:t>
            </a:r>
            <a:endParaRPr lang="en-US" altLang="en-US" sz="2100" dirty="0">
              <a:solidFill>
                <a:schemeClr val="tx1">
                  <a:lumMod val="65000"/>
                  <a:lumOff val="35000"/>
                </a:schemeClr>
              </a:solidFill>
              <a:ea typeface="ＭＳ Ｐゴシック" charset="-128"/>
            </a:endParaRPr>
          </a:p>
          <a:p>
            <a:r>
              <a:rPr lang="en-US" altLang="en-US" sz="2100" dirty="0">
                <a:solidFill>
                  <a:schemeClr val="tx1">
                    <a:lumMod val="65000"/>
                    <a:lumOff val="35000"/>
                  </a:schemeClr>
                </a:solidFill>
                <a:ea typeface="ＭＳ Ｐゴシック" charset="-128"/>
              </a:rPr>
              <a:t>Large-scale processing defines ~79K PFC </a:t>
            </a:r>
            <a:br>
              <a:rPr lang="en-US" altLang="en-US" sz="2100" dirty="0">
                <a:solidFill>
                  <a:schemeClr val="tx1">
                    <a:lumMod val="65000"/>
                    <a:lumOff val="35000"/>
                  </a:schemeClr>
                </a:solidFill>
                <a:ea typeface="ＭＳ Ｐゴシック" charset="-128"/>
              </a:rPr>
            </a:br>
            <a:r>
              <a:rPr lang="en-US" altLang="en-US" sz="2100" b="1" dirty="0">
                <a:solidFill>
                  <a:srgbClr val="FFC000"/>
                </a:solidFill>
                <a:ea typeface="ＭＳ Ｐゴシック" charset="-128"/>
              </a:rPr>
              <a:t>enhancers &amp; creates a comprehensive QTL</a:t>
            </a:r>
            <a:r>
              <a:rPr lang="en-US" altLang="en-US" sz="2100" b="1" dirty="0">
                <a:solidFill>
                  <a:schemeClr val="tx1">
                    <a:lumMod val="65000"/>
                    <a:lumOff val="35000"/>
                  </a:schemeClr>
                </a:solidFill>
                <a:ea typeface="ＭＳ Ｐゴシック" charset="-128"/>
              </a:rPr>
              <a:t> </a:t>
            </a:r>
            <a:r>
              <a:rPr lang="en-US" altLang="en-US" sz="2100" dirty="0">
                <a:solidFill>
                  <a:schemeClr val="tx1">
                    <a:lumMod val="65000"/>
                    <a:lumOff val="35000"/>
                  </a:schemeClr>
                </a:solidFill>
                <a:ea typeface="ＭＳ Ｐゴシック" charset="-128"/>
              </a:rPr>
              <a:t>resource </a:t>
            </a:r>
            <a:r>
              <a:rPr lang="en-US" altLang="en-US" sz="2100" dirty="0" smtClean="0">
                <a:solidFill>
                  <a:schemeClr val="tx1">
                    <a:lumMod val="65000"/>
                    <a:lumOff val="35000"/>
                  </a:schemeClr>
                </a:solidFill>
                <a:ea typeface="ＭＳ Ｐゴシック" charset="-128"/>
              </a:rPr>
              <a:t/>
            </a:r>
            <a:br>
              <a:rPr lang="en-US" altLang="en-US" sz="2100" dirty="0" smtClean="0">
                <a:solidFill>
                  <a:schemeClr val="tx1">
                    <a:lumMod val="65000"/>
                    <a:lumOff val="35000"/>
                  </a:schemeClr>
                </a:solidFill>
                <a:ea typeface="ＭＳ Ｐゴシック" charset="-128"/>
              </a:rPr>
            </a:br>
            <a:r>
              <a:rPr lang="en-US" altLang="en-US" sz="2100" dirty="0" smtClean="0">
                <a:solidFill>
                  <a:schemeClr val="tx1">
                    <a:lumMod val="65000"/>
                    <a:lumOff val="35000"/>
                  </a:schemeClr>
                </a:solidFill>
                <a:ea typeface="ＭＳ Ｐゴシック" charset="-128"/>
              </a:rPr>
              <a:t>(~</a:t>
            </a:r>
            <a:r>
              <a:rPr lang="en-US" altLang="en-US" sz="2100" dirty="0">
                <a:solidFill>
                  <a:schemeClr val="tx1">
                    <a:lumMod val="65000"/>
                    <a:lumOff val="35000"/>
                  </a:schemeClr>
                </a:solidFill>
                <a:ea typeface="ＭＳ Ｐゴシック" charset="-128"/>
              </a:rPr>
              <a:t>2.5M </a:t>
            </a:r>
            <a:r>
              <a:rPr lang="en-US" altLang="en-US" sz="2100" dirty="0" err="1">
                <a:solidFill>
                  <a:schemeClr val="tx1">
                    <a:lumMod val="65000"/>
                    <a:lumOff val="35000"/>
                  </a:schemeClr>
                </a:solidFill>
                <a:ea typeface="ＭＳ Ｐゴシック" charset="-128"/>
              </a:rPr>
              <a:t>eQTLs</a:t>
            </a:r>
            <a:r>
              <a:rPr lang="en-US" altLang="en-US" sz="2100" dirty="0">
                <a:solidFill>
                  <a:schemeClr val="tx1">
                    <a:lumMod val="65000"/>
                    <a:lumOff val="35000"/>
                  </a:schemeClr>
                </a:solidFill>
                <a:ea typeface="ＭＳ Ｐゴシック" charset="-128"/>
              </a:rPr>
              <a:t> + </a:t>
            </a:r>
            <a:r>
              <a:rPr lang="en-US" altLang="en-US" sz="2100" dirty="0" err="1">
                <a:solidFill>
                  <a:schemeClr val="tx1">
                    <a:lumMod val="65000"/>
                    <a:lumOff val="35000"/>
                  </a:schemeClr>
                </a:solidFill>
                <a:ea typeface="ＭＳ Ｐゴシック" charset="-128"/>
              </a:rPr>
              <a:t>cQTLs</a:t>
            </a:r>
            <a:r>
              <a:rPr lang="en-US" altLang="en-US" sz="2100" dirty="0">
                <a:solidFill>
                  <a:schemeClr val="tx1">
                    <a:lumMod val="65000"/>
                    <a:lumOff val="35000"/>
                  </a:schemeClr>
                </a:solidFill>
                <a:ea typeface="ＭＳ Ｐゴシック" charset="-128"/>
              </a:rPr>
              <a:t> &amp; </a:t>
            </a:r>
            <a:r>
              <a:rPr lang="en-US" altLang="en-US" sz="2100" dirty="0" err="1">
                <a:solidFill>
                  <a:schemeClr val="tx1">
                    <a:lumMod val="65000"/>
                    <a:lumOff val="35000"/>
                  </a:schemeClr>
                </a:solidFill>
                <a:ea typeface="ＭＳ Ｐゴシック" charset="-128"/>
              </a:rPr>
              <a:t>fQTLs</a:t>
            </a:r>
            <a:r>
              <a:rPr lang="en-US" altLang="en-US" sz="2100" dirty="0">
                <a:solidFill>
                  <a:schemeClr val="tx1">
                    <a:lumMod val="65000"/>
                    <a:lumOff val="35000"/>
                  </a:schemeClr>
                </a:solidFill>
                <a:ea typeface="ＭＳ Ｐゴシック" charset="-128"/>
              </a:rPr>
              <a:t>)</a:t>
            </a:r>
          </a:p>
          <a:p>
            <a:r>
              <a:rPr lang="en-US" altLang="en-US" sz="2100" dirty="0">
                <a:solidFill>
                  <a:schemeClr val="tx1">
                    <a:lumMod val="65000"/>
                    <a:lumOff val="35000"/>
                  </a:schemeClr>
                </a:solidFill>
                <a:ea typeface="ＭＳ Ｐゴシック" charset="-128"/>
              </a:rPr>
              <a:t>Connecting </a:t>
            </a:r>
            <a:r>
              <a:rPr lang="en-US" altLang="en-US" sz="2100" dirty="0" smtClean="0">
                <a:solidFill>
                  <a:schemeClr val="tx1">
                    <a:lumMod val="65000"/>
                    <a:lumOff val="35000"/>
                  </a:schemeClr>
                </a:solidFill>
                <a:ea typeface="ＭＳ Ｐゴシック" charset="-128"/>
              </a:rPr>
              <a:t>QTLs</a:t>
            </a:r>
            <a:r>
              <a:rPr lang="en-US" altLang="en-US" sz="2100" dirty="0">
                <a:solidFill>
                  <a:schemeClr val="tx1">
                    <a:lumMod val="65000"/>
                    <a:lumOff val="35000"/>
                  </a:schemeClr>
                </a:solidFill>
                <a:ea typeface="ＭＳ Ｐゴシック" charset="-128"/>
              </a:rPr>
              <a:t>, enhancer activity relationships &amp; Hi-C contacts into a</a:t>
            </a:r>
            <a:r>
              <a:rPr lang="en-US" altLang="en-US" sz="2100" b="1" dirty="0">
                <a:solidFill>
                  <a:schemeClr val="tx1">
                    <a:lumMod val="65000"/>
                    <a:lumOff val="35000"/>
                  </a:schemeClr>
                </a:solidFill>
                <a:ea typeface="ＭＳ Ｐゴシック" charset="-128"/>
              </a:rPr>
              <a:t> </a:t>
            </a:r>
            <a:r>
              <a:rPr lang="en-US" altLang="en-US" sz="2100" b="1" dirty="0">
                <a:solidFill>
                  <a:srgbClr val="FFC000"/>
                </a:solidFill>
                <a:ea typeface="ＭＳ Ｐゴシック" charset="-128"/>
              </a:rPr>
              <a:t>brain regulatory network</a:t>
            </a:r>
            <a:r>
              <a:rPr lang="en-US" altLang="en-US" sz="2100" b="1" dirty="0">
                <a:solidFill>
                  <a:schemeClr val="tx1">
                    <a:lumMod val="65000"/>
                    <a:lumOff val="35000"/>
                  </a:schemeClr>
                </a:solidFill>
                <a:ea typeface="ＭＳ Ｐゴシック" charset="-128"/>
              </a:rPr>
              <a:t> </a:t>
            </a:r>
            <a:r>
              <a:rPr lang="en-US" altLang="en-US" sz="2100" b="1" dirty="0" smtClean="0">
                <a:solidFill>
                  <a:schemeClr val="tx1">
                    <a:lumMod val="65000"/>
                    <a:lumOff val="35000"/>
                  </a:schemeClr>
                </a:solidFill>
                <a:ea typeface="ＭＳ Ｐゴシック" charset="-128"/>
              </a:rPr>
              <a:t/>
            </a:r>
            <a:br>
              <a:rPr lang="en-US" altLang="en-US" sz="2100" b="1" dirty="0" smtClean="0">
                <a:solidFill>
                  <a:schemeClr val="tx1">
                    <a:lumMod val="65000"/>
                    <a:lumOff val="35000"/>
                  </a:schemeClr>
                </a:solidFill>
                <a:ea typeface="ＭＳ Ｐゴシック" charset="-128"/>
              </a:rPr>
            </a:br>
            <a:r>
              <a:rPr lang="en-US" altLang="en-US" sz="2100" dirty="0" smtClean="0">
                <a:solidFill>
                  <a:schemeClr val="tx1">
                    <a:lumMod val="65000"/>
                    <a:lumOff val="35000"/>
                  </a:schemeClr>
                </a:solidFill>
                <a:ea typeface="ＭＳ Ｐゴシック" charset="-128"/>
              </a:rPr>
              <a:t>&amp; </a:t>
            </a:r>
            <a:r>
              <a:rPr lang="en-US" altLang="en-US" sz="2100" dirty="0">
                <a:solidFill>
                  <a:schemeClr val="tx1">
                    <a:lumMod val="65000"/>
                    <a:lumOff val="35000"/>
                  </a:schemeClr>
                </a:solidFill>
                <a:ea typeface="ＭＳ Ｐゴシック" charset="-128"/>
              </a:rPr>
              <a:t>using this to link SCZ GWAS SNPs to genes</a:t>
            </a:r>
          </a:p>
          <a:p>
            <a:r>
              <a:rPr lang="en-US" altLang="en-US" sz="2100" dirty="0">
                <a:solidFill>
                  <a:schemeClr val="tx1">
                    <a:lumMod val="65000"/>
                    <a:lumOff val="35000"/>
                  </a:schemeClr>
                </a:solidFill>
                <a:ea typeface="ＭＳ Ｐゴシック" charset="-128"/>
              </a:rPr>
              <a:t>Embedding the reg. network in a </a:t>
            </a:r>
            <a:br>
              <a:rPr lang="en-US" altLang="en-US" sz="2100" dirty="0">
                <a:solidFill>
                  <a:schemeClr val="tx1">
                    <a:lumMod val="65000"/>
                    <a:lumOff val="35000"/>
                  </a:schemeClr>
                </a:solidFill>
                <a:ea typeface="ＭＳ Ｐゴシック" charset="-128"/>
              </a:rPr>
            </a:br>
            <a:r>
              <a:rPr lang="en-US" altLang="en-US" sz="2100" b="1" dirty="0">
                <a:solidFill>
                  <a:srgbClr val="FFC000"/>
                </a:solidFill>
                <a:ea typeface="ＭＳ Ｐゴシック" charset="-128"/>
              </a:rPr>
              <a:t>deep-learning model</a:t>
            </a:r>
            <a:r>
              <a:rPr lang="en-US" altLang="en-US" sz="2100" dirty="0">
                <a:solidFill>
                  <a:srgbClr val="FFC000"/>
                </a:solidFill>
                <a:ea typeface="ＭＳ Ｐゴシック" charset="-128"/>
              </a:rPr>
              <a:t> </a:t>
            </a:r>
            <a:r>
              <a:rPr lang="en-US" altLang="en-US" sz="2100" dirty="0">
                <a:solidFill>
                  <a:schemeClr val="tx1">
                    <a:lumMod val="65000"/>
                    <a:lumOff val="35000"/>
                  </a:schemeClr>
                </a:solidFill>
                <a:ea typeface="ＭＳ Ｐゴシック" charset="-128"/>
              </a:rPr>
              <a:t>to predict psychiatric disease from genotype &amp; transcriptome. Using this to suggest specific pathways &amp; genes, as potential drug targets.</a:t>
            </a:r>
          </a:p>
          <a:p>
            <a:r>
              <a:rPr lang="en-US" altLang="en-US" sz="2100" dirty="0">
                <a:solidFill>
                  <a:schemeClr val="tx1">
                    <a:lumMod val="65000"/>
                    <a:lumOff val="35000"/>
                  </a:schemeClr>
                </a:solidFill>
                <a:ea typeface="ＭＳ Ｐゴシック" charset="-128"/>
              </a:rPr>
              <a:t>Other resource uses: highlighting aging related </a:t>
            </a:r>
            <a:r>
              <a:rPr lang="en-US" altLang="en-US" sz="2100" dirty="0" smtClean="0">
                <a:solidFill>
                  <a:schemeClr val="tx1">
                    <a:lumMod val="65000"/>
                    <a:lumOff val="35000"/>
                  </a:schemeClr>
                </a:solidFill>
                <a:ea typeface="ＭＳ Ｐゴシック" charset="-128"/>
              </a:rPr>
              <a:t>genes</a:t>
            </a:r>
            <a:endParaRPr lang="en-US" altLang="en-US" sz="2100" dirty="0">
              <a:solidFill>
                <a:schemeClr val="tx1">
                  <a:lumMod val="65000"/>
                  <a:lumOff val="35000"/>
                </a:schemeClr>
              </a:solidFill>
              <a:ea typeface="ＭＳ Ｐゴシック" charset="-128"/>
            </a:endParaRPr>
          </a:p>
          <a:p>
            <a:pPr lvl="1"/>
            <a:endParaRPr lang="en-US" altLang="en-US" sz="1700" dirty="0">
              <a:solidFill>
                <a:schemeClr val="tx1">
                  <a:lumMod val="65000"/>
                  <a:lumOff val="35000"/>
                </a:schemeClr>
              </a:solidFill>
              <a:ea typeface="ＭＳ Ｐゴシック" charset="-128"/>
            </a:endParaRPr>
          </a:p>
          <a:p>
            <a:endParaRPr lang="en-US" altLang="en-US" sz="1700" dirty="0">
              <a:solidFill>
                <a:schemeClr val="tx1">
                  <a:lumMod val="65000"/>
                  <a:lumOff val="35000"/>
                </a:schemeClr>
              </a:solidFill>
              <a:ea typeface="ＭＳ Ｐゴシック" charset="-128"/>
              <a:cs typeface="ＭＳ Ｐゴシック" charset="-128"/>
            </a:endParaRPr>
          </a:p>
          <a:p>
            <a:endParaRPr lang="en-US" altLang="en-US" sz="1700" dirty="0">
              <a:solidFill>
                <a:schemeClr val="tx1">
                  <a:lumMod val="65000"/>
                  <a:lumOff val="35000"/>
                </a:schemeClr>
              </a:solidFill>
              <a:ea typeface="ＭＳ Ｐゴシック" charset="-128"/>
              <a:cs typeface="ＭＳ Ｐゴシック" charset="-128"/>
            </a:endParaRPr>
          </a:p>
        </p:txBody>
      </p:sp>
    </p:spTree>
    <p:extLst>
      <p:ext uri="{BB962C8B-B14F-4D97-AF65-F5344CB8AC3E}">
        <p14:creationId xmlns:p14="http://schemas.microsoft.com/office/powerpoint/2010/main" val="702621780"/>
      </p:ext>
    </p:extLst>
  </p:cSld>
  <p:clrMapOvr>
    <a:masterClrMapping/>
  </p:clrMapOvr>
  <p:transition advTm="238108"/>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 xmlns:a16="http://schemas.microsoft.com/office/drawing/2014/main" id="{32FDF508-061D-4207-BC33-A8162B5AD8AC}"/>
              </a:ext>
            </a:extLst>
          </p:cNvPr>
          <p:cNvPicPr>
            <a:picLocks noChangeAspect="1"/>
          </p:cNvPicPr>
          <p:nvPr/>
        </p:nvPicPr>
        <p:blipFill rotWithShape="1">
          <a:blip r:embed="rId3"/>
          <a:srcRect b="13880"/>
          <a:stretch/>
        </p:blipFill>
        <p:spPr>
          <a:xfrm>
            <a:off x="-173291" y="-27710"/>
            <a:ext cx="9521991" cy="3799610"/>
          </a:xfrm>
          <a:prstGeom prst="rect">
            <a:avLst/>
          </a:prstGeom>
          <a:ln>
            <a:noFill/>
          </a:ln>
        </p:spPr>
      </p:pic>
      <p:sp>
        <p:nvSpPr>
          <p:cNvPr id="5" name="Title 4">
            <a:extLst>
              <a:ext uri="{FF2B5EF4-FFF2-40B4-BE49-F238E27FC236}">
                <a16:creationId xmlns="" xmlns:a16="http://schemas.microsoft.com/office/drawing/2014/main" id="{8545CE2D-651E-284E-B2CE-BD45C7867F1F}"/>
              </a:ext>
            </a:extLst>
          </p:cNvPr>
          <p:cNvSpPr>
            <a:spLocks noGrp="1"/>
          </p:cNvSpPr>
          <p:nvPr>
            <p:ph type="title"/>
          </p:nvPr>
        </p:nvSpPr>
        <p:spPr>
          <a:xfrm>
            <a:off x="4501979" y="4414364"/>
            <a:ext cx="4225637" cy="734017"/>
          </a:xfrm>
        </p:spPr>
        <p:txBody>
          <a:bodyPr/>
          <a:lstStyle/>
          <a:p>
            <a:r>
              <a:rPr lang="en-US" sz="4000" dirty="0" err="1"/>
              <a:t>PsychENCODE</a:t>
            </a:r>
            <a:r>
              <a:rPr lang="en-US" sz="3600" dirty="0"/>
              <a:t> </a:t>
            </a:r>
            <a:br>
              <a:rPr lang="en-US" sz="3600" dirty="0"/>
            </a:br>
            <a:r>
              <a:rPr lang="en-US" dirty="0"/>
              <a:t/>
            </a:r>
            <a:br>
              <a:rPr lang="en-US" dirty="0"/>
            </a:br>
            <a:r>
              <a:rPr lang="en-US" dirty="0"/>
              <a:t>’18 rollout in Science </a:t>
            </a:r>
          </a:p>
        </p:txBody>
      </p:sp>
      <p:pic>
        <p:nvPicPr>
          <p:cNvPr id="7" name="Picture 3">
            <a:extLst>
              <a:ext uri="{FF2B5EF4-FFF2-40B4-BE49-F238E27FC236}">
                <a16:creationId xmlns="" xmlns:a16="http://schemas.microsoft.com/office/drawing/2014/main" id="{13A0CDE7-CA8E-394C-AD34-6138AAFF8428}"/>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91944" y="3794637"/>
            <a:ext cx="2408381" cy="3063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Google Shape;56;p13">
            <a:extLst>
              <a:ext uri="{FF2B5EF4-FFF2-40B4-BE49-F238E27FC236}">
                <a16:creationId xmlns="" xmlns:a16="http://schemas.microsoft.com/office/drawing/2014/main" id="{D06C3205-9A80-9C48-8242-732BF038DB8C}"/>
              </a:ext>
            </a:extLst>
          </p:cNvPr>
          <p:cNvSpPr txBox="1"/>
          <p:nvPr/>
        </p:nvSpPr>
        <p:spPr>
          <a:xfrm>
            <a:off x="4587704" y="5753237"/>
            <a:ext cx="4225637" cy="1104763"/>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dirty="0"/>
              <a:t>11 </a:t>
            </a:r>
            <a:r>
              <a:rPr lang="en-US" dirty="0"/>
              <a:t>papers in total. </a:t>
            </a:r>
          </a:p>
          <a:p>
            <a:pPr marL="0" lvl="0" indent="0" algn="l" rtl="0">
              <a:spcBef>
                <a:spcPts val="0"/>
              </a:spcBef>
              <a:spcAft>
                <a:spcPts val="0"/>
              </a:spcAft>
              <a:buNone/>
            </a:pPr>
            <a:r>
              <a:rPr lang="en-US" dirty="0"/>
              <a:t>Major </a:t>
            </a:r>
            <a:r>
              <a:rPr lang="en" dirty="0"/>
              <a:t>material in the 3 capstones:</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Wang et al. (‘18), Li et al. (‘18), </a:t>
            </a:r>
            <a:r>
              <a:rPr lang="en" dirty="0" err="1"/>
              <a:t>Gandal</a:t>
            </a:r>
            <a:r>
              <a:rPr lang="en" dirty="0"/>
              <a:t> et al. ('18)</a:t>
            </a:r>
            <a:endParaRPr dirty="0"/>
          </a:p>
          <a:p>
            <a:pPr marL="0" lvl="0" indent="0" algn="l" rtl="0">
              <a:spcBef>
                <a:spcPts val="0"/>
              </a:spcBef>
              <a:spcAft>
                <a:spcPts val="0"/>
              </a:spcAft>
              <a:buNone/>
            </a:pPr>
            <a:endParaRPr dirty="0"/>
          </a:p>
        </p:txBody>
      </p:sp>
      <p:pic>
        <p:nvPicPr>
          <p:cNvPr id="9" name="Picture 2">
            <a:extLst>
              <a:ext uri="{FF2B5EF4-FFF2-40B4-BE49-F238E27FC236}">
                <a16:creationId xmlns="" xmlns:a16="http://schemas.microsoft.com/office/drawing/2014/main" id="{9ACF7E47-D158-6749-81F9-EADAFDA44E6C}"/>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702216" y="4867101"/>
            <a:ext cx="1569747" cy="1990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3843129" y="2981740"/>
            <a:ext cx="1166191" cy="261610"/>
          </a:xfrm>
          <a:prstGeom prst="rect">
            <a:avLst/>
          </a:prstGeom>
          <a:solidFill>
            <a:schemeClr val="bg1"/>
          </a:solidFill>
          <a:ln>
            <a:solidFill>
              <a:schemeClr val="bg1"/>
            </a:solidFill>
          </a:ln>
        </p:spPr>
        <p:txBody>
          <a:bodyPr wrap="square" rtlCol="0">
            <a:spAutoFit/>
          </a:bodyPr>
          <a:lstStyle/>
          <a:p>
            <a:r>
              <a:rPr lang="en-US" sz="1100"/>
              <a:t>Single Cell </a:t>
            </a:r>
          </a:p>
        </p:txBody>
      </p:sp>
    </p:spTree>
    <p:extLst>
      <p:ext uri="{BB962C8B-B14F-4D97-AF65-F5344CB8AC3E}">
        <p14:creationId xmlns:p14="http://schemas.microsoft.com/office/powerpoint/2010/main" val="1826651774"/>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6F386FB-E914-9544-A6F4-627ADEBB782C}"/>
              </a:ext>
            </a:extLst>
          </p:cNvPr>
          <p:cNvSpPr>
            <a:spLocks noGrp="1"/>
          </p:cNvSpPr>
          <p:nvPr>
            <p:ph type="title"/>
          </p:nvPr>
        </p:nvSpPr>
        <p:spPr>
          <a:xfrm>
            <a:off x="743901" y="499395"/>
            <a:ext cx="7886701" cy="799611"/>
          </a:xfrm>
        </p:spPr>
        <p:txBody>
          <a:bodyPr>
            <a:noAutofit/>
          </a:bodyPr>
          <a:lstStyle/>
          <a:p>
            <a:r>
              <a:rPr lang="en-US" sz="2800" dirty="0"/>
              <a:t>Deep Structured Phenotype </a:t>
            </a:r>
            <a:r>
              <a:rPr lang="en-US" sz="2800"/>
              <a:t>Network </a:t>
            </a:r>
            <a:br>
              <a:rPr lang="en-US" sz="2800"/>
            </a:br>
            <a:r>
              <a:rPr lang="en-US" sz="2800"/>
              <a:t>(</a:t>
            </a:r>
            <a:r>
              <a:rPr lang="en-US" sz="2800" dirty="0"/>
              <a:t>DSPN) </a:t>
            </a:r>
          </a:p>
        </p:txBody>
      </p:sp>
      <p:sp>
        <p:nvSpPr>
          <p:cNvPr id="32" name="Content Placeholder 2">
            <a:extLst>
              <a:ext uri="{FF2B5EF4-FFF2-40B4-BE49-F238E27FC236}">
                <a16:creationId xmlns="" xmlns:a16="http://schemas.microsoft.com/office/drawing/2014/main" id="{7228B785-E114-3647-9875-BD2A74A866B8}"/>
              </a:ext>
            </a:extLst>
          </p:cNvPr>
          <p:cNvSpPr>
            <a:spLocks noGrp="1"/>
          </p:cNvSpPr>
          <p:nvPr>
            <p:ph idx="1"/>
          </p:nvPr>
        </p:nvSpPr>
        <p:spPr>
          <a:xfrm>
            <a:off x="6356862" y="1440158"/>
            <a:ext cx="2975001" cy="3791250"/>
          </a:xfrm>
        </p:spPr>
        <p:txBody>
          <a:bodyPr>
            <a:normAutofit lnSpcReduction="10000"/>
          </a:bodyPr>
          <a:lstStyle/>
          <a:p>
            <a:pPr marL="0" indent="0">
              <a:buNone/>
            </a:pPr>
            <a:r>
              <a:rPr lang="en-US" sz="1800" dirty="0"/>
              <a:t>Boltzmann machine </a:t>
            </a:r>
          </a:p>
          <a:p>
            <a:pPr marL="0" indent="0">
              <a:buNone/>
            </a:pPr>
            <a:endParaRPr lang="en-US" sz="1575" b="1" dirty="0">
              <a:solidFill>
                <a:srgbClr val="0070C0"/>
              </a:solidFill>
            </a:endParaRPr>
          </a:p>
          <a:p>
            <a:pPr marL="0" indent="0">
              <a:buNone/>
            </a:pPr>
            <a:r>
              <a:rPr lang="en-US" sz="1575" b="1" dirty="0">
                <a:solidFill>
                  <a:srgbClr val="0070C0"/>
                </a:solidFill>
              </a:rPr>
              <a:t>y</a:t>
            </a:r>
            <a:r>
              <a:rPr lang="en-US" sz="1575" dirty="0"/>
              <a:t>:</a:t>
            </a:r>
            <a:r>
              <a:rPr lang="en-US" sz="1575" b="1" dirty="0">
                <a:solidFill>
                  <a:srgbClr val="92D050"/>
                </a:solidFill>
              </a:rPr>
              <a:t> </a:t>
            </a:r>
            <a:r>
              <a:rPr lang="en-US" sz="1575" dirty="0"/>
              <a:t>phenotypes</a:t>
            </a:r>
          </a:p>
          <a:p>
            <a:pPr marL="0" indent="0">
              <a:buNone/>
            </a:pPr>
            <a:endParaRPr lang="en-US" sz="1575" b="1" dirty="0">
              <a:solidFill>
                <a:schemeClr val="accent1">
                  <a:lumMod val="50000"/>
                </a:schemeClr>
              </a:solidFill>
            </a:endParaRPr>
          </a:p>
          <a:p>
            <a:pPr marL="0" indent="0">
              <a:buNone/>
            </a:pPr>
            <a:r>
              <a:rPr lang="en-US" sz="1575" b="1" dirty="0">
                <a:solidFill>
                  <a:schemeClr val="accent1">
                    <a:lumMod val="50000"/>
                  </a:schemeClr>
                </a:solidFill>
              </a:rPr>
              <a:t>h</a:t>
            </a:r>
            <a:r>
              <a:rPr lang="en-US" sz="1575" dirty="0"/>
              <a:t>: hidden units (e.g., circuits)</a:t>
            </a:r>
          </a:p>
          <a:p>
            <a:pPr marL="0" indent="0">
              <a:buNone/>
            </a:pPr>
            <a:endParaRPr lang="en-US" sz="1575" b="1" dirty="0">
              <a:solidFill>
                <a:srgbClr val="92D050"/>
              </a:solidFill>
            </a:endParaRPr>
          </a:p>
          <a:p>
            <a:pPr marL="0" indent="0">
              <a:buNone/>
            </a:pPr>
            <a:r>
              <a:rPr lang="en-US" sz="1575" b="1" dirty="0">
                <a:solidFill>
                  <a:srgbClr val="92D050"/>
                </a:solidFill>
              </a:rPr>
              <a:t>x</a:t>
            </a:r>
            <a:r>
              <a:rPr lang="en-US" sz="1575" dirty="0"/>
              <a:t>: intermediate phenotypes (e.g., genes, enhancers)</a:t>
            </a:r>
          </a:p>
          <a:p>
            <a:pPr marL="0" indent="0">
              <a:buNone/>
            </a:pPr>
            <a:endParaRPr lang="en-US" sz="1575" b="1" dirty="0">
              <a:solidFill>
                <a:srgbClr val="B3752D"/>
              </a:solidFill>
            </a:endParaRPr>
          </a:p>
          <a:p>
            <a:pPr marL="0" indent="0">
              <a:buNone/>
            </a:pPr>
            <a:r>
              <a:rPr lang="en-US" sz="1575" b="1" dirty="0">
                <a:solidFill>
                  <a:srgbClr val="B3752D"/>
                </a:solidFill>
              </a:rPr>
              <a:t>z</a:t>
            </a:r>
            <a:r>
              <a:rPr lang="en-US" sz="1575" dirty="0"/>
              <a:t>: genotypes (e.g., SNPs)</a:t>
            </a:r>
          </a:p>
          <a:p>
            <a:pPr marL="0" indent="0">
              <a:buNone/>
            </a:pPr>
            <a:endParaRPr lang="en-US" sz="1575" b="1" dirty="0"/>
          </a:p>
          <a:p>
            <a:pPr marL="0" indent="0">
              <a:buNone/>
            </a:pPr>
            <a:endParaRPr lang="en-US" sz="1575" b="1" dirty="0"/>
          </a:p>
          <a:p>
            <a:pPr marL="0" indent="0">
              <a:buNone/>
            </a:pPr>
            <a:r>
              <a:rPr lang="en-US" sz="1575" b="1" dirty="0"/>
              <a:t>W</a:t>
            </a:r>
            <a:r>
              <a:rPr lang="en-US" sz="1575" dirty="0"/>
              <a:t>: weights </a:t>
            </a:r>
            <a:br>
              <a:rPr lang="en-US" sz="1575" dirty="0"/>
            </a:br>
            <a:r>
              <a:rPr lang="en-US" sz="1575" dirty="0"/>
              <a:t>(e.g., regulatory network)</a:t>
            </a:r>
          </a:p>
        </p:txBody>
      </p:sp>
      <p:pic>
        <p:nvPicPr>
          <p:cNvPr id="289" name="Picture 288">
            <a:extLst>
              <a:ext uri="{FF2B5EF4-FFF2-40B4-BE49-F238E27FC236}">
                <a16:creationId xmlns="" xmlns:a16="http://schemas.microsoft.com/office/drawing/2014/main" id="{0D6CB19A-F768-B045-B6E7-73393D171F4D}"/>
              </a:ext>
            </a:extLst>
          </p:cNvPr>
          <p:cNvPicPr>
            <a:picLocks noChangeAspect="1"/>
          </p:cNvPicPr>
          <p:nvPr/>
        </p:nvPicPr>
        <p:blipFill rotWithShape="1">
          <a:blip r:embed="rId2"/>
          <a:srcRect l="44041" t="6376"/>
          <a:stretch/>
        </p:blipFill>
        <p:spPr>
          <a:xfrm>
            <a:off x="2279319" y="1808018"/>
            <a:ext cx="4150367" cy="3714101"/>
          </a:xfrm>
          <a:prstGeom prst="rect">
            <a:avLst/>
          </a:prstGeom>
        </p:spPr>
      </p:pic>
      <p:sp>
        <p:nvSpPr>
          <p:cNvPr id="291" name="Rectangle 290">
            <a:extLst>
              <a:ext uri="{FF2B5EF4-FFF2-40B4-BE49-F238E27FC236}">
                <a16:creationId xmlns="" xmlns:a16="http://schemas.microsoft.com/office/drawing/2014/main" id="{DC64473B-3426-6048-91CF-747D0350BF41}"/>
              </a:ext>
            </a:extLst>
          </p:cNvPr>
          <p:cNvSpPr/>
          <p:nvPr/>
        </p:nvSpPr>
        <p:spPr>
          <a:xfrm>
            <a:off x="450102" y="4088647"/>
            <a:ext cx="2547703" cy="154222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mc:AlternateContent xmlns:mc="http://schemas.openxmlformats.org/markup-compatibility/2006" xmlns:a14="http://schemas.microsoft.com/office/drawing/2010/main">
        <mc:Choice Requires="a14">
          <p:sp>
            <p:nvSpPr>
              <p:cNvPr id="33" name="Rectangle 32">
                <a:extLst>
                  <a:ext uri="{FF2B5EF4-FFF2-40B4-BE49-F238E27FC236}">
                    <a16:creationId xmlns="" xmlns:a16="http://schemas.microsoft.com/office/drawing/2014/main" id="{4CD5B0B4-E888-2B49-8C1D-7AFEB24D008F}"/>
                  </a:ext>
                </a:extLst>
              </p:cNvPr>
              <p:cNvSpPr/>
              <p:nvPr/>
            </p:nvSpPr>
            <p:spPr>
              <a:xfrm>
                <a:off x="181949" y="4957865"/>
                <a:ext cx="2879058" cy="35285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1500" i="1">
                          <a:latin typeface="Cambria Math" charset="0"/>
                        </a:rPr>
                        <m:t>𝑝</m:t>
                      </m:r>
                      <m:d>
                        <m:dPr>
                          <m:ctrlPr>
                            <a:rPr lang="en-US" sz="1500" i="1">
                              <a:latin typeface="Cambria Math" charset="0"/>
                            </a:rPr>
                          </m:ctrlPr>
                        </m:dPr>
                        <m:e>
                          <m:r>
                            <a:rPr lang="en-US" sz="1500">
                              <a:latin typeface="Cambria Math" charset="0"/>
                            </a:rPr>
                            <m:t>𝐱</m:t>
                          </m:r>
                          <m:r>
                            <a:rPr lang="en-US" sz="1500">
                              <a:latin typeface="Cambria Math" charset="0"/>
                            </a:rPr>
                            <m:t>,</m:t>
                          </m:r>
                          <m:r>
                            <a:rPr lang="en-US" sz="1500" b="1">
                              <a:latin typeface="Cambria Math" panose="02040503050406030204" pitchFamily="18" charset="0"/>
                            </a:rPr>
                            <m:t>𝐲</m:t>
                          </m:r>
                          <m:r>
                            <a:rPr lang="en-US" sz="1500">
                              <a:latin typeface="Cambria Math" panose="02040503050406030204" pitchFamily="18" charset="0"/>
                            </a:rPr>
                            <m:t>,</m:t>
                          </m:r>
                          <m:r>
                            <a:rPr lang="en-US" sz="1500">
                              <a:latin typeface="Cambria Math" charset="0"/>
                            </a:rPr>
                            <m:t>𝐡</m:t>
                          </m:r>
                          <m:r>
                            <a:rPr lang="en-US" sz="1500">
                              <a:latin typeface="Cambria Math" charset="0"/>
                            </a:rPr>
                            <m:t>|</m:t>
                          </m:r>
                          <m:r>
                            <a:rPr lang="en-US" sz="1500">
                              <a:latin typeface="Cambria Math" charset="0"/>
                            </a:rPr>
                            <m:t>𝐳</m:t>
                          </m:r>
                        </m:e>
                      </m:d>
                      <m:r>
                        <a:rPr lang="en-US" sz="1500" i="1">
                          <a:latin typeface="Cambria Math" charset="0"/>
                        </a:rPr>
                        <m:t>∝</m:t>
                      </m:r>
                      <m:func>
                        <m:funcPr>
                          <m:ctrlPr>
                            <a:rPr lang="en-US" sz="1500" i="1">
                              <a:latin typeface="Cambria Math" charset="0"/>
                            </a:rPr>
                          </m:ctrlPr>
                        </m:funcPr>
                        <m:fName>
                          <m:r>
                            <m:rPr>
                              <m:sty m:val="p"/>
                            </m:rPr>
                            <a:rPr lang="en-US" sz="1500">
                              <a:latin typeface="Cambria Math" charset="0"/>
                            </a:rPr>
                            <m:t>exp</m:t>
                          </m:r>
                        </m:fName>
                        <m:e>
                          <m:d>
                            <m:dPr>
                              <m:ctrlPr>
                                <a:rPr lang="en-US" sz="1500" i="1">
                                  <a:latin typeface="Cambria Math" charset="0"/>
                                </a:rPr>
                              </m:ctrlPr>
                            </m:dPr>
                            <m:e>
                              <m:r>
                                <a:rPr lang="en-US" sz="1500">
                                  <a:latin typeface="Cambria Math" charset="0"/>
                                </a:rPr>
                                <m:t>−</m:t>
                              </m:r>
                              <m:r>
                                <a:rPr lang="en-US" sz="1500" i="1">
                                  <a:latin typeface="Cambria Math" charset="0"/>
                                </a:rPr>
                                <m:t>𝐸</m:t>
                              </m:r>
                              <m:d>
                                <m:dPr>
                                  <m:ctrlPr>
                                    <a:rPr lang="en-US" sz="1500" i="1">
                                      <a:latin typeface="Cambria Math" charset="0"/>
                                    </a:rPr>
                                  </m:ctrlPr>
                                </m:dPr>
                                <m:e>
                                  <m:r>
                                    <a:rPr lang="en-US" sz="1500">
                                      <a:latin typeface="Cambria Math" charset="0"/>
                                    </a:rPr>
                                    <m:t>𝐱</m:t>
                                  </m:r>
                                  <m:r>
                                    <a:rPr lang="en-US" sz="1500">
                                      <a:latin typeface="Cambria Math" charset="0"/>
                                    </a:rPr>
                                    <m:t>,</m:t>
                                  </m:r>
                                  <m:r>
                                    <a:rPr lang="en-US" sz="1500" b="1">
                                      <a:latin typeface="Cambria Math" panose="02040503050406030204" pitchFamily="18" charset="0"/>
                                    </a:rPr>
                                    <m:t>𝐲</m:t>
                                  </m:r>
                                  <m:r>
                                    <a:rPr lang="en-US" sz="1500">
                                      <a:latin typeface="Cambria Math" panose="02040503050406030204" pitchFamily="18" charset="0"/>
                                    </a:rPr>
                                    <m:t>, </m:t>
                                  </m:r>
                                  <m:r>
                                    <a:rPr lang="en-US" sz="1500">
                                      <a:latin typeface="Cambria Math" charset="0"/>
                                    </a:rPr>
                                    <m:t>𝐡</m:t>
                                  </m:r>
                                  <m:r>
                                    <a:rPr lang="en-US" sz="1500">
                                      <a:latin typeface="Cambria Math" charset="0"/>
                                    </a:rPr>
                                    <m:t>|</m:t>
                                  </m:r>
                                  <m:r>
                                    <a:rPr lang="en-US" sz="1500">
                                      <a:latin typeface="Cambria Math" charset="0"/>
                                    </a:rPr>
                                    <m:t>𝐳</m:t>
                                  </m:r>
                                </m:e>
                              </m:d>
                            </m:e>
                          </m:d>
                        </m:e>
                      </m:func>
                    </m:oMath>
                  </m:oMathPara>
                </a14:m>
                <a:endParaRPr lang="en-US" sz="1500" dirty="0"/>
              </a:p>
            </p:txBody>
          </p:sp>
        </mc:Choice>
        <mc:Fallback xmlns="">
          <p:sp>
            <p:nvSpPr>
              <p:cNvPr id="33" name="Rectangle 32">
                <a:extLst>
                  <a:ext uri="{FF2B5EF4-FFF2-40B4-BE49-F238E27FC236}">
                    <a16:creationId xmlns="" xmlns:a16="http://schemas.microsoft.com/office/drawing/2014/main" xmlns:a14="http://schemas.microsoft.com/office/drawing/2010/main" id="{4CD5B0B4-E888-2B49-8C1D-7AFEB24D008F}"/>
                  </a:ext>
                </a:extLst>
              </p:cNvPr>
              <p:cNvSpPr>
                <a:spLocks noRot="1" noChangeAspect="1" noMove="1" noResize="1" noEditPoints="1" noAdjustHandles="1" noChangeArrowheads="1" noChangeShapeType="1" noTextEdit="1"/>
              </p:cNvSpPr>
              <p:nvPr/>
            </p:nvSpPr>
            <p:spPr>
              <a:xfrm>
                <a:off x="181949" y="4957865"/>
                <a:ext cx="2879058" cy="352854"/>
              </a:xfrm>
              <a:prstGeom prst="rect">
                <a:avLst/>
              </a:prstGeom>
              <a:blipFill rotWithShape="0">
                <a:blip r:embed="rId3"/>
                <a:stretch>
                  <a:fillRect b="-344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Rectangle 33">
                <a:extLst>
                  <a:ext uri="{FF2B5EF4-FFF2-40B4-BE49-F238E27FC236}">
                    <a16:creationId xmlns="" xmlns:a16="http://schemas.microsoft.com/office/drawing/2014/main" id="{5FA5795D-4FA2-F74D-B91D-259818883B54}"/>
                  </a:ext>
                </a:extLst>
              </p:cNvPr>
              <p:cNvSpPr/>
              <p:nvPr/>
            </p:nvSpPr>
            <p:spPr>
              <a:xfrm>
                <a:off x="1076650" y="5935422"/>
                <a:ext cx="7221202" cy="374270"/>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sz="1800" i="1">
                          <a:solidFill>
                            <a:srgbClr val="C00000"/>
                          </a:solidFill>
                          <a:latin typeface="Cambria Math" charset="0"/>
                        </a:rPr>
                        <m:t>𝐸</m:t>
                      </m:r>
                      <m:d>
                        <m:dPr>
                          <m:ctrlPr>
                            <a:rPr lang="en-US" sz="1800" i="1">
                              <a:latin typeface="Cambria Math" charset="0"/>
                            </a:rPr>
                          </m:ctrlPr>
                        </m:dPr>
                        <m:e>
                          <m:r>
                            <a:rPr lang="en-US" sz="1800" i="1">
                              <a:solidFill>
                                <a:srgbClr val="92D050"/>
                              </a:solidFill>
                              <a:latin typeface="Cambria Math" charset="0"/>
                            </a:rPr>
                            <m:t>𝐱</m:t>
                          </m:r>
                          <m:r>
                            <a:rPr lang="en-US" sz="1800">
                              <a:latin typeface="Cambria Math" charset="0"/>
                            </a:rPr>
                            <m:t>,</m:t>
                          </m:r>
                          <m:r>
                            <a:rPr lang="en-US" sz="1800" b="1">
                              <a:solidFill>
                                <a:srgbClr val="0070C0"/>
                              </a:solidFill>
                              <a:latin typeface="Cambria Math" panose="02040503050406030204" pitchFamily="18" charset="0"/>
                            </a:rPr>
                            <m:t>𝐲</m:t>
                          </m:r>
                          <m:r>
                            <a:rPr lang="en-US" sz="1800">
                              <a:latin typeface="Cambria Math" panose="02040503050406030204" pitchFamily="18" charset="0"/>
                            </a:rPr>
                            <m:t>, </m:t>
                          </m:r>
                          <m:r>
                            <a:rPr lang="en-US" sz="1800">
                              <a:solidFill>
                                <a:schemeClr val="accent1">
                                  <a:lumMod val="50000"/>
                                </a:schemeClr>
                              </a:solidFill>
                              <a:latin typeface="Cambria Math" charset="0"/>
                            </a:rPr>
                            <m:t>𝐡</m:t>
                          </m:r>
                          <m:r>
                            <a:rPr lang="en-US" sz="1800">
                              <a:latin typeface="Cambria Math" charset="0"/>
                            </a:rPr>
                            <m:t>|</m:t>
                          </m:r>
                          <m:r>
                            <a:rPr lang="en-US" sz="1800" i="1">
                              <a:solidFill>
                                <a:srgbClr val="B3752D"/>
                              </a:solidFill>
                              <a:latin typeface="Cambria Math" charset="0"/>
                            </a:rPr>
                            <m:t>𝐳</m:t>
                          </m:r>
                        </m:e>
                      </m:d>
                      <m:r>
                        <a:rPr lang="en-US" sz="1800" i="1">
                          <a:latin typeface="Cambria Math" charset="0"/>
                        </a:rPr>
                        <m:t>=</m:t>
                      </m:r>
                      <m:sSup>
                        <m:sSupPr>
                          <m:ctrlPr>
                            <a:rPr lang="en-US" sz="1800" i="1">
                              <a:latin typeface="Cambria Math" charset="0"/>
                            </a:rPr>
                          </m:ctrlPr>
                        </m:sSupPr>
                        <m:e>
                          <m:r>
                            <a:rPr lang="en-US" sz="1800" i="1">
                              <a:latin typeface="Cambria Math" charset="0"/>
                            </a:rPr>
                            <m:t>−</m:t>
                          </m:r>
                          <m:r>
                            <a:rPr lang="en-US" sz="1800" i="1">
                              <a:solidFill>
                                <a:srgbClr val="B3752D"/>
                              </a:solidFill>
                              <a:latin typeface="Cambria Math" charset="0"/>
                            </a:rPr>
                            <m:t>𝐳</m:t>
                          </m:r>
                        </m:e>
                        <m:sup>
                          <m:r>
                            <m:rPr>
                              <m:sty m:val="p"/>
                            </m:rPr>
                            <a:rPr lang="en-US" sz="1800">
                              <a:latin typeface="Cambria Math" charset="0"/>
                            </a:rPr>
                            <m:t>T</m:t>
                          </m:r>
                        </m:sup>
                      </m:sSup>
                      <m:sSub>
                        <m:sSubPr>
                          <m:ctrlPr>
                            <a:rPr lang="en-US" sz="1800" i="1">
                              <a:latin typeface="Cambria Math" charset="0"/>
                            </a:rPr>
                          </m:ctrlPr>
                        </m:sSubPr>
                        <m:e>
                          <m:r>
                            <a:rPr lang="en-US" sz="1800" i="1">
                              <a:latin typeface="Cambria Math" charset="0"/>
                            </a:rPr>
                            <m:t>𝐖</m:t>
                          </m:r>
                        </m:e>
                        <m:sub>
                          <m:r>
                            <a:rPr lang="en-US" sz="1800" i="1">
                              <a:latin typeface="Cambria Math" charset="0"/>
                            </a:rPr>
                            <m:t>𝟏</m:t>
                          </m:r>
                        </m:sub>
                      </m:sSub>
                      <m:r>
                        <a:rPr lang="en-US" sz="1800" i="1">
                          <a:solidFill>
                            <a:srgbClr val="92D050"/>
                          </a:solidFill>
                          <a:latin typeface="Cambria Math" charset="0"/>
                        </a:rPr>
                        <m:t>𝐱</m:t>
                      </m:r>
                      <m:sSup>
                        <m:sSupPr>
                          <m:ctrlPr>
                            <a:rPr lang="en-US" sz="1800" i="1">
                              <a:latin typeface="Cambria Math" charset="0"/>
                            </a:rPr>
                          </m:ctrlPr>
                        </m:sSupPr>
                        <m:e>
                          <m:r>
                            <a:rPr lang="en-US" sz="1800" i="1">
                              <a:latin typeface="Cambria Math" charset="0"/>
                            </a:rPr>
                            <m:t>−</m:t>
                          </m:r>
                          <m:r>
                            <a:rPr lang="en-US" sz="1800" i="1">
                              <a:solidFill>
                                <a:srgbClr val="92D050"/>
                              </a:solidFill>
                              <a:latin typeface="Cambria Math" charset="0"/>
                            </a:rPr>
                            <m:t>𝐱</m:t>
                          </m:r>
                        </m:e>
                        <m:sup>
                          <m:r>
                            <m:rPr>
                              <m:sty m:val="p"/>
                            </m:rPr>
                            <a:rPr lang="en-US" sz="1800">
                              <a:latin typeface="Cambria Math" charset="0"/>
                            </a:rPr>
                            <m:t>T</m:t>
                          </m:r>
                        </m:sup>
                      </m:sSup>
                      <m:sSub>
                        <m:sSubPr>
                          <m:ctrlPr>
                            <a:rPr lang="en-US" sz="1800" i="1">
                              <a:latin typeface="Cambria Math" charset="0"/>
                            </a:rPr>
                          </m:ctrlPr>
                        </m:sSubPr>
                        <m:e>
                          <m:r>
                            <a:rPr lang="en-US" sz="1800" i="1">
                              <a:latin typeface="Cambria Math" charset="0"/>
                            </a:rPr>
                            <m:t>𝐖</m:t>
                          </m:r>
                        </m:e>
                        <m:sub>
                          <m:r>
                            <a:rPr lang="en-US" sz="1800" b="1" i="1">
                              <a:latin typeface="Cambria Math" charset="0"/>
                            </a:rPr>
                            <m:t>𝟐</m:t>
                          </m:r>
                        </m:sub>
                      </m:sSub>
                      <m:r>
                        <a:rPr lang="en-US" sz="1800" i="1">
                          <a:solidFill>
                            <a:srgbClr val="92D050"/>
                          </a:solidFill>
                          <a:latin typeface="Cambria Math" charset="0"/>
                        </a:rPr>
                        <m:t>𝐱</m:t>
                      </m:r>
                      <m:r>
                        <a:rPr lang="en-US" sz="1800" i="1">
                          <a:latin typeface="Cambria Math" charset="0"/>
                        </a:rPr>
                        <m:t>−</m:t>
                      </m:r>
                      <m:sSup>
                        <m:sSupPr>
                          <m:ctrlPr>
                            <a:rPr lang="en-US" sz="1800" i="1">
                              <a:latin typeface="Cambria Math" charset="0"/>
                            </a:rPr>
                          </m:ctrlPr>
                        </m:sSupPr>
                        <m:e>
                          <m:r>
                            <a:rPr lang="en-US" sz="1800" i="1">
                              <a:solidFill>
                                <a:srgbClr val="92D050"/>
                              </a:solidFill>
                              <a:latin typeface="Cambria Math" charset="0"/>
                            </a:rPr>
                            <m:t>𝐱</m:t>
                          </m:r>
                        </m:e>
                        <m:sup>
                          <m:r>
                            <m:rPr>
                              <m:sty m:val="p"/>
                            </m:rPr>
                            <a:rPr lang="en-US" sz="1800">
                              <a:latin typeface="Cambria Math" charset="0"/>
                            </a:rPr>
                            <m:t>T</m:t>
                          </m:r>
                        </m:sup>
                      </m:sSup>
                      <m:sSub>
                        <m:sSubPr>
                          <m:ctrlPr>
                            <a:rPr lang="en-US" sz="1800" i="1">
                              <a:latin typeface="Cambria Math" charset="0"/>
                            </a:rPr>
                          </m:ctrlPr>
                        </m:sSubPr>
                        <m:e>
                          <m:r>
                            <a:rPr lang="en-US" sz="1800" i="1">
                              <a:latin typeface="Cambria Math" charset="0"/>
                            </a:rPr>
                            <m:t>𝐖</m:t>
                          </m:r>
                        </m:e>
                        <m:sub>
                          <m:r>
                            <a:rPr lang="en-US" sz="1800" b="1" i="1">
                              <a:latin typeface="Cambria Math" charset="0"/>
                            </a:rPr>
                            <m:t>𝟑</m:t>
                          </m:r>
                        </m:sub>
                      </m:sSub>
                      <m:r>
                        <a:rPr lang="en-US" sz="1800">
                          <a:solidFill>
                            <a:schemeClr val="accent1">
                              <a:lumMod val="50000"/>
                            </a:schemeClr>
                          </a:solidFill>
                          <a:latin typeface="Cambria Math" charset="0"/>
                        </a:rPr>
                        <m:t>𝐡</m:t>
                      </m:r>
                      <m:r>
                        <a:rPr lang="en-US" sz="1800" i="1">
                          <a:latin typeface="Cambria Math" charset="0"/>
                        </a:rPr>
                        <m:t>−</m:t>
                      </m:r>
                      <m:sSup>
                        <m:sSupPr>
                          <m:ctrlPr>
                            <a:rPr lang="en-US" sz="1800" i="1">
                              <a:latin typeface="Cambria Math" charset="0"/>
                            </a:rPr>
                          </m:ctrlPr>
                        </m:sSupPr>
                        <m:e>
                          <m:r>
                            <a:rPr lang="en-US" sz="1800">
                              <a:solidFill>
                                <a:schemeClr val="accent1">
                                  <a:lumMod val="50000"/>
                                </a:schemeClr>
                              </a:solidFill>
                              <a:latin typeface="Cambria Math" charset="0"/>
                            </a:rPr>
                            <m:t>𝐡</m:t>
                          </m:r>
                        </m:e>
                        <m:sup>
                          <m:r>
                            <m:rPr>
                              <m:sty m:val="p"/>
                            </m:rPr>
                            <a:rPr lang="en-US" sz="1800">
                              <a:latin typeface="Cambria Math" charset="0"/>
                            </a:rPr>
                            <m:t>T</m:t>
                          </m:r>
                        </m:sup>
                      </m:sSup>
                      <m:sSub>
                        <m:sSubPr>
                          <m:ctrlPr>
                            <a:rPr lang="en-US" sz="1800" i="1">
                              <a:latin typeface="Cambria Math" charset="0"/>
                            </a:rPr>
                          </m:ctrlPr>
                        </m:sSubPr>
                        <m:e>
                          <m:r>
                            <a:rPr lang="en-US" sz="1800" i="1">
                              <a:latin typeface="Cambria Math" charset="0"/>
                            </a:rPr>
                            <m:t>𝐖</m:t>
                          </m:r>
                        </m:e>
                        <m:sub>
                          <m:r>
                            <a:rPr lang="en-US" sz="1800" b="1" i="1">
                              <a:latin typeface="Cambria Math" charset="0"/>
                            </a:rPr>
                            <m:t>𝟒</m:t>
                          </m:r>
                        </m:sub>
                      </m:sSub>
                      <m:r>
                        <a:rPr lang="en-US" sz="1800">
                          <a:solidFill>
                            <a:schemeClr val="accent1">
                              <a:lumMod val="50000"/>
                            </a:schemeClr>
                          </a:solidFill>
                          <a:latin typeface="Cambria Math" charset="0"/>
                        </a:rPr>
                        <m:t>𝐡</m:t>
                      </m:r>
                      <m:r>
                        <a:rPr lang="en-US" sz="1800" i="1">
                          <a:latin typeface="Cambria Math" charset="0"/>
                        </a:rPr>
                        <m:t>−</m:t>
                      </m:r>
                      <m:sSup>
                        <m:sSupPr>
                          <m:ctrlPr>
                            <a:rPr lang="en-US" sz="1800" i="1">
                              <a:latin typeface="Cambria Math" charset="0"/>
                            </a:rPr>
                          </m:ctrlPr>
                        </m:sSupPr>
                        <m:e>
                          <m:r>
                            <a:rPr lang="en-US" sz="1800">
                              <a:solidFill>
                                <a:schemeClr val="accent1">
                                  <a:lumMod val="50000"/>
                                </a:schemeClr>
                              </a:solidFill>
                              <a:latin typeface="Cambria Math" charset="0"/>
                            </a:rPr>
                            <m:t>𝐡</m:t>
                          </m:r>
                        </m:e>
                        <m:sup>
                          <m:r>
                            <m:rPr>
                              <m:sty m:val="p"/>
                            </m:rPr>
                            <a:rPr lang="en-US" sz="1800">
                              <a:latin typeface="Cambria Math" charset="0"/>
                            </a:rPr>
                            <m:t>T</m:t>
                          </m:r>
                        </m:sup>
                      </m:sSup>
                      <m:sSub>
                        <m:sSubPr>
                          <m:ctrlPr>
                            <a:rPr lang="en-US" sz="1800" i="1">
                              <a:latin typeface="Cambria Math" charset="0"/>
                            </a:rPr>
                          </m:ctrlPr>
                        </m:sSubPr>
                        <m:e>
                          <m:r>
                            <a:rPr lang="en-US" sz="1800" i="1">
                              <a:latin typeface="Cambria Math" charset="0"/>
                            </a:rPr>
                            <m:t>𝐖</m:t>
                          </m:r>
                        </m:e>
                        <m:sub>
                          <m:r>
                            <a:rPr lang="en-US" sz="1800" b="1" i="1">
                              <a:latin typeface="Cambria Math" panose="02040503050406030204" pitchFamily="18" charset="0"/>
                            </a:rPr>
                            <m:t>𝟓</m:t>
                          </m:r>
                        </m:sub>
                      </m:sSub>
                      <m:r>
                        <a:rPr lang="en-US" sz="1800" b="1">
                          <a:solidFill>
                            <a:srgbClr val="0070C0"/>
                          </a:solidFill>
                          <a:latin typeface="Cambria Math" panose="02040503050406030204" pitchFamily="18" charset="0"/>
                        </a:rPr>
                        <m:t>𝐲</m:t>
                      </m:r>
                      <m:r>
                        <a:rPr lang="en-US" sz="1800" b="1" i="1">
                          <a:solidFill>
                            <a:schemeClr val="accent1">
                              <a:lumMod val="50000"/>
                            </a:schemeClr>
                          </a:solidFill>
                          <a:latin typeface="Cambria Math" panose="02040503050406030204" pitchFamily="18" charset="0"/>
                        </a:rPr>
                        <m:t>−</m:t>
                      </m:r>
                      <m:r>
                        <a:rPr lang="en-US" sz="1800" b="1" i="1">
                          <a:latin typeface="Cambria Math" charset="0"/>
                        </a:rPr>
                        <m:t>𝑩𝒊𝒂𝒔</m:t>
                      </m:r>
                    </m:oMath>
                  </m:oMathPara>
                </a14:m>
                <a:endParaRPr lang="en-US" sz="1800" dirty="0"/>
              </a:p>
            </p:txBody>
          </p:sp>
        </mc:Choice>
        <mc:Fallback xmlns="">
          <p:sp>
            <p:nvSpPr>
              <p:cNvPr id="34" name="Rectangle 33">
                <a:extLst>
                  <a:ext uri="{FF2B5EF4-FFF2-40B4-BE49-F238E27FC236}">
                    <a16:creationId xmlns:a16="http://schemas.microsoft.com/office/drawing/2014/main" xmlns="" xmlns:a14="http://schemas.microsoft.com/office/drawing/2010/main" id="{5FA5795D-4FA2-F74D-B91D-259818883B54}"/>
                  </a:ext>
                </a:extLst>
              </p:cNvPr>
              <p:cNvSpPr>
                <a:spLocks noRot="1" noChangeAspect="1" noMove="1" noResize="1" noEditPoints="1" noAdjustHandles="1" noChangeArrowheads="1" noChangeShapeType="1" noTextEdit="1"/>
              </p:cNvSpPr>
              <p:nvPr/>
            </p:nvSpPr>
            <p:spPr>
              <a:xfrm>
                <a:off x="1076650" y="5935422"/>
                <a:ext cx="7221202" cy="374270"/>
              </a:xfrm>
              <a:prstGeom prst="rect">
                <a:avLst/>
              </a:prstGeom>
              <a:blipFill rotWithShape="0">
                <a:blip r:embed="rId4"/>
                <a:stretch>
                  <a:fillRect b="-14754"/>
                </a:stretch>
              </a:blipFill>
            </p:spPr>
            <p:txBody>
              <a:bodyPr/>
              <a:lstStyle/>
              <a:p>
                <a:r>
                  <a:rPr lang="en-US">
                    <a:noFill/>
                  </a:rPr>
                  <a:t> </a:t>
                </a:r>
              </a:p>
            </p:txBody>
          </p:sp>
        </mc:Fallback>
      </mc:AlternateContent>
      <p:sp>
        <p:nvSpPr>
          <p:cNvPr id="290" name="TextBox 289">
            <a:extLst>
              <a:ext uri="{FF2B5EF4-FFF2-40B4-BE49-F238E27FC236}">
                <a16:creationId xmlns="" xmlns:a16="http://schemas.microsoft.com/office/drawing/2014/main" id="{DCA415DE-CA23-8C4A-8DE5-F62D49E0BDF0}"/>
              </a:ext>
            </a:extLst>
          </p:cNvPr>
          <p:cNvSpPr txBox="1"/>
          <p:nvPr/>
        </p:nvSpPr>
        <p:spPr>
          <a:xfrm>
            <a:off x="202910" y="2182013"/>
            <a:ext cx="2242136" cy="1631216"/>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Gene </a:t>
            </a:r>
            <a:br>
              <a:rPr lang="en-US" sz="2000" dirty="0">
                <a:latin typeface="Arial" panose="020B0604020202020204" pitchFamily="34" charset="0"/>
                <a:cs typeface="Arial" panose="020B0604020202020204" pitchFamily="34" charset="0"/>
              </a:rPr>
            </a:br>
            <a:r>
              <a:rPr lang="en-US" sz="2000" dirty="0">
                <a:latin typeface="Arial" panose="020B0604020202020204" pitchFamily="34" charset="0"/>
                <a:cs typeface="Arial" panose="020B0604020202020204" pitchFamily="34" charset="0"/>
              </a:rPr>
              <a:t>regulatory network </a:t>
            </a:r>
          </a:p>
          <a:p>
            <a:r>
              <a:rPr lang="en-US" sz="2000" dirty="0">
                <a:latin typeface="Arial" panose="020B0604020202020204" pitchFamily="34" charset="0"/>
                <a:cs typeface="Arial" panose="020B0604020202020204" pitchFamily="34" charset="0"/>
              </a:rPr>
              <a:t>builds </a:t>
            </a:r>
          </a:p>
          <a:p>
            <a:r>
              <a:rPr lang="en-US" sz="2000" dirty="0">
                <a:latin typeface="Arial" panose="020B0604020202020204" pitchFamily="34" charset="0"/>
                <a:cs typeface="Arial" panose="020B0604020202020204" pitchFamily="34" charset="0"/>
              </a:rPr>
              <a:t>skeleton</a:t>
            </a:r>
          </a:p>
        </p:txBody>
      </p:sp>
      <p:sp>
        <p:nvSpPr>
          <p:cNvPr id="4" name="TextBox 3"/>
          <p:cNvSpPr txBox="1"/>
          <p:nvPr/>
        </p:nvSpPr>
        <p:spPr>
          <a:xfrm>
            <a:off x="210145" y="4307061"/>
            <a:ext cx="1546043" cy="346249"/>
          </a:xfrm>
          <a:prstGeom prst="rect">
            <a:avLst/>
          </a:prstGeom>
          <a:noFill/>
        </p:spPr>
        <p:txBody>
          <a:bodyPr wrap="square" rtlCol="0">
            <a:spAutoFit/>
          </a:bodyPr>
          <a:lstStyle/>
          <a:p>
            <a:r>
              <a:rPr lang="en-US" sz="1650" dirty="0"/>
              <a:t>Energy model:</a:t>
            </a:r>
          </a:p>
        </p:txBody>
      </p:sp>
      <p:sp>
        <p:nvSpPr>
          <p:cNvPr id="10" name="Rectangle 9">
            <a:extLst>
              <a:ext uri="{FF2B5EF4-FFF2-40B4-BE49-F238E27FC236}">
                <a16:creationId xmlns="" xmlns:a16="http://schemas.microsoft.com/office/drawing/2014/main" id="{135AA93C-05A2-564B-B302-4956751F82CF}"/>
              </a:ext>
            </a:extLst>
          </p:cNvPr>
          <p:cNvSpPr/>
          <p:nvPr/>
        </p:nvSpPr>
        <p:spPr>
          <a:xfrm>
            <a:off x="6834367" y="6518927"/>
            <a:ext cx="2077813" cy="276999"/>
          </a:xfrm>
          <a:prstGeom prst="rect">
            <a:avLst/>
          </a:prstGeom>
        </p:spPr>
        <p:txBody>
          <a:bodyPr wrap="none">
            <a:spAutoFit/>
          </a:bodyPr>
          <a:lstStyle/>
          <a:p>
            <a:r>
              <a:rPr lang="en" dirty="0">
                <a:solidFill>
                  <a:schemeClr val="bg1">
                    <a:lumMod val="50000"/>
                  </a:schemeClr>
                </a:solidFill>
              </a:rPr>
              <a:t>[Wang et al. (‘18) </a:t>
            </a:r>
            <a:r>
              <a:rPr lang="en-US" dirty="0">
                <a:solidFill>
                  <a:schemeClr val="bg1">
                    <a:lumMod val="50000"/>
                  </a:schemeClr>
                </a:solidFill>
              </a:rPr>
              <a:t>Science]</a:t>
            </a:r>
          </a:p>
        </p:txBody>
      </p:sp>
    </p:spTree>
    <p:extLst>
      <p:ext uri="{BB962C8B-B14F-4D97-AF65-F5344CB8AC3E}">
        <p14:creationId xmlns:p14="http://schemas.microsoft.com/office/powerpoint/2010/main" val="558222258"/>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77D61AA-7B62-8A4D-B894-2400E9BE8627}"/>
              </a:ext>
            </a:extLst>
          </p:cNvPr>
          <p:cNvSpPr>
            <a:spLocks noGrp="1"/>
          </p:cNvSpPr>
          <p:nvPr>
            <p:ph type="title"/>
          </p:nvPr>
        </p:nvSpPr>
        <p:spPr>
          <a:xfrm>
            <a:off x="92990" y="1445724"/>
            <a:ext cx="3427061" cy="1468927"/>
          </a:xfrm>
        </p:spPr>
        <p:txBody>
          <a:bodyPr>
            <a:normAutofit/>
          </a:bodyPr>
          <a:lstStyle/>
          <a:p>
            <a:r>
              <a:rPr lang="en-US" dirty="0"/>
              <a:t>DSPN improves brain disease prediction by adding deep layers</a:t>
            </a:r>
          </a:p>
        </p:txBody>
      </p:sp>
      <p:pic>
        <p:nvPicPr>
          <p:cNvPr id="27" name="Content Placeholder 5">
            <a:extLst>
              <a:ext uri="{FF2B5EF4-FFF2-40B4-BE49-F238E27FC236}">
                <a16:creationId xmlns="" xmlns:a16="http://schemas.microsoft.com/office/drawing/2014/main" id="{88AB6C5A-FA4E-A647-B2A0-417655F5E0CF}"/>
              </a:ext>
            </a:extLst>
          </p:cNvPr>
          <p:cNvPicPr>
            <a:picLocks noGrp="1" noChangeAspect="1"/>
          </p:cNvPicPr>
          <p:nvPr>
            <p:ph idx="1"/>
          </p:nvPr>
        </p:nvPicPr>
        <p:blipFill rotWithShape="1">
          <a:blip r:embed="rId2"/>
          <a:srcRect t="4720" r="66007" b="61588"/>
          <a:stretch/>
        </p:blipFill>
        <p:spPr>
          <a:xfrm>
            <a:off x="3427061" y="1055333"/>
            <a:ext cx="2989236" cy="2452325"/>
          </a:xfrm>
        </p:spPr>
      </p:pic>
      <p:sp>
        <p:nvSpPr>
          <p:cNvPr id="33" name="TextBox 32">
            <a:extLst>
              <a:ext uri="{FF2B5EF4-FFF2-40B4-BE49-F238E27FC236}">
                <a16:creationId xmlns="" xmlns:a16="http://schemas.microsoft.com/office/drawing/2014/main" id="{32BA1F88-46E1-6746-9103-93408FF3F613}"/>
              </a:ext>
            </a:extLst>
          </p:cNvPr>
          <p:cNvSpPr txBox="1"/>
          <p:nvPr/>
        </p:nvSpPr>
        <p:spPr>
          <a:xfrm>
            <a:off x="4787186" y="5378206"/>
            <a:ext cx="4277133" cy="300082"/>
          </a:xfrm>
          <a:prstGeom prst="rect">
            <a:avLst/>
          </a:prstGeom>
          <a:noFill/>
        </p:spPr>
        <p:txBody>
          <a:bodyPr wrap="none" rtlCol="0">
            <a:spAutoFit/>
          </a:bodyPr>
          <a:lstStyle/>
          <a:p>
            <a:r>
              <a:rPr lang="en-US" sz="1350" b="0" dirty="0"/>
              <a:t>Accuracy = chance to correctly predict disease/health</a:t>
            </a:r>
          </a:p>
        </p:txBody>
      </p:sp>
      <p:pic>
        <p:nvPicPr>
          <p:cNvPr id="9" name="Content Placeholder 5">
            <a:extLst>
              <a:ext uri="{FF2B5EF4-FFF2-40B4-BE49-F238E27FC236}">
                <a16:creationId xmlns="" xmlns:a16="http://schemas.microsoft.com/office/drawing/2014/main" id="{D7CFCC92-FA48-4949-9D37-9BF5C1302567}"/>
              </a:ext>
            </a:extLst>
          </p:cNvPr>
          <p:cNvPicPr>
            <a:picLocks noChangeAspect="1"/>
          </p:cNvPicPr>
          <p:nvPr/>
        </p:nvPicPr>
        <p:blipFill rotWithShape="1">
          <a:blip r:embed="rId2"/>
          <a:srcRect l="45779" t="4720" r="28372" b="61588"/>
          <a:stretch/>
        </p:blipFill>
        <p:spPr>
          <a:xfrm>
            <a:off x="6416298" y="1055333"/>
            <a:ext cx="2273090" cy="2452325"/>
          </a:xfrm>
          <a:prstGeom prst="rect">
            <a:avLst/>
          </a:prstGeom>
        </p:spPr>
      </p:pic>
      <p:graphicFrame>
        <p:nvGraphicFramePr>
          <p:cNvPr id="4" name="Table 3">
            <a:extLst>
              <a:ext uri="{FF2B5EF4-FFF2-40B4-BE49-F238E27FC236}">
                <a16:creationId xmlns="" xmlns:a16="http://schemas.microsoft.com/office/drawing/2014/main" id="{46C2A441-EB9A-074C-8AE2-58AC12E44E48}"/>
              </a:ext>
            </a:extLst>
          </p:cNvPr>
          <p:cNvGraphicFramePr>
            <a:graphicFrameLocks noGrp="1"/>
          </p:cNvGraphicFramePr>
          <p:nvPr>
            <p:extLst/>
          </p:nvPr>
        </p:nvGraphicFramePr>
        <p:xfrm>
          <a:off x="1255364" y="3700463"/>
          <a:ext cx="7423369" cy="1123950"/>
        </p:xfrm>
        <a:graphic>
          <a:graphicData uri="http://schemas.openxmlformats.org/drawingml/2006/table">
            <a:tbl>
              <a:tblPr firstRow="1" bandRow="1">
                <a:tableStyleId>{5940675A-B579-460E-94D1-54222C63F5DA}</a:tableStyleId>
              </a:tblPr>
              <a:tblGrid>
                <a:gridCol w="1727741">
                  <a:extLst>
                    <a:ext uri="{9D8B030D-6E8A-4147-A177-3AD203B41FA5}">
                      <a16:colId xmlns="" xmlns:a16="http://schemas.microsoft.com/office/drawing/2014/main" val="2777510393"/>
                    </a:ext>
                  </a:extLst>
                </a:gridCol>
                <a:gridCol w="1081007">
                  <a:extLst>
                    <a:ext uri="{9D8B030D-6E8A-4147-A177-3AD203B41FA5}">
                      <a16:colId xmlns="" xmlns:a16="http://schemas.microsoft.com/office/drawing/2014/main" val="4145853109"/>
                    </a:ext>
                  </a:extLst>
                </a:gridCol>
                <a:gridCol w="1394847">
                  <a:extLst>
                    <a:ext uri="{9D8B030D-6E8A-4147-A177-3AD203B41FA5}">
                      <a16:colId xmlns="" xmlns:a16="http://schemas.microsoft.com/office/drawing/2014/main" val="1956102920"/>
                    </a:ext>
                  </a:extLst>
                </a:gridCol>
                <a:gridCol w="919592">
                  <a:extLst>
                    <a:ext uri="{9D8B030D-6E8A-4147-A177-3AD203B41FA5}">
                      <a16:colId xmlns="" xmlns:a16="http://schemas.microsoft.com/office/drawing/2014/main" val="3519716840"/>
                    </a:ext>
                  </a:extLst>
                </a:gridCol>
                <a:gridCol w="1179533">
                  <a:extLst>
                    <a:ext uri="{9D8B030D-6E8A-4147-A177-3AD203B41FA5}">
                      <a16:colId xmlns="" xmlns:a16="http://schemas.microsoft.com/office/drawing/2014/main" val="1032585766"/>
                    </a:ext>
                  </a:extLst>
                </a:gridCol>
                <a:gridCol w="1120649">
                  <a:extLst>
                    <a:ext uri="{9D8B030D-6E8A-4147-A177-3AD203B41FA5}">
                      <a16:colId xmlns="" xmlns:a16="http://schemas.microsoft.com/office/drawing/2014/main" val="387073127"/>
                    </a:ext>
                  </a:extLst>
                </a:gridCol>
              </a:tblGrid>
              <a:tr h="278130">
                <a:tc>
                  <a:txBody>
                    <a:bodyPr/>
                    <a:lstStyle/>
                    <a:p>
                      <a:pPr algn="ctr"/>
                      <a:r>
                        <a:rPr lang="en-US" sz="1000" dirty="0"/>
                        <a:t>Method</a:t>
                      </a:r>
                    </a:p>
                  </a:txBody>
                  <a:tcPr marL="68580" marR="68580" marT="34290" marB="34290"/>
                </a:tc>
                <a:tc>
                  <a:txBody>
                    <a:bodyPr/>
                    <a:lstStyle/>
                    <a:p>
                      <a:pPr algn="ctr"/>
                      <a:r>
                        <a:rPr lang="en-US" sz="1000" dirty="0"/>
                        <a:t>LR-genotype</a:t>
                      </a:r>
                    </a:p>
                  </a:txBody>
                  <a:tcPr marL="68580" marR="68580" marT="34290" marB="34290"/>
                </a:tc>
                <a:tc>
                  <a:txBody>
                    <a:bodyPr/>
                    <a:lstStyle/>
                    <a:p>
                      <a:pPr algn="ctr"/>
                      <a:r>
                        <a:rPr lang="en-US" sz="1000" dirty="0"/>
                        <a:t>LR-transcriptome</a:t>
                      </a:r>
                    </a:p>
                  </a:txBody>
                  <a:tcPr marL="68580" marR="68580" marT="34290" marB="34290"/>
                </a:tc>
                <a:tc>
                  <a:txBody>
                    <a:bodyPr/>
                    <a:lstStyle/>
                    <a:p>
                      <a:pPr algn="ctr"/>
                      <a:r>
                        <a:rPr lang="en-US" sz="1000" dirty="0" err="1"/>
                        <a:t>cRBM</a:t>
                      </a:r>
                      <a:endParaRPr lang="en-US" sz="1000" dirty="0"/>
                    </a:p>
                  </a:txBody>
                  <a:tcPr marL="68580" marR="68580" marT="34290" marB="34290"/>
                </a:tc>
                <a:tc>
                  <a:txBody>
                    <a:bodyPr/>
                    <a:lstStyle/>
                    <a:p>
                      <a:pPr algn="ctr"/>
                      <a:r>
                        <a:rPr lang="en-US" sz="1000" dirty="0"/>
                        <a:t>DSPN-imputation</a:t>
                      </a:r>
                    </a:p>
                  </a:txBody>
                  <a:tcPr marL="68580" marR="68580" marT="34290" marB="34290"/>
                </a:tc>
                <a:tc>
                  <a:txBody>
                    <a:bodyPr/>
                    <a:lstStyle/>
                    <a:p>
                      <a:pPr algn="ctr"/>
                      <a:r>
                        <a:rPr lang="en-US" sz="1000" dirty="0"/>
                        <a:t>DSPN-full</a:t>
                      </a:r>
                    </a:p>
                  </a:txBody>
                  <a:tcPr marL="68580" marR="68580" marT="34290" marB="34290"/>
                </a:tc>
                <a:extLst>
                  <a:ext uri="{0D108BD9-81ED-4DB2-BD59-A6C34878D82A}">
                    <a16:rowId xmlns="" xmlns:a16="http://schemas.microsoft.com/office/drawing/2014/main" val="3787869105"/>
                  </a:ext>
                </a:extLst>
              </a:tr>
              <a:tr h="278130">
                <a:tc>
                  <a:txBody>
                    <a:bodyPr/>
                    <a:lstStyle/>
                    <a:p>
                      <a:pPr algn="ctr"/>
                      <a:r>
                        <a:rPr lang="en-US" sz="1000" dirty="0"/>
                        <a:t>Schizophrenia</a:t>
                      </a:r>
                    </a:p>
                  </a:txBody>
                  <a:tcPr marL="68580" marR="68580" marT="34290" marB="34290"/>
                </a:tc>
                <a:tc>
                  <a:txBody>
                    <a:bodyPr/>
                    <a:lstStyle/>
                    <a:p>
                      <a:pPr algn="ctr"/>
                      <a:r>
                        <a:rPr lang="en-US" sz="1400" b="1" dirty="0">
                          <a:solidFill>
                            <a:schemeClr val="accent2"/>
                          </a:solidFill>
                        </a:rPr>
                        <a:t>54.6%</a:t>
                      </a:r>
                    </a:p>
                  </a:txBody>
                  <a:tcPr marL="68580" marR="68580" marT="34290" marB="34290"/>
                </a:tc>
                <a:tc>
                  <a:txBody>
                    <a:bodyPr/>
                    <a:lstStyle/>
                    <a:p>
                      <a:pPr algn="ctr"/>
                      <a:r>
                        <a:rPr lang="en-US" sz="1000" dirty="0"/>
                        <a:t>63.0%</a:t>
                      </a:r>
                    </a:p>
                  </a:txBody>
                  <a:tcPr marL="68580" marR="68580" marT="34290" marB="34290"/>
                </a:tc>
                <a:tc>
                  <a:txBody>
                    <a:bodyPr/>
                    <a:lstStyle/>
                    <a:p>
                      <a:pPr algn="ctr"/>
                      <a:r>
                        <a:rPr lang="en-US" sz="1000" dirty="0"/>
                        <a:t>70.0%</a:t>
                      </a:r>
                    </a:p>
                  </a:txBody>
                  <a:tcPr marL="68580" marR="68580" marT="34290" marB="34290"/>
                </a:tc>
                <a:tc>
                  <a:txBody>
                    <a:bodyPr/>
                    <a:lstStyle/>
                    <a:p>
                      <a:pPr algn="ctr"/>
                      <a:r>
                        <a:rPr lang="en-US" sz="1000" dirty="0"/>
                        <a:t>59.0%</a:t>
                      </a:r>
                    </a:p>
                  </a:txBody>
                  <a:tcPr marL="68580" marR="68580" marT="34290" marB="34290"/>
                </a:tc>
                <a:tc>
                  <a:txBody>
                    <a:bodyPr/>
                    <a:lstStyle/>
                    <a:p>
                      <a:pPr algn="ctr"/>
                      <a:r>
                        <a:rPr lang="en-US" sz="1000" b="1" dirty="0">
                          <a:solidFill>
                            <a:schemeClr val="accent2"/>
                          </a:solidFill>
                        </a:rPr>
                        <a:t>73.6%</a:t>
                      </a:r>
                    </a:p>
                  </a:txBody>
                  <a:tcPr marL="68580" marR="68580" marT="34290" marB="34290"/>
                </a:tc>
                <a:extLst>
                  <a:ext uri="{0D108BD9-81ED-4DB2-BD59-A6C34878D82A}">
                    <a16:rowId xmlns="" xmlns:a16="http://schemas.microsoft.com/office/drawing/2014/main" val="2568619061"/>
                  </a:ext>
                </a:extLst>
              </a:tr>
              <a:tr h="278130">
                <a:tc>
                  <a:txBody>
                    <a:bodyPr/>
                    <a:lstStyle/>
                    <a:p>
                      <a:pPr algn="ctr"/>
                      <a:r>
                        <a:rPr lang="en-US" sz="1000" dirty="0"/>
                        <a:t>Bipolar Disorder </a:t>
                      </a:r>
                    </a:p>
                  </a:txBody>
                  <a:tcPr marL="68580" marR="68580" marT="34290" marB="34290"/>
                </a:tc>
                <a:tc>
                  <a:txBody>
                    <a:bodyPr/>
                    <a:lstStyle/>
                    <a:p>
                      <a:pPr algn="ctr"/>
                      <a:r>
                        <a:rPr lang="en-US" sz="1400" b="1" dirty="0">
                          <a:solidFill>
                            <a:schemeClr val="accent2"/>
                          </a:solidFill>
                        </a:rPr>
                        <a:t>56.7%</a:t>
                      </a:r>
                    </a:p>
                  </a:txBody>
                  <a:tcPr marL="68580" marR="68580" marT="34290" marB="34290"/>
                </a:tc>
                <a:tc>
                  <a:txBody>
                    <a:bodyPr/>
                    <a:lstStyle/>
                    <a:p>
                      <a:pPr algn="ctr"/>
                      <a:r>
                        <a:rPr lang="en-US" sz="1000" dirty="0"/>
                        <a:t>63.3%</a:t>
                      </a:r>
                    </a:p>
                  </a:txBody>
                  <a:tcPr marL="68580" marR="68580" marT="34290" marB="34290"/>
                </a:tc>
                <a:tc>
                  <a:txBody>
                    <a:bodyPr/>
                    <a:lstStyle/>
                    <a:p>
                      <a:pPr algn="ctr"/>
                      <a:r>
                        <a:rPr lang="en-US" sz="1000" dirty="0"/>
                        <a:t>71.1%</a:t>
                      </a:r>
                    </a:p>
                  </a:txBody>
                  <a:tcPr marL="68580" marR="68580" marT="34290" marB="34290"/>
                </a:tc>
                <a:tc>
                  <a:txBody>
                    <a:bodyPr/>
                    <a:lstStyle/>
                    <a:p>
                      <a:pPr algn="ctr"/>
                      <a:r>
                        <a:rPr lang="en-US" sz="1000" dirty="0"/>
                        <a:t>67.2%</a:t>
                      </a:r>
                    </a:p>
                  </a:txBody>
                  <a:tcPr marL="68580" marR="68580" marT="34290" marB="34290"/>
                </a:tc>
                <a:tc>
                  <a:txBody>
                    <a:bodyPr/>
                    <a:lstStyle/>
                    <a:p>
                      <a:pPr algn="ctr"/>
                      <a:r>
                        <a:rPr lang="en-US" sz="1000" b="1" dirty="0">
                          <a:solidFill>
                            <a:schemeClr val="accent2"/>
                          </a:solidFill>
                        </a:rPr>
                        <a:t>76.7%</a:t>
                      </a:r>
                    </a:p>
                  </a:txBody>
                  <a:tcPr marL="68580" marR="68580" marT="34290" marB="34290"/>
                </a:tc>
                <a:extLst>
                  <a:ext uri="{0D108BD9-81ED-4DB2-BD59-A6C34878D82A}">
                    <a16:rowId xmlns="" xmlns:a16="http://schemas.microsoft.com/office/drawing/2014/main" val="2538405221"/>
                  </a:ext>
                </a:extLst>
              </a:tr>
              <a:tr h="278130">
                <a:tc>
                  <a:txBody>
                    <a:bodyPr/>
                    <a:lstStyle/>
                    <a:p>
                      <a:pPr algn="ctr"/>
                      <a:r>
                        <a:rPr lang="en-US" sz="1000" dirty="0"/>
                        <a:t>Autism Spectrum Disorder </a:t>
                      </a:r>
                    </a:p>
                  </a:txBody>
                  <a:tcPr marL="68580" marR="68580" marT="34290" marB="34290"/>
                </a:tc>
                <a:tc>
                  <a:txBody>
                    <a:bodyPr/>
                    <a:lstStyle/>
                    <a:p>
                      <a:pPr algn="ctr"/>
                      <a:r>
                        <a:rPr lang="en-US" sz="1400" b="1" dirty="0">
                          <a:solidFill>
                            <a:schemeClr val="accent2"/>
                          </a:solidFill>
                        </a:rPr>
                        <a:t>50.0%</a:t>
                      </a:r>
                    </a:p>
                  </a:txBody>
                  <a:tcPr marL="68580" marR="68580" marT="34290" marB="34290"/>
                </a:tc>
                <a:tc>
                  <a:txBody>
                    <a:bodyPr/>
                    <a:lstStyle/>
                    <a:p>
                      <a:pPr algn="ctr"/>
                      <a:r>
                        <a:rPr lang="en-US" sz="1000" dirty="0"/>
                        <a:t>51.7%</a:t>
                      </a:r>
                    </a:p>
                  </a:txBody>
                  <a:tcPr marL="68580" marR="68580" marT="34290" marB="34290"/>
                </a:tc>
                <a:tc>
                  <a:txBody>
                    <a:bodyPr/>
                    <a:lstStyle/>
                    <a:p>
                      <a:pPr algn="ctr"/>
                      <a:r>
                        <a:rPr lang="en-US" sz="1000" dirty="0"/>
                        <a:t>67.2%</a:t>
                      </a:r>
                    </a:p>
                  </a:txBody>
                  <a:tcPr marL="68580" marR="68580" marT="34290" marB="34290"/>
                </a:tc>
                <a:tc>
                  <a:txBody>
                    <a:bodyPr/>
                    <a:lstStyle/>
                    <a:p>
                      <a:pPr algn="ctr"/>
                      <a:r>
                        <a:rPr lang="en-US" sz="1000" dirty="0"/>
                        <a:t>62.5%</a:t>
                      </a:r>
                    </a:p>
                  </a:txBody>
                  <a:tcPr marL="68580" marR="68580" marT="34290" marB="34290"/>
                </a:tc>
                <a:tc>
                  <a:txBody>
                    <a:bodyPr/>
                    <a:lstStyle/>
                    <a:p>
                      <a:pPr algn="ctr"/>
                      <a:r>
                        <a:rPr lang="en-US" sz="1000" b="1" dirty="0">
                          <a:solidFill>
                            <a:schemeClr val="accent2"/>
                          </a:solidFill>
                        </a:rPr>
                        <a:t>68.3%</a:t>
                      </a:r>
                    </a:p>
                  </a:txBody>
                  <a:tcPr marL="68580" marR="68580" marT="34290" marB="34290"/>
                </a:tc>
                <a:extLst>
                  <a:ext uri="{0D108BD9-81ED-4DB2-BD59-A6C34878D82A}">
                    <a16:rowId xmlns="" xmlns:a16="http://schemas.microsoft.com/office/drawing/2014/main" val="2082634176"/>
                  </a:ext>
                </a:extLst>
              </a:tr>
            </a:tbl>
          </a:graphicData>
        </a:graphic>
      </p:graphicFrame>
      <p:sp>
        <p:nvSpPr>
          <p:cNvPr id="5" name="Left Brace 4"/>
          <p:cNvSpPr/>
          <p:nvPr/>
        </p:nvSpPr>
        <p:spPr>
          <a:xfrm rot="16200000">
            <a:off x="5742079" y="2777000"/>
            <a:ext cx="154559" cy="4598612"/>
          </a:xfrm>
          <a:prstGeom prst="leftBrace">
            <a:avLst/>
          </a:prstGeom>
          <a:ln w="254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sp>
        <p:nvSpPr>
          <p:cNvPr id="6" name="TextBox 5"/>
          <p:cNvSpPr txBox="1"/>
          <p:nvPr/>
        </p:nvSpPr>
        <p:spPr>
          <a:xfrm>
            <a:off x="5567226" y="5165311"/>
            <a:ext cx="697921" cy="300082"/>
          </a:xfrm>
          <a:prstGeom prst="rect">
            <a:avLst/>
          </a:prstGeom>
          <a:noFill/>
        </p:spPr>
        <p:txBody>
          <a:bodyPr wrap="square" rtlCol="0">
            <a:spAutoFit/>
          </a:bodyPr>
          <a:lstStyle/>
          <a:p>
            <a:r>
              <a:rPr lang="en-US" sz="1350" b="1">
                <a:solidFill>
                  <a:schemeClr val="accent2"/>
                </a:solidFill>
              </a:rPr>
              <a:t>X </a:t>
            </a:r>
            <a:r>
              <a:rPr lang="en-US" sz="1350" b="1" dirty="0">
                <a:solidFill>
                  <a:schemeClr val="accent2"/>
                </a:solidFill>
              </a:rPr>
              <a:t>6.0</a:t>
            </a:r>
          </a:p>
        </p:txBody>
      </p:sp>
      <p:sp>
        <p:nvSpPr>
          <p:cNvPr id="10" name="Rectangle 9">
            <a:extLst>
              <a:ext uri="{FF2B5EF4-FFF2-40B4-BE49-F238E27FC236}">
                <a16:creationId xmlns="" xmlns:a16="http://schemas.microsoft.com/office/drawing/2014/main" id="{A08F25DA-CE9E-5A48-B5CE-EF1121D02DB3}"/>
              </a:ext>
            </a:extLst>
          </p:cNvPr>
          <p:cNvSpPr/>
          <p:nvPr/>
        </p:nvSpPr>
        <p:spPr>
          <a:xfrm>
            <a:off x="6834367" y="6518927"/>
            <a:ext cx="2077813" cy="276999"/>
          </a:xfrm>
          <a:prstGeom prst="rect">
            <a:avLst/>
          </a:prstGeom>
        </p:spPr>
        <p:txBody>
          <a:bodyPr wrap="none">
            <a:spAutoFit/>
          </a:bodyPr>
          <a:lstStyle/>
          <a:p>
            <a:r>
              <a:rPr lang="en" dirty="0">
                <a:solidFill>
                  <a:schemeClr val="bg1">
                    <a:lumMod val="50000"/>
                  </a:schemeClr>
                </a:solidFill>
              </a:rPr>
              <a:t>[Wang et al. (‘18) </a:t>
            </a:r>
            <a:r>
              <a:rPr lang="en-US" dirty="0">
                <a:solidFill>
                  <a:schemeClr val="bg1">
                    <a:lumMod val="50000"/>
                  </a:schemeClr>
                </a:solidFill>
              </a:rPr>
              <a:t>Science]</a:t>
            </a:r>
          </a:p>
        </p:txBody>
      </p:sp>
    </p:spTree>
    <p:extLst>
      <p:ext uri="{BB962C8B-B14F-4D97-AF65-F5344CB8AC3E}">
        <p14:creationId xmlns:p14="http://schemas.microsoft.com/office/powerpoint/2010/main" val="1832920110"/>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77D61AA-7B62-8A4D-B894-2400E9BE8627}"/>
              </a:ext>
            </a:extLst>
          </p:cNvPr>
          <p:cNvSpPr>
            <a:spLocks noGrp="1"/>
          </p:cNvSpPr>
          <p:nvPr>
            <p:ph type="title"/>
          </p:nvPr>
        </p:nvSpPr>
        <p:spPr>
          <a:xfrm>
            <a:off x="92990" y="1445724"/>
            <a:ext cx="3427061" cy="1468927"/>
          </a:xfrm>
        </p:spPr>
        <p:txBody>
          <a:bodyPr>
            <a:normAutofit/>
          </a:bodyPr>
          <a:lstStyle/>
          <a:p>
            <a:r>
              <a:rPr lang="en-US" dirty="0"/>
              <a:t>DSPN improves brain disease prediction by adding deep layers</a:t>
            </a:r>
          </a:p>
        </p:txBody>
      </p:sp>
      <p:pic>
        <p:nvPicPr>
          <p:cNvPr id="27" name="Content Placeholder 5">
            <a:extLst>
              <a:ext uri="{FF2B5EF4-FFF2-40B4-BE49-F238E27FC236}">
                <a16:creationId xmlns="" xmlns:a16="http://schemas.microsoft.com/office/drawing/2014/main" id="{88AB6C5A-FA4E-A647-B2A0-417655F5E0CF}"/>
              </a:ext>
            </a:extLst>
          </p:cNvPr>
          <p:cNvPicPr>
            <a:picLocks noGrp="1" noChangeAspect="1"/>
          </p:cNvPicPr>
          <p:nvPr>
            <p:ph idx="1"/>
          </p:nvPr>
        </p:nvPicPr>
        <p:blipFill rotWithShape="1">
          <a:blip r:embed="rId2"/>
          <a:srcRect t="4720" r="66007" b="61588"/>
          <a:stretch/>
        </p:blipFill>
        <p:spPr>
          <a:xfrm>
            <a:off x="3427061" y="1055333"/>
            <a:ext cx="2989236" cy="2452325"/>
          </a:xfrm>
        </p:spPr>
      </p:pic>
      <p:pic>
        <p:nvPicPr>
          <p:cNvPr id="9" name="Content Placeholder 5">
            <a:extLst>
              <a:ext uri="{FF2B5EF4-FFF2-40B4-BE49-F238E27FC236}">
                <a16:creationId xmlns="" xmlns:a16="http://schemas.microsoft.com/office/drawing/2014/main" id="{D7CFCC92-FA48-4949-9D37-9BF5C1302567}"/>
              </a:ext>
            </a:extLst>
          </p:cNvPr>
          <p:cNvPicPr>
            <a:picLocks noChangeAspect="1"/>
          </p:cNvPicPr>
          <p:nvPr/>
        </p:nvPicPr>
        <p:blipFill rotWithShape="1">
          <a:blip r:embed="rId2"/>
          <a:srcRect l="45779" t="4720" r="28372" b="61588"/>
          <a:stretch/>
        </p:blipFill>
        <p:spPr>
          <a:xfrm>
            <a:off x="6416298" y="1055333"/>
            <a:ext cx="2273090" cy="2452325"/>
          </a:xfrm>
          <a:prstGeom prst="rect">
            <a:avLst/>
          </a:prstGeom>
        </p:spPr>
      </p:pic>
      <p:graphicFrame>
        <p:nvGraphicFramePr>
          <p:cNvPr id="4" name="Table 3">
            <a:extLst>
              <a:ext uri="{FF2B5EF4-FFF2-40B4-BE49-F238E27FC236}">
                <a16:creationId xmlns="" xmlns:a16="http://schemas.microsoft.com/office/drawing/2014/main" id="{46C2A441-EB9A-074C-8AE2-58AC12E44E48}"/>
              </a:ext>
            </a:extLst>
          </p:cNvPr>
          <p:cNvGraphicFramePr>
            <a:graphicFrameLocks noGrp="1"/>
          </p:cNvGraphicFramePr>
          <p:nvPr>
            <p:extLst/>
          </p:nvPr>
        </p:nvGraphicFramePr>
        <p:xfrm>
          <a:off x="1255364" y="3700463"/>
          <a:ext cx="7423369" cy="1123950"/>
        </p:xfrm>
        <a:graphic>
          <a:graphicData uri="http://schemas.openxmlformats.org/drawingml/2006/table">
            <a:tbl>
              <a:tblPr firstRow="1" bandRow="1">
                <a:tableStyleId>{5940675A-B579-460E-94D1-54222C63F5DA}</a:tableStyleId>
              </a:tblPr>
              <a:tblGrid>
                <a:gridCol w="1727741">
                  <a:extLst>
                    <a:ext uri="{9D8B030D-6E8A-4147-A177-3AD203B41FA5}">
                      <a16:colId xmlns="" xmlns:a16="http://schemas.microsoft.com/office/drawing/2014/main" val="2777510393"/>
                    </a:ext>
                  </a:extLst>
                </a:gridCol>
                <a:gridCol w="1081007">
                  <a:extLst>
                    <a:ext uri="{9D8B030D-6E8A-4147-A177-3AD203B41FA5}">
                      <a16:colId xmlns="" xmlns:a16="http://schemas.microsoft.com/office/drawing/2014/main" val="4145853109"/>
                    </a:ext>
                  </a:extLst>
                </a:gridCol>
                <a:gridCol w="1394847">
                  <a:extLst>
                    <a:ext uri="{9D8B030D-6E8A-4147-A177-3AD203B41FA5}">
                      <a16:colId xmlns="" xmlns:a16="http://schemas.microsoft.com/office/drawing/2014/main" val="1956102920"/>
                    </a:ext>
                  </a:extLst>
                </a:gridCol>
                <a:gridCol w="919592">
                  <a:extLst>
                    <a:ext uri="{9D8B030D-6E8A-4147-A177-3AD203B41FA5}">
                      <a16:colId xmlns="" xmlns:a16="http://schemas.microsoft.com/office/drawing/2014/main" val="3519716840"/>
                    </a:ext>
                  </a:extLst>
                </a:gridCol>
                <a:gridCol w="1179533">
                  <a:extLst>
                    <a:ext uri="{9D8B030D-6E8A-4147-A177-3AD203B41FA5}">
                      <a16:colId xmlns="" xmlns:a16="http://schemas.microsoft.com/office/drawing/2014/main" val="1032585766"/>
                    </a:ext>
                  </a:extLst>
                </a:gridCol>
                <a:gridCol w="1120649">
                  <a:extLst>
                    <a:ext uri="{9D8B030D-6E8A-4147-A177-3AD203B41FA5}">
                      <a16:colId xmlns="" xmlns:a16="http://schemas.microsoft.com/office/drawing/2014/main" val="387073127"/>
                    </a:ext>
                  </a:extLst>
                </a:gridCol>
              </a:tblGrid>
              <a:tr h="278130">
                <a:tc>
                  <a:txBody>
                    <a:bodyPr/>
                    <a:lstStyle/>
                    <a:p>
                      <a:pPr algn="ctr"/>
                      <a:r>
                        <a:rPr lang="en-US" sz="1000" dirty="0"/>
                        <a:t>Method</a:t>
                      </a:r>
                    </a:p>
                  </a:txBody>
                  <a:tcPr marL="68580" marR="68580" marT="34290" marB="34290"/>
                </a:tc>
                <a:tc>
                  <a:txBody>
                    <a:bodyPr/>
                    <a:lstStyle/>
                    <a:p>
                      <a:pPr algn="ctr"/>
                      <a:r>
                        <a:rPr lang="en-US" sz="1000" dirty="0"/>
                        <a:t>LR-genotype</a:t>
                      </a:r>
                    </a:p>
                  </a:txBody>
                  <a:tcPr marL="68580" marR="68580" marT="34290" marB="34290"/>
                </a:tc>
                <a:tc>
                  <a:txBody>
                    <a:bodyPr/>
                    <a:lstStyle/>
                    <a:p>
                      <a:pPr algn="ctr"/>
                      <a:r>
                        <a:rPr lang="en-US" sz="1000" dirty="0"/>
                        <a:t>LR-transcriptome</a:t>
                      </a:r>
                    </a:p>
                  </a:txBody>
                  <a:tcPr marL="68580" marR="68580" marT="34290" marB="34290"/>
                </a:tc>
                <a:tc>
                  <a:txBody>
                    <a:bodyPr/>
                    <a:lstStyle/>
                    <a:p>
                      <a:pPr algn="ctr"/>
                      <a:r>
                        <a:rPr lang="en-US" sz="1000" dirty="0" err="1"/>
                        <a:t>cRBM</a:t>
                      </a:r>
                      <a:endParaRPr lang="en-US" sz="1000" dirty="0"/>
                    </a:p>
                  </a:txBody>
                  <a:tcPr marL="68580" marR="68580" marT="34290" marB="34290"/>
                </a:tc>
                <a:tc>
                  <a:txBody>
                    <a:bodyPr/>
                    <a:lstStyle/>
                    <a:p>
                      <a:pPr algn="ctr"/>
                      <a:r>
                        <a:rPr lang="en-US" sz="1000" dirty="0"/>
                        <a:t>DSPN-imputation</a:t>
                      </a:r>
                    </a:p>
                  </a:txBody>
                  <a:tcPr marL="68580" marR="68580" marT="34290" marB="34290"/>
                </a:tc>
                <a:tc>
                  <a:txBody>
                    <a:bodyPr/>
                    <a:lstStyle/>
                    <a:p>
                      <a:pPr algn="ctr"/>
                      <a:r>
                        <a:rPr lang="en-US" sz="1000" dirty="0"/>
                        <a:t>DSPN-full</a:t>
                      </a:r>
                    </a:p>
                  </a:txBody>
                  <a:tcPr marL="68580" marR="68580" marT="34290" marB="34290"/>
                </a:tc>
                <a:extLst>
                  <a:ext uri="{0D108BD9-81ED-4DB2-BD59-A6C34878D82A}">
                    <a16:rowId xmlns="" xmlns:a16="http://schemas.microsoft.com/office/drawing/2014/main" val="3787869105"/>
                  </a:ext>
                </a:extLst>
              </a:tr>
              <a:tr h="278130">
                <a:tc>
                  <a:txBody>
                    <a:bodyPr/>
                    <a:lstStyle/>
                    <a:p>
                      <a:pPr algn="ctr"/>
                      <a:r>
                        <a:rPr lang="en-US" sz="1000" dirty="0"/>
                        <a:t>Schizophrenia</a:t>
                      </a:r>
                    </a:p>
                  </a:txBody>
                  <a:tcPr marL="68580" marR="68580" marT="34290" marB="34290"/>
                </a:tc>
                <a:tc>
                  <a:txBody>
                    <a:bodyPr/>
                    <a:lstStyle/>
                    <a:p>
                      <a:pPr algn="ctr"/>
                      <a:r>
                        <a:rPr lang="en-US" sz="1400" b="0" dirty="0">
                          <a:solidFill>
                            <a:schemeClr val="tx1"/>
                          </a:solidFill>
                        </a:rPr>
                        <a:t>54.6%</a:t>
                      </a:r>
                    </a:p>
                  </a:txBody>
                  <a:tcPr marL="68580" marR="68580" marT="34290" marB="34290"/>
                </a:tc>
                <a:tc>
                  <a:txBody>
                    <a:bodyPr/>
                    <a:lstStyle/>
                    <a:p>
                      <a:pPr algn="ctr"/>
                      <a:r>
                        <a:rPr lang="en-US" sz="1000" b="1" dirty="0">
                          <a:solidFill>
                            <a:srgbClr val="4CAEA6"/>
                          </a:solidFill>
                        </a:rPr>
                        <a:t>63.0%</a:t>
                      </a:r>
                    </a:p>
                  </a:txBody>
                  <a:tcPr marL="68580" marR="68580" marT="34290" marB="34290"/>
                </a:tc>
                <a:tc>
                  <a:txBody>
                    <a:bodyPr/>
                    <a:lstStyle/>
                    <a:p>
                      <a:pPr algn="ctr"/>
                      <a:r>
                        <a:rPr lang="en-US" sz="1000" dirty="0"/>
                        <a:t>70.0%</a:t>
                      </a:r>
                    </a:p>
                  </a:txBody>
                  <a:tcPr marL="68580" marR="68580" marT="34290" marB="34290"/>
                </a:tc>
                <a:tc>
                  <a:txBody>
                    <a:bodyPr/>
                    <a:lstStyle/>
                    <a:p>
                      <a:pPr algn="ctr"/>
                      <a:r>
                        <a:rPr lang="en-US" sz="1000" dirty="0"/>
                        <a:t>59.0%</a:t>
                      </a:r>
                    </a:p>
                  </a:txBody>
                  <a:tcPr marL="68580" marR="68580" marT="34290" marB="34290"/>
                </a:tc>
                <a:tc>
                  <a:txBody>
                    <a:bodyPr/>
                    <a:lstStyle/>
                    <a:p>
                      <a:pPr algn="ctr"/>
                      <a:r>
                        <a:rPr lang="en-US" sz="1000" b="1" dirty="0">
                          <a:solidFill>
                            <a:srgbClr val="4CAEA6"/>
                          </a:solidFill>
                        </a:rPr>
                        <a:t>73.6%</a:t>
                      </a:r>
                    </a:p>
                  </a:txBody>
                  <a:tcPr marL="68580" marR="68580" marT="34290" marB="34290"/>
                </a:tc>
                <a:extLst>
                  <a:ext uri="{0D108BD9-81ED-4DB2-BD59-A6C34878D82A}">
                    <a16:rowId xmlns="" xmlns:a16="http://schemas.microsoft.com/office/drawing/2014/main" val="2568619061"/>
                  </a:ext>
                </a:extLst>
              </a:tr>
              <a:tr h="278130">
                <a:tc>
                  <a:txBody>
                    <a:bodyPr/>
                    <a:lstStyle/>
                    <a:p>
                      <a:pPr algn="ctr"/>
                      <a:r>
                        <a:rPr lang="en-US" sz="1000" dirty="0"/>
                        <a:t>Bipolar Disorder </a:t>
                      </a:r>
                    </a:p>
                  </a:txBody>
                  <a:tcPr marL="68580" marR="68580" marT="34290" marB="34290"/>
                </a:tc>
                <a:tc>
                  <a:txBody>
                    <a:bodyPr/>
                    <a:lstStyle/>
                    <a:p>
                      <a:pPr algn="ctr"/>
                      <a:r>
                        <a:rPr lang="en-US" sz="1400" b="0" dirty="0">
                          <a:solidFill>
                            <a:schemeClr val="tx1"/>
                          </a:solidFill>
                        </a:rPr>
                        <a:t>56.7%</a:t>
                      </a:r>
                    </a:p>
                  </a:txBody>
                  <a:tcPr marL="68580" marR="68580" marT="34290" marB="34290"/>
                </a:tc>
                <a:tc>
                  <a:txBody>
                    <a:bodyPr/>
                    <a:lstStyle/>
                    <a:p>
                      <a:pPr algn="ctr"/>
                      <a:r>
                        <a:rPr lang="en-US" sz="1000" b="1" dirty="0">
                          <a:solidFill>
                            <a:srgbClr val="4CAEA6"/>
                          </a:solidFill>
                        </a:rPr>
                        <a:t>63.3%</a:t>
                      </a:r>
                    </a:p>
                  </a:txBody>
                  <a:tcPr marL="68580" marR="68580" marT="34290" marB="34290"/>
                </a:tc>
                <a:tc>
                  <a:txBody>
                    <a:bodyPr/>
                    <a:lstStyle/>
                    <a:p>
                      <a:pPr algn="ctr"/>
                      <a:r>
                        <a:rPr lang="en-US" sz="1000" dirty="0"/>
                        <a:t>71.1%</a:t>
                      </a:r>
                    </a:p>
                  </a:txBody>
                  <a:tcPr marL="68580" marR="68580" marT="34290" marB="34290"/>
                </a:tc>
                <a:tc>
                  <a:txBody>
                    <a:bodyPr/>
                    <a:lstStyle/>
                    <a:p>
                      <a:pPr algn="ctr"/>
                      <a:r>
                        <a:rPr lang="en-US" sz="1000" dirty="0"/>
                        <a:t>67.2%</a:t>
                      </a:r>
                    </a:p>
                  </a:txBody>
                  <a:tcPr marL="68580" marR="68580" marT="34290" marB="34290"/>
                </a:tc>
                <a:tc>
                  <a:txBody>
                    <a:bodyPr/>
                    <a:lstStyle/>
                    <a:p>
                      <a:pPr algn="ctr"/>
                      <a:r>
                        <a:rPr lang="en-US" sz="1000" b="1" dirty="0">
                          <a:solidFill>
                            <a:srgbClr val="4CAEA6"/>
                          </a:solidFill>
                        </a:rPr>
                        <a:t>76.7%</a:t>
                      </a:r>
                    </a:p>
                  </a:txBody>
                  <a:tcPr marL="68580" marR="68580" marT="34290" marB="34290"/>
                </a:tc>
                <a:extLst>
                  <a:ext uri="{0D108BD9-81ED-4DB2-BD59-A6C34878D82A}">
                    <a16:rowId xmlns="" xmlns:a16="http://schemas.microsoft.com/office/drawing/2014/main" val="2538405221"/>
                  </a:ext>
                </a:extLst>
              </a:tr>
              <a:tr h="278130">
                <a:tc>
                  <a:txBody>
                    <a:bodyPr/>
                    <a:lstStyle/>
                    <a:p>
                      <a:pPr algn="ctr"/>
                      <a:r>
                        <a:rPr lang="en-US" sz="1000" dirty="0"/>
                        <a:t>Autism Spectrum Disorder </a:t>
                      </a:r>
                    </a:p>
                  </a:txBody>
                  <a:tcPr marL="68580" marR="68580" marT="34290" marB="34290"/>
                </a:tc>
                <a:tc>
                  <a:txBody>
                    <a:bodyPr/>
                    <a:lstStyle/>
                    <a:p>
                      <a:pPr algn="ctr"/>
                      <a:r>
                        <a:rPr lang="en-US" sz="1400" b="0" dirty="0">
                          <a:solidFill>
                            <a:schemeClr val="tx1"/>
                          </a:solidFill>
                        </a:rPr>
                        <a:t>50.0%</a:t>
                      </a:r>
                    </a:p>
                  </a:txBody>
                  <a:tcPr marL="68580" marR="68580" marT="34290" marB="34290"/>
                </a:tc>
                <a:tc>
                  <a:txBody>
                    <a:bodyPr/>
                    <a:lstStyle/>
                    <a:p>
                      <a:pPr algn="ctr"/>
                      <a:r>
                        <a:rPr lang="en-US" sz="1000" b="1" dirty="0">
                          <a:solidFill>
                            <a:srgbClr val="4CAEA6"/>
                          </a:solidFill>
                        </a:rPr>
                        <a:t>51.7%</a:t>
                      </a:r>
                    </a:p>
                  </a:txBody>
                  <a:tcPr marL="68580" marR="68580" marT="34290" marB="34290"/>
                </a:tc>
                <a:tc>
                  <a:txBody>
                    <a:bodyPr/>
                    <a:lstStyle/>
                    <a:p>
                      <a:pPr algn="ctr"/>
                      <a:r>
                        <a:rPr lang="en-US" sz="1000" dirty="0"/>
                        <a:t>67.2%</a:t>
                      </a:r>
                    </a:p>
                  </a:txBody>
                  <a:tcPr marL="68580" marR="68580" marT="34290" marB="34290"/>
                </a:tc>
                <a:tc>
                  <a:txBody>
                    <a:bodyPr/>
                    <a:lstStyle/>
                    <a:p>
                      <a:pPr algn="ctr"/>
                      <a:r>
                        <a:rPr lang="en-US" sz="1000" dirty="0"/>
                        <a:t>62.5%</a:t>
                      </a:r>
                    </a:p>
                  </a:txBody>
                  <a:tcPr marL="68580" marR="68580" marT="34290" marB="34290"/>
                </a:tc>
                <a:tc>
                  <a:txBody>
                    <a:bodyPr/>
                    <a:lstStyle/>
                    <a:p>
                      <a:pPr algn="ctr"/>
                      <a:r>
                        <a:rPr lang="en-US" sz="1000" b="1" dirty="0">
                          <a:solidFill>
                            <a:srgbClr val="4CAEA6"/>
                          </a:solidFill>
                        </a:rPr>
                        <a:t>68.3%</a:t>
                      </a:r>
                    </a:p>
                  </a:txBody>
                  <a:tcPr marL="68580" marR="68580" marT="34290" marB="34290"/>
                </a:tc>
                <a:extLst>
                  <a:ext uri="{0D108BD9-81ED-4DB2-BD59-A6C34878D82A}">
                    <a16:rowId xmlns="" xmlns:a16="http://schemas.microsoft.com/office/drawing/2014/main" val="2082634176"/>
                  </a:ext>
                </a:extLst>
              </a:tr>
            </a:tbl>
          </a:graphicData>
        </a:graphic>
      </p:graphicFrame>
      <p:sp>
        <p:nvSpPr>
          <p:cNvPr id="8" name="TextBox 7">
            <a:extLst>
              <a:ext uri="{FF2B5EF4-FFF2-40B4-BE49-F238E27FC236}">
                <a16:creationId xmlns="" xmlns:a16="http://schemas.microsoft.com/office/drawing/2014/main" id="{32BA1F88-46E1-6746-9103-93408FF3F613}"/>
              </a:ext>
            </a:extLst>
          </p:cNvPr>
          <p:cNvSpPr txBox="1"/>
          <p:nvPr/>
        </p:nvSpPr>
        <p:spPr>
          <a:xfrm>
            <a:off x="4787186" y="5378206"/>
            <a:ext cx="4277133" cy="300082"/>
          </a:xfrm>
          <a:prstGeom prst="rect">
            <a:avLst/>
          </a:prstGeom>
          <a:noFill/>
        </p:spPr>
        <p:txBody>
          <a:bodyPr wrap="none" rtlCol="0">
            <a:spAutoFit/>
          </a:bodyPr>
          <a:lstStyle/>
          <a:p>
            <a:r>
              <a:rPr lang="en-US" sz="1350" b="0" dirty="0"/>
              <a:t>Accuracy = chance to correctly predict disease/health</a:t>
            </a:r>
          </a:p>
        </p:txBody>
      </p:sp>
      <p:sp>
        <p:nvSpPr>
          <p:cNvPr id="10" name="Left Brace 9"/>
          <p:cNvSpPr/>
          <p:nvPr/>
        </p:nvSpPr>
        <p:spPr>
          <a:xfrm rot="16200000">
            <a:off x="6304131" y="3339052"/>
            <a:ext cx="149638" cy="3479429"/>
          </a:xfrm>
          <a:prstGeom prst="leftBrace">
            <a:avLst/>
          </a:prstGeom>
          <a:ln w="254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sp>
        <p:nvSpPr>
          <p:cNvPr id="11" name="TextBox 10"/>
          <p:cNvSpPr txBox="1"/>
          <p:nvPr/>
        </p:nvSpPr>
        <p:spPr>
          <a:xfrm>
            <a:off x="6132000" y="5165311"/>
            <a:ext cx="655662" cy="300082"/>
          </a:xfrm>
          <a:prstGeom prst="rect">
            <a:avLst/>
          </a:prstGeom>
          <a:noFill/>
        </p:spPr>
        <p:txBody>
          <a:bodyPr wrap="square" rtlCol="0">
            <a:spAutoFit/>
          </a:bodyPr>
          <a:lstStyle/>
          <a:p>
            <a:r>
              <a:rPr lang="en-US" sz="1350" b="1" dirty="0">
                <a:solidFill>
                  <a:srgbClr val="4CAEA6"/>
                </a:solidFill>
              </a:rPr>
              <a:t>X 2.5</a:t>
            </a:r>
            <a:endParaRPr lang="en-US" sz="1350" b="1" dirty="0">
              <a:solidFill>
                <a:schemeClr val="accent2"/>
              </a:solidFill>
            </a:endParaRPr>
          </a:p>
        </p:txBody>
      </p:sp>
      <p:sp>
        <p:nvSpPr>
          <p:cNvPr id="12" name="Rectangle 11">
            <a:extLst>
              <a:ext uri="{FF2B5EF4-FFF2-40B4-BE49-F238E27FC236}">
                <a16:creationId xmlns="" xmlns:a16="http://schemas.microsoft.com/office/drawing/2014/main" id="{72A97E8C-B202-A34D-8371-38478D39C6B8}"/>
              </a:ext>
            </a:extLst>
          </p:cNvPr>
          <p:cNvSpPr/>
          <p:nvPr/>
        </p:nvSpPr>
        <p:spPr>
          <a:xfrm>
            <a:off x="6834367" y="6518927"/>
            <a:ext cx="2077813" cy="276999"/>
          </a:xfrm>
          <a:prstGeom prst="rect">
            <a:avLst/>
          </a:prstGeom>
        </p:spPr>
        <p:txBody>
          <a:bodyPr wrap="none">
            <a:spAutoFit/>
          </a:bodyPr>
          <a:lstStyle/>
          <a:p>
            <a:r>
              <a:rPr lang="en" dirty="0">
                <a:solidFill>
                  <a:schemeClr val="bg1">
                    <a:lumMod val="50000"/>
                  </a:schemeClr>
                </a:solidFill>
              </a:rPr>
              <a:t>[Wang et al. (‘18) </a:t>
            </a:r>
            <a:r>
              <a:rPr lang="en-US" dirty="0">
                <a:solidFill>
                  <a:schemeClr val="bg1">
                    <a:lumMod val="50000"/>
                  </a:schemeClr>
                </a:solidFill>
              </a:rPr>
              <a:t>Science]</a:t>
            </a:r>
          </a:p>
        </p:txBody>
      </p:sp>
    </p:spTree>
    <p:extLst>
      <p:ext uri="{BB962C8B-B14F-4D97-AF65-F5344CB8AC3E}">
        <p14:creationId xmlns:p14="http://schemas.microsoft.com/office/powerpoint/2010/main" val="235372555"/>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77D61AA-7B62-8A4D-B894-2400E9BE8627}"/>
              </a:ext>
            </a:extLst>
          </p:cNvPr>
          <p:cNvSpPr>
            <a:spLocks noGrp="1"/>
          </p:cNvSpPr>
          <p:nvPr>
            <p:ph type="title"/>
          </p:nvPr>
        </p:nvSpPr>
        <p:spPr>
          <a:xfrm>
            <a:off x="92990" y="1445724"/>
            <a:ext cx="3427061" cy="1468927"/>
          </a:xfrm>
        </p:spPr>
        <p:txBody>
          <a:bodyPr>
            <a:normAutofit/>
          </a:bodyPr>
          <a:lstStyle/>
          <a:p>
            <a:r>
              <a:rPr lang="en-US" dirty="0"/>
              <a:t>DSPN improves brain disease prediction by adding deep layers</a:t>
            </a:r>
          </a:p>
        </p:txBody>
      </p:sp>
      <p:pic>
        <p:nvPicPr>
          <p:cNvPr id="27" name="Content Placeholder 5">
            <a:extLst>
              <a:ext uri="{FF2B5EF4-FFF2-40B4-BE49-F238E27FC236}">
                <a16:creationId xmlns="" xmlns:a16="http://schemas.microsoft.com/office/drawing/2014/main" id="{88AB6C5A-FA4E-A647-B2A0-417655F5E0CF}"/>
              </a:ext>
            </a:extLst>
          </p:cNvPr>
          <p:cNvPicPr>
            <a:picLocks noGrp="1" noChangeAspect="1"/>
          </p:cNvPicPr>
          <p:nvPr>
            <p:ph idx="1"/>
          </p:nvPr>
        </p:nvPicPr>
        <p:blipFill rotWithShape="1">
          <a:blip r:embed="rId2"/>
          <a:srcRect t="4720" r="66007" b="61588"/>
          <a:stretch/>
        </p:blipFill>
        <p:spPr>
          <a:xfrm>
            <a:off x="3427061" y="1055333"/>
            <a:ext cx="2989236" cy="2452325"/>
          </a:xfrm>
        </p:spPr>
      </p:pic>
      <p:pic>
        <p:nvPicPr>
          <p:cNvPr id="9" name="Content Placeholder 5">
            <a:extLst>
              <a:ext uri="{FF2B5EF4-FFF2-40B4-BE49-F238E27FC236}">
                <a16:creationId xmlns="" xmlns:a16="http://schemas.microsoft.com/office/drawing/2014/main" id="{D7CFCC92-FA48-4949-9D37-9BF5C1302567}"/>
              </a:ext>
            </a:extLst>
          </p:cNvPr>
          <p:cNvPicPr>
            <a:picLocks noChangeAspect="1"/>
          </p:cNvPicPr>
          <p:nvPr/>
        </p:nvPicPr>
        <p:blipFill rotWithShape="1">
          <a:blip r:embed="rId2"/>
          <a:srcRect l="45779" t="4720" r="28372" b="61588"/>
          <a:stretch/>
        </p:blipFill>
        <p:spPr>
          <a:xfrm>
            <a:off x="6416298" y="1055333"/>
            <a:ext cx="2273090" cy="2452325"/>
          </a:xfrm>
          <a:prstGeom prst="rect">
            <a:avLst/>
          </a:prstGeom>
        </p:spPr>
      </p:pic>
      <p:graphicFrame>
        <p:nvGraphicFramePr>
          <p:cNvPr id="4" name="Table 3">
            <a:extLst>
              <a:ext uri="{FF2B5EF4-FFF2-40B4-BE49-F238E27FC236}">
                <a16:creationId xmlns="" xmlns:a16="http://schemas.microsoft.com/office/drawing/2014/main" id="{46C2A441-EB9A-074C-8AE2-58AC12E44E48}"/>
              </a:ext>
            </a:extLst>
          </p:cNvPr>
          <p:cNvGraphicFramePr>
            <a:graphicFrameLocks noGrp="1"/>
          </p:cNvGraphicFramePr>
          <p:nvPr>
            <p:extLst/>
          </p:nvPr>
        </p:nvGraphicFramePr>
        <p:xfrm>
          <a:off x="1255364" y="3700463"/>
          <a:ext cx="7423369" cy="1123950"/>
        </p:xfrm>
        <a:graphic>
          <a:graphicData uri="http://schemas.openxmlformats.org/drawingml/2006/table">
            <a:tbl>
              <a:tblPr firstRow="1" bandRow="1">
                <a:tableStyleId>{5940675A-B579-460E-94D1-54222C63F5DA}</a:tableStyleId>
              </a:tblPr>
              <a:tblGrid>
                <a:gridCol w="1727741">
                  <a:extLst>
                    <a:ext uri="{9D8B030D-6E8A-4147-A177-3AD203B41FA5}">
                      <a16:colId xmlns="" xmlns:a16="http://schemas.microsoft.com/office/drawing/2014/main" val="2777510393"/>
                    </a:ext>
                  </a:extLst>
                </a:gridCol>
                <a:gridCol w="1081007">
                  <a:extLst>
                    <a:ext uri="{9D8B030D-6E8A-4147-A177-3AD203B41FA5}">
                      <a16:colId xmlns="" xmlns:a16="http://schemas.microsoft.com/office/drawing/2014/main" val="4145853109"/>
                    </a:ext>
                  </a:extLst>
                </a:gridCol>
                <a:gridCol w="1394847">
                  <a:extLst>
                    <a:ext uri="{9D8B030D-6E8A-4147-A177-3AD203B41FA5}">
                      <a16:colId xmlns="" xmlns:a16="http://schemas.microsoft.com/office/drawing/2014/main" val="1956102920"/>
                    </a:ext>
                  </a:extLst>
                </a:gridCol>
                <a:gridCol w="919592">
                  <a:extLst>
                    <a:ext uri="{9D8B030D-6E8A-4147-A177-3AD203B41FA5}">
                      <a16:colId xmlns="" xmlns:a16="http://schemas.microsoft.com/office/drawing/2014/main" val="3519716840"/>
                    </a:ext>
                  </a:extLst>
                </a:gridCol>
                <a:gridCol w="1179533">
                  <a:extLst>
                    <a:ext uri="{9D8B030D-6E8A-4147-A177-3AD203B41FA5}">
                      <a16:colId xmlns="" xmlns:a16="http://schemas.microsoft.com/office/drawing/2014/main" val="1032585766"/>
                    </a:ext>
                  </a:extLst>
                </a:gridCol>
                <a:gridCol w="1120649">
                  <a:extLst>
                    <a:ext uri="{9D8B030D-6E8A-4147-A177-3AD203B41FA5}">
                      <a16:colId xmlns="" xmlns:a16="http://schemas.microsoft.com/office/drawing/2014/main" val="387073127"/>
                    </a:ext>
                  </a:extLst>
                </a:gridCol>
              </a:tblGrid>
              <a:tr h="278130">
                <a:tc>
                  <a:txBody>
                    <a:bodyPr/>
                    <a:lstStyle/>
                    <a:p>
                      <a:pPr algn="ctr"/>
                      <a:r>
                        <a:rPr lang="en-US" sz="1000" dirty="0"/>
                        <a:t>Method</a:t>
                      </a:r>
                    </a:p>
                  </a:txBody>
                  <a:tcPr marL="68580" marR="68580" marT="34290" marB="34290"/>
                </a:tc>
                <a:tc>
                  <a:txBody>
                    <a:bodyPr/>
                    <a:lstStyle/>
                    <a:p>
                      <a:pPr algn="ctr"/>
                      <a:r>
                        <a:rPr lang="en-US" sz="1000" dirty="0"/>
                        <a:t>LR-genotype</a:t>
                      </a:r>
                    </a:p>
                  </a:txBody>
                  <a:tcPr marL="68580" marR="68580" marT="34290" marB="34290"/>
                </a:tc>
                <a:tc>
                  <a:txBody>
                    <a:bodyPr/>
                    <a:lstStyle/>
                    <a:p>
                      <a:pPr algn="ctr"/>
                      <a:r>
                        <a:rPr lang="en-US" sz="1000" dirty="0"/>
                        <a:t>LR-transcriptome</a:t>
                      </a:r>
                    </a:p>
                  </a:txBody>
                  <a:tcPr marL="68580" marR="68580" marT="34290" marB="34290"/>
                </a:tc>
                <a:tc>
                  <a:txBody>
                    <a:bodyPr/>
                    <a:lstStyle/>
                    <a:p>
                      <a:pPr algn="ctr"/>
                      <a:r>
                        <a:rPr lang="en-US" sz="1000" dirty="0" err="1"/>
                        <a:t>cRBM</a:t>
                      </a:r>
                      <a:endParaRPr lang="en-US" sz="1000" dirty="0"/>
                    </a:p>
                  </a:txBody>
                  <a:tcPr marL="68580" marR="68580" marT="34290" marB="34290"/>
                </a:tc>
                <a:tc>
                  <a:txBody>
                    <a:bodyPr/>
                    <a:lstStyle/>
                    <a:p>
                      <a:pPr algn="ctr"/>
                      <a:r>
                        <a:rPr lang="en-US" sz="1000" dirty="0"/>
                        <a:t>DSPN-imputation</a:t>
                      </a:r>
                    </a:p>
                  </a:txBody>
                  <a:tcPr marL="68580" marR="68580" marT="34290" marB="34290"/>
                </a:tc>
                <a:tc>
                  <a:txBody>
                    <a:bodyPr/>
                    <a:lstStyle/>
                    <a:p>
                      <a:pPr algn="ctr"/>
                      <a:r>
                        <a:rPr lang="en-US" sz="1000" dirty="0"/>
                        <a:t>DSPN-full</a:t>
                      </a:r>
                    </a:p>
                  </a:txBody>
                  <a:tcPr marL="68580" marR="68580" marT="34290" marB="34290"/>
                </a:tc>
                <a:extLst>
                  <a:ext uri="{0D108BD9-81ED-4DB2-BD59-A6C34878D82A}">
                    <a16:rowId xmlns="" xmlns:a16="http://schemas.microsoft.com/office/drawing/2014/main" val="3787869105"/>
                  </a:ext>
                </a:extLst>
              </a:tr>
              <a:tr h="278130">
                <a:tc>
                  <a:txBody>
                    <a:bodyPr/>
                    <a:lstStyle/>
                    <a:p>
                      <a:pPr algn="ctr"/>
                      <a:r>
                        <a:rPr lang="en-US" sz="1000" dirty="0"/>
                        <a:t>Schizophrenia</a:t>
                      </a:r>
                    </a:p>
                  </a:txBody>
                  <a:tcPr marL="68580" marR="68580" marT="34290" marB="34290"/>
                </a:tc>
                <a:tc>
                  <a:txBody>
                    <a:bodyPr/>
                    <a:lstStyle/>
                    <a:p>
                      <a:pPr algn="ctr"/>
                      <a:r>
                        <a:rPr lang="en-US" sz="1400" b="1" dirty="0">
                          <a:solidFill>
                            <a:srgbClr val="7030A0"/>
                          </a:solidFill>
                        </a:rPr>
                        <a:t>54.6%</a:t>
                      </a:r>
                    </a:p>
                  </a:txBody>
                  <a:tcPr marL="68580" marR="68580" marT="34290" marB="34290"/>
                </a:tc>
                <a:tc>
                  <a:txBody>
                    <a:bodyPr/>
                    <a:lstStyle/>
                    <a:p>
                      <a:pPr algn="ctr"/>
                      <a:r>
                        <a:rPr lang="en-US" sz="1000" b="0" dirty="0">
                          <a:solidFill>
                            <a:schemeClr val="tx1"/>
                          </a:solidFill>
                        </a:rPr>
                        <a:t>63.0%</a:t>
                      </a:r>
                    </a:p>
                  </a:txBody>
                  <a:tcPr marL="68580" marR="68580" marT="34290" marB="34290"/>
                </a:tc>
                <a:tc>
                  <a:txBody>
                    <a:bodyPr/>
                    <a:lstStyle/>
                    <a:p>
                      <a:pPr algn="ctr"/>
                      <a:r>
                        <a:rPr lang="en-US" sz="1000" b="0" dirty="0">
                          <a:solidFill>
                            <a:schemeClr val="tx1"/>
                          </a:solidFill>
                        </a:rPr>
                        <a:t>70.0%</a:t>
                      </a:r>
                    </a:p>
                  </a:txBody>
                  <a:tcPr marL="68580" marR="68580" marT="34290" marB="34290"/>
                </a:tc>
                <a:tc>
                  <a:txBody>
                    <a:bodyPr/>
                    <a:lstStyle/>
                    <a:p>
                      <a:pPr algn="ctr"/>
                      <a:r>
                        <a:rPr lang="en-US" sz="1000" b="1" dirty="0">
                          <a:solidFill>
                            <a:srgbClr val="7030A0"/>
                          </a:solidFill>
                        </a:rPr>
                        <a:t>59.0%</a:t>
                      </a:r>
                    </a:p>
                  </a:txBody>
                  <a:tcPr marL="68580" marR="68580" marT="34290" marB="34290"/>
                </a:tc>
                <a:tc>
                  <a:txBody>
                    <a:bodyPr/>
                    <a:lstStyle/>
                    <a:p>
                      <a:pPr algn="ctr"/>
                      <a:r>
                        <a:rPr lang="en-US" sz="1000" b="0" dirty="0">
                          <a:solidFill>
                            <a:schemeClr val="tx1"/>
                          </a:solidFill>
                        </a:rPr>
                        <a:t>73.6%</a:t>
                      </a:r>
                    </a:p>
                  </a:txBody>
                  <a:tcPr marL="68580" marR="68580" marT="34290" marB="34290"/>
                </a:tc>
                <a:extLst>
                  <a:ext uri="{0D108BD9-81ED-4DB2-BD59-A6C34878D82A}">
                    <a16:rowId xmlns="" xmlns:a16="http://schemas.microsoft.com/office/drawing/2014/main" val="2568619061"/>
                  </a:ext>
                </a:extLst>
              </a:tr>
              <a:tr h="278130">
                <a:tc>
                  <a:txBody>
                    <a:bodyPr/>
                    <a:lstStyle/>
                    <a:p>
                      <a:pPr algn="ctr"/>
                      <a:r>
                        <a:rPr lang="en-US" sz="1000" dirty="0"/>
                        <a:t>Bipolar Disorder </a:t>
                      </a:r>
                    </a:p>
                  </a:txBody>
                  <a:tcPr marL="68580" marR="68580" marT="34290" marB="34290"/>
                </a:tc>
                <a:tc>
                  <a:txBody>
                    <a:bodyPr/>
                    <a:lstStyle/>
                    <a:p>
                      <a:pPr algn="ctr"/>
                      <a:r>
                        <a:rPr lang="en-US" sz="1400" b="1" dirty="0">
                          <a:solidFill>
                            <a:srgbClr val="7030A0"/>
                          </a:solidFill>
                        </a:rPr>
                        <a:t>56.7%</a:t>
                      </a:r>
                    </a:p>
                  </a:txBody>
                  <a:tcPr marL="68580" marR="68580" marT="34290" marB="34290"/>
                </a:tc>
                <a:tc>
                  <a:txBody>
                    <a:bodyPr/>
                    <a:lstStyle/>
                    <a:p>
                      <a:pPr algn="ctr"/>
                      <a:r>
                        <a:rPr lang="en-US" sz="1000" b="0" dirty="0">
                          <a:solidFill>
                            <a:schemeClr val="tx1"/>
                          </a:solidFill>
                        </a:rPr>
                        <a:t>63.3%</a:t>
                      </a:r>
                    </a:p>
                  </a:txBody>
                  <a:tcPr marL="68580" marR="68580" marT="34290" marB="34290"/>
                </a:tc>
                <a:tc>
                  <a:txBody>
                    <a:bodyPr/>
                    <a:lstStyle/>
                    <a:p>
                      <a:pPr algn="ctr"/>
                      <a:r>
                        <a:rPr lang="en-US" sz="1000" b="0" dirty="0">
                          <a:solidFill>
                            <a:schemeClr val="tx1"/>
                          </a:solidFill>
                        </a:rPr>
                        <a:t>71.1%</a:t>
                      </a:r>
                    </a:p>
                  </a:txBody>
                  <a:tcPr marL="68580" marR="68580" marT="34290" marB="34290"/>
                </a:tc>
                <a:tc>
                  <a:txBody>
                    <a:bodyPr/>
                    <a:lstStyle/>
                    <a:p>
                      <a:pPr algn="ctr"/>
                      <a:r>
                        <a:rPr lang="en-US" sz="1000" b="1" dirty="0">
                          <a:solidFill>
                            <a:srgbClr val="7030A0"/>
                          </a:solidFill>
                        </a:rPr>
                        <a:t>67.2%</a:t>
                      </a:r>
                    </a:p>
                  </a:txBody>
                  <a:tcPr marL="68580" marR="68580" marT="34290" marB="34290"/>
                </a:tc>
                <a:tc>
                  <a:txBody>
                    <a:bodyPr/>
                    <a:lstStyle/>
                    <a:p>
                      <a:pPr algn="ctr"/>
                      <a:r>
                        <a:rPr lang="en-US" sz="1000" b="0" dirty="0">
                          <a:solidFill>
                            <a:schemeClr val="tx1"/>
                          </a:solidFill>
                        </a:rPr>
                        <a:t>76.7%</a:t>
                      </a:r>
                    </a:p>
                  </a:txBody>
                  <a:tcPr marL="68580" marR="68580" marT="34290" marB="34290"/>
                </a:tc>
                <a:extLst>
                  <a:ext uri="{0D108BD9-81ED-4DB2-BD59-A6C34878D82A}">
                    <a16:rowId xmlns="" xmlns:a16="http://schemas.microsoft.com/office/drawing/2014/main" val="2538405221"/>
                  </a:ext>
                </a:extLst>
              </a:tr>
              <a:tr h="278130">
                <a:tc>
                  <a:txBody>
                    <a:bodyPr/>
                    <a:lstStyle/>
                    <a:p>
                      <a:pPr algn="ctr"/>
                      <a:r>
                        <a:rPr lang="en-US" sz="1000" dirty="0"/>
                        <a:t>Autism Spectrum Disorder </a:t>
                      </a:r>
                    </a:p>
                  </a:txBody>
                  <a:tcPr marL="68580" marR="68580" marT="34290" marB="34290"/>
                </a:tc>
                <a:tc>
                  <a:txBody>
                    <a:bodyPr/>
                    <a:lstStyle/>
                    <a:p>
                      <a:pPr algn="ctr"/>
                      <a:r>
                        <a:rPr lang="en-US" sz="1400" b="1" dirty="0">
                          <a:solidFill>
                            <a:srgbClr val="7030A0"/>
                          </a:solidFill>
                        </a:rPr>
                        <a:t>50.0%</a:t>
                      </a:r>
                    </a:p>
                  </a:txBody>
                  <a:tcPr marL="68580" marR="68580" marT="34290" marB="34290"/>
                </a:tc>
                <a:tc>
                  <a:txBody>
                    <a:bodyPr/>
                    <a:lstStyle/>
                    <a:p>
                      <a:pPr algn="ctr"/>
                      <a:r>
                        <a:rPr lang="en-US" sz="1000" b="0" dirty="0">
                          <a:solidFill>
                            <a:schemeClr val="tx1"/>
                          </a:solidFill>
                        </a:rPr>
                        <a:t>51.7%</a:t>
                      </a:r>
                    </a:p>
                  </a:txBody>
                  <a:tcPr marL="68580" marR="68580" marT="34290" marB="34290"/>
                </a:tc>
                <a:tc>
                  <a:txBody>
                    <a:bodyPr/>
                    <a:lstStyle/>
                    <a:p>
                      <a:pPr algn="ctr"/>
                      <a:r>
                        <a:rPr lang="en-US" sz="1000" b="0" dirty="0">
                          <a:solidFill>
                            <a:schemeClr val="tx1"/>
                          </a:solidFill>
                        </a:rPr>
                        <a:t>67.2%</a:t>
                      </a:r>
                    </a:p>
                  </a:txBody>
                  <a:tcPr marL="68580" marR="68580" marT="34290" marB="34290"/>
                </a:tc>
                <a:tc>
                  <a:txBody>
                    <a:bodyPr/>
                    <a:lstStyle/>
                    <a:p>
                      <a:pPr algn="ctr"/>
                      <a:r>
                        <a:rPr lang="en-US" sz="1000" b="1" dirty="0">
                          <a:solidFill>
                            <a:srgbClr val="7030A0"/>
                          </a:solidFill>
                        </a:rPr>
                        <a:t>62.5%</a:t>
                      </a:r>
                    </a:p>
                  </a:txBody>
                  <a:tcPr marL="68580" marR="68580" marT="34290" marB="34290"/>
                </a:tc>
                <a:tc>
                  <a:txBody>
                    <a:bodyPr/>
                    <a:lstStyle/>
                    <a:p>
                      <a:pPr algn="ctr"/>
                      <a:r>
                        <a:rPr lang="en-US" sz="1000" b="0" dirty="0">
                          <a:solidFill>
                            <a:schemeClr val="tx1"/>
                          </a:solidFill>
                        </a:rPr>
                        <a:t>68.3%</a:t>
                      </a:r>
                    </a:p>
                  </a:txBody>
                  <a:tcPr marL="68580" marR="68580" marT="34290" marB="34290"/>
                </a:tc>
                <a:extLst>
                  <a:ext uri="{0D108BD9-81ED-4DB2-BD59-A6C34878D82A}">
                    <a16:rowId xmlns="" xmlns:a16="http://schemas.microsoft.com/office/drawing/2014/main" val="2082634176"/>
                  </a:ext>
                </a:extLst>
              </a:tr>
            </a:tbl>
          </a:graphicData>
        </a:graphic>
      </p:graphicFrame>
      <p:sp>
        <p:nvSpPr>
          <p:cNvPr id="8" name="TextBox 7">
            <a:extLst>
              <a:ext uri="{FF2B5EF4-FFF2-40B4-BE49-F238E27FC236}">
                <a16:creationId xmlns="" xmlns:a16="http://schemas.microsoft.com/office/drawing/2014/main" id="{32BA1F88-46E1-6746-9103-93408FF3F613}"/>
              </a:ext>
            </a:extLst>
          </p:cNvPr>
          <p:cNvSpPr txBox="1"/>
          <p:nvPr/>
        </p:nvSpPr>
        <p:spPr>
          <a:xfrm>
            <a:off x="4787186" y="5378206"/>
            <a:ext cx="4277133" cy="300082"/>
          </a:xfrm>
          <a:prstGeom prst="rect">
            <a:avLst/>
          </a:prstGeom>
          <a:noFill/>
        </p:spPr>
        <p:txBody>
          <a:bodyPr wrap="none" rtlCol="0">
            <a:spAutoFit/>
          </a:bodyPr>
          <a:lstStyle/>
          <a:p>
            <a:r>
              <a:rPr lang="en-US" sz="1350" b="0" dirty="0"/>
              <a:t>Accuracy = chance to correctly predict disease/health</a:t>
            </a:r>
          </a:p>
        </p:txBody>
      </p:sp>
      <p:sp>
        <p:nvSpPr>
          <p:cNvPr id="10" name="Left Brace 9"/>
          <p:cNvSpPr/>
          <p:nvPr/>
        </p:nvSpPr>
        <p:spPr>
          <a:xfrm rot="16200000">
            <a:off x="5170203" y="3364933"/>
            <a:ext cx="138500" cy="3438802"/>
          </a:xfrm>
          <a:prstGeom prst="leftBrace">
            <a:avLst/>
          </a:prstGeom>
          <a:ln w="254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sp>
        <p:nvSpPr>
          <p:cNvPr id="11" name="TextBox 10"/>
          <p:cNvSpPr txBox="1"/>
          <p:nvPr/>
        </p:nvSpPr>
        <p:spPr>
          <a:xfrm>
            <a:off x="5042793" y="5180431"/>
            <a:ext cx="639550" cy="300082"/>
          </a:xfrm>
          <a:prstGeom prst="rect">
            <a:avLst/>
          </a:prstGeom>
          <a:noFill/>
        </p:spPr>
        <p:txBody>
          <a:bodyPr wrap="square" rtlCol="0">
            <a:spAutoFit/>
          </a:bodyPr>
          <a:lstStyle/>
          <a:p>
            <a:r>
              <a:rPr lang="en-US" sz="1350" b="1" dirty="0">
                <a:solidFill>
                  <a:srgbClr val="7030A0"/>
                </a:solidFill>
              </a:rPr>
              <a:t>X 3.1</a:t>
            </a:r>
          </a:p>
        </p:txBody>
      </p:sp>
      <p:sp>
        <p:nvSpPr>
          <p:cNvPr id="12" name="Rectangle 11">
            <a:extLst>
              <a:ext uri="{FF2B5EF4-FFF2-40B4-BE49-F238E27FC236}">
                <a16:creationId xmlns="" xmlns:a16="http://schemas.microsoft.com/office/drawing/2014/main" id="{93FE3C0C-F1DB-B244-9743-F666925D79A6}"/>
              </a:ext>
            </a:extLst>
          </p:cNvPr>
          <p:cNvSpPr/>
          <p:nvPr/>
        </p:nvSpPr>
        <p:spPr>
          <a:xfrm>
            <a:off x="6834367" y="6518927"/>
            <a:ext cx="2077813" cy="276999"/>
          </a:xfrm>
          <a:prstGeom prst="rect">
            <a:avLst/>
          </a:prstGeom>
        </p:spPr>
        <p:txBody>
          <a:bodyPr wrap="none">
            <a:spAutoFit/>
          </a:bodyPr>
          <a:lstStyle/>
          <a:p>
            <a:r>
              <a:rPr lang="en" dirty="0">
                <a:solidFill>
                  <a:schemeClr val="bg1">
                    <a:lumMod val="50000"/>
                  </a:schemeClr>
                </a:solidFill>
              </a:rPr>
              <a:t>[Wang et al. (‘18) </a:t>
            </a:r>
            <a:r>
              <a:rPr lang="en-US" dirty="0">
                <a:solidFill>
                  <a:schemeClr val="bg1">
                    <a:lumMod val="50000"/>
                  </a:schemeClr>
                </a:solidFill>
              </a:rPr>
              <a:t>Science]</a:t>
            </a:r>
          </a:p>
        </p:txBody>
      </p:sp>
    </p:spTree>
    <p:extLst>
      <p:ext uri="{BB962C8B-B14F-4D97-AF65-F5344CB8AC3E}">
        <p14:creationId xmlns:p14="http://schemas.microsoft.com/office/powerpoint/2010/main" val="241654111"/>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Title 1"/>
          <p:cNvSpPr>
            <a:spLocks noGrp="1"/>
          </p:cNvSpPr>
          <p:nvPr>
            <p:ph type="title"/>
          </p:nvPr>
        </p:nvSpPr>
        <p:spPr>
          <a:xfrm>
            <a:off x="15876" y="376072"/>
            <a:ext cx="9112248" cy="684212"/>
          </a:xfrm>
        </p:spPr>
        <p:txBody>
          <a:bodyPr/>
          <a:lstStyle/>
          <a:p>
            <a:pPr>
              <a:defRPr/>
            </a:pPr>
            <a:r>
              <a:rPr lang="en-US" sz="1800" dirty="0">
                <a:solidFill>
                  <a:schemeClr val="bg1">
                    <a:lumMod val="50000"/>
                  </a:schemeClr>
                </a:solidFill>
                <a:ea typeface="ＭＳ Ｐゴシック" charset="0"/>
                <a:cs typeface="ＭＳ Ｐゴシック" charset="0"/>
              </a:rPr>
              <a:t> Interpretable deep learning </a:t>
            </a:r>
            <a:r>
              <a:rPr lang="en-US" sz="1800" dirty="0" smtClean="0">
                <a:solidFill>
                  <a:schemeClr val="bg1">
                    <a:lumMod val="50000"/>
                  </a:schemeClr>
                </a:solidFill>
                <a:ea typeface="ＭＳ Ｐゴシック" charset="0"/>
                <a:cs typeface="ＭＳ Ｐゴシック" charset="0"/>
              </a:rPr>
              <a:t>model, </a:t>
            </a:r>
            <a:r>
              <a:rPr lang="en-US" sz="1800" dirty="0">
                <a:solidFill>
                  <a:schemeClr val="bg1">
                    <a:lumMod val="50000"/>
                  </a:schemeClr>
                </a:solidFill>
                <a:ea typeface="ＭＳ Ｐゴシック" charset="0"/>
                <a:cs typeface="ＭＳ Ｐゴシック" charset="0"/>
              </a:rPr>
              <a:t>embedding </a:t>
            </a:r>
            <a:r>
              <a:rPr lang="en-US" sz="1800" dirty="0" smtClean="0">
                <a:solidFill>
                  <a:schemeClr val="bg1">
                    <a:lumMod val="50000"/>
                  </a:schemeClr>
                </a:solidFill>
                <a:ea typeface="ＭＳ Ｐゴシック" charset="0"/>
                <a:cs typeface="ＭＳ Ｐゴシック" charset="0"/>
              </a:rPr>
              <a:t>the gene </a:t>
            </a:r>
            <a:r>
              <a:rPr lang="en-US" sz="1800" dirty="0">
                <a:solidFill>
                  <a:schemeClr val="bg1">
                    <a:lumMod val="50000"/>
                  </a:schemeClr>
                </a:solidFill>
                <a:ea typeface="ＭＳ Ｐゴシック" charset="0"/>
                <a:cs typeface="ＭＳ Ｐゴシック" charset="0"/>
              </a:rPr>
              <a:t>regulatory </a:t>
            </a:r>
            <a:r>
              <a:rPr lang="en-US" sz="1800" dirty="0" smtClean="0">
                <a:solidFill>
                  <a:schemeClr val="bg1">
                    <a:lumMod val="50000"/>
                  </a:schemeClr>
                </a:solidFill>
                <a:ea typeface="ＭＳ Ｐゴシック" charset="0"/>
                <a:cs typeface="ＭＳ Ｐゴシック" charset="0"/>
              </a:rPr>
              <a:t>network, </a:t>
            </a:r>
            <a:br>
              <a:rPr lang="en-US" sz="1800" dirty="0" smtClean="0">
                <a:solidFill>
                  <a:schemeClr val="bg1">
                    <a:lumMod val="50000"/>
                  </a:schemeClr>
                </a:solidFill>
                <a:ea typeface="ＭＳ Ｐゴシック" charset="0"/>
                <a:cs typeface="ＭＳ Ｐゴシック" charset="0"/>
              </a:rPr>
            </a:br>
            <a:r>
              <a:rPr lang="en-US" sz="1800" dirty="0" smtClean="0">
                <a:solidFill>
                  <a:schemeClr val="bg1">
                    <a:lumMod val="50000"/>
                  </a:schemeClr>
                </a:solidFill>
                <a:ea typeface="ＭＳ Ｐゴシック" charset="0"/>
                <a:cs typeface="ＭＳ Ｐゴシック" charset="0"/>
              </a:rPr>
              <a:t>for </a:t>
            </a:r>
            <a:r>
              <a:rPr lang="en-US" sz="1800" dirty="0">
                <a:solidFill>
                  <a:schemeClr val="bg1">
                    <a:lumMod val="50000"/>
                  </a:schemeClr>
                </a:solidFill>
                <a:ea typeface="ＭＳ Ｐゴシック" charset="0"/>
                <a:cs typeface="ＭＳ Ｐゴシック" charset="0"/>
              </a:rPr>
              <a:t>understanding functional genomics in neuropsychiatric disorders</a:t>
            </a:r>
            <a:endParaRPr lang="en-US" sz="1800" dirty="0">
              <a:ea typeface="ＭＳ Ｐゴシック" charset="0"/>
              <a:cs typeface="ＭＳ Ｐゴシック" charset="0"/>
            </a:endParaRPr>
          </a:p>
        </p:txBody>
      </p:sp>
      <p:sp>
        <p:nvSpPr>
          <p:cNvPr id="54274" name="Content Placeholder 2"/>
          <p:cNvSpPr>
            <a:spLocks noGrp="1"/>
          </p:cNvSpPr>
          <p:nvPr>
            <p:ph sz="half" idx="1"/>
          </p:nvPr>
        </p:nvSpPr>
        <p:spPr>
          <a:xfrm>
            <a:off x="86673" y="1328717"/>
            <a:ext cx="8902947" cy="6116638"/>
          </a:xfrm>
        </p:spPr>
        <p:txBody>
          <a:bodyPr/>
          <a:lstStyle/>
          <a:p>
            <a:r>
              <a:rPr lang="en-US" altLang="en-US" sz="2100" dirty="0" smtClean="0">
                <a:solidFill>
                  <a:schemeClr val="tx1">
                    <a:lumMod val="65000"/>
                    <a:lumOff val="35000"/>
                  </a:schemeClr>
                </a:solidFill>
                <a:ea typeface="ＭＳ Ｐゴシック" charset="-128"/>
              </a:rPr>
              <a:t>Construction </a:t>
            </a:r>
            <a:r>
              <a:rPr lang="en-US" altLang="en-US" sz="2100" dirty="0">
                <a:solidFill>
                  <a:schemeClr val="tx1">
                    <a:lumMod val="65000"/>
                    <a:lumOff val="35000"/>
                  </a:schemeClr>
                </a:solidFill>
                <a:ea typeface="ＭＳ Ｐゴシック" charset="-128"/>
              </a:rPr>
              <a:t>of an adult brain resource with 1866 </a:t>
            </a:r>
            <a:r>
              <a:rPr lang="en-US" altLang="en-US" sz="2100" dirty="0" smtClean="0">
                <a:solidFill>
                  <a:schemeClr val="tx1">
                    <a:lumMod val="65000"/>
                    <a:lumOff val="35000"/>
                  </a:schemeClr>
                </a:solidFill>
                <a:ea typeface="ＭＳ Ｐゴシック" charset="-128"/>
              </a:rPr>
              <a:t>individuals</a:t>
            </a:r>
            <a:endParaRPr lang="en-US" altLang="en-US" sz="2100" dirty="0">
              <a:solidFill>
                <a:schemeClr val="tx1">
                  <a:lumMod val="65000"/>
                  <a:lumOff val="35000"/>
                </a:schemeClr>
              </a:solidFill>
              <a:ea typeface="ＭＳ Ｐゴシック" charset="-128"/>
            </a:endParaRPr>
          </a:p>
          <a:p>
            <a:r>
              <a:rPr lang="en-US" altLang="en-US" sz="2100" dirty="0">
                <a:solidFill>
                  <a:schemeClr val="tx1">
                    <a:lumMod val="65000"/>
                    <a:lumOff val="35000"/>
                  </a:schemeClr>
                </a:solidFill>
                <a:ea typeface="ＭＳ Ｐゴシック" charset="-128"/>
              </a:rPr>
              <a:t>Using the changing proportions of cell types </a:t>
            </a:r>
            <a:r>
              <a:rPr lang="en-US" altLang="en-US" sz="2100" dirty="0" smtClean="0">
                <a:solidFill>
                  <a:schemeClr val="tx1">
                    <a:lumMod val="65000"/>
                    <a:lumOff val="35000"/>
                  </a:schemeClr>
                </a:solidFill>
                <a:ea typeface="ＭＳ Ｐゴシック" charset="-128"/>
              </a:rPr>
              <a:t/>
            </a:r>
            <a:br>
              <a:rPr lang="en-US" altLang="en-US" sz="2100" dirty="0" smtClean="0">
                <a:solidFill>
                  <a:schemeClr val="tx1">
                    <a:lumMod val="65000"/>
                    <a:lumOff val="35000"/>
                  </a:schemeClr>
                </a:solidFill>
                <a:ea typeface="ＭＳ Ｐゴシック" charset="-128"/>
              </a:rPr>
            </a:br>
            <a:r>
              <a:rPr lang="en-US" altLang="en-US" sz="2100" dirty="0" smtClean="0">
                <a:solidFill>
                  <a:schemeClr val="tx1">
                    <a:lumMod val="65000"/>
                    <a:lumOff val="35000"/>
                  </a:schemeClr>
                </a:solidFill>
                <a:ea typeface="ＭＳ Ｐゴシック" charset="-128"/>
              </a:rPr>
              <a:t>(</a:t>
            </a:r>
            <a:r>
              <a:rPr lang="en-US" altLang="en-US" sz="2100" dirty="0">
                <a:solidFill>
                  <a:schemeClr val="tx1">
                    <a:lumMod val="65000"/>
                    <a:lumOff val="35000"/>
                  </a:schemeClr>
                </a:solidFill>
                <a:ea typeface="ＭＳ Ｐゴシック" charset="-128"/>
              </a:rPr>
              <a:t>via </a:t>
            </a:r>
            <a:r>
              <a:rPr lang="en-US" altLang="en-US" sz="2100" b="1" dirty="0">
                <a:solidFill>
                  <a:srgbClr val="FFC000"/>
                </a:solidFill>
                <a:ea typeface="ＭＳ Ｐゴシック" charset="-128"/>
              </a:rPr>
              <a:t>single-cell deconvolution</a:t>
            </a:r>
            <a:r>
              <a:rPr lang="en-US" altLang="en-US" sz="2100" dirty="0">
                <a:solidFill>
                  <a:schemeClr val="tx1">
                    <a:lumMod val="65000"/>
                    <a:lumOff val="35000"/>
                  </a:schemeClr>
                </a:solidFill>
                <a:ea typeface="ＭＳ Ｐゴシック" charset="-128"/>
              </a:rPr>
              <a:t>) </a:t>
            </a:r>
            <a:r>
              <a:rPr lang="en-US" altLang="en-US" sz="2100" dirty="0" smtClean="0">
                <a:solidFill>
                  <a:schemeClr val="tx1">
                    <a:lumMod val="65000"/>
                    <a:lumOff val="35000"/>
                  </a:schemeClr>
                </a:solidFill>
                <a:ea typeface="ＭＳ Ｐゴシック" charset="-128"/>
              </a:rPr>
              <a:t/>
            </a:r>
            <a:br>
              <a:rPr lang="en-US" altLang="en-US" sz="2100" dirty="0" smtClean="0">
                <a:solidFill>
                  <a:schemeClr val="tx1">
                    <a:lumMod val="65000"/>
                    <a:lumOff val="35000"/>
                  </a:schemeClr>
                </a:solidFill>
                <a:ea typeface="ＭＳ Ｐゴシック" charset="-128"/>
              </a:rPr>
            </a:br>
            <a:r>
              <a:rPr lang="en-US" altLang="en-US" sz="2100" dirty="0" smtClean="0">
                <a:solidFill>
                  <a:schemeClr val="tx1">
                    <a:lumMod val="65000"/>
                    <a:lumOff val="35000"/>
                  </a:schemeClr>
                </a:solidFill>
                <a:ea typeface="ＭＳ Ｐゴシック" charset="-128"/>
              </a:rPr>
              <a:t>to </a:t>
            </a:r>
            <a:r>
              <a:rPr lang="en-US" altLang="en-US" sz="2100" dirty="0">
                <a:solidFill>
                  <a:schemeClr val="tx1">
                    <a:lumMod val="65000"/>
                    <a:lumOff val="35000"/>
                  </a:schemeClr>
                </a:solidFill>
                <a:ea typeface="ＭＳ Ｐゴシック" charset="-128"/>
              </a:rPr>
              <a:t>account for </a:t>
            </a:r>
            <a:r>
              <a:rPr lang="en-US" altLang="en-US" sz="2100" dirty="0" smtClean="0">
                <a:solidFill>
                  <a:schemeClr val="tx1">
                    <a:lumMod val="65000"/>
                    <a:lumOff val="35000"/>
                  </a:schemeClr>
                </a:solidFill>
                <a:ea typeface="ＭＳ Ｐゴシック" charset="-128"/>
              </a:rPr>
              <a:t>expression </a:t>
            </a:r>
            <a:r>
              <a:rPr lang="en-US" altLang="en-US" sz="2100" dirty="0">
                <a:solidFill>
                  <a:schemeClr val="tx1">
                    <a:lumMod val="65000"/>
                    <a:lumOff val="35000"/>
                  </a:schemeClr>
                </a:solidFill>
                <a:ea typeface="ＭＳ Ｐゴシック" charset="-128"/>
              </a:rPr>
              <a:t>variation across a </a:t>
            </a:r>
            <a:r>
              <a:rPr lang="en-US" altLang="en-US" sz="2100" dirty="0" smtClean="0">
                <a:solidFill>
                  <a:schemeClr val="tx1">
                    <a:lumMod val="65000"/>
                    <a:lumOff val="35000"/>
                  </a:schemeClr>
                </a:solidFill>
                <a:ea typeface="ＭＳ Ｐゴシック" charset="-128"/>
              </a:rPr>
              <a:t>population</a:t>
            </a:r>
            <a:endParaRPr lang="en-US" altLang="en-US" sz="2100" dirty="0">
              <a:solidFill>
                <a:schemeClr val="tx1">
                  <a:lumMod val="65000"/>
                  <a:lumOff val="35000"/>
                </a:schemeClr>
              </a:solidFill>
              <a:ea typeface="ＭＳ Ｐゴシック" charset="-128"/>
            </a:endParaRPr>
          </a:p>
          <a:p>
            <a:r>
              <a:rPr lang="en-US" altLang="en-US" sz="2100" dirty="0">
                <a:solidFill>
                  <a:schemeClr val="tx1">
                    <a:lumMod val="65000"/>
                    <a:lumOff val="35000"/>
                  </a:schemeClr>
                </a:solidFill>
                <a:ea typeface="ＭＳ Ｐゴシック" charset="-128"/>
              </a:rPr>
              <a:t>Large-scale processing defines ~79K PFC </a:t>
            </a:r>
            <a:br>
              <a:rPr lang="en-US" altLang="en-US" sz="2100" dirty="0">
                <a:solidFill>
                  <a:schemeClr val="tx1">
                    <a:lumMod val="65000"/>
                    <a:lumOff val="35000"/>
                  </a:schemeClr>
                </a:solidFill>
                <a:ea typeface="ＭＳ Ｐゴシック" charset="-128"/>
              </a:rPr>
            </a:br>
            <a:r>
              <a:rPr lang="en-US" altLang="en-US" sz="2100" b="1" dirty="0">
                <a:solidFill>
                  <a:srgbClr val="FFC000"/>
                </a:solidFill>
                <a:ea typeface="ＭＳ Ｐゴシック" charset="-128"/>
              </a:rPr>
              <a:t>enhancers &amp; creates a comprehensive QTL</a:t>
            </a:r>
            <a:r>
              <a:rPr lang="en-US" altLang="en-US" sz="2100" b="1" dirty="0">
                <a:solidFill>
                  <a:schemeClr val="tx1">
                    <a:lumMod val="65000"/>
                    <a:lumOff val="35000"/>
                  </a:schemeClr>
                </a:solidFill>
                <a:ea typeface="ＭＳ Ｐゴシック" charset="-128"/>
              </a:rPr>
              <a:t> </a:t>
            </a:r>
            <a:r>
              <a:rPr lang="en-US" altLang="en-US" sz="2100" dirty="0">
                <a:solidFill>
                  <a:schemeClr val="tx1">
                    <a:lumMod val="65000"/>
                    <a:lumOff val="35000"/>
                  </a:schemeClr>
                </a:solidFill>
                <a:ea typeface="ＭＳ Ｐゴシック" charset="-128"/>
              </a:rPr>
              <a:t>resource </a:t>
            </a:r>
            <a:r>
              <a:rPr lang="en-US" altLang="en-US" sz="2100" dirty="0" smtClean="0">
                <a:solidFill>
                  <a:schemeClr val="tx1">
                    <a:lumMod val="65000"/>
                    <a:lumOff val="35000"/>
                  </a:schemeClr>
                </a:solidFill>
                <a:ea typeface="ＭＳ Ｐゴシック" charset="-128"/>
              </a:rPr>
              <a:t/>
            </a:r>
            <a:br>
              <a:rPr lang="en-US" altLang="en-US" sz="2100" dirty="0" smtClean="0">
                <a:solidFill>
                  <a:schemeClr val="tx1">
                    <a:lumMod val="65000"/>
                    <a:lumOff val="35000"/>
                  </a:schemeClr>
                </a:solidFill>
                <a:ea typeface="ＭＳ Ｐゴシック" charset="-128"/>
              </a:rPr>
            </a:br>
            <a:r>
              <a:rPr lang="en-US" altLang="en-US" sz="2100" dirty="0" smtClean="0">
                <a:solidFill>
                  <a:schemeClr val="tx1">
                    <a:lumMod val="65000"/>
                    <a:lumOff val="35000"/>
                  </a:schemeClr>
                </a:solidFill>
                <a:ea typeface="ＭＳ Ｐゴシック" charset="-128"/>
              </a:rPr>
              <a:t>(~</a:t>
            </a:r>
            <a:r>
              <a:rPr lang="en-US" altLang="en-US" sz="2100" dirty="0">
                <a:solidFill>
                  <a:schemeClr val="tx1">
                    <a:lumMod val="65000"/>
                    <a:lumOff val="35000"/>
                  </a:schemeClr>
                </a:solidFill>
                <a:ea typeface="ＭＳ Ｐゴシック" charset="-128"/>
              </a:rPr>
              <a:t>2.5M </a:t>
            </a:r>
            <a:r>
              <a:rPr lang="en-US" altLang="en-US" sz="2100" dirty="0" err="1">
                <a:solidFill>
                  <a:schemeClr val="tx1">
                    <a:lumMod val="65000"/>
                    <a:lumOff val="35000"/>
                  </a:schemeClr>
                </a:solidFill>
                <a:ea typeface="ＭＳ Ｐゴシック" charset="-128"/>
              </a:rPr>
              <a:t>eQTLs</a:t>
            </a:r>
            <a:r>
              <a:rPr lang="en-US" altLang="en-US" sz="2100" dirty="0">
                <a:solidFill>
                  <a:schemeClr val="tx1">
                    <a:lumMod val="65000"/>
                    <a:lumOff val="35000"/>
                  </a:schemeClr>
                </a:solidFill>
                <a:ea typeface="ＭＳ Ｐゴシック" charset="-128"/>
              </a:rPr>
              <a:t> + </a:t>
            </a:r>
            <a:r>
              <a:rPr lang="en-US" altLang="en-US" sz="2100" dirty="0" err="1">
                <a:solidFill>
                  <a:schemeClr val="tx1">
                    <a:lumMod val="65000"/>
                    <a:lumOff val="35000"/>
                  </a:schemeClr>
                </a:solidFill>
                <a:ea typeface="ＭＳ Ｐゴシック" charset="-128"/>
              </a:rPr>
              <a:t>cQTLs</a:t>
            </a:r>
            <a:r>
              <a:rPr lang="en-US" altLang="en-US" sz="2100" dirty="0">
                <a:solidFill>
                  <a:schemeClr val="tx1">
                    <a:lumMod val="65000"/>
                    <a:lumOff val="35000"/>
                  </a:schemeClr>
                </a:solidFill>
                <a:ea typeface="ＭＳ Ｐゴシック" charset="-128"/>
              </a:rPr>
              <a:t> &amp; </a:t>
            </a:r>
            <a:r>
              <a:rPr lang="en-US" altLang="en-US" sz="2100" dirty="0" err="1">
                <a:solidFill>
                  <a:schemeClr val="tx1">
                    <a:lumMod val="65000"/>
                    <a:lumOff val="35000"/>
                  </a:schemeClr>
                </a:solidFill>
                <a:ea typeface="ＭＳ Ｐゴシック" charset="-128"/>
              </a:rPr>
              <a:t>fQTLs</a:t>
            </a:r>
            <a:r>
              <a:rPr lang="en-US" altLang="en-US" sz="2100" dirty="0">
                <a:solidFill>
                  <a:schemeClr val="tx1">
                    <a:lumMod val="65000"/>
                    <a:lumOff val="35000"/>
                  </a:schemeClr>
                </a:solidFill>
                <a:ea typeface="ＭＳ Ｐゴシック" charset="-128"/>
              </a:rPr>
              <a:t>)</a:t>
            </a:r>
          </a:p>
          <a:p>
            <a:r>
              <a:rPr lang="en-US" altLang="en-US" sz="2100" dirty="0">
                <a:solidFill>
                  <a:schemeClr val="tx1">
                    <a:lumMod val="65000"/>
                    <a:lumOff val="35000"/>
                  </a:schemeClr>
                </a:solidFill>
                <a:ea typeface="ＭＳ Ｐゴシック" charset="-128"/>
              </a:rPr>
              <a:t>Connecting </a:t>
            </a:r>
            <a:r>
              <a:rPr lang="en-US" altLang="en-US" sz="2100" dirty="0" smtClean="0">
                <a:solidFill>
                  <a:schemeClr val="tx1">
                    <a:lumMod val="65000"/>
                    <a:lumOff val="35000"/>
                  </a:schemeClr>
                </a:solidFill>
                <a:ea typeface="ＭＳ Ｐゴシック" charset="-128"/>
              </a:rPr>
              <a:t>QTLs</a:t>
            </a:r>
            <a:r>
              <a:rPr lang="en-US" altLang="en-US" sz="2100" dirty="0">
                <a:solidFill>
                  <a:schemeClr val="tx1">
                    <a:lumMod val="65000"/>
                    <a:lumOff val="35000"/>
                  </a:schemeClr>
                </a:solidFill>
                <a:ea typeface="ＭＳ Ｐゴシック" charset="-128"/>
              </a:rPr>
              <a:t>, enhancer activity relationships &amp; Hi-C contacts into a</a:t>
            </a:r>
            <a:r>
              <a:rPr lang="en-US" altLang="en-US" sz="2100" b="1" dirty="0">
                <a:solidFill>
                  <a:schemeClr val="tx1">
                    <a:lumMod val="65000"/>
                    <a:lumOff val="35000"/>
                  </a:schemeClr>
                </a:solidFill>
                <a:ea typeface="ＭＳ Ｐゴシック" charset="-128"/>
              </a:rPr>
              <a:t> </a:t>
            </a:r>
            <a:r>
              <a:rPr lang="en-US" altLang="en-US" sz="2100" b="1" dirty="0">
                <a:solidFill>
                  <a:srgbClr val="FFC000"/>
                </a:solidFill>
                <a:ea typeface="ＭＳ Ｐゴシック" charset="-128"/>
              </a:rPr>
              <a:t>brain regulatory network</a:t>
            </a:r>
            <a:r>
              <a:rPr lang="en-US" altLang="en-US" sz="2100" b="1" dirty="0">
                <a:solidFill>
                  <a:schemeClr val="tx1">
                    <a:lumMod val="65000"/>
                    <a:lumOff val="35000"/>
                  </a:schemeClr>
                </a:solidFill>
                <a:ea typeface="ＭＳ Ｐゴシック" charset="-128"/>
              </a:rPr>
              <a:t> </a:t>
            </a:r>
            <a:r>
              <a:rPr lang="en-US" altLang="en-US" sz="2100" b="1" dirty="0" smtClean="0">
                <a:solidFill>
                  <a:schemeClr val="tx1">
                    <a:lumMod val="65000"/>
                    <a:lumOff val="35000"/>
                  </a:schemeClr>
                </a:solidFill>
                <a:ea typeface="ＭＳ Ｐゴシック" charset="-128"/>
              </a:rPr>
              <a:t/>
            </a:r>
            <a:br>
              <a:rPr lang="en-US" altLang="en-US" sz="2100" b="1" dirty="0" smtClean="0">
                <a:solidFill>
                  <a:schemeClr val="tx1">
                    <a:lumMod val="65000"/>
                    <a:lumOff val="35000"/>
                  </a:schemeClr>
                </a:solidFill>
                <a:ea typeface="ＭＳ Ｐゴシック" charset="-128"/>
              </a:rPr>
            </a:br>
            <a:r>
              <a:rPr lang="en-US" altLang="en-US" sz="2100" dirty="0" smtClean="0">
                <a:solidFill>
                  <a:schemeClr val="tx1">
                    <a:lumMod val="65000"/>
                    <a:lumOff val="35000"/>
                  </a:schemeClr>
                </a:solidFill>
                <a:ea typeface="ＭＳ Ｐゴシック" charset="-128"/>
              </a:rPr>
              <a:t>&amp; </a:t>
            </a:r>
            <a:r>
              <a:rPr lang="en-US" altLang="en-US" sz="2100" dirty="0">
                <a:solidFill>
                  <a:schemeClr val="tx1">
                    <a:lumMod val="65000"/>
                    <a:lumOff val="35000"/>
                  </a:schemeClr>
                </a:solidFill>
                <a:ea typeface="ＭＳ Ｐゴシック" charset="-128"/>
              </a:rPr>
              <a:t>using this to link SCZ GWAS SNPs to genes</a:t>
            </a:r>
          </a:p>
          <a:p>
            <a:r>
              <a:rPr lang="en-US" altLang="en-US" sz="2100" dirty="0">
                <a:solidFill>
                  <a:schemeClr val="tx1">
                    <a:lumMod val="65000"/>
                    <a:lumOff val="35000"/>
                  </a:schemeClr>
                </a:solidFill>
                <a:ea typeface="ＭＳ Ｐゴシック" charset="-128"/>
              </a:rPr>
              <a:t>Embedding the reg. network in a </a:t>
            </a:r>
            <a:br>
              <a:rPr lang="en-US" altLang="en-US" sz="2100" dirty="0">
                <a:solidFill>
                  <a:schemeClr val="tx1">
                    <a:lumMod val="65000"/>
                    <a:lumOff val="35000"/>
                  </a:schemeClr>
                </a:solidFill>
                <a:ea typeface="ＭＳ Ｐゴシック" charset="-128"/>
              </a:rPr>
            </a:br>
            <a:r>
              <a:rPr lang="en-US" altLang="en-US" sz="2100" b="1" dirty="0">
                <a:solidFill>
                  <a:srgbClr val="FFC000"/>
                </a:solidFill>
                <a:ea typeface="ＭＳ Ｐゴシック" charset="-128"/>
              </a:rPr>
              <a:t>deep-learning model</a:t>
            </a:r>
            <a:r>
              <a:rPr lang="en-US" altLang="en-US" sz="2100" dirty="0">
                <a:solidFill>
                  <a:srgbClr val="FFC000"/>
                </a:solidFill>
                <a:ea typeface="ＭＳ Ｐゴシック" charset="-128"/>
              </a:rPr>
              <a:t> </a:t>
            </a:r>
            <a:r>
              <a:rPr lang="en-US" altLang="en-US" sz="2100" dirty="0">
                <a:solidFill>
                  <a:schemeClr val="tx1">
                    <a:lumMod val="65000"/>
                    <a:lumOff val="35000"/>
                  </a:schemeClr>
                </a:solidFill>
                <a:ea typeface="ＭＳ Ｐゴシック" charset="-128"/>
              </a:rPr>
              <a:t>to predict psychiatric disease from genotype &amp; transcriptome. Using this to suggest specific pathways &amp; genes, as potential drug targets.</a:t>
            </a:r>
          </a:p>
          <a:p>
            <a:r>
              <a:rPr lang="en-US" altLang="en-US" sz="2100" dirty="0">
                <a:solidFill>
                  <a:schemeClr val="tx1">
                    <a:lumMod val="65000"/>
                    <a:lumOff val="35000"/>
                  </a:schemeClr>
                </a:solidFill>
                <a:ea typeface="ＭＳ Ｐゴシック" charset="-128"/>
              </a:rPr>
              <a:t>Other resource uses: highlighting aging related </a:t>
            </a:r>
            <a:r>
              <a:rPr lang="en-US" altLang="en-US" sz="2100" dirty="0" smtClean="0">
                <a:solidFill>
                  <a:schemeClr val="tx1">
                    <a:lumMod val="65000"/>
                    <a:lumOff val="35000"/>
                  </a:schemeClr>
                </a:solidFill>
                <a:ea typeface="ＭＳ Ｐゴシック" charset="-128"/>
              </a:rPr>
              <a:t>genes</a:t>
            </a:r>
            <a:endParaRPr lang="en-US" altLang="en-US" sz="2100" dirty="0">
              <a:solidFill>
                <a:schemeClr val="tx1">
                  <a:lumMod val="65000"/>
                  <a:lumOff val="35000"/>
                </a:schemeClr>
              </a:solidFill>
              <a:ea typeface="ＭＳ Ｐゴシック" charset="-128"/>
            </a:endParaRPr>
          </a:p>
          <a:p>
            <a:pPr lvl="1"/>
            <a:endParaRPr lang="en-US" altLang="en-US" sz="1700" dirty="0">
              <a:solidFill>
                <a:schemeClr val="tx1">
                  <a:lumMod val="65000"/>
                  <a:lumOff val="35000"/>
                </a:schemeClr>
              </a:solidFill>
              <a:ea typeface="ＭＳ Ｐゴシック" charset="-128"/>
            </a:endParaRPr>
          </a:p>
          <a:p>
            <a:endParaRPr lang="en-US" altLang="en-US" sz="1700" dirty="0">
              <a:solidFill>
                <a:schemeClr val="tx1">
                  <a:lumMod val="65000"/>
                  <a:lumOff val="35000"/>
                </a:schemeClr>
              </a:solidFill>
              <a:ea typeface="ＭＳ Ｐゴシック" charset="-128"/>
              <a:cs typeface="ＭＳ Ｐゴシック" charset="-128"/>
            </a:endParaRPr>
          </a:p>
          <a:p>
            <a:endParaRPr lang="en-US" altLang="en-US" sz="1700" dirty="0">
              <a:solidFill>
                <a:schemeClr val="tx1">
                  <a:lumMod val="65000"/>
                  <a:lumOff val="35000"/>
                </a:schemeClr>
              </a:solidFill>
              <a:ea typeface="ＭＳ Ｐゴシック" charset="-128"/>
              <a:cs typeface="ＭＳ Ｐゴシック" charset="-128"/>
            </a:endParaRPr>
          </a:p>
        </p:txBody>
      </p:sp>
    </p:spTree>
    <p:extLst>
      <p:ext uri="{BB962C8B-B14F-4D97-AF65-F5344CB8AC3E}">
        <p14:creationId xmlns:p14="http://schemas.microsoft.com/office/powerpoint/2010/main" val="526551189"/>
      </p:ext>
    </p:extLst>
  </p:cSld>
  <p:clrMapOvr>
    <a:masterClrMapping/>
  </p:clrMapOvr>
  <p:transition advTm="238108"/>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538632A-2959-D74F-8FEB-100BBC646874}"/>
              </a:ext>
            </a:extLst>
          </p:cNvPr>
          <p:cNvSpPr>
            <a:spLocks noGrp="1"/>
          </p:cNvSpPr>
          <p:nvPr>
            <p:ph type="title"/>
          </p:nvPr>
        </p:nvSpPr>
        <p:spPr>
          <a:xfrm>
            <a:off x="635693" y="59588"/>
            <a:ext cx="7886700" cy="994172"/>
          </a:xfrm>
        </p:spPr>
        <p:txBody>
          <a:bodyPr>
            <a:normAutofit/>
          </a:bodyPr>
          <a:lstStyle/>
          <a:p>
            <a:r>
              <a:rPr lang="en-US" dirty="0"/>
              <a:t>Multilevel Network Interpretation</a:t>
            </a:r>
          </a:p>
        </p:txBody>
      </p:sp>
      <p:sp>
        <p:nvSpPr>
          <p:cNvPr id="22" name="Rectangle 21">
            <a:extLst>
              <a:ext uri="{FF2B5EF4-FFF2-40B4-BE49-F238E27FC236}">
                <a16:creationId xmlns="" xmlns:a16="http://schemas.microsoft.com/office/drawing/2014/main" id="{7094E792-558C-4C49-A8F6-9B306BF01B1D}"/>
              </a:ext>
            </a:extLst>
          </p:cNvPr>
          <p:cNvSpPr/>
          <p:nvPr/>
        </p:nvSpPr>
        <p:spPr>
          <a:xfrm>
            <a:off x="6834367" y="6518927"/>
            <a:ext cx="2077813" cy="276999"/>
          </a:xfrm>
          <a:prstGeom prst="rect">
            <a:avLst/>
          </a:prstGeom>
        </p:spPr>
        <p:txBody>
          <a:bodyPr wrap="none">
            <a:spAutoFit/>
          </a:bodyPr>
          <a:lstStyle/>
          <a:p>
            <a:r>
              <a:rPr lang="en" dirty="0">
                <a:solidFill>
                  <a:schemeClr val="bg1">
                    <a:lumMod val="50000"/>
                  </a:schemeClr>
                </a:solidFill>
              </a:rPr>
              <a:t>[Wang et al. (‘18) </a:t>
            </a:r>
            <a:r>
              <a:rPr lang="en-US" dirty="0">
                <a:solidFill>
                  <a:schemeClr val="bg1">
                    <a:lumMod val="50000"/>
                  </a:schemeClr>
                </a:solidFill>
              </a:rPr>
              <a:t>Science]</a:t>
            </a:r>
          </a:p>
        </p:txBody>
      </p:sp>
      <p:pic>
        <p:nvPicPr>
          <p:cNvPr id="23" name="Picture 2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20961" y="1053760"/>
            <a:ext cx="5716164" cy="3885707"/>
          </a:xfrm>
          <a:prstGeom prst="rect">
            <a:avLst/>
          </a:prstGeom>
        </p:spPr>
      </p:pic>
      <p:sp>
        <p:nvSpPr>
          <p:cNvPr id="24" name="Content Placeholder 2"/>
          <p:cNvSpPr>
            <a:spLocks noGrp="1"/>
          </p:cNvSpPr>
          <p:nvPr>
            <p:ph sz="half" idx="1"/>
          </p:nvPr>
        </p:nvSpPr>
        <p:spPr>
          <a:xfrm>
            <a:off x="685799" y="5121065"/>
            <a:ext cx="8028543" cy="1522106"/>
          </a:xfrm>
        </p:spPr>
        <p:txBody>
          <a:bodyPr/>
          <a:lstStyle/>
          <a:p>
            <a:r>
              <a:rPr lang="en-US" sz="2000" dirty="0"/>
              <a:t>Start with a fully connected trained network</a:t>
            </a:r>
          </a:p>
          <a:p>
            <a:pPr lvl="1"/>
            <a:endParaRPr lang="en-US" sz="1600" dirty="0"/>
          </a:p>
          <a:p>
            <a:endParaRPr lang="en-US" sz="2000" dirty="0"/>
          </a:p>
          <a:p>
            <a:endParaRPr lang="en-US" sz="2000" dirty="0"/>
          </a:p>
          <a:p>
            <a:endParaRPr lang="en-US" sz="2000" dirty="0"/>
          </a:p>
          <a:p>
            <a:pPr lvl="1"/>
            <a:endParaRPr lang="en-US" sz="1800" dirty="0"/>
          </a:p>
        </p:txBody>
      </p:sp>
      <p:sp>
        <p:nvSpPr>
          <p:cNvPr id="4" name="Oval 3"/>
          <p:cNvSpPr/>
          <p:nvPr/>
        </p:nvSpPr>
        <p:spPr bwMode="auto">
          <a:xfrm>
            <a:off x="2313541" y="4461831"/>
            <a:ext cx="356616" cy="356616"/>
          </a:xfrm>
          <a:prstGeom prst="ellipse">
            <a:avLst/>
          </a:prstGeom>
          <a:noFill/>
          <a:ln w="19050" cap="flat" cmpd="sng" algn="ctr">
            <a:solidFill>
              <a:srgbClr val="7030A0"/>
            </a:solidFill>
            <a:prstDash val="sysDash"/>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ctr" defTabSz="912813"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chemeClr val="tx1"/>
              </a:solidFill>
              <a:effectLst/>
              <a:latin typeface="Arial" pitchFamily="-65" charset="0"/>
            </a:endParaRPr>
          </a:p>
        </p:txBody>
      </p:sp>
      <p:sp>
        <p:nvSpPr>
          <p:cNvPr id="26" name="Oval 25"/>
          <p:cNvSpPr/>
          <p:nvPr/>
        </p:nvSpPr>
        <p:spPr bwMode="auto">
          <a:xfrm>
            <a:off x="2752380" y="4459994"/>
            <a:ext cx="356616" cy="356616"/>
          </a:xfrm>
          <a:prstGeom prst="ellipse">
            <a:avLst/>
          </a:prstGeom>
          <a:noFill/>
          <a:ln w="19050" cap="flat" cmpd="sng" algn="ctr">
            <a:solidFill>
              <a:srgbClr val="7030A0"/>
            </a:solidFill>
            <a:prstDash val="sysDash"/>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ctr" defTabSz="912813"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chemeClr val="tx1"/>
              </a:solidFill>
              <a:effectLst/>
              <a:latin typeface="Arial" pitchFamily="-65" charset="0"/>
            </a:endParaRPr>
          </a:p>
        </p:txBody>
      </p:sp>
      <p:sp>
        <p:nvSpPr>
          <p:cNvPr id="27" name="Oval 26"/>
          <p:cNvSpPr/>
          <p:nvPr/>
        </p:nvSpPr>
        <p:spPr bwMode="auto">
          <a:xfrm>
            <a:off x="3653924" y="4458157"/>
            <a:ext cx="356616" cy="356616"/>
          </a:xfrm>
          <a:prstGeom prst="ellipse">
            <a:avLst/>
          </a:prstGeom>
          <a:noFill/>
          <a:ln w="19050" cap="flat" cmpd="sng" algn="ctr">
            <a:solidFill>
              <a:srgbClr val="7030A0"/>
            </a:solidFill>
            <a:prstDash val="sysDash"/>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ctr" defTabSz="912813"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chemeClr val="tx1"/>
              </a:solidFill>
              <a:effectLst/>
              <a:latin typeface="Arial" pitchFamily="-65" charset="0"/>
            </a:endParaRPr>
          </a:p>
        </p:txBody>
      </p:sp>
      <p:sp>
        <p:nvSpPr>
          <p:cNvPr id="28" name="Oval 27"/>
          <p:cNvSpPr/>
          <p:nvPr/>
        </p:nvSpPr>
        <p:spPr bwMode="auto">
          <a:xfrm>
            <a:off x="5447837" y="4467337"/>
            <a:ext cx="356616" cy="356616"/>
          </a:xfrm>
          <a:prstGeom prst="ellipse">
            <a:avLst/>
          </a:prstGeom>
          <a:noFill/>
          <a:ln w="19050" cap="flat" cmpd="sng" algn="ctr">
            <a:solidFill>
              <a:srgbClr val="7030A0"/>
            </a:solidFill>
            <a:prstDash val="sysDash"/>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ctr" defTabSz="912813"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chemeClr val="tx1"/>
              </a:solidFill>
              <a:effectLst/>
              <a:latin typeface="Arial" pitchFamily="-65" charset="0"/>
            </a:endParaRPr>
          </a:p>
        </p:txBody>
      </p:sp>
      <p:sp>
        <p:nvSpPr>
          <p:cNvPr id="29" name="Oval 28"/>
          <p:cNvSpPr/>
          <p:nvPr/>
        </p:nvSpPr>
        <p:spPr bwMode="auto">
          <a:xfrm>
            <a:off x="4542617" y="4454483"/>
            <a:ext cx="356616" cy="356616"/>
          </a:xfrm>
          <a:prstGeom prst="ellipse">
            <a:avLst/>
          </a:prstGeom>
          <a:noFill/>
          <a:ln w="19050" cap="flat" cmpd="sng" algn="ctr">
            <a:solidFill>
              <a:srgbClr val="7030A0"/>
            </a:solidFill>
            <a:prstDash val="sysDash"/>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ctr" defTabSz="912813"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chemeClr val="tx1"/>
              </a:solidFill>
              <a:effectLst/>
              <a:latin typeface="Arial" pitchFamily="-65" charset="0"/>
            </a:endParaRPr>
          </a:p>
        </p:txBody>
      </p:sp>
      <p:sp>
        <p:nvSpPr>
          <p:cNvPr id="30" name="Oval 29"/>
          <p:cNvSpPr/>
          <p:nvPr/>
        </p:nvSpPr>
        <p:spPr bwMode="auto">
          <a:xfrm>
            <a:off x="3659432" y="1918763"/>
            <a:ext cx="356616" cy="356616"/>
          </a:xfrm>
          <a:prstGeom prst="ellipse">
            <a:avLst/>
          </a:prstGeom>
          <a:noFill/>
          <a:ln w="19050" cap="flat" cmpd="sng" algn="ctr">
            <a:solidFill>
              <a:srgbClr val="7030A0"/>
            </a:solidFill>
            <a:prstDash val="sysDash"/>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ctr" defTabSz="912813"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chemeClr val="tx1"/>
              </a:solidFill>
              <a:effectLst/>
              <a:latin typeface="Arial" pitchFamily="-65" charset="0"/>
            </a:endParaRPr>
          </a:p>
        </p:txBody>
      </p:sp>
      <p:sp>
        <p:nvSpPr>
          <p:cNvPr id="5" name="TextBox 4"/>
          <p:cNvSpPr txBox="1"/>
          <p:nvPr/>
        </p:nvSpPr>
        <p:spPr>
          <a:xfrm>
            <a:off x="6238293" y="4477802"/>
            <a:ext cx="1905001" cy="461665"/>
          </a:xfrm>
          <a:prstGeom prst="rect">
            <a:avLst/>
          </a:prstGeom>
          <a:noFill/>
          <a:ln>
            <a:solidFill>
              <a:schemeClr val="tx1"/>
            </a:solidFill>
          </a:ln>
        </p:spPr>
        <p:txBody>
          <a:bodyPr wrap="square" rtlCol="0">
            <a:spAutoFit/>
          </a:bodyPr>
          <a:lstStyle/>
          <a:p>
            <a:r>
              <a:rPr lang="en-US" dirty="0"/>
              <a:t>Actual network size:</a:t>
            </a:r>
          </a:p>
          <a:p>
            <a:r>
              <a:rPr lang="en-US" dirty="0"/>
              <a:t>5024/400/100/1 nodes</a:t>
            </a:r>
          </a:p>
        </p:txBody>
      </p:sp>
      <p:sp>
        <p:nvSpPr>
          <p:cNvPr id="3" name="Rectangle 2"/>
          <p:cNvSpPr/>
          <p:nvPr/>
        </p:nvSpPr>
        <p:spPr bwMode="auto">
          <a:xfrm>
            <a:off x="2121618" y="954001"/>
            <a:ext cx="3808207" cy="4014309"/>
          </a:xfrm>
          <a:prstGeom prst="rect">
            <a:avLst/>
          </a:prstGeom>
          <a:solidFill>
            <a:schemeClr val="bg1"/>
          </a:solidFill>
          <a:ln w="12700" cap="flat" cmpd="sng" algn="ctr">
            <a:no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ctr" defTabSz="912813"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chemeClr val="tx1"/>
              </a:solidFill>
              <a:effectLst/>
              <a:latin typeface="Arial" pitchFamily="-65" charset="0"/>
            </a:endParaRPr>
          </a:p>
        </p:txBody>
      </p:sp>
      <p:grpSp>
        <p:nvGrpSpPr>
          <p:cNvPr id="6" name="Group 5"/>
          <p:cNvGrpSpPr/>
          <p:nvPr/>
        </p:nvGrpSpPr>
        <p:grpSpPr>
          <a:xfrm>
            <a:off x="2299055" y="1053760"/>
            <a:ext cx="3550737" cy="3815669"/>
            <a:chOff x="2299055" y="1053760"/>
            <a:chExt cx="3550737" cy="3815669"/>
          </a:xfrm>
        </p:grpSpPr>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99055" y="1053760"/>
              <a:ext cx="3550737" cy="3815669"/>
            </a:xfrm>
            <a:prstGeom prst="rect">
              <a:avLst/>
            </a:prstGeom>
          </p:spPr>
        </p:pic>
        <p:pic>
          <p:nvPicPr>
            <p:cNvPr id="10" name="Picture 9"/>
            <p:cNvPicPr>
              <a:picLocks/>
            </p:cNvPicPr>
            <p:nvPr/>
          </p:nvPicPr>
          <p:blipFill>
            <a:blip r:embed="rId4">
              <a:extLst>
                <a:ext uri="{28A0092B-C50C-407E-A947-70E740481C1C}">
                  <a14:useLocalDpi xmlns:a14="http://schemas.microsoft.com/office/drawing/2010/main" val="0"/>
                </a:ext>
              </a:extLst>
            </a:blip>
            <a:stretch>
              <a:fillRect/>
            </a:stretch>
          </p:blipFill>
          <p:spPr>
            <a:xfrm>
              <a:off x="2458053" y="2232345"/>
              <a:ext cx="3232742" cy="932688"/>
            </a:xfrm>
            <a:prstGeom prst="rect">
              <a:avLst/>
            </a:prstGeom>
          </p:spPr>
        </p:pic>
      </p:grpSp>
      <p:sp>
        <p:nvSpPr>
          <p:cNvPr id="12" name="Rectangle 11"/>
          <p:cNvSpPr/>
          <p:nvPr/>
        </p:nvSpPr>
        <p:spPr bwMode="auto">
          <a:xfrm>
            <a:off x="5929825" y="1581374"/>
            <a:ext cx="1804923" cy="2700170"/>
          </a:xfrm>
          <a:prstGeom prst="rect">
            <a:avLst/>
          </a:prstGeom>
          <a:solidFill>
            <a:schemeClr val="bg1"/>
          </a:solidFill>
          <a:ln w="12700" cap="flat" cmpd="sng" algn="ctr">
            <a:no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ctr" defTabSz="912813"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chemeClr val="tx1"/>
              </a:solidFill>
              <a:effectLst/>
              <a:latin typeface="Arial" pitchFamily="-65" charset="0"/>
            </a:endParaRPr>
          </a:p>
        </p:txBody>
      </p:sp>
    </p:spTree>
    <p:extLst>
      <p:ext uri="{BB962C8B-B14F-4D97-AF65-F5344CB8AC3E}">
        <p14:creationId xmlns:p14="http://schemas.microsoft.com/office/powerpoint/2010/main" val="1531766168"/>
      </p:ext>
    </p:extLst>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538632A-2959-D74F-8FEB-100BBC646874}"/>
              </a:ext>
            </a:extLst>
          </p:cNvPr>
          <p:cNvSpPr>
            <a:spLocks noGrp="1"/>
          </p:cNvSpPr>
          <p:nvPr>
            <p:ph type="title"/>
          </p:nvPr>
        </p:nvSpPr>
        <p:spPr>
          <a:xfrm>
            <a:off x="635693" y="59588"/>
            <a:ext cx="7886700" cy="994172"/>
          </a:xfrm>
        </p:spPr>
        <p:txBody>
          <a:bodyPr>
            <a:normAutofit/>
          </a:bodyPr>
          <a:lstStyle/>
          <a:p>
            <a:r>
              <a:rPr lang="en-US" dirty="0"/>
              <a:t>Multilevel Network Interpretation</a:t>
            </a:r>
          </a:p>
        </p:txBody>
      </p:sp>
      <p:sp>
        <p:nvSpPr>
          <p:cNvPr id="22" name="Rectangle 21">
            <a:extLst>
              <a:ext uri="{FF2B5EF4-FFF2-40B4-BE49-F238E27FC236}">
                <a16:creationId xmlns="" xmlns:a16="http://schemas.microsoft.com/office/drawing/2014/main" id="{7094E792-558C-4C49-A8F6-9B306BF01B1D}"/>
              </a:ext>
            </a:extLst>
          </p:cNvPr>
          <p:cNvSpPr/>
          <p:nvPr/>
        </p:nvSpPr>
        <p:spPr>
          <a:xfrm>
            <a:off x="6834367" y="6518927"/>
            <a:ext cx="2077813" cy="276999"/>
          </a:xfrm>
          <a:prstGeom prst="rect">
            <a:avLst/>
          </a:prstGeom>
        </p:spPr>
        <p:txBody>
          <a:bodyPr wrap="none">
            <a:spAutoFit/>
          </a:bodyPr>
          <a:lstStyle/>
          <a:p>
            <a:r>
              <a:rPr lang="en" dirty="0">
                <a:solidFill>
                  <a:schemeClr val="bg1">
                    <a:lumMod val="50000"/>
                  </a:schemeClr>
                </a:solidFill>
              </a:rPr>
              <a:t>[Wang et al. (‘18) </a:t>
            </a:r>
            <a:r>
              <a:rPr lang="en-US" dirty="0">
                <a:solidFill>
                  <a:schemeClr val="bg1">
                    <a:lumMod val="50000"/>
                  </a:schemeClr>
                </a:solidFill>
              </a:rPr>
              <a:t>Science]</a:t>
            </a:r>
          </a:p>
        </p:txBody>
      </p:sp>
      <p:pic>
        <p:nvPicPr>
          <p:cNvPr id="23" name="Picture 2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20961" y="1053760"/>
            <a:ext cx="5716164" cy="3885707"/>
          </a:xfrm>
          <a:prstGeom prst="rect">
            <a:avLst/>
          </a:prstGeom>
        </p:spPr>
      </p:pic>
      <p:sp>
        <p:nvSpPr>
          <p:cNvPr id="24" name="Content Placeholder 2"/>
          <p:cNvSpPr>
            <a:spLocks noGrp="1"/>
          </p:cNvSpPr>
          <p:nvPr>
            <p:ph sz="half" idx="1"/>
          </p:nvPr>
        </p:nvSpPr>
        <p:spPr>
          <a:xfrm>
            <a:off x="685799" y="5121065"/>
            <a:ext cx="8028543" cy="1522106"/>
          </a:xfrm>
        </p:spPr>
        <p:txBody>
          <a:bodyPr/>
          <a:lstStyle/>
          <a:p>
            <a:r>
              <a:rPr lang="en-US" sz="2000" dirty="0"/>
              <a:t>Start with a fully connected trained network</a:t>
            </a:r>
          </a:p>
          <a:p>
            <a:r>
              <a:rPr lang="en-US" sz="2000" dirty="0" err="1"/>
              <a:t>Sparsify</a:t>
            </a:r>
            <a:r>
              <a:rPr lang="en-US" sz="2000" dirty="0"/>
              <a:t> network using edges with largest absolute weights (+/-)</a:t>
            </a:r>
          </a:p>
          <a:p>
            <a:endParaRPr lang="en-US" sz="2000" dirty="0"/>
          </a:p>
          <a:p>
            <a:pPr lvl="1"/>
            <a:endParaRPr lang="en-US" sz="1600" dirty="0"/>
          </a:p>
          <a:p>
            <a:endParaRPr lang="en-US" sz="2000" dirty="0"/>
          </a:p>
          <a:p>
            <a:endParaRPr lang="en-US" sz="2000" dirty="0"/>
          </a:p>
          <a:p>
            <a:endParaRPr lang="en-US" sz="2000" dirty="0"/>
          </a:p>
          <a:p>
            <a:pPr lvl="1"/>
            <a:endParaRPr lang="en-US" sz="1800" dirty="0"/>
          </a:p>
        </p:txBody>
      </p:sp>
      <p:sp>
        <p:nvSpPr>
          <p:cNvPr id="4" name="Oval 3"/>
          <p:cNvSpPr/>
          <p:nvPr/>
        </p:nvSpPr>
        <p:spPr bwMode="auto">
          <a:xfrm>
            <a:off x="2313541" y="4461831"/>
            <a:ext cx="356616" cy="356616"/>
          </a:xfrm>
          <a:prstGeom prst="ellipse">
            <a:avLst/>
          </a:prstGeom>
          <a:noFill/>
          <a:ln w="19050" cap="flat" cmpd="sng" algn="ctr">
            <a:solidFill>
              <a:srgbClr val="7030A0"/>
            </a:solidFill>
            <a:prstDash val="sysDash"/>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ctr" defTabSz="912813"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chemeClr val="tx1"/>
              </a:solidFill>
              <a:effectLst/>
              <a:latin typeface="Arial" pitchFamily="-65" charset="0"/>
            </a:endParaRPr>
          </a:p>
        </p:txBody>
      </p:sp>
      <p:sp>
        <p:nvSpPr>
          <p:cNvPr id="26" name="Oval 25"/>
          <p:cNvSpPr/>
          <p:nvPr/>
        </p:nvSpPr>
        <p:spPr bwMode="auto">
          <a:xfrm>
            <a:off x="2752380" y="4459994"/>
            <a:ext cx="356616" cy="356616"/>
          </a:xfrm>
          <a:prstGeom prst="ellipse">
            <a:avLst/>
          </a:prstGeom>
          <a:noFill/>
          <a:ln w="19050" cap="flat" cmpd="sng" algn="ctr">
            <a:solidFill>
              <a:srgbClr val="7030A0"/>
            </a:solidFill>
            <a:prstDash val="sysDash"/>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ctr" defTabSz="912813"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chemeClr val="tx1"/>
              </a:solidFill>
              <a:effectLst/>
              <a:latin typeface="Arial" pitchFamily="-65" charset="0"/>
            </a:endParaRPr>
          </a:p>
        </p:txBody>
      </p:sp>
      <p:sp>
        <p:nvSpPr>
          <p:cNvPr id="27" name="Oval 26"/>
          <p:cNvSpPr/>
          <p:nvPr/>
        </p:nvSpPr>
        <p:spPr bwMode="auto">
          <a:xfrm>
            <a:off x="3653924" y="4458157"/>
            <a:ext cx="356616" cy="356616"/>
          </a:xfrm>
          <a:prstGeom prst="ellipse">
            <a:avLst/>
          </a:prstGeom>
          <a:noFill/>
          <a:ln w="19050" cap="flat" cmpd="sng" algn="ctr">
            <a:solidFill>
              <a:srgbClr val="7030A0"/>
            </a:solidFill>
            <a:prstDash val="sysDash"/>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ctr" defTabSz="912813"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chemeClr val="tx1"/>
              </a:solidFill>
              <a:effectLst/>
              <a:latin typeface="Arial" pitchFamily="-65" charset="0"/>
            </a:endParaRPr>
          </a:p>
        </p:txBody>
      </p:sp>
      <p:sp>
        <p:nvSpPr>
          <p:cNvPr id="28" name="Oval 27"/>
          <p:cNvSpPr/>
          <p:nvPr/>
        </p:nvSpPr>
        <p:spPr bwMode="auto">
          <a:xfrm>
            <a:off x="5447837" y="4467337"/>
            <a:ext cx="356616" cy="356616"/>
          </a:xfrm>
          <a:prstGeom prst="ellipse">
            <a:avLst/>
          </a:prstGeom>
          <a:noFill/>
          <a:ln w="19050" cap="flat" cmpd="sng" algn="ctr">
            <a:solidFill>
              <a:srgbClr val="7030A0"/>
            </a:solidFill>
            <a:prstDash val="sysDash"/>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ctr" defTabSz="912813"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chemeClr val="tx1"/>
              </a:solidFill>
              <a:effectLst/>
              <a:latin typeface="Arial" pitchFamily="-65" charset="0"/>
            </a:endParaRPr>
          </a:p>
        </p:txBody>
      </p:sp>
      <p:sp>
        <p:nvSpPr>
          <p:cNvPr id="29" name="Oval 28"/>
          <p:cNvSpPr/>
          <p:nvPr/>
        </p:nvSpPr>
        <p:spPr bwMode="auto">
          <a:xfrm>
            <a:off x="4542617" y="4454483"/>
            <a:ext cx="356616" cy="356616"/>
          </a:xfrm>
          <a:prstGeom prst="ellipse">
            <a:avLst/>
          </a:prstGeom>
          <a:noFill/>
          <a:ln w="19050" cap="flat" cmpd="sng" algn="ctr">
            <a:solidFill>
              <a:srgbClr val="7030A0"/>
            </a:solidFill>
            <a:prstDash val="sysDash"/>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ctr" defTabSz="912813"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chemeClr val="tx1"/>
              </a:solidFill>
              <a:effectLst/>
              <a:latin typeface="Arial" pitchFamily="-65" charset="0"/>
            </a:endParaRPr>
          </a:p>
        </p:txBody>
      </p:sp>
      <p:sp>
        <p:nvSpPr>
          <p:cNvPr id="30" name="Oval 29"/>
          <p:cNvSpPr/>
          <p:nvPr/>
        </p:nvSpPr>
        <p:spPr bwMode="auto">
          <a:xfrm>
            <a:off x="3659432" y="1918763"/>
            <a:ext cx="356616" cy="356616"/>
          </a:xfrm>
          <a:prstGeom prst="ellipse">
            <a:avLst/>
          </a:prstGeom>
          <a:noFill/>
          <a:ln w="19050" cap="flat" cmpd="sng" algn="ctr">
            <a:solidFill>
              <a:srgbClr val="7030A0"/>
            </a:solidFill>
            <a:prstDash val="sysDash"/>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ctr" defTabSz="912813"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chemeClr val="tx1"/>
              </a:solidFill>
              <a:effectLst/>
              <a:latin typeface="Arial" pitchFamily="-65" charset="0"/>
            </a:endParaRPr>
          </a:p>
        </p:txBody>
      </p:sp>
      <p:sp>
        <p:nvSpPr>
          <p:cNvPr id="5" name="TextBox 4"/>
          <p:cNvSpPr txBox="1"/>
          <p:nvPr/>
        </p:nvSpPr>
        <p:spPr>
          <a:xfrm>
            <a:off x="6238293" y="4477802"/>
            <a:ext cx="1905001" cy="461665"/>
          </a:xfrm>
          <a:prstGeom prst="rect">
            <a:avLst/>
          </a:prstGeom>
          <a:noFill/>
          <a:ln>
            <a:solidFill>
              <a:schemeClr val="tx1"/>
            </a:solidFill>
          </a:ln>
        </p:spPr>
        <p:txBody>
          <a:bodyPr wrap="square" rtlCol="0">
            <a:spAutoFit/>
          </a:bodyPr>
          <a:lstStyle/>
          <a:p>
            <a:r>
              <a:rPr lang="en-US" dirty="0"/>
              <a:t>Actual network size:</a:t>
            </a:r>
          </a:p>
          <a:p>
            <a:r>
              <a:rPr lang="en-US" dirty="0"/>
              <a:t>5024/400/100/1 nodes</a:t>
            </a:r>
          </a:p>
        </p:txBody>
      </p:sp>
      <p:sp>
        <p:nvSpPr>
          <p:cNvPr id="3" name="Rectangle 2"/>
          <p:cNvSpPr/>
          <p:nvPr/>
        </p:nvSpPr>
        <p:spPr bwMode="auto">
          <a:xfrm>
            <a:off x="2121618" y="954001"/>
            <a:ext cx="3808207" cy="4014309"/>
          </a:xfrm>
          <a:prstGeom prst="rect">
            <a:avLst/>
          </a:prstGeom>
          <a:solidFill>
            <a:schemeClr val="bg1"/>
          </a:solidFill>
          <a:ln w="12700" cap="flat" cmpd="sng" algn="ctr">
            <a:no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ctr" defTabSz="912813"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chemeClr val="tx1"/>
              </a:solidFill>
              <a:effectLst/>
              <a:latin typeface="Arial" pitchFamily="-65"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07287" y="1049897"/>
            <a:ext cx="3547506" cy="3812438"/>
          </a:xfrm>
          <a:prstGeom prst="rect">
            <a:avLst/>
          </a:prstGeom>
        </p:spPr>
      </p:pic>
      <p:sp>
        <p:nvSpPr>
          <p:cNvPr id="17" name="Rectangle 16"/>
          <p:cNvSpPr/>
          <p:nvPr/>
        </p:nvSpPr>
        <p:spPr bwMode="auto">
          <a:xfrm>
            <a:off x="5929825" y="2861534"/>
            <a:ext cx="1804923" cy="1420010"/>
          </a:xfrm>
          <a:prstGeom prst="rect">
            <a:avLst/>
          </a:prstGeom>
          <a:solidFill>
            <a:schemeClr val="bg1"/>
          </a:solidFill>
          <a:ln w="12700" cap="flat" cmpd="sng" algn="ctr">
            <a:no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ctr" defTabSz="912813"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chemeClr val="tx1"/>
              </a:solidFill>
              <a:effectLst/>
              <a:latin typeface="Arial" pitchFamily="-65" charset="0"/>
            </a:endParaRPr>
          </a:p>
        </p:txBody>
      </p:sp>
    </p:spTree>
    <p:extLst>
      <p:ext uri="{BB962C8B-B14F-4D97-AF65-F5344CB8AC3E}">
        <p14:creationId xmlns:p14="http://schemas.microsoft.com/office/powerpoint/2010/main" val="2882079831"/>
      </p:ext>
    </p:ext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538632A-2959-D74F-8FEB-100BBC646874}"/>
              </a:ext>
            </a:extLst>
          </p:cNvPr>
          <p:cNvSpPr>
            <a:spLocks noGrp="1"/>
          </p:cNvSpPr>
          <p:nvPr>
            <p:ph type="title"/>
          </p:nvPr>
        </p:nvSpPr>
        <p:spPr>
          <a:xfrm>
            <a:off x="635693" y="59588"/>
            <a:ext cx="7886700" cy="994172"/>
          </a:xfrm>
        </p:spPr>
        <p:txBody>
          <a:bodyPr>
            <a:normAutofit/>
          </a:bodyPr>
          <a:lstStyle/>
          <a:p>
            <a:r>
              <a:rPr lang="en-US" dirty="0"/>
              <a:t>Multilevel Network Interpretation</a:t>
            </a:r>
          </a:p>
        </p:txBody>
      </p:sp>
      <p:sp>
        <p:nvSpPr>
          <p:cNvPr id="22" name="Rectangle 21">
            <a:extLst>
              <a:ext uri="{FF2B5EF4-FFF2-40B4-BE49-F238E27FC236}">
                <a16:creationId xmlns="" xmlns:a16="http://schemas.microsoft.com/office/drawing/2014/main" id="{7094E792-558C-4C49-A8F6-9B306BF01B1D}"/>
              </a:ext>
            </a:extLst>
          </p:cNvPr>
          <p:cNvSpPr/>
          <p:nvPr/>
        </p:nvSpPr>
        <p:spPr>
          <a:xfrm>
            <a:off x="6834367" y="6518927"/>
            <a:ext cx="2077813" cy="276999"/>
          </a:xfrm>
          <a:prstGeom prst="rect">
            <a:avLst/>
          </a:prstGeom>
        </p:spPr>
        <p:txBody>
          <a:bodyPr wrap="none">
            <a:spAutoFit/>
          </a:bodyPr>
          <a:lstStyle/>
          <a:p>
            <a:r>
              <a:rPr lang="en" dirty="0">
                <a:solidFill>
                  <a:schemeClr val="bg1">
                    <a:lumMod val="50000"/>
                  </a:schemeClr>
                </a:solidFill>
              </a:rPr>
              <a:t>[Wang et al. (‘18) </a:t>
            </a:r>
            <a:r>
              <a:rPr lang="en-US" dirty="0">
                <a:solidFill>
                  <a:schemeClr val="bg1">
                    <a:lumMod val="50000"/>
                  </a:schemeClr>
                </a:solidFill>
              </a:rPr>
              <a:t>Science]</a:t>
            </a:r>
          </a:p>
        </p:txBody>
      </p:sp>
      <p:pic>
        <p:nvPicPr>
          <p:cNvPr id="23" name="Picture 2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20961" y="1053760"/>
            <a:ext cx="5716164" cy="3885707"/>
          </a:xfrm>
          <a:prstGeom prst="rect">
            <a:avLst/>
          </a:prstGeom>
        </p:spPr>
      </p:pic>
      <p:sp>
        <p:nvSpPr>
          <p:cNvPr id="24" name="Content Placeholder 2"/>
          <p:cNvSpPr>
            <a:spLocks noGrp="1"/>
          </p:cNvSpPr>
          <p:nvPr>
            <p:ph sz="half" idx="1"/>
          </p:nvPr>
        </p:nvSpPr>
        <p:spPr>
          <a:xfrm>
            <a:off x="685799" y="5121065"/>
            <a:ext cx="8028543" cy="1522106"/>
          </a:xfrm>
        </p:spPr>
        <p:txBody>
          <a:bodyPr/>
          <a:lstStyle/>
          <a:p>
            <a:r>
              <a:rPr lang="en-US" sz="2000" dirty="0"/>
              <a:t>Start with a fully connected trained network</a:t>
            </a:r>
          </a:p>
          <a:p>
            <a:r>
              <a:rPr lang="en-US" sz="2000" dirty="0" err="1"/>
              <a:t>Sparsify</a:t>
            </a:r>
            <a:r>
              <a:rPr lang="en-US" sz="2000" dirty="0"/>
              <a:t> network using edges with largest absolute weights (+/-)</a:t>
            </a:r>
          </a:p>
          <a:p>
            <a:r>
              <a:rPr lang="en-US" sz="2000" dirty="0"/>
              <a:t>Extract ‘best positive paths’ to each prioritized module                 (e.g. a-a</a:t>
            </a:r>
            <a:r>
              <a:rPr lang="en-US" sz="2000" baseline="-25000" dirty="0"/>
              <a:t>1</a:t>
            </a:r>
            <a:r>
              <a:rPr lang="en-US" sz="2000" dirty="0"/>
              <a:t>-a</a:t>
            </a:r>
            <a:r>
              <a:rPr lang="en-US" sz="2000" baseline="-25000" dirty="0"/>
              <a:t>2</a:t>
            </a:r>
            <a:r>
              <a:rPr lang="en-US" sz="2000" dirty="0"/>
              <a:t>-</a:t>
            </a:r>
            <a:r>
              <a:rPr lang="en-US" sz="1800" dirty="0"/>
              <a:t>SCZ</a:t>
            </a:r>
            <a:r>
              <a:rPr lang="en-US" sz="2000" dirty="0"/>
              <a:t>) by summing weights and multiplying signs</a:t>
            </a:r>
          </a:p>
          <a:p>
            <a:endParaRPr lang="en-US" sz="2000" dirty="0"/>
          </a:p>
          <a:p>
            <a:pPr lvl="1"/>
            <a:endParaRPr lang="en-US" sz="1600" dirty="0"/>
          </a:p>
          <a:p>
            <a:endParaRPr lang="en-US" sz="2000" dirty="0"/>
          </a:p>
          <a:p>
            <a:endParaRPr lang="en-US" sz="2000" dirty="0"/>
          </a:p>
          <a:p>
            <a:endParaRPr lang="en-US" sz="2000" dirty="0"/>
          </a:p>
          <a:p>
            <a:pPr lvl="1"/>
            <a:endParaRPr lang="en-US" sz="1800" dirty="0"/>
          </a:p>
        </p:txBody>
      </p:sp>
      <p:sp>
        <p:nvSpPr>
          <p:cNvPr id="4" name="Oval 3"/>
          <p:cNvSpPr/>
          <p:nvPr/>
        </p:nvSpPr>
        <p:spPr bwMode="auto">
          <a:xfrm>
            <a:off x="2313541" y="4461831"/>
            <a:ext cx="356616" cy="356616"/>
          </a:xfrm>
          <a:prstGeom prst="ellipse">
            <a:avLst/>
          </a:prstGeom>
          <a:noFill/>
          <a:ln w="19050" cap="flat" cmpd="sng" algn="ctr">
            <a:solidFill>
              <a:srgbClr val="7030A0"/>
            </a:solidFill>
            <a:prstDash val="sysDash"/>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ctr" defTabSz="912813"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chemeClr val="tx1"/>
              </a:solidFill>
              <a:effectLst/>
              <a:latin typeface="Arial" pitchFamily="-65" charset="0"/>
            </a:endParaRPr>
          </a:p>
        </p:txBody>
      </p:sp>
      <p:sp>
        <p:nvSpPr>
          <p:cNvPr id="26" name="Oval 25"/>
          <p:cNvSpPr/>
          <p:nvPr/>
        </p:nvSpPr>
        <p:spPr bwMode="auto">
          <a:xfrm>
            <a:off x="2752380" y="4459994"/>
            <a:ext cx="356616" cy="356616"/>
          </a:xfrm>
          <a:prstGeom prst="ellipse">
            <a:avLst/>
          </a:prstGeom>
          <a:noFill/>
          <a:ln w="19050" cap="flat" cmpd="sng" algn="ctr">
            <a:solidFill>
              <a:srgbClr val="7030A0"/>
            </a:solidFill>
            <a:prstDash val="sysDash"/>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ctr" defTabSz="912813"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chemeClr val="tx1"/>
              </a:solidFill>
              <a:effectLst/>
              <a:latin typeface="Arial" pitchFamily="-65" charset="0"/>
            </a:endParaRPr>
          </a:p>
        </p:txBody>
      </p:sp>
      <p:sp>
        <p:nvSpPr>
          <p:cNvPr id="27" name="Oval 26"/>
          <p:cNvSpPr/>
          <p:nvPr/>
        </p:nvSpPr>
        <p:spPr bwMode="auto">
          <a:xfrm>
            <a:off x="3653924" y="4458157"/>
            <a:ext cx="356616" cy="356616"/>
          </a:xfrm>
          <a:prstGeom prst="ellipse">
            <a:avLst/>
          </a:prstGeom>
          <a:noFill/>
          <a:ln w="19050" cap="flat" cmpd="sng" algn="ctr">
            <a:solidFill>
              <a:srgbClr val="7030A0"/>
            </a:solidFill>
            <a:prstDash val="sysDash"/>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ctr" defTabSz="912813"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chemeClr val="tx1"/>
              </a:solidFill>
              <a:effectLst/>
              <a:latin typeface="Arial" pitchFamily="-65" charset="0"/>
            </a:endParaRPr>
          </a:p>
        </p:txBody>
      </p:sp>
      <p:sp>
        <p:nvSpPr>
          <p:cNvPr id="28" name="Oval 27"/>
          <p:cNvSpPr/>
          <p:nvPr/>
        </p:nvSpPr>
        <p:spPr bwMode="auto">
          <a:xfrm>
            <a:off x="5447837" y="4467337"/>
            <a:ext cx="356616" cy="356616"/>
          </a:xfrm>
          <a:prstGeom prst="ellipse">
            <a:avLst/>
          </a:prstGeom>
          <a:noFill/>
          <a:ln w="19050" cap="flat" cmpd="sng" algn="ctr">
            <a:solidFill>
              <a:srgbClr val="7030A0"/>
            </a:solidFill>
            <a:prstDash val="sysDash"/>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ctr" defTabSz="912813"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chemeClr val="tx1"/>
              </a:solidFill>
              <a:effectLst/>
              <a:latin typeface="Arial" pitchFamily="-65" charset="0"/>
            </a:endParaRPr>
          </a:p>
        </p:txBody>
      </p:sp>
      <p:sp>
        <p:nvSpPr>
          <p:cNvPr id="29" name="Oval 28"/>
          <p:cNvSpPr/>
          <p:nvPr/>
        </p:nvSpPr>
        <p:spPr bwMode="auto">
          <a:xfrm>
            <a:off x="4542617" y="4454483"/>
            <a:ext cx="356616" cy="356616"/>
          </a:xfrm>
          <a:prstGeom prst="ellipse">
            <a:avLst/>
          </a:prstGeom>
          <a:noFill/>
          <a:ln w="19050" cap="flat" cmpd="sng" algn="ctr">
            <a:solidFill>
              <a:srgbClr val="7030A0"/>
            </a:solidFill>
            <a:prstDash val="sysDash"/>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ctr" defTabSz="912813"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chemeClr val="tx1"/>
              </a:solidFill>
              <a:effectLst/>
              <a:latin typeface="Arial" pitchFamily="-65" charset="0"/>
            </a:endParaRPr>
          </a:p>
        </p:txBody>
      </p:sp>
      <p:sp>
        <p:nvSpPr>
          <p:cNvPr id="30" name="Oval 29"/>
          <p:cNvSpPr/>
          <p:nvPr/>
        </p:nvSpPr>
        <p:spPr bwMode="auto">
          <a:xfrm>
            <a:off x="3659432" y="1918763"/>
            <a:ext cx="356616" cy="356616"/>
          </a:xfrm>
          <a:prstGeom prst="ellipse">
            <a:avLst/>
          </a:prstGeom>
          <a:noFill/>
          <a:ln w="19050" cap="flat" cmpd="sng" algn="ctr">
            <a:solidFill>
              <a:srgbClr val="7030A0"/>
            </a:solidFill>
            <a:prstDash val="sysDash"/>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ctr" defTabSz="912813"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chemeClr val="tx1"/>
              </a:solidFill>
              <a:effectLst/>
              <a:latin typeface="Arial" pitchFamily="-65" charset="0"/>
            </a:endParaRPr>
          </a:p>
        </p:txBody>
      </p:sp>
      <p:sp>
        <p:nvSpPr>
          <p:cNvPr id="5" name="TextBox 4"/>
          <p:cNvSpPr txBox="1"/>
          <p:nvPr/>
        </p:nvSpPr>
        <p:spPr>
          <a:xfrm>
            <a:off x="6238293" y="4477802"/>
            <a:ext cx="1905001" cy="461665"/>
          </a:xfrm>
          <a:prstGeom prst="rect">
            <a:avLst/>
          </a:prstGeom>
          <a:noFill/>
          <a:ln>
            <a:solidFill>
              <a:schemeClr val="tx1"/>
            </a:solidFill>
          </a:ln>
        </p:spPr>
        <p:txBody>
          <a:bodyPr wrap="square" rtlCol="0">
            <a:spAutoFit/>
          </a:bodyPr>
          <a:lstStyle/>
          <a:p>
            <a:r>
              <a:rPr lang="en-US" dirty="0"/>
              <a:t>Actual network size:</a:t>
            </a:r>
          </a:p>
          <a:p>
            <a:r>
              <a:rPr lang="en-US" dirty="0"/>
              <a:t>5024/400/100/1 nodes</a:t>
            </a:r>
          </a:p>
        </p:txBody>
      </p:sp>
      <p:sp>
        <p:nvSpPr>
          <p:cNvPr id="3" name="Rectangle 2"/>
          <p:cNvSpPr/>
          <p:nvPr/>
        </p:nvSpPr>
        <p:spPr bwMode="auto">
          <a:xfrm>
            <a:off x="2121618" y="954001"/>
            <a:ext cx="3808207" cy="4014309"/>
          </a:xfrm>
          <a:prstGeom prst="rect">
            <a:avLst/>
          </a:prstGeom>
          <a:solidFill>
            <a:schemeClr val="bg1"/>
          </a:solidFill>
          <a:ln w="12700" cap="flat" cmpd="sng" algn="ctr">
            <a:no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ctr" defTabSz="912813"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chemeClr val="tx1"/>
              </a:solidFill>
              <a:effectLst/>
              <a:latin typeface="Arial" pitchFamily="-65"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99055" y="1053760"/>
            <a:ext cx="3550737" cy="3841516"/>
          </a:xfrm>
          <a:prstGeom prst="rect">
            <a:avLst/>
          </a:prstGeom>
        </p:spPr>
      </p:pic>
    </p:spTree>
    <p:extLst>
      <p:ext uri="{BB962C8B-B14F-4D97-AF65-F5344CB8AC3E}">
        <p14:creationId xmlns:p14="http://schemas.microsoft.com/office/powerpoint/2010/main" val="3370100598"/>
      </p:ext>
    </p:ext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538632A-2959-D74F-8FEB-100BBC646874}"/>
              </a:ext>
            </a:extLst>
          </p:cNvPr>
          <p:cNvSpPr>
            <a:spLocks noGrp="1"/>
          </p:cNvSpPr>
          <p:nvPr>
            <p:ph type="title"/>
          </p:nvPr>
        </p:nvSpPr>
        <p:spPr>
          <a:xfrm>
            <a:off x="635693" y="103656"/>
            <a:ext cx="7886700" cy="994172"/>
          </a:xfrm>
        </p:spPr>
        <p:txBody>
          <a:bodyPr>
            <a:normAutofit/>
          </a:bodyPr>
          <a:lstStyle/>
          <a:p>
            <a:r>
              <a:rPr lang="en-US" dirty="0"/>
              <a:t>DSPN discovers enriched pathways </a:t>
            </a:r>
            <a:br>
              <a:rPr lang="en-US" dirty="0"/>
            </a:br>
            <a:r>
              <a:rPr lang="en-US" dirty="0"/>
              <a:t>and linkages to genetic variation</a:t>
            </a:r>
          </a:p>
        </p:txBody>
      </p:sp>
      <p:grpSp>
        <p:nvGrpSpPr>
          <p:cNvPr id="3" name="Group 2"/>
          <p:cNvGrpSpPr/>
          <p:nvPr/>
        </p:nvGrpSpPr>
        <p:grpSpPr>
          <a:xfrm>
            <a:off x="228087" y="1914011"/>
            <a:ext cx="3365055" cy="4277470"/>
            <a:chOff x="586788" y="2017759"/>
            <a:chExt cx="3083512" cy="3948096"/>
          </a:xfrm>
        </p:grpSpPr>
        <p:pic>
          <p:nvPicPr>
            <p:cNvPr id="8" name="Picture 7">
              <a:extLst>
                <a:ext uri="{FF2B5EF4-FFF2-40B4-BE49-F238E27FC236}">
                  <a16:creationId xmlns="" xmlns:a16="http://schemas.microsoft.com/office/drawing/2014/main" id="{D0B2141B-FA5A-F541-96FC-A04C19C60BBF}"/>
                </a:ext>
              </a:extLst>
            </p:cNvPr>
            <p:cNvPicPr>
              <a:picLocks noChangeAspect="1"/>
            </p:cNvPicPr>
            <p:nvPr/>
          </p:nvPicPr>
          <p:blipFill rotWithShape="1">
            <a:blip r:embed="rId2">
              <a:extLst>
                <a:ext uri="{28A0092B-C50C-407E-A947-70E740481C1C}">
                  <a14:useLocalDpi xmlns:a14="http://schemas.microsoft.com/office/drawing/2010/main" val="0"/>
                </a:ext>
              </a:extLst>
            </a:blip>
            <a:srcRect l="1180" r="50979"/>
            <a:stretch/>
          </p:blipFill>
          <p:spPr>
            <a:xfrm>
              <a:off x="635693" y="2017759"/>
              <a:ext cx="3034607" cy="3948096"/>
            </a:xfrm>
            <a:prstGeom prst="rect">
              <a:avLst/>
            </a:prstGeom>
          </p:spPr>
        </p:pic>
        <p:sp>
          <p:nvSpPr>
            <p:cNvPr id="6" name="Rectangle 5">
              <a:extLst>
                <a:ext uri="{FF2B5EF4-FFF2-40B4-BE49-F238E27FC236}">
                  <a16:creationId xmlns="" xmlns:a16="http://schemas.microsoft.com/office/drawing/2014/main" id="{F9CE81A9-7F7E-FA44-8E53-FA851DAD3963}"/>
                </a:ext>
              </a:extLst>
            </p:cNvPr>
            <p:cNvSpPr/>
            <p:nvPr/>
          </p:nvSpPr>
          <p:spPr>
            <a:xfrm>
              <a:off x="586788" y="2627861"/>
              <a:ext cx="274815" cy="32704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10" name="Rectangle 9">
            <a:extLst>
              <a:ext uri="{FF2B5EF4-FFF2-40B4-BE49-F238E27FC236}">
                <a16:creationId xmlns="" xmlns:a16="http://schemas.microsoft.com/office/drawing/2014/main" id="{7094E792-558C-4C49-A8F6-9B306BF01B1D}"/>
              </a:ext>
            </a:extLst>
          </p:cNvPr>
          <p:cNvSpPr/>
          <p:nvPr/>
        </p:nvSpPr>
        <p:spPr>
          <a:xfrm>
            <a:off x="6834367" y="6518927"/>
            <a:ext cx="2077813" cy="276999"/>
          </a:xfrm>
          <a:prstGeom prst="rect">
            <a:avLst/>
          </a:prstGeom>
        </p:spPr>
        <p:txBody>
          <a:bodyPr wrap="none">
            <a:spAutoFit/>
          </a:bodyPr>
          <a:lstStyle/>
          <a:p>
            <a:r>
              <a:rPr lang="en" dirty="0">
                <a:solidFill>
                  <a:schemeClr val="bg1">
                    <a:lumMod val="50000"/>
                  </a:schemeClr>
                </a:solidFill>
              </a:rPr>
              <a:t>[Wang et al. (‘18) </a:t>
            </a:r>
            <a:r>
              <a:rPr lang="en-US" dirty="0">
                <a:solidFill>
                  <a:schemeClr val="bg1">
                    <a:lumMod val="50000"/>
                  </a:schemeClr>
                </a:solidFill>
              </a:rPr>
              <a:t>Science]</a:t>
            </a:r>
          </a:p>
        </p:txBody>
      </p:sp>
      <p:pic>
        <p:nvPicPr>
          <p:cNvPr id="5" name="Picture 4"/>
          <p:cNvPicPr>
            <a:picLocks noChangeAspect="1"/>
          </p:cNvPicPr>
          <p:nvPr/>
        </p:nvPicPr>
        <p:blipFill>
          <a:blip r:embed="rId3"/>
          <a:stretch>
            <a:fillRect/>
          </a:stretch>
        </p:blipFill>
        <p:spPr>
          <a:xfrm>
            <a:off x="4051301" y="1230962"/>
            <a:ext cx="4464892" cy="2606875"/>
          </a:xfrm>
          <a:prstGeom prst="rect">
            <a:avLst/>
          </a:prstGeom>
        </p:spPr>
      </p:pic>
      <p:pic>
        <p:nvPicPr>
          <p:cNvPr id="12" name="Picture 11"/>
          <p:cNvPicPr>
            <a:picLocks noChangeAspect="1"/>
          </p:cNvPicPr>
          <p:nvPr/>
        </p:nvPicPr>
        <p:blipFill>
          <a:blip r:embed="rId4"/>
          <a:stretch>
            <a:fillRect/>
          </a:stretch>
        </p:blipFill>
        <p:spPr>
          <a:xfrm>
            <a:off x="4051301" y="3837837"/>
            <a:ext cx="2206279" cy="2585703"/>
          </a:xfrm>
          <a:prstGeom prst="rect">
            <a:avLst/>
          </a:prstGeom>
        </p:spPr>
      </p:pic>
      <p:pic>
        <p:nvPicPr>
          <p:cNvPr id="13" name="Picture 12"/>
          <p:cNvPicPr>
            <a:picLocks noChangeAspect="1"/>
          </p:cNvPicPr>
          <p:nvPr/>
        </p:nvPicPr>
        <p:blipFill>
          <a:blip r:embed="rId5"/>
          <a:stretch>
            <a:fillRect/>
          </a:stretch>
        </p:blipFill>
        <p:spPr>
          <a:xfrm>
            <a:off x="6306485" y="3837837"/>
            <a:ext cx="2192226" cy="2585703"/>
          </a:xfrm>
          <a:prstGeom prst="rect">
            <a:avLst/>
          </a:prstGeom>
        </p:spPr>
      </p:pic>
      <p:sp>
        <p:nvSpPr>
          <p:cNvPr id="14" name="TextBox 13"/>
          <p:cNvSpPr txBox="1"/>
          <p:nvPr/>
        </p:nvSpPr>
        <p:spPr>
          <a:xfrm>
            <a:off x="909493" y="1230962"/>
            <a:ext cx="2091889" cy="461665"/>
          </a:xfrm>
          <a:prstGeom prst="rect">
            <a:avLst/>
          </a:prstGeom>
          <a:noFill/>
          <a:ln>
            <a:noFill/>
          </a:ln>
        </p:spPr>
        <p:txBody>
          <a:bodyPr wrap="square" rtlCol="0">
            <a:spAutoFit/>
          </a:bodyPr>
          <a:lstStyle/>
          <a:p>
            <a:pPr algn="ctr"/>
            <a:r>
              <a:rPr lang="en-US" dirty="0"/>
              <a:t>Cross-disorder </a:t>
            </a:r>
            <a:r>
              <a:rPr lang="en-US"/>
              <a:t>MOD/HOG enrichment ranking</a:t>
            </a:r>
            <a:endParaRPr lang="en-US" dirty="0"/>
          </a:p>
        </p:txBody>
      </p:sp>
      <p:sp>
        <p:nvSpPr>
          <p:cNvPr id="16" name="Rectangle 15"/>
          <p:cNvSpPr/>
          <p:nvPr/>
        </p:nvSpPr>
        <p:spPr bwMode="auto">
          <a:xfrm>
            <a:off x="6350775" y="1286700"/>
            <a:ext cx="432564" cy="182880"/>
          </a:xfrm>
          <a:prstGeom prst="rect">
            <a:avLst/>
          </a:prstGeom>
          <a:solidFill>
            <a:schemeClr val="bg1"/>
          </a:solidFill>
          <a:ln w="12700" cap="flat" cmpd="sng" algn="ctr">
            <a:no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ctr" defTabSz="912813"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chemeClr val="tx1"/>
              </a:solidFill>
              <a:effectLst/>
              <a:latin typeface="Arial" pitchFamily="-65" charset="0"/>
            </a:endParaRPr>
          </a:p>
        </p:txBody>
      </p:sp>
      <p:sp>
        <p:nvSpPr>
          <p:cNvPr id="17" name="Rectangle 16"/>
          <p:cNvSpPr/>
          <p:nvPr/>
        </p:nvSpPr>
        <p:spPr bwMode="auto">
          <a:xfrm>
            <a:off x="4113428" y="1289988"/>
            <a:ext cx="432564" cy="182880"/>
          </a:xfrm>
          <a:prstGeom prst="rect">
            <a:avLst/>
          </a:prstGeom>
          <a:solidFill>
            <a:schemeClr val="bg1"/>
          </a:solidFill>
          <a:ln w="12700" cap="flat" cmpd="sng" algn="ctr">
            <a:no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ctr" defTabSz="912813"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chemeClr val="tx1"/>
              </a:solidFill>
              <a:effectLst/>
              <a:latin typeface="Arial" pitchFamily="-65" charset="0"/>
            </a:endParaRPr>
          </a:p>
        </p:txBody>
      </p:sp>
      <p:sp>
        <p:nvSpPr>
          <p:cNvPr id="18" name="Rectangle 17"/>
          <p:cNvSpPr/>
          <p:nvPr/>
        </p:nvSpPr>
        <p:spPr bwMode="auto">
          <a:xfrm>
            <a:off x="4120471" y="3905419"/>
            <a:ext cx="432564" cy="182880"/>
          </a:xfrm>
          <a:prstGeom prst="rect">
            <a:avLst/>
          </a:prstGeom>
          <a:solidFill>
            <a:schemeClr val="bg1"/>
          </a:solidFill>
          <a:ln w="12700" cap="flat" cmpd="sng" algn="ctr">
            <a:no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ctr" defTabSz="912813"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chemeClr val="tx1"/>
              </a:solidFill>
              <a:effectLst/>
              <a:latin typeface="Arial" pitchFamily="-65" charset="0"/>
            </a:endParaRPr>
          </a:p>
        </p:txBody>
      </p:sp>
      <p:sp>
        <p:nvSpPr>
          <p:cNvPr id="19" name="Rectangle 18"/>
          <p:cNvSpPr/>
          <p:nvPr/>
        </p:nvSpPr>
        <p:spPr bwMode="auto">
          <a:xfrm>
            <a:off x="6357818" y="3894402"/>
            <a:ext cx="432564" cy="182880"/>
          </a:xfrm>
          <a:prstGeom prst="rect">
            <a:avLst/>
          </a:prstGeom>
          <a:solidFill>
            <a:schemeClr val="bg1"/>
          </a:solidFill>
          <a:ln w="12700" cap="flat" cmpd="sng" algn="ctr">
            <a:no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ctr" defTabSz="912813"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chemeClr val="tx1"/>
              </a:solidFill>
              <a:effectLst/>
              <a:latin typeface="Arial" pitchFamily="-65" charset="0"/>
            </a:endParaRPr>
          </a:p>
        </p:txBody>
      </p:sp>
      <p:sp>
        <p:nvSpPr>
          <p:cNvPr id="20" name="TextBox 19"/>
          <p:cNvSpPr txBox="1"/>
          <p:nvPr/>
        </p:nvSpPr>
        <p:spPr>
          <a:xfrm>
            <a:off x="3985664" y="1239640"/>
            <a:ext cx="708918" cy="276999"/>
          </a:xfrm>
          <a:prstGeom prst="rect">
            <a:avLst/>
          </a:prstGeom>
          <a:noFill/>
          <a:ln>
            <a:noFill/>
          </a:ln>
        </p:spPr>
        <p:txBody>
          <a:bodyPr wrap="square" rtlCol="0">
            <a:spAutoFit/>
          </a:bodyPr>
          <a:lstStyle/>
          <a:p>
            <a:pPr algn="ctr"/>
            <a:r>
              <a:rPr lang="en-US"/>
              <a:t>SCZ</a:t>
            </a:r>
            <a:endParaRPr lang="en-US" dirty="0"/>
          </a:p>
        </p:txBody>
      </p:sp>
      <p:sp>
        <p:nvSpPr>
          <p:cNvPr id="21" name="TextBox 20"/>
          <p:cNvSpPr txBox="1"/>
          <p:nvPr/>
        </p:nvSpPr>
        <p:spPr>
          <a:xfrm>
            <a:off x="3982294" y="3888185"/>
            <a:ext cx="708918" cy="276999"/>
          </a:xfrm>
          <a:prstGeom prst="rect">
            <a:avLst/>
          </a:prstGeom>
          <a:noFill/>
          <a:ln>
            <a:noFill/>
          </a:ln>
        </p:spPr>
        <p:txBody>
          <a:bodyPr wrap="square" rtlCol="0">
            <a:spAutoFit/>
          </a:bodyPr>
          <a:lstStyle/>
          <a:p>
            <a:pPr algn="ctr"/>
            <a:r>
              <a:rPr lang="en-US" dirty="0"/>
              <a:t>BPD</a:t>
            </a:r>
          </a:p>
        </p:txBody>
      </p:sp>
      <p:sp>
        <p:nvSpPr>
          <p:cNvPr id="22" name="TextBox 21"/>
          <p:cNvSpPr txBox="1"/>
          <p:nvPr/>
        </p:nvSpPr>
        <p:spPr>
          <a:xfrm>
            <a:off x="6219487" y="3888184"/>
            <a:ext cx="708918" cy="276999"/>
          </a:xfrm>
          <a:prstGeom prst="rect">
            <a:avLst/>
          </a:prstGeom>
          <a:noFill/>
          <a:ln>
            <a:noFill/>
          </a:ln>
        </p:spPr>
        <p:txBody>
          <a:bodyPr wrap="square" rtlCol="0">
            <a:spAutoFit/>
          </a:bodyPr>
          <a:lstStyle/>
          <a:p>
            <a:pPr algn="ctr"/>
            <a:r>
              <a:rPr lang="en-US" dirty="0"/>
              <a:t>ASD</a:t>
            </a:r>
          </a:p>
        </p:txBody>
      </p:sp>
    </p:spTree>
    <p:extLst>
      <p:ext uri="{BB962C8B-B14F-4D97-AF65-F5344CB8AC3E}">
        <p14:creationId xmlns:p14="http://schemas.microsoft.com/office/powerpoint/2010/main" val="3741538074"/>
      </p:ext>
    </p:ext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1786E3B-EC2C-BD4C-A79E-AE75EA461843}"/>
              </a:ext>
            </a:extLst>
          </p:cNvPr>
          <p:cNvSpPr>
            <a:spLocks noGrp="1"/>
          </p:cNvSpPr>
          <p:nvPr>
            <p:ph type="title"/>
          </p:nvPr>
        </p:nvSpPr>
        <p:spPr>
          <a:xfrm>
            <a:off x="100452" y="139955"/>
            <a:ext cx="6310783" cy="1334891"/>
          </a:xfrm>
        </p:spPr>
        <p:txBody>
          <a:bodyPr/>
          <a:lstStyle/>
          <a:p>
            <a:r>
              <a:rPr lang="en-US" dirty="0"/>
              <a:t>NRGN has variable expression over age and is in Synaptic vesicle cycle pathway is enriched in SCZ, BPD, ASD</a:t>
            </a:r>
          </a:p>
        </p:txBody>
      </p:sp>
      <p:pic>
        <p:nvPicPr>
          <p:cNvPr id="5" name="Picture 4">
            <a:extLst>
              <a:ext uri="{FF2B5EF4-FFF2-40B4-BE49-F238E27FC236}">
                <a16:creationId xmlns="" xmlns:a16="http://schemas.microsoft.com/office/drawing/2014/main" id="{544522AF-2F30-894E-B543-135A94B99AD9}"/>
              </a:ext>
            </a:extLst>
          </p:cNvPr>
          <p:cNvPicPr>
            <a:picLocks noChangeAspect="1"/>
          </p:cNvPicPr>
          <p:nvPr/>
        </p:nvPicPr>
        <p:blipFill>
          <a:blip r:embed="rId2"/>
          <a:stretch>
            <a:fillRect/>
          </a:stretch>
        </p:blipFill>
        <p:spPr>
          <a:xfrm>
            <a:off x="2147529" y="1712774"/>
            <a:ext cx="4209468" cy="4915202"/>
          </a:xfrm>
          <a:prstGeom prst="rect">
            <a:avLst/>
          </a:prstGeom>
        </p:spPr>
      </p:pic>
      <p:grpSp>
        <p:nvGrpSpPr>
          <p:cNvPr id="27" name="Group 26">
            <a:extLst>
              <a:ext uri="{FF2B5EF4-FFF2-40B4-BE49-F238E27FC236}">
                <a16:creationId xmlns="" xmlns:a16="http://schemas.microsoft.com/office/drawing/2014/main" id="{E0A5D745-8E0E-A741-A2E3-9E81E2DBB6C7}"/>
              </a:ext>
            </a:extLst>
          </p:cNvPr>
          <p:cNvGrpSpPr/>
          <p:nvPr/>
        </p:nvGrpSpPr>
        <p:grpSpPr>
          <a:xfrm rot="16200000">
            <a:off x="4410611" y="2611879"/>
            <a:ext cx="6549697" cy="1914094"/>
            <a:chOff x="127831" y="4389215"/>
            <a:chExt cx="6549697" cy="1914094"/>
          </a:xfrm>
        </p:grpSpPr>
        <p:pic>
          <p:nvPicPr>
            <p:cNvPr id="6" name="Picture 5">
              <a:extLst>
                <a:ext uri="{FF2B5EF4-FFF2-40B4-BE49-F238E27FC236}">
                  <a16:creationId xmlns="" xmlns:a16="http://schemas.microsoft.com/office/drawing/2014/main" id="{CFE2B019-A2E5-874B-B8DD-88576EE2862D}"/>
                </a:ext>
              </a:extLst>
            </p:cNvPr>
            <p:cNvPicPr>
              <a:picLocks noChangeAspect="1"/>
            </p:cNvPicPr>
            <p:nvPr/>
          </p:nvPicPr>
          <p:blipFill rotWithShape="1">
            <a:blip r:embed="rId3"/>
            <a:srcRect l="7195"/>
            <a:stretch/>
          </p:blipFill>
          <p:spPr>
            <a:xfrm rot="5400000">
              <a:off x="99164" y="5131484"/>
              <a:ext cx="1676171" cy="667479"/>
            </a:xfrm>
            <a:prstGeom prst="rect">
              <a:avLst/>
            </a:prstGeom>
          </p:spPr>
        </p:pic>
        <p:sp>
          <p:nvSpPr>
            <p:cNvPr id="7" name="TextBox 6">
              <a:extLst>
                <a:ext uri="{FF2B5EF4-FFF2-40B4-BE49-F238E27FC236}">
                  <a16:creationId xmlns="" xmlns:a16="http://schemas.microsoft.com/office/drawing/2014/main" id="{D975C11F-2EC8-974F-AD32-BCFA66453DB0}"/>
                </a:ext>
              </a:extLst>
            </p:cNvPr>
            <p:cNvSpPr txBox="1"/>
            <p:nvPr/>
          </p:nvSpPr>
          <p:spPr>
            <a:xfrm>
              <a:off x="343631" y="4724286"/>
              <a:ext cx="269626" cy="276999"/>
            </a:xfrm>
            <a:prstGeom prst="rect">
              <a:avLst/>
            </a:prstGeom>
            <a:noFill/>
          </p:spPr>
          <p:txBody>
            <a:bodyPr wrap="none" rtlCol="0">
              <a:spAutoFit/>
            </a:bodyPr>
            <a:lstStyle/>
            <a:p>
              <a:r>
                <a:rPr lang="en-US" dirty="0"/>
                <a:t>0</a:t>
              </a:r>
            </a:p>
          </p:txBody>
        </p:sp>
        <p:sp>
          <p:nvSpPr>
            <p:cNvPr id="8" name="TextBox 7">
              <a:extLst>
                <a:ext uri="{FF2B5EF4-FFF2-40B4-BE49-F238E27FC236}">
                  <a16:creationId xmlns="" xmlns:a16="http://schemas.microsoft.com/office/drawing/2014/main" id="{4C4BED1E-D152-594F-B896-C0ECF43052C6}"/>
                </a:ext>
              </a:extLst>
            </p:cNvPr>
            <p:cNvSpPr txBox="1"/>
            <p:nvPr/>
          </p:nvSpPr>
          <p:spPr>
            <a:xfrm>
              <a:off x="299049" y="4996643"/>
              <a:ext cx="354584" cy="276999"/>
            </a:xfrm>
            <a:prstGeom prst="rect">
              <a:avLst/>
            </a:prstGeom>
            <a:noFill/>
          </p:spPr>
          <p:txBody>
            <a:bodyPr wrap="none" rtlCol="0">
              <a:spAutoFit/>
            </a:bodyPr>
            <a:lstStyle/>
            <a:p>
              <a:r>
                <a:rPr lang="en-US" dirty="0"/>
                <a:t>20</a:t>
              </a:r>
            </a:p>
          </p:txBody>
        </p:sp>
        <p:sp>
          <p:nvSpPr>
            <p:cNvPr id="9" name="TextBox 8">
              <a:extLst>
                <a:ext uri="{FF2B5EF4-FFF2-40B4-BE49-F238E27FC236}">
                  <a16:creationId xmlns="" xmlns:a16="http://schemas.microsoft.com/office/drawing/2014/main" id="{455809E5-1860-914E-8526-6345E0FA21C1}"/>
                </a:ext>
              </a:extLst>
            </p:cNvPr>
            <p:cNvSpPr txBox="1"/>
            <p:nvPr/>
          </p:nvSpPr>
          <p:spPr>
            <a:xfrm>
              <a:off x="295513" y="5314885"/>
              <a:ext cx="354584" cy="276999"/>
            </a:xfrm>
            <a:prstGeom prst="rect">
              <a:avLst/>
            </a:prstGeom>
            <a:noFill/>
          </p:spPr>
          <p:txBody>
            <a:bodyPr wrap="none" rtlCol="0">
              <a:spAutoFit/>
            </a:bodyPr>
            <a:lstStyle/>
            <a:p>
              <a:r>
                <a:rPr lang="en-US" dirty="0"/>
                <a:t>40</a:t>
              </a:r>
            </a:p>
          </p:txBody>
        </p:sp>
        <p:sp>
          <p:nvSpPr>
            <p:cNvPr id="10" name="TextBox 9">
              <a:extLst>
                <a:ext uri="{FF2B5EF4-FFF2-40B4-BE49-F238E27FC236}">
                  <a16:creationId xmlns="" xmlns:a16="http://schemas.microsoft.com/office/drawing/2014/main" id="{9DAF1C20-7B8D-CC44-AB1F-594C4124404C}"/>
                </a:ext>
              </a:extLst>
            </p:cNvPr>
            <p:cNvSpPr txBox="1"/>
            <p:nvPr/>
          </p:nvSpPr>
          <p:spPr>
            <a:xfrm>
              <a:off x="305827" y="5627618"/>
              <a:ext cx="354584" cy="276999"/>
            </a:xfrm>
            <a:prstGeom prst="rect">
              <a:avLst/>
            </a:prstGeom>
            <a:noFill/>
          </p:spPr>
          <p:txBody>
            <a:bodyPr wrap="none" rtlCol="0">
              <a:spAutoFit/>
            </a:bodyPr>
            <a:lstStyle/>
            <a:p>
              <a:r>
                <a:rPr lang="en-US" dirty="0"/>
                <a:t>60</a:t>
              </a:r>
            </a:p>
          </p:txBody>
        </p:sp>
        <p:sp>
          <p:nvSpPr>
            <p:cNvPr id="11" name="TextBox 10">
              <a:extLst>
                <a:ext uri="{FF2B5EF4-FFF2-40B4-BE49-F238E27FC236}">
                  <a16:creationId xmlns="" xmlns:a16="http://schemas.microsoft.com/office/drawing/2014/main" id="{5EB08BD6-A438-5C44-93F6-6BAC3DF78008}"/>
                </a:ext>
              </a:extLst>
            </p:cNvPr>
            <p:cNvSpPr txBox="1"/>
            <p:nvPr/>
          </p:nvSpPr>
          <p:spPr>
            <a:xfrm>
              <a:off x="305827" y="5949299"/>
              <a:ext cx="354584" cy="276999"/>
            </a:xfrm>
            <a:prstGeom prst="rect">
              <a:avLst/>
            </a:prstGeom>
            <a:noFill/>
          </p:spPr>
          <p:txBody>
            <a:bodyPr wrap="none" rtlCol="0">
              <a:spAutoFit/>
            </a:bodyPr>
            <a:lstStyle/>
            <a:p>
              <a:r>
                <a:rPr lang="en-US" dirty="0"/>
                <a:t>80</a:t>
              </a:r>
            </a:p>
          </p:txBody>
        </p:sp>
        <p:pic>
          <p:nvPicPr>
            <p:cNvPr id="12" name="Picture 11">
              <a:extLst>
                <a:ext uri="{FF2B5EF4-FFF2-40B4-BE49-F238E27FC236}">
                  <a16:creationId xmlns="" xmlns:a16="http://schemas.microsoft.com/office/drawing/2014/main" id="{5BB1B287-824B-5F4D-9AA2-D829E8181E71}"/>
                </a:ext>
              </a:extLst>
            </p:cNvPr>
            <p:cNvPicPr>
              <a:picLocks noChangeAspect="1"/>
            </p:cNvPicPr>
            <p:nvPr/>
          </p:nvPicPr>
          <p:blipFill rotWithShape="1">
            <a:blip r:embed="rId4"/>
            <a:srcRect l="16354" t="10365"/>
            <a:stretch/>
          </p:blipFill>
          <p:spPr>
            <a:xfrm rot="5400000">
              <a:off x="1290544" y="4656963"/>
              <a:ext cx="1580453" cy="1520803"/>
            </a:xfrm>
            <a:prstGeom prst="rect">
              <a:avLst/>
            </a:prstGeom>
          </p:spPr>
        </p:pic>
        <p:sp>
          <p:nvSpPr>
            <p:cNvPr id="14" name="TextBox 13">
              <a:extLst>
                <a:ext uri="{FF2B5EF4-FFF2-40B4-BE49-F238E27FC236}">
                  <a16:creationId xmlns="" xmlns:a16="http://schemas.microsoft.com/office/drawing/2014/main" id="{E5430445-BFF6-7B40-AD60-6836CF376CEB}"/>
                </a:ext>
              </a:extLst>
            </p:cNvPr>
            <p:cNvSpPr txBox="1"/>
            <p:nvPr/>
          </p:nvSpPr>
          <p:spPr>
            <a:xfrm>
              <a:off x="548577" y="4397963"/>
              <a:ext cx="269626" cy="276999"/>
            </a:xfrm>
            <a:prstGeom prst="rect">
              <a:avLst/>
            </a:prstGeom>
            <a:noFill/>
          </p:spPr>
          <p:txBody>
            <a:bodyPr wrap="none" rtlCol="0">
              <a:spAutoFit/>
            </a:bodyPr>
            <a:lstStyle/>
            <a:p>
              <a:r>
                <a:rPr lang="en-US" dirty="0"/>
                <a:t>0</a:t>
              </a:r>
            </a:p>
          </p:txBody>
        </p:sp>
        <p:sp>
          <p:nvSpPr>
            <p:cNvPr id="15" name="TextBox 14">
              <a:extLst>
                <a:ext uri="{FF2B5EF4-FFF2-40B4-BE49-F238E27FC236}">
                  <a16:creationId xmlns="" xmlns:a16="http://schemas.microsoft.com/office/drawing/2014/main" id="{CF789590-F8F5-2B43-AEA8-FB4D429F8E44}"/>
                </a:ext>
              </a:extLst>
            </p:cNvPr>
            <p:cNvSpPr txBox="1"/>
            <p:nvPr/>
          </p:nvSpPr>
          <p:spPr>
            <a:xfrm>
              <a:off x="692526" y="4397963"/>
              <a:ext cx="269626" cy="276999"/>
            </a:xfrm>
            <a:prstGeom prst="rect">
              <a:avLst/>
            </a:prstGeom>
            <a:noFill/>
          </p:spPr>
          <p:txBody>
            <a:bodyPr wrap="none" rtlCol="0">
              <a:spAutoFit/>
            </a:bodyPr>
            <a:lstStyle/>
            <a:p>
              <a:r>
                <a:rPr lang="en-US" dirty="0"/>
                <a:t>2</a:t>
              </a:r>
            </a:p>
          </p:txBody>
        </p:sp>
        <p:sp>
          <p:nvSpPr>
            <p:cNvPr id="16" name="TextBox 15">
              <a:extLst>
                <a:ext uri="{FF2B5EF4-FFF2-40B4-BE49-F238E27FC236}">
                  <a16:creationId xmlns="" xmlns:a16="http://schemas.microsoft.com/office/drawing/2014/main" id="{09AA39CA-6B95-9A4B-92FB-EAB85AF969FA}"/>
                </a:ext>
              </a:extLst>
            </p:cNvPr>
            <p:cNvSpPr txBox="1"/>
            <p:nvPr/>
          </p:nvSpPr>
          <p:spPr>
            <a:xfrm>
              <a:off x="849489" y="4389215"/>
              <a:ext cx="269626" cy="276999"/>
            </a:xfrm>
            <a:prstGeom prst="rect">
              <a:avLst/>
            </a:prstGeom>
            <a:noFill/>
          </p:spPr>
          <p:txBody>
            <a:bodyPr wrap="none" rtlCol="0">
              <a:spAutoFit/>
            </a:bodyPr>
            <a:lstStyle/>
            <a:p>
              <a:r>
                <a:rPr lang="en-US" dirty="0"/>
                <a:t>4</a:t>
              </a:r>
            </a:p>
          </p:txBody>
        </p:sp>
        <p:sp>
          <p:nvSpPr>
            <p:cNvPr id="17" name="TextBox 16">
              <a:extLst>
                <a:ext uri="{FF2B5EF4-FFF2-40B4-BE49-F238E27FC236}">
                  <a16:creationId xmlns="" xmlns:a16="http://schemas.microsoft.com/office/drawing/2014/main" id="{54B2E124-FB29-3C49-AF30-95ED446CC455}"/>
                </a:ext>
              </a:extLst>
            </p:cNvPr>
            <p:cNvSpPr txBox="1"/>
            <p:nvPr/>
          </p:nvSpPr>
          <p:spPr>
            <a:xfrm>
              <a:off x="1601811" y="4389215"/>
              <a:ext cx="567784" cy="276999"/>
            </a:xfrm>
            <a:prstGeom prst="rect">
              <a:avLst/>
            </a:prstGeom>
            <a:noFill/>
          </p:spPr>
          <p:txBody>
            <a:bodyPr wrap="none" rtlCol="0">
              <a:spAutoFit/>
            </a:bodyPr>
            <a:lstStyle/>
            <a:p>
              <a:r>
                <a:rPr lang="en-US" dirty="0"/>
                <a:t>0.452</a:t>
              </a:r>
            </a:p>
          </p:txBody>
        </p:sp>
        <p:sp>
          <p:nvSpPr>
            <p:cNvPr id="18" name="TextBox 17">
              <a:extLst>
                <a:ext uri="{FF2B5EF4-FFF2-40B4-BE49-F238E27FC236}">
                  <a16:creationId xmlns="" xmlns:a16="http://schemas.microsoft.com/office/drawing/2014/main" id="{198B831A-3B25-F841-975C-DF899140E1E2}"/>
                </a:ext>
              </a:extLst>
            </p:cNvPr>
            <p:cNvSpPr txBox="1"/>
            <p:nvPr/>
          </p:nvSpPr>
          <p:spPr>
            <a:xfrm>
              <a:off x="2552283" y="4389215"/>
              <a:ext cx="482824" cy="276999"/>
            </a:xfrm>
            <a:prstGeom prst="rect">
              <a:avLst/>
            </a:prstGeom>
            <a:noFill/>
          </p:spPr>
          <p:txBody>
            <a:bodyPr wrap="none" rtlCol="0">
              <a:spAutoFit/>
            </a:bodyPr>
            <a:lstStyle/>
            <a:p>
              <a:r>
                <a:rPr lang="en-US" dirty="0"/>
                <a:t>0.46</a:t>
              </a:r>
            </a:p>
          </p:txBody>
        </p:sp>
        <p:sp>
          <p:nvSpPr>
            <p:cNvPr id="19" name="TextBox 18">
              <a:extLst>
                <a:ext uri="{FF2B5EF4-FFF2-40B4-BE49-F238E27FC236}">
                  <a16:creationId xmlns="" xmlns:a16="http://schemas.microsoft.com/office/drawing/2014/main" id="{D1697AAB-37B5-174B-8BC2-B928F68BE1E4}"/>
                </a:ext>
              </a:extLst>
            </p:cNvPr>
            <p:cNvSpPr txBox="1"/>
            <p:nvPr/>
          </p:nvSpPr>
          <p:spPr>
            <a:xfrm rot="5400000">
              <a:off x="-243585" y="5314884"/>
              <a:ext cx="1019831" cy="276999"/>
            </a:xfrm>
            <a:prstGeom prst="rect">
              <a:avLst/>
            </a:prstGeom>
            <a:noFill/>
          </p:spPr>
          <p:txBody>
            <a:bodyPr wrap="none" rtlCol="0">
              <a:spAutoFit/>
            </a:bodyPr>
            <a:lstStyle/>
            <a:p>
              <a:r>
                <a:rPr lang="en-US" dirty="0">
                  <a:solidFill>
                    <a:srgbClr val="FFC000"/>
                  </a:solidFill>
                </a:rPr>
                <a:t>Age (years)</a:t>
              </a:r>
            </a:p>
          </p:txBody>
        </p:sp>
        <p:pic>
          <p:nvPicPr>
            <p:cNvPr id="22" name="Picture 21">
              <a:extLst>
                <a:ext uri="{FF2B5EF4-FFF2-40B4-BE49-F238E27FC236}">
                  <a16:creationId xmlns="" xmlns:a16="http://schemas.microsoft.com/office/drawing/2014/main" id="{7E2CFBB6-76CB-A848-8FD1-CA27F2E75129}"/>
                </a:ext>
              </a:extLst>
            </p:cNvPr>
            <p:cNvPicPr>
              <a:picLocks noChangeAspect="1"/>
            </p:cNvPicPr>
            <p:nvPr/>
          </p:nvPicPr>
          <p:blipFill rotWithShape="1">
            <a:blip r:embed="rId5"/>
            <a:srcRect l="27849" t="6926" b="22990"/>
            <a:stretch/>
          </p:blipFill>
          <p:spPr>
            <a:xfrm rot="5400000">
              <a:off x="4101559" y="3689571"/>
              <a:ext cx="1603600" cy="3548339"/>
            </a:xfrm>
            <a:prstGeom prst="rect">
              <a:avLst/>
            </a:prstGeom>
          </p:spPr>
        </p:pic>
        <p:sp>
          <p:nvSpPr>
            <p:cNvPr id="23" name="TextBox 22">
              <a:extLst>
                <a:ext uri="{FF2B5EF4-FFF2-40B4-BE49-F238E27FC236}">
                  <a16:creationId xmlns="" xmlns:a16="http://schemas.microsoft.com/office/drawing/2014/main" id="{7C65D94C-ECAD-AB42-B46A-D43A32375C68}"/>
                </a:ext>
              </a:extLst>
            </p:cNvPr>
            <p:cNvSpPr txBox="1"/>
            <p:nvPr/>
          </p:nvSpPr>
          <p:spPr>
            <a:xfrm>
              <a:off x="3289452" y="4414199"/>
              <a:ext cx="269626" cy="276999"/>
            </a:xfrm>
            <a:prstGeom prst="rect">
              <a:avLst/>
            </a:prstGeom>
            <a:noFill/>
          </p:spPr>
          <p:txBody>
            <a:bodyPr wrap="none" rtlCol="0">
              <a:spAutoFit/>
            </a:bodyPr>
            <a:lstStyle/>
            <a:p>
              <a:r>
                <a:rPr lang="en-US" dirty="0"/>
                <a:t>0</a:t>
              </a:r>
            </a:p>
          </p:txBody>
        </p:sp>
        <p:sp>
          <p:nvSpPr>
            <p:cNvPr id="24" name="TextBox 23">
              <a:extLst>
                <a:ext uri="{FF2B5EF4-FFF2-40B4-BE49-F238E27FC236}">
                  <a16:creationId xmlns="" xmlns:a16="http://schemas.microsoft.com/office/drawing/2014/main" id="{16684BB5-4A83-D14E-8D23-CC03648762AF}"/>
                </a:ext>
              </a:extLst>
            </p:cNvPr>
            <p:cNvSpPr txBox="1"/>
            <p:nvPr/>
          </p:nvSpPr>
          <p:spPr>
            <a:xfrm>
              <a:off x="5153376" y="4414200"/>
              <a:ext cx="397866" cy="276999"/>
            </a:xfrm>
            <a:prstGeom prst="rect">
              <a:avLst/>
            </a:prstGeom>
            <a:noFill/>
          </p:spPr>
          <p:txBody>
            <a:bodyPr wrap="none" rtlCol="0">
              <a:spAutoFit/>
            </a:bodyPr>
            <a:lstStyle/>
            <a:p>
              <a:r>
                <a:rPr lang="en-US" dirty="0"/>
                <a:t>0.1</a:t>
              </a:r>
            </a:p>
          </p:txBody>
        </p:sp>
        <p:sp>
          <p:nvSpPr>
            <p:cNvPr id="25" name="TextBox 24">
              <a:extLst>
                <a:ext uri="{FF2B5EF4-FFF2-40B4-BE49-F238E27FC236}">
                  <a16:creationId xmlns="" xmlns:a16="http://schemas.microsoft.com/office/drawing/2014/main" id="{2E0B7A45-5F50-194A-9C7A-B1906E810EBE}"/>
                </a:ext>
              </a:extLst>
            </p:cNvPr>
            <p:cNvSpPr txBox="1"/>
            <p:nvPr/>
          </p:nvSpPr>
          <p:spPr>
            <a:xfrm>
              <a:off x="4151940" y="4417179"/>
              <a:ext cx="482824" cy="276999"/>
            </a:xfrm>
            <a:prstGeom prst="rect">
              <a:avLst/>
            </a:prstGeom>
            <a:noFill/>
          </p:spPr>
          <p:txBody>
            <a:bodyPr wrap="none" rtlCol="0">
              <a:spAutoFit/>
            </a:bodyPr>
            <a:lstStyle/>
            <a:p>
              <a:r>
                <a:rPr lang="en-US" dirty="0"/>
                <a:t>0.05</a:t>
              </a:r>
            </a:p>
          </p:txBody>
        </p:sp>
        <p:sp>
          <p:nvSpPr>
            <p:cNvPr id="26" name="TextBox 25">
              <a:extLst>
                <a:ext uri="{FF2B5EF4-FFF2-40B4-BE49-F238E27FC236}">
                  <a16:creationId xmlns="" xmlns:a16="http://schemas.microsoft.com/office/drawing/2014/main" id="{03B479EE-C9A4-DB46-9679-7AF98D6CC26B}"/>
                </a:ext>
              </a:extLst>
            </p:cNvPr>
            <p:cNvSpPr txBox="1"/>
            <p:nvPr/>
          </p:nvSpPr>
          <p:spPr>
            <a:xfrm>
              <a:off x="6070484" y="4414200"/>
              <a:ext cx="482824" cy="276999"/>
            </a:xfrm>
            <a:prstGeom prst="rect">
              <a:avLst/>
            </a:prstGeom>
            <a:noFill/>
          </p:spPr>
          <p:txBody>
            <a:bodyPr wrap="none" rtlCol="0">
              <a:spAutoFit/>
            </a:bodyPr>
            <a:lstStyle/>
            <a:p>
              <a:r>
                <a:rPr lang="en-US" dirty="0"/>
                <a:t>0.15</a:t>
              </a:r>
            </a:p>
          </p:txBody>
        </p:sp>
      </p:grpSp>
      <p:sp>
        <p:nvSpPr>
          <p:cNvPr id="28" name="TextBox 27">
            <a:extLst>
              <a:ext uri="{FF2B5EF4-FFF2-40B4-BE49-F238E27FC236}">
                <a16:creationId xmlns="" xmlns:a16="http://schemas.microsoft.com/office/drawing/2014/main" id="{55FEE5F3-97D6-3345-BC49-494A24D28EBF}"/>
              </a:ext>
            </a:extLst>
          </p:cNvPr>
          <p:cNvSpPr txBox="1"/>
          <p:nvPr/>
        </p:nvSpPr>
        <p:spPr>
          <a:xfrm rot="5400000">
            <a:off x="7942776" y="1864518"/>
            <a:ext cx="1608136" cy="400110"/>
          </a:xfrm>
          <a:prstGeom prst="rect">
            <a:avLst/>
          </a:prstGeom>
          <a:noFill/>
        </p:spPr>
        <p:txBody>
          <a:bodyPr wrap="square" rtlCol="0">
            <a:spAutoFit/>
          </a:bodyPr>
          <a:lstStyle/>
          <a:p>
            <a:r>
              <a:rPr lang="en-US" sz="2000" dirty="0"/>
              <a:t>Ex3 Neuron</a:t>
            </a:r>
          </a:p>
        </p:txBody>
      </p:sp>
      <p:sp>
        <p:nvSpPr>
          <p:cNvPr id="29" name="TextBox 28">
            <a:extLst>
              <a:ext uri="{FF2B5EF4-FFF2-40B4-BE49-F238E27FC236}">
                <a16:creationId xmlns="" xmlns:a16="http://schemas.microsoft.com/office/drawing/2014/main" id="{EFC27F7D-2CD5-FA4B-AED2-497DDB26CE92}"/>
              </a:ext>
            </a:extLst>
          </p:cNvPr>
          <p:cNvSpPr txBox="1"/>
          <p:nvPr/>
        </p:nvSpPr>
        <p:spPr>
          <a:xfrm rot="5400000">
            <a:off x="7891614" y="4648905"/>
            <a:ext cx="1608133" cy="400110"/>
          </a:xfrm>
          <a:prstGeom prst="rect">
            <a:avLst/>
          </a:prstGeom>
          <a:noFill/>
        </p:spPr>
        <p:txBody>
          <a:bodyPr wrap="none" rtlCol="0">
            <a:spAutoFit/>
          </a:bodyPr>
          <a:lstStyle/>
          <a:p>
            <a:r>
              <a:rPr lang="en-US" sz="2000" dirty="0">
                <a:solidFill>
                  <a:srgbClr val="92D050"/>
                </a:solidFill>
              </a:rPr>
              <a:t>Methylation</a:t>
            </a:r>
          </a:p>
        </p:txBody>
      </p:sp>
      <p:sp>
        <p:nvSpPr>
          <p:cNvPr id="30" name="TextBox 29">
            <a:extLst>
              <a:ext uri="{FF2B5EF4-FFF2-40B4-BE49-F238E27FC236}">
                <a16:creationId xmlns="" xmlns:a16="http://schemas.microsoft.com/office/drawing/2014/main" id="{EC6F1480-7873-554D-BD76-C52656E2CE1C}"/>
              </a:ext>
            </a:extLst>
          </p:cNvPr>
          <p:cNvSpPr txBox="1"/>
          <p:nvPr/>
        </p:nvSpPr>
        <p:spPr>
          <a:xfrm rot="5400000">
            <a:off x="8332440" y="5977056"/>
            <a:ext cx="726481" cy="400110"/>
          </a:xfrm>
          <a:prstGeom prst="rect">
            <a:avLst/>
          </a:prstGeom>
          <a:noFill/>
        </p:spPr>
        <p:txBody>
          <a:bodyPr wrap="none" rtlCol="0">
            <a:spAutoFit/>
          </a:bodyPr>
          <a:lstStyle/>
          <a:p>
            <a:r>
              <a:rPr lang="en-US" sz="2000" dirty="0">
                <a:solidFill>
                  <a:srgbClr val="0070C0"/>
                </a:solidFill>
              </a:rPr>
              <a:t>Exp.</a:t>
            </a:r>
          </a:p>
        </p:txBody>
      </p:sp>
      <p:sp>
        <p:nvSpPr>
          <p:cNvPr id="31" name="Right Arrow 30">
            <a:extLst>
              <a:ext uri="{FF2B5EF4-FFF2-40B4-BE49-F238E27FC236}">
                <a16:creationId xmlns="" xmlns:a16="http://schemas.microsoft.com/office/drawing/2014/main" id="{11226CC9-24DB-E048-B149-1DDB33B08B43}"/>
              </a:ext>
            </a:extLst>
          </p:cNvPr>
          <p:cNvSpPr/>
          <p:nvPr/>
        </p:nvSpPr>
        <p:spPr bwMode="auto">
          <a:xfrm rot="19800000">
            <a:off x="6018236" y="5505760"/>
            <a:ext cx="898343" cy="487406"/>
          </a:xfrm>
          <a:prstGeom prst="rightArrow">
            <a:avLst>
              <a:gd name="adj1" fmla="val 54224"/>
              <a:gd name="adj2" fmla="val 60088"/>
            </a:avLst>
          </a:prstGeom>
          <a:solidFill>
            <a:schemeClr val="bg1"/>
          </a:solidFill>
          <a:ln w="12700" cap="flat" cmpd="sng" algn="ctr">
            <a:solidFill>
              <a:schemeClr val="tx1"/>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ctr" defTabSz="912813"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chemeClr val="tx1"/>
              </a:solidFill>
              <a:effectLst/>
              <a:latin typeface="Arial" pitchFamily="-65" charset="0"/>
            </a:endParaRPr>
          </a:p>
        </p:txBody>
      </p:sp>
      <p:sp>
        <p:nvSpPr>
          <p:cNvPr id="32" name="TextBox 31">
            <a:extLst>
              <a:ext uri="{FF2B5EF4-FFF2-40B4-BE49-F238E27FC236}">
                <a16:creationId xmlns="" xmlns:a16="http://schemas.microsoft.com/office/drawing/2014/main" id="{1F1D3674-8F18-344D-A013-4F1281A80F3C}"/>
              </a:ext>
            </a:extLst>
          </p:cNvPr>
          <p:cNvSpPr txBox="1"/>
          <p:nvPr/>
        </p:nvSpPr>
        <p:spPr>
          <a:xfrm>
            <a:off x="7409240" y="58173"/>
            <a:ext cx="787395" cy="338554"/>
          </a:xfrm>
          <a:prstGeom prst="rect">
            <a:avLst/>
          </a:prstGeom>
          <a:noFill/>
        </p:spPr>
        <p:txBody>
          <a:bodyPr wrap="none" rtlCol="0">
            <a:spAutoFit/>
          </a:bodyPr>
          <a:lstStyle/>
          <a:p>
            <a:r>
              <a:rPr lang="en-US" sz="1600" dirty="0">
                <a:solidFill>
                  <a:srgbClr val="FF0000"/>
                </a:solidFill>
              </a:rPr>
              <a:t>NRGN</a:t>
            </a:r>
          </a:p>
        </p:txBody>
      </p:sp>
      <p:sp>
        <p:nvSpPr>
          <p:cNvPr id="3" name="Rectangle 2">
            <a:extLst>
              <a:ext uri="{FF2B5EF4-FFF2-40B4-BE49-F238E27FC236}">
                <a16:creationId xmlns="" xmlns:a16="http://schemas.microsoft.com/office/drawing/2014/main" id="{886036AC-A0E0-D140-B650-491AA2EE8688}"/>
              </a:ext>
            </a:extLst>
          </p:cNvPr>
          <p:cNvSpPr/>
          <p:nvPr/>
        </p:nvSpPr>
        <p:spPr>
          <a:xfrm>
            <a:off x="100453" y="2282905"/>
            <a:ext cx="2246937" cy="2862322"/>
          </a:xfrm>
          <a:prstGeom prst="rect">
            <a:avLst/>
          </a:prstGeom>
        </p:spPr>
        <p:txBody>
          <a:bodyPr wrap="square">
            <a:spAutoFit/>
          </a:bodyPr>
          <a:lstStyle/>
          <a:p>
            <a:r>
              <a:rPr lang="en-US" sz="2000" dirty="0">
                <a:solidFill>
                  <a:srgbClr val="FF0000"/>
                </a:solidFill>
              </a:rPr>
              <a:t>NGRN</a:t>
            </a:r>
            <a:r>
              <a:rPr lang="en-US" sz="2000" dirty="0"/>
              <a:t> </a:t>
            </a:r>
            <a:r>
              <a:rPr lang="en-US" sz="2000" b="0" dirty="0"/>
              <a:t>is a gene associated with the </a:t>
            </a:r>
            <a:r>
              <a:rPr lang="en-US" sz="2000" dirty="0">
                <a:solidFill>
                  <a:srgbClr val="FF0000"/>
                </a:solidFill>
              </a:rPr>
              <a:t>Synaptic vesicle pathway </a:t>
            </a:r>
            <a:r>
              <a:rPr lang="en-US" sz="2000" b="0" dirty="0"/>
              <a:t>and NGRN </a:t>
            </a:r>
            <a:r>
              <a:rPr lang="en-US" sz="2000" dirty="0">
                <a:solidFill>
                  <a:srgbClr val="0070C0"/>
                </a:solidFill>
              </a:rPr>
              <a:t>expression</a:t>
            </a:r>
            <a:r>
              <a:rPr lang="en-US" sz="2000" dirty="0"/>
              <a:t> </a:t>
            </a:r>
            <a:r>
              <a:rPr lang="en-US" sz="2000" b="0" dirty="0"/>
              <a:t>and</a:t>
            </a:r>
            <a:r>
              <a:rPr lang="en-US" sz="2000" dirty="0"/>
              <a:t> </a:t>
            </a:r>
            <a:r>
              <a:rPr lang="en-US" sz="2000" dirty="0">
                <a:solidFill>
                  <a:srgbClr val="92D050"/>
                </a:solidFill>
              </a:rPr>
              <a:t>methylation</a:t>
            </a:r>
            <a:r>
              <a:rPr lang="en-US" sz="2000" dirty="0"/>
              <a:t> </a:t>
            </a:r>
            <a:r>
              <a:rPr lang="en-US" sz="2000" b="0" dirty="0"/>
              <a:t>is</a:t>
            </a:r>
            <a:r>
              <a:rPr lang="en-US" sz="2000" dirty="0"/>
              <a:t> </a:t>
            </a:r>
            <a:r>
              <a:rPr lang="en-US" sz="2000" b="0" dirty="0"/>
              <a:t>correlated with </a:t>
            </a:r>
            <a:r>
              <a:rPr lang="en-US" sz="2000" dirty="0">
                <a:solidFill>
                  <a:srgbClr val="FFC000"/>
                </a:solidFill>
              </a:rPr>
              <a:t>Age</a:t>
            </a:r>
          </a:p>
        </p:txBody>
      </p:sp>
      <p:cxnSp>
        <p:nvCxnSpPr>
          <p:cNvPr id="34" name="Straight Connector 33">
            <a:extLst>
              <a:ext uri="{FF2B5EF4-FFF2-40B4-BE49-F238E27FC236}">
                <a16:creationId xmlns="" xmlns:a16="http://schemas.microsoft.com/office/drawing/2014/main" id="{8BC88B1D-0203-F94D-B822-939B83664E88}"/>
              </a:ext>
            </a:extLst>
          </p:cNvPr>
          <p:cNvCxnSpPr>
            <a:cxnSpLocks/>
          </p:cNvCxnSpPr>
          <p:nvPr/>
        </p:nvCxnSpPr>
        <p:spPr bwMode="auto">
          <a:xfrm>
            <a:off x="6966336" y="4055061"/>
            <a:ext cx="1580453" cy="0"/>
          </a:xfrm>
          <a:prstGeom prst="line">
            <a:avLst/>
          </a:prstGeom>
          <a:noFill/>
          <a:ln w="9525" cap="flat" cmpd="sng" algn="ctr">
            <a:solidFill>
              <a:schemeClr val="bg1">
                <a:lumMod val="50000"/>
              </a:schemeClr>
            </a:solidFill>
            <a:prstDash val="sysDash"/>
            <a:round/>
            <a:headEnd type="none" w="sm" len="sm"/>
            <a:tailEnd type="none" w="sm" len="sm"/>
          </a:ln>
          <a:effectLst/>
        </p:spPr>
      </p:cxnSp>
      <p:sp>
        <p:nvSpPr>
          <p:cNvPr id="37" name="TextBox 36">
            <a:extLst>
              <a:ext uri="{FF2B5EF4-FFF2-40B4-BE49-F238E27FC236}">
                <a16:creationId xmlns="" xmlns:a16="http://schemas.microsoft.com/office/drawing/2014/main" id="{26EB8976-3F99-714D-B4A7-65576241AB4B}"/>
              </a:ext>
            </a:extLst>
          </p:cNvPr>
          <p:cNvSpPr txBox="1"/>
          <p:nvPr/>
        </p:nvSpPr>
        <p:spPr>
          <a:xfrm rot="16200000">
            <a:off x="7036375" y="3784646"/>
            <a:ext cx="269626" cy="276999"/>
          </a:xfrm>
          <a:prstGeom prst="rect">
            <a:avLst/>
          </a:prstGeom>
          <a:noFill/>
        </p:spPr>
        <p:txBody>
          <a:bodyPr wrap="none" rtlCol="0">
            <a:spAutoFit/>
          </a:bodyPr>
          <a:lstStyle/>
          <a:p>
            <a:r>
              <a:rPr lang="en-US" dirty="0"/>
              <a:t>0</a:t>
            </a:r>
          </a:p>
        </p:txBody>
      </p:sp>
      <p:sp>
        <p:nvSpPr>
          <p:cNvPr id="38" name="TextBox 37">
            <a:extLst>
              <a:ext uri="{FF2B5EF4-FFF2-40B4-BE49-F238E27FC236}">
                <a16:creationId xmlns="" xmlns:a16="http://schemas.microsoft.com/office/drawing/2014/main" id="{F4A5D6AE-7DA4-EB45-924C-BBE101AE6B65}"/>
              </a:ext>
            </a:extLst>
          </p:cNvPr>
          <p:cNvSpPr txBox="1"/>
          <p:nvPr/>
        </p:nvSpPr>
        <p:spPr>
          <a:xfrm rot="16200000">
            <a:off x="7266253" y="3786749"/>
            <a:ext cx="354584" cy="276999"/>
          </a:xfrm>
          <a:prstGeom prst="rect">
            <a:avLst/>
          </a:prstGeom>
          <a:noFill/>
        </p:spPr>
        <p:txBody>
          <a:bodyPr wrap="none" rtlCol="0">
            <a:spAutoFit/>
          </a:bodyPr>
          <a:lstStyle/>
          <a:p>
            <a:r>
              <a:rPr lang="en-US" dirty="0"/>
              <a:t>20</a:t>
            </a:r>
          </a:p>
        </p:txBody>
      </p:sp>
      <p:sp>
        <p:nvSpPr>
          <p:cNvPr id="39" name="TextBox 38">
            <a:extLst>
              <a:ext uri="{FF2B5EF4-FFF2-40B4-BE49-F238E27FC236}">
                <a16:creationId xmlns="" xmlns:a16="http://schemas.microsoft.com/office/drawing/2014/main" id="{F5F31AA3-7356-0540-8A97-2A335007DEBD}"/>
              </a:ext>
            </a:extLst>
          </p:cNvPr>
          <p:cNvSpPr txBox="1"/>
          <p:nvPr/>
        </p:nvSpPr>
        <p:spPr>
          <a:xfrm rot="16200000">
            <a:off x="7584495" y="3790285"/>
            <a:ext cx="354584" cy="276999"/>
          </a:xfrm>
          <a:prstGeom prst="rect">
            <a:avLst/>
          </a:prstGeom>
          <a:noFill/>
        </p:spPr>
        <p:txBody>
          <a:bodyPr wrap="none" rtlCol="0">
            <a:spAutoFit/>
          </a:bodyPr>
          <a:lstStyle/>
          <a:p>
            <a:r>
              <a:rPr lang="en-US" dirty="0"/>
              <a:t>40</a:t>
            </a:r>
          </a:p>
        </p:txBody>
      </p:sp>
      <p:sp>
        <p:nvSpPr>
          <p:cNvPr id="40" name="TextBox 39">
            <a:extLst>
              <a:ext uri="{FF2B5EF4-FFF2-40B4-BE49-F238E27FC236}">
                <a16:creationId xmlns="" xmlns:a16="http://schemas.microsoft.com/office/drawing/2014/main" id="{55F32BF8-2D62-EB46-82E1-5409E223ACE6}"/>
              </a:ext>
            </a:extLst>
          </p:cNvPr>
          <p:cNvSpPr txBox="1"/>
          <p:nvPr/>
        </p:nvSpPr>
        <p:spPr>
          <a:xfrm rot="16200000">
            <a:off x="7897228" y="3779971"/>
            <a:ext cx="354584" cy="276999"/>
          </a:xfrm>
          <a:prstGeom prst="rect">
            <a:avLst/>
          </a:prstGeom>
          <a:noFill/>
        </p:spPr>
        <p:txBody>
          <a:bodyPr wrap="none" rtlCol="0">
            <a:spAutoFit/>
          </a:bodyPr>
          <a:lstStyle/>
          <a:p>
            <a:r>
              <a:rPr lang="en-US" dirty="0"/>
              <a:t>60</a:t>
            </a:r>
          </a:p>
        </p:txBody>
      </p:sp>
      <p:sp>
        <p:nvSpPr>
          <p:cNvPr id="41" name="TextBox 40">
            <a:extLst>
              <a:ext uri="{FF2B5EF4-FFF2-40B4-BE49-F238E27FC236}">
                <a16:creationId xmlns="" xmlns:a16="http://schemas.microsoft.com/office/drawing/2014/main" id="{EB42E556-5028-544A-8277-FE4D8D2CDE8D}"/>
              </a:ext>
            </a:extLst>
          </p:cNvPr>
          <p:cNvSpPr txBox="1"/>
          <p:nvPr/>
        </p:nvSpPr>
        <p:spPr>
          <a:xfrm rot="16200000">
            <a:off x="8218909" y="3779971"/>
            <a:ext cx="354584" cy="276999"/>
          </a:xfrm>
          <a:prstGeom prst="rect">
            <a:avLst/>
          </a:prstGeom>
          <a:noFill/>
        </p:spPr>
        <p:txBody>
          <a:bodyPr wrap="none" rtlCol="0">
            <a:spAutoFit/>
          </a:bodyPr>
          <a:lstStyle/>
          <a:p>
            <a:r>
              <a:rPr lang="en-US" dirty="0"/>
              <a:t>80</a:t>
            </a:r>
          </a:p>
        </p:txBody>
      </p:sp>
    </p:spTree>
    <p:extLst>
      <p:ext uri="{BB962C8B-B14F-4D97-AF65-F5344CB8AC3E}">
        <p14:creationId xmlns:p14="http://schemas.microsoft.com/office/powerpoint/2010/main" val="25843222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6060" y="100088"/>
            <a:ext cx="8251879" cy="994172"/>
          </a:xfrm>
        </p:spPr>
        <p:txBody>
          <a:bodyPr>
            <a:normAutofit fontScale="90000"/>
          </a:bodyPr>
          <a:lstStyle/>
          <a:p>
            <a:r>
              <a:rPr lang="en-US" dirty="0"/>
              <a:t>A core issue addressed by </a:t>
            </a:r>
            <a:r>
              <a:rPr lang="en-US" dirty="0" err="1"/>
              <a:t>PsychENCODE</a:t>
            </a:r>
            <a:r>
              <a:rPr lang="en-US" dirty="0"/>
              <a:t>: </a:t>
            </a:r>
            <a:br>
              <a:rPr lang="en-US" dirty="0"/>
            </a:br>
            <a:r>
              <a:rPr lang="en-US" dirty="0"/>
              <a:t>Using functional genomics to reveal molecular mechanisms between genotype and phenotype in brain disorders</a:t>
            </a:r>
          </a:p>
        </p:txBody>
      </p:sp>
      <p:grpSp>
        <p:nvGrpSpPr>
          <p:cNvPr id="189" name="Group 188">
            <a:extLst>
              <a:ext uri="{FF2B5EF4-FFF2-40B4-BE49-F238E27FC236}">
                <a16:creationId xmlns="" xmlns:a16="http://schemas.microsoft.com/office/drawing/2014/main" id="{A8EB31BC-8B5B-E643-B687-9DE3FB10859C}"/>
              </a:ext>
            </a:extLst>
          </p:cNvPr>
          <p:cNvGrpSpPr/>
          <p:nvPr/>
        </p:nvGrpSpPr>
        <p:grpSpPr>
          <a:xfrm>
            <a:off x="6036843" y="1499234"/>
            <a:ext cx="2478507" cy="2582531"/>
            <a:chOff x="2964494" y="1732666"/>
            <a:chExt cx="3304676" cy="3443374"/>
          </a:xfrm>
        </p:grpSpPr>
        <p:grpSp>
          <p:nvGrpSpPr>
            <p:cNvPr id="12" name="Group 11">
              <a:extLst>
                <a:ext uri="{FF2B5EF4-FFF2-40B4-BE49-F238E27FC236}">
                  <a16:creationId xmlns="" xmlns:a16="http://schemas.microsoft.com/office/drawing/2014/main" id="{51A55154-8BFC-5143-8382-4D8AF09FF3F2}"/>
                </a:ext>
              </a:extLst>
            </p:cNvPr>
            <p:cNvGrpSpPr/>
            <p:nvPr/>
          </p:nvGrpSpPr>
          <p:grpSpPr>
            <a:xfrm>
              <a:off x="3133718" y="1732666"/>
              <a:ext cx="3135452" cy="3443374"/>
              <a:chOff x="5303453" y="958078"/>
              <a:chExt cx="3135452" cy="3443374"/>
            </a:xfrm>
          </p:grpSpPr>
          <p:sp>
            <p:nvSpPr>
              <p:cNvPr id="22" name="Double Bracket 21">
                <a:extLst>
                  <a:ext uri="{FF2B5EF4-FFF2-40B4-BE49-F238E27FC236}">
                    <a16:creationId xmlns="" xmlns:a16="http://schemas.microsoft.com/office/drawing/2014/main" id="{791A71FA-E4D1-C248-95D7-E65D23997FD4}"/>
                  </a:ext>
                </a:extLst>
              </p:cNvPr>
              <p:cNvSpPr/>
              <p:nvPr/>
            </p:nvSpPr>
            <p:spPr>
              <a:xfrm>
                <a:off x="5303453" y="2875244"/>
                <a:ext cx="2577669" cy="1333988"/>
              </a:xfrm>
              <a:prstGeom prst="bracketPair">
                <a:avLst>
                  <a:gd name="adj" fmla="val 4834"/>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338"/>
              </a:p>
            </p:txBody>
          </p:sp>
          <p:sp>
            <p:nvSpPr>
              <p:cNvPr id="28" name="Triangle 27">
                <a:extLst>
                  <a:ext uri="{FF2B5EF4-FFF2-40B4-BE49-F238E27FC236}">
                    <a16:creationId xmlns="" xmlns:a16="http://schemas.microsoft.com/office/drawing/2014/main" id="{9CCA9BDE-538E-8044-9EB3-D549C7EF68A5}"/>
                  </a:ext>
                </a:extLst>
              </p:cNvPr>
              <p:cNvSpPr/>
              <p:nvPr/>
            </p:nvSpPr>
            <p:spPr>
              <a:xfrm>
                <a:off x="6932428" y="3429297"/>
                <a:ext cx="166773" cy="166773"/>
              </a:xfrm>
              <a:prstGeom prst="triangle">
                <a:avLst/>
              </a:prstGeom>
              <a:noFill/>
              <a:ln w="254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8"/>
              </a:p>
            </p:txBody>
          </p:sp>
          <p:sp>
            <p:nvSpPr>
              <p:cNvPr id="29" name="Rectangle 28">
                <a:extLst>
                  <a:ext uri="{FF2B5EF4-FFF2-40B4-BE49-F238E27FC236}">
                    <a16:creationId xmlns="" xmlns:a16="http://schemas.microsoft.com/office/drawing/2014/main" id="{A1BAA7E5-D65B-2D49-A3C5-6E6F68CA8A9C}"/>
                  </a:ext>
                </a:extLst>
              </p:cNvPr>
              <p:cNvSpPr/>
              <p:nvPr/>
            </p:nvSpPr>
            <p:spPr>
              <a:xfrm>
                <a:off x="6680883" y="3434458"/>
                <a:ext cx="166773" cy="166773"/>
              </a:xfrm>
              <a:prstGeom prst="rect">
                <a:avLst/>
              </a:prstGeom>
              <a:noFill/>
              <a:ln w="25400">
                <a:solidFill>
                  <a:schemeClr val="bg1">
                    <a:lumMod val="8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8" dirty="0"/>
              </a:p>
            </p:txBody>
          </p:sp>
          <p:sp>
            <p:nvSpPr>
              <p:cNvPr id="30" name="Triangle 29">
                <a:extLst>
                  <a:ext uri="{FF2B5EF4-FFF2-40B4-BE49-F238E27FC236}">
                    <a16:creationId xmlns="" xmlns:a16="http://schemas.microsoft.com/office/drawing/2014/main" id="{05855B67-2BEB-774C-B67E-53D9D8D98474}"/>
                  </a:ext>
                </a:extLst>
              </p:cNvPr>
              <p:cNvSpPr/>
              <p:nvPr/>
            </p:nvSpPr>
            <p:spPr>
              <a:xfrm>
                <a:off x="7449090" y="3423882"/>
                <a:ext cx="166773" cy="166773"/>
              </a:xfrm>
              <a:prstGeom prst="triangle">
                <a:avLst/>
              </a:prstGeom>
              <a:noFill/>
              <a:ln w="254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8"/>
              </a:p>
            </p:txBody>
          </p:sp>
          <p:sp>
            <p:nvSpPr>
              <p:cNvPr id="31" name="Rectangle 30">
                <a:extLst>
                  <a:ext uri="{FF2B5EF4-FFF2-40B4-BE49-F238E27FC236}">
                    <a16:creationId xmlns="" xmlns:a16="http://schemas.microsoft.com/office/drawing/2014/main" id="{D760290F-323C-8445-93F5-4754737B01C6}"/>
                  </a:ext>
                </a:extLst>
              </p:cNvPr>
              <p:cNvSpPr/>
              <p:nvPr/>
            </p:nvSpPr>
            <p:spPr>
              <a:xfrm>
                <a:off x="7186096" y="3428589"/>
                <a:ext cx="166773" cy="166773"/>
              </a:xfrm>
              <a:prstGeom prst="rect">
                <a:avLst/>
              </a:prstGeom>
              <a:noFill/>
              <a:ln w="25400">
                <a:solidFill>
                  <a:schemeClr val="bg1">
                    <a:lumMod val="8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8" dirty="0"/>
              </a:p>
            </p:txBody>
          </p:sp>
          <p:cxnSp>
            <p:nvCxnSpPr>
              <p:cNvPr id="32" name="Straight Connector 31">
                <a:extLst>
                  <a:ext uri="{FF2B5EF4-FFF2-40B4-BE49-F238E27FC236}">
                    <a16:creationId xmlns="" xmlns:a16="http://schemas.microsoft.com/office/drawing/2014/main" id="{6D8209C0-B1D5-1B43-A6D0-18FF28CBC4AA}"/>
                  </a:ext>
                </a:extLst>
              </p:cNvPr>
              <p:cNvCxnSpPr/>
              <p:nvPr/>
            </p:nvCxnSpPr>
            <p:spPr>
              <a:xfrm flipV="1">
                <a:off x="5449387" y="3333745"/>
                <a:ext cx="2531528" cy="454"/>
              </a:xfrm>
              <a:prstGeom prst="line">
                <a:avLst/>
              </a:prstGeom>
              <a:ln>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 xmlns:a16="http://schemas.microsoft.com/office/drawing/2014/main" id="{E391CDA2-E461-AF4C-B77B-6FE6C857A7F1}"/>
                  </a:ext>
                </a:extLst>
              </p:cNvPr>
              <p:cNvCxnSpPr/>
              <p:nvPr/>
            </p:nvCxnSpPr>
            <p:spPr>
              <a:xfrm flipV="1">
                <a:off x="5445003" y="3765544"/>
                <a:ext cx="2531528" cy="454"/>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34" name="Oval 33">
                <a:extLst>
                  <a:ext uri="{FF2B5EF4-FFF2-40B4-BE49-F238E27FC236}">
                    <a16:creationId xmlns="" xmlns:a16="http://schemas.microsoft.com/office/drawing/2014/main" id="{4BA9B79E-F15B-864F-B75D-0968ADC3988D}"/>
                  </a:ext>
                </a:extLst>
              </p:cNvPr>
              <p:cNvSpPr/>
              <p:nvPr/>
            </p:nvSpPr>
            <p:spPr>
              <a:xfrm>
                <a:off x="6154648" y="3908002"/>
                <a:ext cx="184687" cy="183706"/>
              </a:xfrm>
              <a:prstGeom prst="ellipse">
                <a:avLst/>
              </a:prstGeom>
              <a:noFill/>
              <a:ln w="25400">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8"/>
              </a:p>
            </p:txBody>
          </p:sp>
          <p:sp>
            <p:nvSpPr>
              <p:cNvPr id="35" name="Oval 34">
                <a:extLst>
                  <a:ext uri="{FF2B5EF4-FFF2-40B4-BE49-F238E27FC236}">
                    <a16:creationId xmlns="" xmlns:a16="http://schemas.microsoft.com/office/drawing/2014/main" id="{06D304F1-12CB-9041-948A-388E574DA64E}"/>
                  </a:ext>
                </a:extLst>
              </p:cNvPr>
              <p:cNvSpPr/>
              <p:nvPr/>
            </p:nvSpPr>
            <p:spPr>
              <a:xfrm>
                <a:off x="6868558" y="3911257"/>
                <a:ext cx="184687" cy="183706"/>
              </a:xfrm>
              <a:prstGeom prst="ellipse">
                <a:avLst/>
              </a:prstGeom>
              <a:noFill/>
              <a:ln w="25400">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8"/>
              </a:p>
            </p:txBody>
          </p:sp>
          <p:sp>
            <p:nvSpPr>
              <p:cNvPr id="36" name="Oval 35">
                <a:extLst>
                  <a:ext uri="{FF2B5EF4-FFF2-40B4-BE49-F238E27FC236}">
                    <a16:creationId xmlns="" xmlns:a16="http://schemas.microsoft.com/office/drawing/2014/main" id="{03CF184F-61EF-AE4C-A8AA-50891F9D4841}"/>
                  </a:ext>
                </a:extLst>
              </p:cNvPr>
              <p:cNvSpPr/>
              <p:nvPr/>
            </p:nvSpPr>
            <p:spPr>
              <a:xfrm>
                <a:off x="6520434" y="3908002"/>
                <a:ext cx="184687" cy="183706"/>
              </a:xfrm>
              <a:prstGeom prst="ellipse">
                <a:avLst/>
              </a:prstGeom>
              <a:noFill/>
              <a:ln w="25400">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8"/>
              </a:p>
            </p:txBody>
          </p:sp>
          <p:sp>
            <p:nvSpPr>
              <p:cNvPr id="37" name="Oval 36">
                <a:extLst>
                  <a:ext uri="{FF2B5EF4-FFF2-40B4-BE49-F238E27FC236}">
                    <a16:creationId xmlns="" xmlns:a16="http://schemas.microsoft.com/office/drawing/2014/main" id="{9C576FCC-31B6-0E45-A03D-F0E45692F7FB}"/>
                  </a:ext>
                </a:extLst>
              </p:cNvPr>
              <p:cNvSpPr/>
              <p:nvPr/>
            </p:nvSpPr>
            <p:spPr>
              <a:xfrm>
                <a:off x="5787169" y="3899144"/>
                <a:ext cx="184687" cy="183706"/>
              </a:xfrm>
              <a:prstGeom prst="ellipse">
                <a:avLst/>
              </a:prstGeom>
              <a:noFill/>
              <a:ln w="25400">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8"/>
              </a:p>
            </p:txBody>
          </p:sp>
          <p:sp>
            <p:nvSpPr>
              <p:cNvPr id="38" name="TextBox 37">
                <a:extLst>
                  <a:ext uri="{FF2B5EF4-FFF2-40B4-BE49-F238E27FC236}">
                    <a16:creationId xmlns="" xmlns:a16="http://schemas.microsoft.com/office/drawing/2014/main" id="{C514DDC4-D867-A942-B15E-9DEEBDF2B717}"/>
                  </a:ext>
                </a:extLst>
              </p:cNvPr>
              <p:cNvSpPr txBox="1"/>
              <p:nvPr/>
            </p:nvSpPr>
            <p:spPr>
              <a:xfrm>
                <a:off x="6191642" y="4134712"/>
                <a:ext cx="885727" cy="266740"/>
              </a:xfrm>
              <a:prstGeom prst="rect">
                <a:avLst/>
              </a:prstGeom>
              <a:noFill/>
            </p:spPr>
            <p:txBody>
              <a:bodyPr wrap="square" rtlCol="0">
                <a:spAutoFit/>
              </a:bodyPr>
              <a:lstStyle/>
              <a:p>
                <a:r>
                  <a:rPr lang="en-US" sz="700" dirty="0">
                    <a:latin typeface="Courier" charset="0"/>
                    <a:ea typeface="Courier" charset="0"/>
                    <a:cs typeface="Courier" charset="0"/>
                  </a:rPr>
                  <a:t>Genotype</a:t>
                </a:r>
              </a:p>
            </p:txBody>
          </p:sp>
          <p:sp>
            <p:nvSpPr>
              <p:cNvPr id="39" name="Oval 38">
                <a:extLst>
                  <a:ext uri="{FF2B5EF4-FFF2-40B4-BE49-F238E27FC236}">
                    <a16:creationId xmlns="" xmlns:a16="http://schemas.microsoft.com/office/drawing/2014/main" id="{6D561C5F-3CB3-684C-894A-8BF029BE1AB4}"/>
                  </a:ext>
                </a:extLst>
              </p:cNvPr>
              <p:cNvSpPr/>
              <p:nvPr/>
            </p:nvSpPr>
            <p:spPr>
              <a:xfrm>
                <a:off x="5965520" y="1941751"/>
                <a:ext cx="184687" cy="183706"/>
              </a:xfrm>
              <a:prstGeom prst="ellipse">
                <a:avLst/>
              </a:prstGeom>
              <a:noFill/>
              <a:ln w="25400">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8"/>
              </a:p>
            </p:txBody>
          </p:sp>
          <p:sp>
            <p:nvSpPr>
              <p:cNvPr id="40" name="Oval 39">
                <a:extLst>
                  <a:ext uri="{FF2B5EF4-FFF2-40B4-BE49-F238E27FC236}">
                    <a16:creationId xmlns="" xmlns:a16="http://schemas.microsoft.com/office/drawing/2014/main" id="{5ED60382-2B80-F840-98ED-C5698701FD4F}"/>
                  </a:ext>
                </a:extLst>
              </p:cNvPr>
              <p:cNvSpPr/>
              <p:nvPr/>
            </p:nvSpPr>
            <p:spPr>
              <a:xfrm>
                <a:off x="6409499" y="1349486"/>
                <a:ext cx="184687" cy="183706"/>
              </a:xfrm>
              <a:prstGeom prst="ellipse">
                <a:avLst/>
              </a:prstGeom>
              <a:noFill/>
              <a:ln w="25400">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8"/>
              </a:p>
            </p:txBody>
          </p:sp>
          <p:sp>
            <p:nvSpPr>
              <p:cNvPr id="41" name="Oval 40">
                <a:extLst>
                  <a:ext uri="{FF2B5EF4-FFF2-40B4-BE49-F238E27FC236}">
                    <a16:creationId xmlns="" xmlns:a16="http://schemas.microsoft.com/office/drawing/2014/main" id="{86009557-833E-5E47-A5FC-E05A1D61570B}"/>
                  </a:ext>
                </a:extLst>
              </p:cNvPr>
              <p:cNvSpPr/>
              <p:nvPr/>
            </p:nvSpPr>
            <p:spPr>
              <a:xfrm>
                <a:off x="6681791" y="1351272"/>
                <a:ext cx="184687" cy="183706"/>
              </a:xfrm>
              <a:prstGeom prst="ellipse">
                <a:avLst/>
              </a:prstGeom>
              <a:noFill/>
              <a:ln w="25400">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8"/>
              </a:p>
            </p:txBody>
          </p:sp>
          <p:sp>
            <p:nvSpPr>
              <p:cNvPr id="42" name="Rectangle 41">
                <a:extLst>
                  <a:ext uri="{FF2B5EF4-FFF2-40B4-BE49-F238E27FC236}">
                    <a16:creationId xmlns="" xmlns:a16="http://schemas.microsoft.com/office/drawing/2014/main" id="{E7D6BB8B-2D20-644D-9C3C-23B64004BBD9}"/>
                  </a:ext>
                </a:extLst>
              </p:cNvPr>
              <p:cNvSpPr/>
              <p:nvPr/>
            </p:nvSpPr>
            <p:spPr>
              <a:xfrm>
                <a:off x="6681238" y="1380037"/>
                <a:ext cx="321029" cy="177057"/>
              </a:xfrm>
              <a:prstGeom prst="rect">
                <a:avLst/>
              </a:prstGeom>
            </p:spPr>
            <p:txBody>
              <a:bodyPr wrap="none">
                <a:spAutoFit/>
              </a:bodyPr>
              <a:lstStyle/>
              <a:p>
                <a:r>
                  <a:rPr lang="en-US" sz="263" dirty="0">
                    <a:solidFill>
                      <a:schemeClr val="bg1">
                        <a:lumMod val="65000"/>
                      </a:schemeClr>
                    </a:solidFill>
                  </a:rPr>
                  <a:t>AGE</a:t>
                </a:r>
              </a:p>
            </p:txBody>
          </p:sp>
          <p:sp>
            <p:nvSpPr>
              <p:cNvPr id="43" name="Rectangle 42">
                <a:extLst>
                  <a:ext uri="{FF2B5EF4-FFF2-40B4-BE49-F238E27FC236}">
                    <a16:creationId xmlns="" xmlns:a16="http://schemas.microsoft.com/office/drawing/2014/main" id="{517657D3-7ABC-2B4C-BBB6-3B301B69F189}"/>
                  </a:ext>
                </a:extLst>
              </p:cNvPr>
              <p:cNvSpPr/>
              <p:nvPr/>
            </p:nvSpPr>
            <p:spPr>
              <a:xfrm>
                <a:off x="6402996" y="1374437"/>
                <a:ext cx="321029" cy="177057"/>
              </a:xfrm>
              <a:prstGeom prst="rect">
                <a:avLst/>
              </a:prstGeom>
            </p:spPr>
            <p:txBody>
              <a:bodyPr wrap="none">
                <a:spAutoFit/>
              </a:bodyPr>
              <a:lstStyle/>
              <a:p>
                <a:r>
                  <a:rPr lang="en-US" sz="263" dirty="0">
                    <a:solidFill>
                      <a:schemeClr val="bg1">
                        <a:lumMod val="65000"/>
                      </a:schemeClr>
                    </a:solidFill>
                  </a:rPr>
                  <a:t>BPD</a:t>
                </a:r>
              </a:p>
            </p:txBody>
          </p:sp>
          <p:sp>
            <p:nvSpPr>
              <p:cNvPr id="44" name="Oval 43">
                <a:extLst>
                  <a:ext uri="{FF2B5EF4-FFF2-40B4-BE49-F238E27FC236}">
                    <a16:creationId xmlns="" xmlns:a16="http://schemas.microsoft.com/office/drawing/2014/main" id="{AF6ABA05-872D-E14F-8C7A-15D1078BA778}"/>
                  </a:ext>
                </a:extLst>
              </p:cNvPr>
              <p:cNvSpPr/>
              <p:nvPr/>
            </p:nvSpPr>
            <p:spPr>
              <a:xfrm>
                <a:off x="6780828" y="2457355"/>
                <a:ext cx="184687" cy="183706"/>
              </a:xfrm>
              <a:prstGeom prst="ellipse">
                <a:avLst/>
              </a:prstGeom>
              <a:noFill/>
              <a:ln w="25400">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8"/>
              </a:p>
            </p:txBody>
          </p:sp>
          <p:sp>
            <p:nvSpPr>
              <p:cNvPr id="45" name="Oval 44">
                <a:extLst>
                  <a:ext uri="{FF2B5EF4-FFF2-40B4-BE49-F238E27FC236}">
                    <a16:creationId xmlns="" xmlns:a16="http://schemas.microsoft.com/office/drawing/2014/main" id="{C70464A4-158E-D047-B939-0413BB6136B0}"/>
                  </a:ext>
                </a:extLst>
              </p:cNvPr>
              <p:cNvSpPr/>
              <p:nvPr/>
            </p:nvSpPr>
            <p:spPr>
              <a:xfrm>
                <a:off x="5851516" y="2455279"/>
                <a:ext cx="184687" cy="183706"/>
              </a:xfrm>
              <a:prstGeom prst="ellipse">
                <a:avLst/>
              </a:prstGeom>
              <a:solidFill>
                <a:schemeClr val="bg1"/>
              </a:solidFill>
              <a:ln w="25400">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8"/>
              </a:p>
            </p:txBody>
          </p:sp>
          <p:sp>
            <p:nvSpPr>
              <p:cNvPr id="46" name="Oval 45">
                <a:extLst>
                  <a:ext uri="{FF2B5EF4-FFF2-40B4-BE49-F238E27FC236}">
                    <a16:creationId xmlns="" xmlns:a16="http://schemas.microsoft.com/office/drawing/2014/main" id="{B2C74195-9496-C048-9301-5AED0A731847}"/>
                  </a:ext>
                </a:extLst>
              </p:cNvPr>
              <p:cNvSpPr/>
              <p:nvPr/>
            </p:nvSpPr>
            <p:spPr>
              <a:xfrm>
                <a:off x="6489982" y="2459333"/>
                <a:ext cx="184687" cy="183706"/>
              </a:xfrm>
              <a:prstGeom prst="ellipse">
                <a:avLst/>
              </a:prstGeom>
              <a:solidFill>
                <a:srgbClr val="FFFFFF"/>
              </a:solidFill>
              <a:ln w="25400">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8"/>
              </a:p>
            </p:txBody>
          </p:sp>
          <p:sp>
            <p:nvSpPr>
              <p:cNvPr id="47" name="Oval 46">
                <a:extLst>
                  <a:ext uri="{FF2B5EF4-FFF2-40B4-BE49-F238E27FC236}">
                    <a16:creationId xmlns="" xmlns:a16="http://schemas.microsoft.com/office/drawing/2014/main" id="{24464C73-19E2-0D40-B6BA-8E7E102670CA}"/>
                  </a:ext>
                </a:extLst>
              </p:cNvPr>
              <p:cNvSpPr/>
              <p:nvPr/>
            </p:nvSpPr>
            <p:spPr>
              <a:xfrm>
                <a:off x="6933153" y="1947825"/>
                <a:ext cx="184687" cy="183706"/>
              </a:xfrm>
              <a:prstGeom prst="ellipse">
                <a:avLst/>
              </a:prstGeom>
              <a:solidFill>
                <a:srgbClr val="FFFFFF"/>
              </a:solidFill>
              <a:ln w="25400">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8"/>
              </a:p>
            </p:txBody>
          </p:sp>
          <p:sp>
            <p:nvSpPr>
              <p:cNvPr id="48" name="Oval 47">
                <a:extLst>
                  <a:ext uri="{FF2B5EF4-FFF2-40B4-BE49-F238E27FC236}">
                    <a16:creationId xmlns="" xmlns:a16="http://schemas.microsoft.com/office/drawing/2014/main" id="{1B1A993D-B4B0-2740-8C10-0BE53686447F}"/>
                  </a:ext>
                </a:extLst>
              </p:cNvPr>
              <p:cNvSpPr/>
              <p:nvPr/>
            </p:nvSpPr>
            <p:spPr>
              <a:xfrm>
                <a:off x="6600398" y="1949891"/>
                <a:ext cx="184687" cy="183706"/>
              </a:xfrm>
              <a:prstGeom prst="ellipse">
                <a:avLst/>
              </a:prstGeom>
              <a:solidFill>
                <a:srgbClr val="FFFFFF"/>
              </a:solidFill>
              <a:ln w="25400">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8"/>
              </a:p>
            </p:txBody>
          </p:sp>
          <p:sp>
            <p:nvSpPr>
              <p:cNvPr id="49" name="Oval 48">
                <a:extLst>
                  <a:ext uri="{FF2B5EF4-FFF2-40B4-BE49-F238E27FC236}">
                    <a16:creationId xmlns="" xmlns:a16="http://schemas.microsoft.com/office/drawing/2014/main" id="{ED505A7A-9AF9-B244-BB69-0E62D76CB458}"/>
                  </a:ext>
                </a:extLst>
              </p:cNvPr>
              <p:cNvSpPr/>
              <p:nvPr/>
            </p:nvSpPr>
            <p:spPr>
              <a:xfrm>
                <a:off x="6282891" y="1951416"/>
                <a:ext cx="184687" cy="183706"/>
              </a:xfrm>
              <a:prstGeom prst="ellipse">
                <a:avLst/>
              </a:prstGeom>
              <a:solidFill>
                <a:srgbClr val="FFFFFF"/>
              </a:solidFill>
              <a:ln w="25400">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8"/>
              </a:p>
            </p:txBody>
          </p:sp>
          <p:sp>
            <p:nvSpPr>
              <p:cNvPr id="50" name="Oval 49">
                <a:extLst>
                  <a:ext uri="{FF2B5EF4-FFF2-40B4-BE49-F238E27FC236}">
                    <a16:creationId xmlns="" xmlns:a16="http://schemas.microsoft.com/office/drawing/2014/main" id="{CB2E34C6-60F9-294B-8A82-6356167D402A}"/>
                  </a:ext>
                </a:extLst>
              </p:cNvPr>
              <p:cNvSpPr/>
              <p:nvPr/>
            </p:nvSpPr>
            <p:spPr>
              <a:xfrm>
                <a:off x="6176109" y="2462683"/>
                <a:ext cx="184687" cy="183706"/>
              </a:xfrm>
              <a:prstGeom prst="ellipse">
                <a:avLst/>
              </a:prstGeom>
              <a:solidFill>
                <a:schemeClr val="bg1"/>
              </a:solidFill>
              <a:ln w="25400">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8"/>
              </a:p>
            </p:txBody>
          </p:sp>
          <p:sp>
            <p:nvSpPr>
              <p:cNvPr id="51" name="Oval 50">
                <a:extLst>
                  <a:ext uri="{FF2B5EF4-FFF2-40B4-BE49-F238E27FC236}">
                    <a16:creationId xmlns="" xmlns:a16="http://schemas.microsoft.com/office/drawing/2014/main" id="{D0D545D9-8013-4C47-804E-4F20E122AF82}"/>
                  </a:ext>
                </a:extLst>
              </p:cNvPr>
              <p:cNvSpPr/>
              <p:nvPr/>
            </p:nvSpPr>
            <p:spPr>
              <a:xfrm>
                <a:off x="7085426" y="2451563"/>
                <a:ext cx="184687" cy="183706"/>
              </a:xfrm>
              <a:prstGeom prst="ellipse">
                <a:avLst/>
              </a:prstGeom>
              <a:solidFill>
                <a:srgbClr val="FFFFFF"/>
              </a:solidFill>
              <a:ln w="25400">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8"/>
              </a:p>
            </p:txBody>
          </p:sp>
          <p:sp>
            <p:nvSpPr>
              <p:cNvPr id="52" name="Oval 51">
                <a:extLst>
                  <a:ext uri="{FF2B5EF4-FFF2-40B4-BE49-F238E27FC236}">
                    <a16:creationId xmlns="" xmlns:a16="http://schemas.microsoft.com/office/drawing/2014/main" id="{82C4BBF4-32FA-7444-8F34-CAFEA5AD6B11}"/>
                  </a:ext>
                </a:extLst>
              </p:cNvPr>
              <p:cNvSpPr/>
              <p:nvPr/>
            </p:nvSpPr>
            <p:spPr>
              <a:xfrm>
                <a:off x="6117511" y="1345459"/>
                <a:ext cx="184687" cy="183706"/>
              </a:xfrm>
              <a:prstGeom prst="ellipse">
                <a:avLst/>
              </a:prstGeom>
              <a:solidFill>
                <a:srgbClr val="FFFFFF"/>
              </a:solidFill>
              <a:ln w="25400">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8"/>
              </a:p>
            </p:txBody>
          </p:sp>
          <p:sp>
            <p:nvSpPr>
              <p:cNvPr id="53" name="Rectangle 52">
                <a:extLst>
                  <a:ext uri="{FF2B5EF4-FFF2-40B4-BE49-F238E27FC236}">
                    <a16:creationId xmlns="" xmlns:a16="http://schemas.microsoft.com/office/drawing/2014/main" id="{1025EA87-6056-234D-B7C1-8CB497EFB4A6}"/>
                  </a:ext>
                </a:extLst>
              </p:cNvPr>
              <p:cNvSpPr/>
              <p:nvPr/>
            </p:nvSpPr>
            <p:spPr>
              <a:xfrm>
                <a:off x="6111980" y="1378714"/>
                <a:ext cx="312480" cy="177057"/>
              </a:xfrm>
              <a:prstGeom prst="rect">
                <a:avLst/>
              </a:prstGeom>
            </p:spPr>
            <p:txBody>
              <a:bodyPr wrap="none">
                <a:spAutoFit/>
              </a:bodyPr>
              <a:lstStyle/>
              <a:p>
                <a:r>
                  <a:rPr lang="en-US" sz="263" dirty="0">
                    <a:solidFill>
                      <a:schemeClr val="bg1">
                        <a:lumMod val="65000"/>
                      </a:schemeClr>
                    </a:solidFill>
                  </a:rPr>
                  <a:t>SCZ</a:t>
                </a:r>
              </a:p>
            </p:txBody>
          </p:sp>
          <p:sp>
            <p:nvSpPr>
              <p:cNvPr id="54" name="TextBox 53">
                <a:extLst>
                  <a:ext uri="{FF2B5EF4-FFF2-40B4-BE49-F238E27FC236}">
                    <a16:creationId xmlns="" xmlns:a16="http://schemas.microsoft.com/office/drawing/2014/main" id="{3A6AC6A7-90E1-DB47-9CA7-4A7BD45CD085}"/>
                  </a:ext>
                </a:extLst>
              </p:cNvPr>
              <p:cNvSpPr txBox="1"/>
              <p:nvPr/>
            </p:nvSpPr>
            <p:spPr>
              <a:xfrm>
                <a:off x="6173744" y="958078"/>
                <a:ext cx="950865" cy="266740"/>
              </a:xfrm>
              <a:prstGeom prst="rect">
                <a:avLst/>
              </a:prstGeom>
              <a:noFill/>
            </p:spPr>
            <p:txBody>
              <a:bodyPr wrap="square" rtlCol="0">
                <a:spAutoFit/>
              </a:bodyPr>
              <a:lstStyle/>
              <a:p>
                <a:r>
                  <a:rPr lang="en-US" sz="700" dirty="0">
                    <a:latin typeface="Courier" charset="0"/>
                    <a:ea typeface="Courier" charset="0"/>
                    <a:cs typeface="Courier" charset="0"/>
                  </a:rPr>
                  <a:t>Phenotype</a:t>
                </a:r>
              </a:p>
            </p:txBody>
          </p:sp>
          <p:sp>
            <p:nvSpPr>
              <p:cNvPr id="55" name="Rectangle 54">
                <a:extLst>
                  <a:ext uri="{FF2B5EF4-FFF2-40B4-BE49-F238E27FC236}">
                    <a16:creationId xmlns="" xmlns:a16="http://schemas.microsoft.com/office/drawing/2014/main" id="{1365C241-4B68-3647-8435-85251D8E249A}"/>
                  </a:ext>
                </a:extLst>
              </p:cNvPr>
              <p:cNvSpPr/>
              <p:nvPr/>
            </p:nvSpPr>
            <p:spPr>
              <a:xfrm>
                <a:off x="6032268" y="1261957"/>
                <a:ext cx="1234557" cy="329559"/>
              </a:xfrm>
              <a:prstGeom prst="rect">
                <a:avLst/>
              </a:prstGeom>
              <a:noFill/>
              <a:ln w="25400">
                <a:solidFill>
                  <a:srgbClr val="A6A6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8"/>
              </a:p>
            </p:txBody>
          </p:sp>
          <p:sp>
            <p:nvSpPr>
              <p:cNvPr id="56" name="Oval 55">
                <a:extLst>
                  <a:ext uri="{FF2B5EF4-FFF2-40B4-BE49-F238E27FC236}">
                    <a16:creationId xmlns="" xmlns:a16="http://schemas.microsoft.com/office/drawing/2014/main" id="{7648A449-E5B2-B548-A210-8804200A11DE}"/>
                  </a:ext>
                </a:extLst>
              </p:cNvPr>
              <p:cNvSpPr/>
              <p:nvPr/>
            </p:nvSpPr>
            <p:spPr>
              <a:xfrm>
                <a:off x="5450775" y="3431463"/>
                <a:ext cx="296485" cy="183706"/>
              </a:xfrm>
              <a:prstGeom prst="ellipse">
                <a:avLst/>
              </a:prstGeom>
              <a:solidFill>
                <a:schemeClr val="bg1"/>
              </a:solidFill>
              <a:ln w="25400">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8"/>
              </a:p>
            </p:txBody>
          </p:sp>
          <p:sp>
            <p:nvSpPr>
              <p:cNvPr id="57" name="Oval 56">
                <a:extLst>
                  <a:ext uri="{FF2B5EF4-FFF2-40B4-BE49-F238E27FC236}">
                    <a16:creationId xmlns="" xmlns:a16="http://schemas.microsoft.com/office/drawing/2014/main" id="{1FC47A9C-F72B-2248-BA25-A8CB0EE805EC}"/>
                  </a:ext>
                </a:extLst>
              </p:cNvPr>
              <p:cNvSpPr/>
              <p:nvPr/>
            </p:nvSpPr>
            <p:spPr>
              <a:xfrm>
                <a:off x="5802214" y="3433986"/>
                <a:ext cx="296485" cy="183706"/>
              </a:xfrm>
              <a:prstGeom prst="ellipse">
                <a:avLst/>
              </a:prstGeom>
              <a:solidFill>
                <a:srgbClr val="FFFFFF"/>
              </a:solidFill>
              <a:ln w="25400">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8"/>
              </a:p>
            </p:txBody>
          </p:sp>
          <p:sp>
            <p:nvSpPr>
              <p:cNvPr id="58" name="Oval 57">
                <a:extLst>
                  <a:ext uri="{FF2B5EF4-FFF2-40B4-BE49-F238E27FC236}">
                    <a16:creationId xmlns="" xmlns:a16="http://schemas.microsoft.com/office/drawing/2014/main" id="{EE731A5B-93B7-384F-9B72-947B4023A638}"/>
                  </a:ext>
                </a:extLst>
              </p:cNvPr>
              <p:cNvSpPr/>
              <p:nvPr/>
            </p:nvSpPr>
            <p:spPr>
              <a:xfrm>
                <a:off x="6158767" y="3429693"/>
                <a:ext cx="296485" cy="183706"/>
              </a:xfrm>
              <a:prstGeom prst="ellipse">
                <a:avLst/>
              </a:prstGeom>
              <a:solidFill>
                <a:srgbClr val="FFFFFF"/>
              </a:solidFill>
              <a:ln w="25400">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8"/>
              </a:p>
            </p:txBody>
          </p:sp>
          <p:sp>
            <p:nvSpPr>
              <p:cNvPr id="59" name="TextBox 58">
                <a:extLst>
                  <a:ext uri="{FF2B5EF4-FFF2-40B4-BE49-F238E27FC236}">
                    <a16:creationId xmlns="" xmlns:a16="http://schemas.microsoft.com/office/drawing/2014/main" id="{E20AAF94-987E-884E-984B-B000DD31A6C0}"/>
                  </a:ext>
                </a:extLst>
              </p:cNvPr>
              <p:cNvSpPr txBox="1"/>
              <p:nvPr/>
            </p:nvSpPr>
            <p:spPr>
              <a:xfrm>
                <a:off x="7195650" y="3469691"/>
                <a:ext cx="1096979" cy="292388"/>
              </a:xfrm>
              <a:prstGeom prst="rect">
                <a:avLst/>
              </a:prstGeom>
              <a:noFill/>
            </p:spPr>
            <p:txBody>
              <a:bodyPr wrap="square" rtlCol="0">
                <a:spAutoFit/>
              </a:bodyPr>
              <a:lstStyle/>
              <a:p>
                <a:r>
                  <a:rPr lang="en-US" sz="825" dirty="0">
                    <a:latin typeface="Courier" charset="0"/>
                    <a:ea typeface="Courier" charset="0"/>
                    <a:cs typeface="Courier" charset="0"/>
                  </a:rPr>
                  <a:t>Genes</a:t>
                </a:r>
              </a:p>
            </p:txBody>
          </p:sp>
          <p:sp>
            <p:nvSpPr>
              <p:cNvPr id="60" name="Rectangle 59">
                <a:extLst>
                  <a:ext uri="{FF2B5EF4-FFF2-40B4-BE49-F238E27FC236}">
                    <a16:creationId xmlns="" xmlns:a16="http://schemas.microsoft.com/office/drawing/2014/main" id="{F1186C23-72F9-2A44-A548-91DFD6A6F574}"/>
                  </a:ext>
                </a:extLst>
              </p:cNvPr>
              <p:cNvSpPr/>
              <p:nvPr/>
            </p:nvSpPr>
            <p:spPr>
              <a:xfrm>
                <a:off x="5377158" y="2923590"/>
                <a:ext cx="1185940" cy="287306"/>
              </a:xfrm>
              <a:prstGeom prst="rect">
                <a:avLst/>
              </a:prstGeom>
              <a:noFill/>
              <a:ln w="25400">
                <a:solidFill>
                  <a:srgbClr val="A6A6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8"/>
              </a:p>
            </p:txBody>
          </p:sp>
          <p:sp>
            <p:nvSpPr>
              <p:cNvPr id="61" name="Oval 60">
                <a:extLst>
                  <a:ext uri="{FF2B5EF4-FFF2-40B4-BE49-F238E27FC236}">
                    <a16:creationId xmlns="" xmlns:a16="http://schemas.microsoft.com/office/drawing/2014/main" id="{5BA5349D-0DCB-2F4F-ACF7-1E1B2BE513C8}"/>
                  </a:ext>
                </a:extLst>
              </p:cNvPr>
              <p:cNvSpPr/>
              <p:nvPr/>
            </p:nvSpPr>
            <p:spPr>
              <a:xfrm>
                <a:off x="5420093" y="2965376"/>
                <a:ext cx="184687" cy="183706"/>
              </a:xfrm>
              <a:prstGeom prst="ellipse">
                <a:avLst/>
              </a:prstGeom>
              <a:solidFill>
                <a:schemeClr val="bg1"/>
              </a:solidFill>
              <a:ln w="25400">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8"/>
              </a:p>
            </p:txBody>
          </p:sp>
          <p:sp>
            <p:nvSpPr>
              <p:cNvPr id="62" name="Oval 61">
                <a:extLst>
                  <a:ext uri="{FF2B5EF4-FFF2-40B4-BE49-F238E27FC236}">
                    <a16:creationId xmlns="" xmlns:a16="http://schemas.microsoft.com/office/drawing/2014/main" id="{0097CD2A-E6BA-3F44-B89B-B91449D6377E}"/>
                  </a:ext>
                </a:extLst>
              </p:cNvPr>
              <p:cNvSpPr/>
              <p:nvPr/>
            </p:nvSpPr>
            <p:spPr>
              <a:xfrm>
                <a:off x="5710830" y="2967901"/>
                <a:ext cx="184687" cy="183706"/>
              </a:xfrm>
              <a:prstGeom prst="ellipse">
                <a:avLst/>
              </a:prstGeom>
              <a:solidFill>
                <a:srgbClr val="FFFFFF"/>
              </a:solidFill>
              <a:ln w="25400">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8"/>
              </a:p>
            </p:txBody>
          </p:sp>
          <p:sp>
            <p:nvSpPr>
              <p:cNvPr id="63" name="Oval 62">
                <a:extLst>
                  <a:ext uri="{FF2B5EF4-FFF2-40B4-BE49-F238E27FC236}">
                    <a16:creationId xmlns="" xmlns:a16="http://schemas.microsoft.com/office/drawing/2014/main" id="{3338124F-F124-4444-97AB-581F29DEEC89}"/>
                  </a:ext>
                </a:extLst>
              </p:cNvPr>
              <p:cNvSpPr/>
              <p:nvPr/>
            </p:nvSpPr>
            <p:spPr>
              <a:xfrm>
                <a:off x="6019171" y="2963608"/>
                <a:ext cx="184687" cy="183706"/>
              </a:xfrm>
              <a:prstGeom prst="ellipse">
                <a:avLst/>
              </a:prstGeom>
              <a:solidFill>
                <a:srgbClr val="FFFFFF"/>
              </a:solidFill>
              <a:ln w="25400">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8"/>
              </a:p>
            </p:txBody>
          </p:sp>
          <p:sp>
            <p:nvSpPr>
              <p:cNvPr id="64" name="Oval 63">
                <a:extLst>
                  <a:ext uri="{FF2B5EF4-FFF2-40B4-BE49-F238E27FC236}">
                    <a16:creationId xmlns="" xmlns:a16="http://schemas.microsoft.com/office/drawing/2014/main" id="{F2CBE7B6-D658-8C4E-9C17-BF77A5B39E99}"/>
                  </a:ext>
                </a:extLst>
              </p:cNvPr>
              <p:cNvSpPr/>
              <p:nvPr/>
            </p:nvSpPr>
            <p:spPr>
              <a:xfrm>
                <a:off x="6939922" y="2957131"/>
                <a:ext cx="184687" cy="183706"/>
              </a:xfrm>
              <a:prstGeom prst="ellipse">
                <a:avLst/>
              </a:prstGeom>
              <a:solidFill>
                <a:srgbClr val="FFFFFF"/>
              </a:solidFill>
              <a:ln w="25400">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8"/>
              </a:p>
            </p:txBody>
          </p:sp>
          <p:sp>
            <p:nvSpPr>
              <p:cNvPr id="65" name="Oval 64">
                <a:extLst>
                  <a:ext uri="{FF2B5EF4-FFF2-40B4-BE49-F238E27FC236}">
                    <a16:creationId xmlns="" xmlns:a16="http://schemas.microsoft.com/office/drawing/2014/main" id="{C479CC1E-57A4-2645-9CA5-1A0DAF52BC2C}"/>
                  </a:ext>
                </a:extLst>
              </p:cNvPr>
              <p:cNvSpPr/>
              <p:nvPr/>
            </p:nvSpPr>
            <p:spPr>
              <a:xfrm>
                <a:off x="6684784" y="2957131"/>
                <a:ext cx="184687" cy="183706"/>
              </a:xfrm>
              <a:prstGeom prst="ellipse">
                <a:avLst/>
              </a:prstGeom>
              <a:solidFill>
                <a:srgbClr val="FFFFFF"/>
              </a:solidFill>
              <a:ln w="25400">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8"/>
              </a:p>
            </p:txBody>
          </p:sp>
          <p:sp>
            <p:nvSpPr>
              <p:cNvPr id="66" name="Oval 65">
                <a:extLst>
                  <a:ext uri="{FF2B5EF4-FFF2-40B4-BE49-F238E27FC236}">
                    <a16:creationId xmlns="" xmlns:a16="http://schemas.microsoft.com/office/drawing/2014/main" id="{088B7739-6806-C446-A0D5-20F5C085E545}"/>
                  </a:ext>
                </a:extLst>
              </p:cNvPr>
              <p:cNvSpPr/>
              <p:nvPr/>
            </p:nvSpPr>
            <p:spPr>
              <a:xfrm>
                <a:off x="7194476" y="2966518"/>
                <a:ext cx="184687" cy="183706"/>
              </a:xfrm>
              <a:prstGeom prst="ellipse">
                <a:avLst/>
              </a:prstGeom>
              <a:solidFill>
                <a:srgbClr val="FFFFFF"/>
              </a:solidFill>
              <a:ln w="25400">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8"/>
              </a:p>
            </p:txBody>
          </p:sp>
          <p:sp>
            <p:nvSpPr>
              <p:cNvPr id="67" name="Rectangle 66">
                <a:extLst>
                  <a:ext uri="{FF2B5EF4-FFF2-40B4-BE49-F238E27FC236}">
                    <a16:creationId xmlns="" xmlns:a16="http://schemas.microsoft.com/office/drawing/2014/main" id="{A3A6C453-946C-7B4C-979B-981D28D70DB9}"/>
                  </a:ext>
                </a:extLst>
              </p:cNvPr>
              <p:cNvSpPr/>
              <p:nvPr/>
            </p:nvSpPr>
            <p:spPr>
              <a:xfrm>
                <a:off x="6595681" y="2923590"/>
                <a:ext cx="1217194" cy="293569"/>
              </a:xfrm>
              <a:prstGeom prst="rect">
                <a:avLst/>
              </a:prstGeom>
              <a:noFill/>
              <a:ln w="25400">
                <a:solidFill>
                  <a:srgbClr val="A6A6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8"/>
              </a:p>
            </p:txBody>
          </p:sp>
          <p:sp>
            <p:nvSpPr>
              <p:cNvPr id="68" name="Oval 67">
                <a:extLst>
                  <a:ext uri="{FF2B5EF4-FFF2-40B4-BE49-F238E27FC236}">
                    <a16:creationId xmlns="" xmlns:a16="http://schemas.microsoft.com/office/drawing/2014/main" id="{E13C533A-258E-564C-B031-5807E32E1C95}"/>
                  </a:ext>
                </a:extLst>
              </p:cNvPr>
              <p:cNvSpPr/>
              <p:nvPr/>
            </p:nvSpPr>
            <p:spPr>
              <a:xfrm>
                <a:off x="7450797" y="2958737"/>
                <a:ext cx="184687" cy="183706"/>
              </a:xfrm>
              <a:prstGeom prst="ellipse">
                <a:avLst/>
              </a:prstGeom>
              <a:solidFill>
                <a:srgbClr val="FFFFFF"/>
              </a:solidFill>
              <a:ln w="25400">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8"/>
              </a:p>
            </p:txBody>
          </p:sp>
          <p:sp>
            <p:nvSpPr>
              <p:cNvPr id="69" name="TextBox 68">
                <a:extLst>
                  <a:ext uri="{FF2B5EF4-FFF2-40B4-BE49-F238E27FC236}">
                    <a16:creationId xmlns="" xmlns:a16="http://schemas.microsoft.com/office/drawing/2014/main" id="{CDDD3F1F-8518-894C-861D-CC12720681A7}"/>
                  </a:ext>
                </a:extLst>
              </p:cNvPr>
              <p:cNvSpPr txBox="1"/>
              <p:nvPr/>
            </p:nvSpPr>
            <p:spPr>
              <a:xfrm>
                <a:off x="7084228" y="3005618"/>
                <a:ext cx="799100" cy="266740"/>
              </a:xfrm>
              <a:prstGeom prst="rect">
                <a:avLst/>
              </a:prstGeom>
              <a:noFill/>
            </p:spPr>
            <p:txBody>
              <a:bodyPr wrap="square" rtlCol="0">
                <a:spAutoFit/>
              </a:bodyPr>
              <a:lstStyle/>
              <a:p>
                <a:r>
                  <a:rPr lang="en-US" sz="700" dirty="0">
                    <a:latin typeface="Courier" charset="0"/>
                    <a:ea typeface="Courier" charset="0"/>
                    <a:cs typeface="Courier" charset="0"/>
                  </a:rPr>
                  <a:t>Modules</a:t>
                </a:r>
              </a:p>
            </p:txBody>
          </p:sp>
          <p:sp>
            <p:nvSpPr>
              <p:cNvPr id="70" name="TextBox 69">
                <a:extLst>
                  <a:ext uri="{FF2B5EF4-FFF2-40B4-BE49-F238E27FC236}">
                    <a16:creationId xmlns="" xmlns:a16="http://schemas.microsoft.com/office/drawing/2014/main" id="{22FE2DA0-B484-A84B-96BE-63B421B42605}"/>
                  </a:ext>
                </a:extLst>
              </p:cNvPr>
              <p:cNvSpPr txBox="1"/>
              <p:nvPr/>
            </p:nvSpPr>
            <p:spPr>
              <a:xfrm>
                <a:off x="7362666" y="2077990"/>
                <a:ext cx="1076239" cy="461665"/>
              </a:xfrm>
              <a:prstGeom prst="rect">
                <a:avLst/>
              </a:prstGeom>
              <a:noFill/>
            </p:spPr>
            <p:txBody>
              <a:bodyPr wrap="square" rtlCol="0">
                <a:spAutoFit/>
              </a:bodyPr>
              <a:lstStyle/>
              <a:p>
                <a:pPr algn="ctr"/>
                <a:r>
                  <a:rPr lang="en-US" sz="825" dirty="0">
                    <a:latin typeface="Courier" charset="0"/>
                    <a:ea typeface="Courier" charset="0"/>
                    <a:cs typeface="Courier" charset="0"/>
                  </a:rPr>
                  <a:t>pathways, circuits</a:t>
                </a:r>
              </a:p>
            </p:txBody>
          </p:sp>
          <p:sp>
            <p:nvSpPr>
              <p:cNvPr id="71" name="Right Brace 70">
                <a:extLst>
                  <a:ext uri="{FF2B5EF4-FFF2-40B4-BE49-F238E27FC236}">
                    <a16:creationId xmlns="" xmlns:a16="http://schemas.microsoft.com/office/drawing/2014/main" id="{77872DA9-DE0E-8B48-BC74-BF2A7CC0BAA2}"/>
                  </a:ext>
                </a:extLst>
              </p:cNvPr>
              <p:cNvSpPr/>
              <p:nvPr/>
            </p:nvSpPr>
            <p:spPr>
              <a:xfrm>
                <a:off x="7322765" y="1918939"/>
                <a:ext cx="123004" cy="756481"/>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338"/>
              </a:p>
            </p:txBody>
          </p:sp>
          <p:cxnSp>
            <p:nvCxnSpPr>
              <p:cNvPr id="105" name="Straight Connector 104">
                <a:extLst>
                  <a:ext uri="{FF2B5EF4-FFF2-40B4-BE49-F238E27FC236}">
                    <a16:creationId xmlns="" xmlns:a16="http://schemas.microsoft.com/office/drawing/2014/main" id="{DACF3C2E-DA06-DC46-B8F9-50411F49A7CA}"/>
                  </a:ext>
                </a:extLst>
              </p:cNvPr>
              <p:cNvCxnSpPr/>
              <p:nvPr/>
            </p:nvCxnSpPr>
            <p:spPr>
              <a:xfrm flipV="1">
                <a:off x="5444314" y="1687793"/>
                <a:ext cx="2531528" cy="454"/>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 xmlns:a16="http://schemas.microsoft.com/office/drawing/2014/main" id="{C0D23372-2460-2141-8963-D555C7FF4FF8}"/>
                  </a:ext>
                </a:extLst>
              </p:cNvPr>
              <p:cNvCxnSpPr/>
              <p:nvPr/>
            </p:nvCxnSpPr>
            <p:spPr>
              <a:xfrm flipV="1">
                <a:off x="5439869" y="2812491"/>
                <a:ext cx="2531528" cy="454"/>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 xmlns:a16="http://schemas.microsoft.com/office/drawing/2014/main" id="{1BA5E35C-395E-DA4E-8720-91727931D7DA}"/>
                  </a:ext>
                </a:extLst>
              </p:cNvPr>
              <p:cNvCxnSpPr/>
              <p:nvPr/>
            </p:nvCxnSpPr>
            <p:spPr>
              <a:xfrm flipV="1">
                <a:off x="5463360" y="2287585"/>
                <a:ext cx="2531528" cy="454"/>
              </a:xfrm>
              <a:prstGeom prst="line">
                <a:avLst/>
              </a:prstGeom>
              <a:ln>
                <a:prstDash val="sysDot"/>
              </a:ln>
            </p:spPr>
            <p:style>
              <a:lnRef idx="1">
                <a:schemeClr val="accent1"/>
              </a:lnRef>
              <a:fillRef idx="0">
                <a:schemeClr val="accent1"/>
              </a:fillRef>
              <a:effectRef idx="0">
                <a:schemeClr val="accent1"/>
              </a:effectRef>
              <a:fontRef idx="minor">
                <a:schemeClr val="tx1"/>
              </a:fontRef>
            </p:style>
          </p:cxnSp>
          <p:sp>
            <p:nvSpPr>
              <p:cNvPr id="112" name="Oval 111">
                <a:extLst>
                  <a:ext uri="{FF2B5EF4-FFF2-40B4-BE49-F238E27FC236}">
                    <a16:creationId xmlns="" xmlns:a16="http://schemas.microsoft.com/office/drawing/2014/main" id="{367EFFB1-96B3-7C45-88DE-3208276AED6A}"/>
                  </a:ext>
                </a:extLst>
              </p:cNvPr>
              <p:cNvSpPr/>
              <p:nvPr/>
            </p:nvSpPr>
            <p:spPr>
              <a:xfrm>
                <a:off x="6328037" y="2963608"/>
                <a:ext cx="184687" cy="183706"/>
              </a:xfrm>
              <a:prstGeom prst="ellipse">
                <a:avLst/>
              </a:prstGeom>
              <a:solidFill>
                <a:srgbClr val="FFFFFF"/>
              </a:solidFill>
              <a:ln w="25400">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8"/>
              </a:p>
            </p:txBody>
          </p:sp>
          <p:sp>
            <p:nvSpPr>
              <p:cNvPr id="114" name="TextBox 113">
                <a:extLst>
                  <a:ext uri="{FF2B5EF4-FFF2-40B4-BE49-F238E27FC236}">
                    <a16:creationId xmlns="" xmlns:a16="http://schemas.microsoft.com/office/drawing/2014/main" id="{C87AB1B9-EFE2-9A4E-AEA7-48D1BC3ED3F4}"/>
                  </a:ext>
                </a:extLst>
              </p:cNvPr>
              <p:cNvSpPr txBox="1"/>
              <p:nvPr/>
            </p:nvSpPr>
            <p:spPr>
              <a:xfrm>
                <a:off x="5386588" y="2920564"/>
                <a:ext cx="1103395" cy="292388"/>
              </a:xfrm>
              <a:prstGeom prst="rect">
                <a:avLst/>
              </a:prstGeom>
              <a:noFill/>
            </p:spPr>
            <p:txBody>
              <a:bodyPr wrap="square" rtlCol="0">
                <a:spAutoFit/>
              </a:bodyPr>
              <a:lstStyle/>
              <a:p>
                <a:r>
                  <a:rPr lang="en-US" sz="825" dirty="0">
                    <a:latin typeface="Courier" charset="0"/>
                    <a:ea typeface="Courier" charset="0"/>
                    <a:cs typeface="Courier" charset="0"/>
                  </a:rPr>
                  <a:t>Cell types</a:t>
                </a:r>
              </a:p>
            </p:txBody>
          </p:sp>
          <p:sp>
            <p:nvSpPr>
              <p:cNvPr id="115" name="Rectangle 114">
                <a:extLst>
                  <a:ext uri="{FF2B5EF4-FFF2-40B4-BE49-F238E27FC236}">
                    <a16:creationId xmlns="" xmlns:a16="http://schemas.microsoft.com/office/drawing/2014/main" id="{D2E2595A-2C21-E647-B7F3-16ACC93C81E1}"/>
                  </a:ext>
                </a:extLst>
              </p:cNvPr>
              <p:cNvSpPr/>
              <p:nvPr/>
            </p:nvSpPr>
            <p:spPr>
              <a:xfrm>
                <a:off x="6911392" y="1391238"/>
                <a:ext cx="278281" cy="177057"/>
              </a:xfrm>
              <a:prstGeom prst="rect">
                <a:avLst/>
              </a:prstGeom>
            </p:spPr>
            <p:txBody>
              <a:bodyPr wrap="none">
                <a:spAutoFit/>
              </a:bodyPr>
              <a:lstStyle/>
              <a:p>
                <a:r>
                  <a:rPr lang="mr-IN" sz="263">
                    <a:solidFill>
                      <a:schemeClr val="bg1">
                        <a:lumMod val="65000"/>
                      </a:schemeClr>
                    </a:solidFill>
                  </a:rPr>
                  <a:t>…</a:t>
                </a:r>
                <a:endParaRPr lang="en-US" sz="263" dirty="0">
                  <a:solidFill>
                    <a:schemeClr val="bg1">
                      <a:lumMod val="65000"/>
                    </a:schemeClr>
                  </a:solidFill>
                </a:endParaRPr>
              </a:p>
            </p:txBody>
          </p:sp>
          <p:sp>
            <p:nvSpPr>
              <p:cNvPr id="116" name="Rectangle 115">
                <a:extLst>
                  <a:ext uri="{FF2B5EF4-FFF2-40B4-BE49-F238E27FC236}">
                    <a16:creationId xmlns="" xmlns:a16="http://schemas.microsoft.com/office/drawing/2014/main" id="{B8C17BC1-B945-AB42-94E1-64327C6914E8}"/>
                  </a:ext>
                </a:extLst>
              </p:cNvPr>
              <p:cNvSpPr/>
              <p:nvPr/>
            </p:nvSpPr>
            <p:spPr>
              <a:xfrm>
                <a:off x="5687553" y="3849199"/>
                <a:ext cx="1775791" cy="320660"/>
              </a:xfrm>
              <a:prstGeom prst="rect">
                <a:avLst/>
              </a:prstGeom>
              <a:noFill/>
              <a:ln w="25400">
                <a:solidFill>
                  <a:srgbClr val="A6A6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8"/>
              </a:p>
            </p:txBody>
          </p:sp>
          <p:sp>
            <p:nvSpPr>
              <p:cNvPr id="117" name="Rectangle 116">
                <a:extLst>
                  <a:ext uri="{FF2B5EF4-FFF2-40B4-BE49-F238E27FC236}">
                    <a16:creationId xmlns="" xmlns:a16="http://schemas.microsoft.com/office/drawing/2014/main" id="{73B2CFB5-E0E2-7047-8CAC-2C4EEE57B7E9}"/>
                  </a:ext>
                </a:extLst>
              </p:cNvPr>
              <p:cNvSpPr/>
              <p:nvPr/>
            </p:nvSpPr>
            <p:spPr>
              <a:xfrm>
                <a:off x="5425455" y="3393315"/>
                <a:ext cx="1146231" cy="282729"/>
              </a:xfrm>
              <a:prstGeom prst="rect">
                <a:avLst/>
              </a:prstGeom>
              <a:noFill/>
              <a:ln w="25400">
                <a:solidFill>
                  <a:srgbClr val="A6A6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8"/>
              </a:p>
            </p:txBody>
          </p:sp>
          <p:sp>
            <p:nvSpPr>
              <p:cNvPr id="118" name="Rectangle 117">
                <a:extLst>
                  <a:ext uri="{FF2B5EF4-FFF2-40B4-BE49-F238E27FC236}">
                    <a16:creationId xmlns="" xmlns:a16="http://schemas.microsoft.com/office/drawing/2014/main" id="{E64DDC03-3BCB-0A4E-B36C-2839C9C078AE}"/>
                  </a:ext>
                </a:extLst>
              </p:cNvPr>
              <p:cNvSpPr/>
              <p:nvPr/>
            </p:nvSpPr>
            <p:spPr>
              <a:xfrm>
                <a:off x="6604268" y="3388736"/>
                <a:ext cx="1146370" cy="293569"/>
              </a:xfrm>
              <a:prstGeom prst="rect">
                <a:avLst/>
              </a:prstGeom>
              <a:noFill/>
              <a:ln w="25400">
                <a:solidFill>
                  <a:srgbClr val="A6A6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8"/>
              </a:p>
            </p:txBody>
          </p:sp>
          <p:grpSp>
            <p:nvGrpSpPr>
              <p:cNvPr id="166" name="Group 165">
                <a:extLst>
                  <a:ext uri="{FF2B5EF4-FFF2-40B4-BE49-F238E27FC236}">
                    <a16:creationId xmlns="" xmlns:a16="http://schemas.microsoft.com/office/drawing/2014/main" id="{FA5E24AA-61A4-1C41-B134-75300B8586DD}"/>
                  </a:ext>
                </a:extLst>
              </p:cNvPr>
              <p:cNvGrpSpPr/>
              <p:nvPr/>
            </p:nvGrpSpPr>
            <p:grpSpPr>
              <a:xfrm>
                <a:off x="6420011" y="2203411"/>
                <a:ext cx="349088" cy="174809"/>
                <a:chOff x="4194189" y="897333"/>
                <a:chExt cx="861308" cy="431307"/>
              </a:xfrm>
            </p:grpSpPr>
            <p:cxnSp>
              <p:nvCxnSpPr>
                <p:cNvPr id="167" name="Straight Arrow Connector 166">
                  <a:extLst>
                    <a:ext uri="{FF2B5EF4-FFF2-40B4-BE49-F238E27FC236}">
                      <a16:creationId xmlns="" xmlns:a16="http://schemas.microsoft.com/office/drawing/2014/main" id="{980C8504-684E-1449-AF5A-A8BD9297A95D}"/>
                    </a:ext>
                  </a:extLst>
                </p:cNvPr>
                <p:cNvCxnSpPr/>
                <p:nvPr/>
              </p:nvCxnSpPr>
              <p:spPr>
                <a:xfrm flipH="1" flipV="1">
                  <a:off x="4196875" y="897333"/>
                  <a:ext cx="858622" cy="431307"/>
                </a:xfrm>
                <a:prstGeom prst="straightConnector1">
                  <a:avLst/>
                </a:prstGeom>
                <a:ln w="25400">
                  <a:solidFill>
                    <a:schemeClr val="bg1">
                      <a:lumMod val="6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8" name="Straight Arrow Connector 167">
                  <a:extLst>
                    <a:ext uri="{FF2B5EF4-FFF2-40B4-BE49-F238E27FC236}">
                      <a16:creationId xmlns="" xmlns:a16="http://schemas.microsoft.com/office/drawing/2014/main" id="{1A164B5D-CFED-B843-AEEF-E88098CD35AE}"/>
                    </a:ext>
                  </a:extLst>
                </p:cNvPr>
                <p:cNvCxnSpPr/>
                <p:nvPr/>
              </p:nvCxnSpPr>
              <p:spPr>
                <a:xfrm flipV="1">
                  <a:off x="4194189" y="905903"/>
                  <a:ext cx="815916" cy="384612"/>
                </a:xfrm>
                <a:prstGeom prst="straightConnector1">
                  <a:avLst/>
                </a:prstGeom>
                <a:ln w="25400">
                  <a:solidFill>
                    <a:schemeClr val="bg1">
                      <a:lumMod val="6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9" name="Straight Arrow Connector 168">
                  <a:extLst>
                    <a:ext uri="{FF2B5EF4-FFF2-40B4-BE49-F238E27FC236}">
                      <a16:creationId xmlns="" xmlns:a16="http://schemas.microsoft.com/office/drawing/2014/main" id="{E23ACF7B-90EF-BF49-9774-F9A3E9FD94DB}"/>
                    </a:ext>
                  </a:extLst>
                </p:cNvPr>
                <p:cNvCxnSpPr/>
                <p:nvPr/>
              </p:nvCxnSpPr>
              <p:spPr>
                <a:xfrm flipV="1">
                  <a:off x="4603870" y="950897"/>
                  <a:ext cx="12339" cy="354478"/>
                </a:xfrm>
                <a:prstGeom prst="straightConnector1">
                  <a:avLst/>
                </a:prstGeom>
                <a:ln w="25400">
                  <a:solidFill>
                    <a:schemeClr val="bg1">
                      <a:lumMod val="65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170" name="Group 169">
                <a:extLst>
                  <a:ext uri="{FF2B5EF4-FFF2-40B4-BE49-F238E27FC236}">
                    <a16:creationId xmlns="" xmlns:a16="http://schemas.microsoft.com/office/drawing/2014/main" id="{0A8F8809-D902-E646-8835-92B934D794CC}"/>
                  </a:ext>
                </a:extLst>
              </p:cNvPr>
              <p:cNvGrpSpPr/>
              <p:nvPr/>
            </p:nvGrpSpPr>
            <p:grpSpPr>
              <a:xfrm>
                <a:off x="6421097" y="2729824"/>
                <a:ext cx="349088" cy="174809"/>
                <a:chOff x="4194189" y="897333"/>
                <a:chExt cx="861308" cy="431307"/>
              </a:xfrm>
            </p:grpSpPr>
            <p:cxnSp>
              <p:nvCxnSpPr>
                <p:cNvPr id="171" name="Straight Arrow Connector 170">
                  <a:extLst>
                    <a:ext uri="{FF2B5EF4-FFF2-40B4-BE49-F238E27FC236}">
                      <a16:creationId xmlns="" xmlns:a16="http://schemas.microsoft.com/office/drawing/2014/main" id="{896D4360-D633-EB40-80DA-FEBE084907E9}"/>
                    </a:ext>
                  </a:extLst>
                </p:cNvPr>
                <p:cNvCxnSpPr/>
                <p:nvPr/>
              </p:nvCxnSpPr>
              <p:spPr>
                <a:xfrm flipH="1" flipV="1">
                  <a:off x="4196875" y="897333"/>
                  <a:ext cx="858622" cy="431307"/>
                </a:xfrm>
                <a:prstGeom prst="straightConnector1">
                  <a:avLst/>
                </a:prstGeom>
                <a:ln w="25400">
                  <a:solidFill>
                    <a:schemeClr val="bg1">
                      <a:lumMod val="6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2" name="Straight Arrow Connector 171">
                  <a:extLst>
                    <a:ext uri="{FF2B5EF4-FFF2-40B4-BE49-F238E27FC236}">
                      <a16:creationId xmlns="" xmlns:a16="http://schemas.microsoft.com/office/drawing/2014/main" id="{E2C5B98A-D84E-4D42-B34B-57515B0B503E}"/>
                    </a:ext>
                  </a:extLst>
                </p:cNvPr>
                <p:cNvCxnSpPr/>
                <p:nvPr/>
              </p:nvCxnSpPr>
              <p:spPr>
                <a:xfrm flipV="1">
                  <a:off x="4194189" y="905903"/>
                  <a:ext cx="815916" cy="384612"/>
                </a:xfrm>
                <a:prstGeom prst="straightConnector1">
                  <a:avLst/>
                </a:prstGeom>
                <a:ln w="25400">
                  <a:solidFill>
                    <a:schemeClr val="bg1">
                      <a:lumMod val="6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3" name="Straight Arrow Connector 172">
                  <a:extLst>
                    <a:ext uri="{FF2B5EF4-FFF2-40B4-BE49-F238E27FC236}">
                      <a16:creationId xmlns="" xmlns:a16="http://schemas.microsoft.com/office/drawing/2014/main" id="{6004415B-D4A1-254D-8CD4-4EFB9A969366}"/>
                    </a:ext>
                  </a:extLst>
                </p:cNvPr>
                <p:cNvCxnSpPr/>
                <p:nvPr/>
              </p:nvCxnSpPr>
              <p:spPr>
                <a:xfrm flipV="1">
                  <a:off x="4603870" y="950897"/>
                  <a:ext cx="12339" cy="354478"/>
                </a:xfrm>
                <a:prstGeom prst="straightConnector1">
                  <a:avLst/>
                </a:prstGeom>
                <a:ln w="25400">
                  <a:solidFill>
                    <a:schemeClr val="bg1">
                      <a:lumMod val="65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174" name="Group 173">
                <a:extLst>
                  <a:ext uri="{FF2B5EF4-FFF2-40B4-BE49-F238E27FC236}">
                    <a16:creationId xmlns="" xmlns:a16="http://schemas.microsoft.com/office/drawing/2014/main" id="{EAEC4993-4926-C342-A4B0-5F22D7744D10}"/>
                  </a:ext>
                </a:extLst>
              </p:cNvPr>
              <p:cNvGrpSpPr/>
              <p:nvPr/>
            </p:nvGrpSpPr>
            <p:grpSpPr>
              <a:xfrm>
                <a:off x="6423728" y="3254487"/>
                <a:ext cx="348000" cy="113492"/>
                <a:chOff x="8287226" y="453421"/>
                <a:chExt cx="858622" cy="431307"/>
              </a:xfrm>
            </p:grpSpPr>
            <p:cxnSp>
              <p:nvCxnSpPr>
                <p:cNvPr id="175" name="Straight Arrow Connector 174">
                  <a:extLst>
                    <a:ext uri="{FF2B5EF4-FFF2-40B4-BE49-F238E27FC236}">
                      <a16:creationId xmlns="" xmlns:a16="http://schemas.microsoft.com/office/drawing/2014/main" id="{716A175B-93A2-C641-9575-096CA3264481}"/>
                    </a:ext>
                  </a:extLst>
                </p:cNvPr>
                <p:cNvCxnSpPr/>
                <p:nvPr/>
              </p:nvCxnSpPr>
              <p:spPr>
                <a:xfrm flipH="1" flipV="1">
                  <a:off x="8287226" y="453421"/>
                  <a:ext cx="858622" cy="431307"/>
                </a:xfrm>
                <a:prstGeom prst="straightConnector1">
                  <a:avLst/>
                </a:prstGeom>
                <a:ln w="25400">
                  <a:solidFill>
                    <a:schemeClr val="bg1">
                      <a:lumMod val="6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6" name="Straight Arrow Connector 175">
                  <a:extLst>
                    <a:ext uri="{FF2B5EF4-FFF2-40B4-BE49-F238E27FC236}">
                      <a16:creationId xmlns="" xmlns:a16="http://schemas.microsoft.com/office/drawing/2014/main" id="{9D8C33AC-9887-554C-9837-4428D4D5D2A4}"/>
                    </a:ext>
                  </a:extLst>
                </p:cNvPr>
                <p:cNvCxnSpPr/>
                <p:nvPr/>
              </p:nvCxnSpPr>
              <p:spPr>
                <a:xfrm flipV="1">
                  <a:off x="8694221" y="506985"/>
                  <a:ext cx="12339" cy="354478"/>
                </a:xfrm>
                <a:prstGeom prst="straightConnector1">
                  <a:avLst/>
                </a:prstGeom>
                <a:ln w="25400">
                  <a:solidFill>
                    <a:schemeClr val="bg1">
                      <a:lumMod val="65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178" name="Group 177">
                <a:extLst>
                  <a:ext uri="{FF2B5EF4-FFF2-40B4-BE49-F238E27FC236}">
                    <a16:creationId xmlns="" xmlns:a16="http://schemas.microsoft.com/office/drawing/2014/main" id="{4D7F4633-0AFF-3740-B1E7-17675EF32239}"/>
                  </a:ext>
                </a:extLst>
              </p:cNvPr>
              <p:cNvGrpSpPr/>
              <p:nvPr/>
            </p:nvGrpSpPr>
            <p:grpSpPr>
              <a:xfrm>
                <a:off x="6411996" y="3714466"/>
                <a:ext cx="348000" cy="113492"/>
                <a:chOff x="8287226" y="453421"/>
                <a:chExt cx="858622" cy="431307"/>
              </a:xfrm>
            </p:grpSpPr>
            <p:cxnSp>
              <p:nvCxnSpPr>
                <p:cNvPr id="179" name="Straight Arrow Connector 178">
                  <a:extLst>
                    <a:ext uri="{FF2B5EF4-FFF2-40B4-BE49-F238E27FC236}">
                      <a16:creationId xmlns="" xmlns:a16="http://schemas.microsoft.com/office/drawing/2014/main" id="{22149401-65E7-CB47-BB24-7D9E4F4F935D}"/>
                    </a:ext>
                  </a:extLst>
                </p:cNvPr>
                <p:cNvCxnSpPr/>
                <p:nvPr/>
              </p:nvCxnSpPr>
              <p:spPr>
                <a:xfrm flipH="1" flipV="1">
                  <a:off x="8287226" y="453421"/>
                  <a:ext cx="858622" cy="431307"/>
                </a:xfrm>
                <a:prstGeom prst="straightConnector1">
                  <a:avLst/>
                </a:prstGeom>
                <a:ln w="25400">
                  <a:solidFill>
                    <a:schemeClr val="bg1">
                      <a:lumMod val="6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0" name="Straight Arrow Connector 179">
                  <a:extLst>
                    <a:ext uri="{FF2B5EF4-FFF2-40B4-BE49-F238E27FC236}">
                      <a16:creationId xmlns="" xmlns:a16="http://schemas.microsoft.com/office/drawing/2014/main" id="{45B91EBF-DDE6-3645-B188-6F7DA7670174}"/>
                    </a:ext>
                  </a:extLst>
                </p:cNvPr>
                <p:cNvCxnSpPr/>
                <p:nvPr/>
              </p:nvCxnSpPr>
              <p:spPr>
                <a:xfrm flipV="1">
                  <a:off x="8694221" y="506985"/>
                  <a:ext cx="12339" cy="354478"/>
                </a:xfrm>
                <a:prstGeom prst="straightConnector1">
                  <a:avLst/>
                </a:prstGeom>
                <a:ln w="25400">
                  <a:solidFill>
                    <a:schemeClr val="bg1">
                      <a:lumMod val="65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183" name="Group 182">
                <a:extLst>
                  <a:ext uri="{FF2B5EF4-FFF2-40B4-BE49-F238E27FC236}">
                    <a16:creationId xmlns="" xmlns:a16="http://schemas.microsoft.com/office/drawing/2014/main" id="{78CC8977-E403-E34D-B4DD-32BAED94DAB9}"/>
                  </a:ext>
                </a:extLst>
              </p:cNvPr>
              <p:cNvGrpSpPr/>
              <p:nvPr/>
            </p:nvGrpSpPr>
            <p:grpSpPr>
              <a:xfrm>
                <a:off x="6415181" y="1615166"/>
                <a:ext cx="349088" cy="174809"/>
                <a:chOff x="4194189" y="897333"/>
                <a:chExt cx="861308" cy="431307"/>
              </a:xfrm>
            </p:grpSpPr>
            <p:cxnSp>
              <p:nvCxnSpPr>
                <p:cNvPr id="184" name="Straight Arrow Connector 183">
                  <a:extLst>
                    <a:ext uri="{FF2B5EF4-FFF2-40B4-BE49-F238E27FC236}">
                      <a16:creationId xmlns="" xmlns:a16="http://schemas.microsoft.com/office/drawing/2014/main" id="{A80E7893-CAAA-A144-8730-21A61B3E3716}"/>
                    </a:ext>
                  </a:extLst>
                </p:cNvPr>
                <p:cNvCxnSpPr/>
                <p:nvPr/>
              </p:nvCxnSpPr>
              <p:spPr>
                <a:xfrm flipH="1" flipV="1">
                  <a:off x="4196875" y="897333"/>
                  <a:ext cx="858622" cy="431307"/>
                </a:xfrm>
                <a:prstGeom prst="straightConnector1">
                  <a:avLst/>
                </a:prstGeom>
                <a:ln w="25400">
                  <a:solidFill>
                    <a:schemeClr val="bg1">
                      <a:lumMod val="6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5" name="Straight Arrow Connector 184">
                  <a:extLst>
                    <a:ext uri="{FF2B5EF4-FFF2-40B4-BE49-F238E27FC236}">
                      <a16:creationId xmlns="" xmlns:a16="http://schemas.microsoft.com/office/drawing/2014/main" id="{9BBB5DAF-E135-BF49-B6E6-67BE23D7F059}"/>
                    </a:ext>
                  </a:extLst>
                </p:cNvPr>
                <p:cNvCxnSpPr/>
                <p:nvPr/>
              </p:nvCxnSpPr>
              <p:spPr>
                <a:xfrm flipV="1">
                  <a:off x="4194189" y="905903"/>
                  <a:ext cx="815916" cy="384612"/>
                </a:xfrm>
                <a:prstGeom prst="straightConnector1">
                  <a:avLst/>
                </a:prstGeom>
                <a:ln w="25400">
                  <a:solidFill>
                    <a:schemeClr val="bg1">
                      <a:lumMod val="6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6" name="Straight Arrow Connector 185">
                  <a:extLst>
                    <a:ext uri="{FF2B5EF4-FFF2-40B4-BE49-F238E27FC236}">
                      <a16:creationId xmlns="" xmlns:a16="http://schemas.microsoft.com/office/drawing/2014/main" id="{911E24B5-7654-D140-8424-B1AF97BE5E2D}"/>
                    </a:ext>
                  </a:extLst>
                </p:cNvPr>
                <p:cNvCxnSpPr/>
                <p:nvPr/>
              </p:nvCxnSpPr>
              <p:spPr>
                <a:xfrm flipV="1">
                  <a:off x="4603870" y="950897"/>
                  <a:ext cx="12339" cy="354478"/>
                </a:xfrm>
                <a:prstGeom prst="straightConnector1">
                  <a:avLst/>
                </a:prstGeom>
                <a:ln w="25400">
                  <a:solidFill>
                    <a:schemeClr val="bg1">
                      <a:lumMod val="65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grpSp>
        <p:sp>
          <p:nvSpPr>
            <p:cNvPr id="113" name="TextBox 112">
              <a:extLst>
                <a:ext uri="{FF2B5EF4-FFF2-40B4-BE49-F238E27FC236}">
                  <a16:creationId xmlns="" xmlns:a16="http://schemas.microsoft.com/office/drawing/2014/main" id="{F41051A9-715D-C449-B12D-589D80EF40F8}"/>
                </a:ext>
              </a:extLst>
            </p:cNvPr>
            <p:cNvSpPr txBox="1"/>
            <p:nvPr/>
          </p:nvSpPr>
          <p:spPr>
            <a:xfrm>
              <a:off x="2964494" y="4101139"/>
              <a:ext cx="1367220" cy="446447"/>
            </a:xfrm>
            <a:prstGeom prst="rect">
              <a:avLst/>
            </a:prstGeom>
            <a:noFill/>
          </p:spPr>
          <p:txBody>
            <a:bodyPr wrap="square" rtlCol="0">
              <a:spAutoFit/>
            </a:bodyPr>
            <a:lstStyle/>
            <a:p>
              <a:pPr algn="r"/>
              <a:r>
                <a:rPr lang="en-US" sz="788" dirty="0">
                  <a:latin typeface="Courier" charset="0"/>
                  <a:ea typeface="Courier" charset="0"/>
                  <a:cs typeface="Courier" charset="0"/>
                </a:rPr>
                <a:t>Regulatory elements</a:t>
              </a:r>
            </a:p>
          </p:txBody>
        </p:sp>
      </p:grpSp>
      <p:sp>
        <p:nvSpPr>
          <p:cNvPr id="7" name="Rectangle 6">
            <a:extLst>
              <a:ext uri="{FF2B5EF4-FFF2-40B4-BE49-F238E27FC236}">
                <a16:creationId xmlns="" xmlns:a16="http://schemas.microsoft.com/office/drawing/2014/main" id="{67E80DC4-61D0-2E44-A86E-205EF679C47D}"/>
              </a:ext>
            </a:extLst>
          </p:cNvPr>
          <p:cNvSpPr/>
          <p:nvPr/>
        </p:nvSpPr>
        <p:spPr>
          <a:xfrm rot="16200000">
            <a:off x="7171736" y="2212209"/>
            <a:ext cx="3628557" cy="253916"/>
          </a:xfrm>
          <a:prstGeom prst="rect">
            <a:avLst/>
          </a:prstGeom>
        </p:spPr>
        <p:txBody>
          <a:bodyPr wrap="square">
            <a:spAutoFit/>
          </a:bodyPr>
          <a:lstStyle/>
          <a:p>
            <a:r>
              <a:rPr lang="en-US" sz="1050" b="0" dirty="0">
                <a:solidFill>
                  <a:schemeClr val="bg1">
                    <a:lumMod val="50000"/>
                  </a:schemeClr>
                </a:solidFill>
                <a:latin typeface="Arial" panose="020B0604020202020204" pitchFamily="34" charset="0"/>
                <a:cs typeface="Arial" panose="020B0604020202020204" pitchFamily="34" charset="0"/>
              </a:rPr>
              <a:t>*https://</a:t>
            </a:r>
            <a:r>
              <a:rPr lang="en-US" sz="1050" b="0" dirty="0" err="1">
                <a:solidFill>
                  <a:schemeClr val="bg1">
                    <a:lumMod val="50000"/>
                  </a:schemeClr>
                </a:solidFill>
                <a:latin typeface="Arial" panose="020B0604020202020204" pitchFamily="34" charset="0"/>
                <a:cs typeface="Arial" panose="020B0604020202020204" pitchFamily="34" charset="0"/>
              </a:rPr>
              <a:t>www.snpedia.com</a:t>
            </a:r>
            <a:r>
              <a:rPr lang="en-US" sz="1050" b="0" dirty="0">
                <a:solidFill>
                  <a:schemeClr val="bg1">
                    <a:lumMod val="50000"/>
                  </a:schemeClr>
                </a:solidFill>
                <a:latin typeface="Arial" panose="020B0604020202020204" pitchFamily="34" charset="0"/>
                <a:cs typeface="Arial" panose="020B0604020202020204" pitchFamily="34" charset="0"/>
              </a:rPr>
              <a:t>/</a:t>
            </a:r>
            <a:r>
              <a:rPr lang="en-US" sz="1050" b="0" dirty="0" err="1">
                <a:solidFill>
                  <a:schemeClr val="bg1">
                    <a:lumMod val="50000"/>
                  </a:schemeClr>
                </a:solidFill>
                <a:latin typeface="Arial" panose="020B0604020202020204" pitchFamily="34" charset="0"/>
                <a:cs typeface="Arial" panose="020B0604020202020204" pitchFamily="34" charset="0"/>
              </a:rPr>
              <a:t>index.php</a:t>
            </a:r>
            <a:r>
              <a:rPr lang="en-US" sz="1050" b="0" dirty="0">
                <a:solidFill>
                  <a:schemeClr val="bg1">
                    <a:lumMod val="50000"/>
                  </a:schemeClr>
                </a:solidFill>
                <a:latin typeface="Arial" panose="020B0604020202020204" pitchFamily="34" charset="0"/>
                <a:cs typeface="Arial" panose="020B0604020202020204" pitchFamily="34" charset="0"/>
              </a:rPr>
              <a:t>/Heritability</a:t>
            </a:r>
          </a:p>
        </p:txBody>
      </p:sp>
      <p:graphicFrame>
        <p:nvGraphicFramePr>
          <p:cNvPr id="4" name="Table 3">
            <a:extLst>
              <a:ext uri="{FF2B5EF4-FFF2-40B4-BE49-F238E27FC236}">
                <a16:creationId xmlns="" xmlns:a16="http://schemas.microsoft.com/office/drawing/2014/main" id="{82647C28-D6DF-E947-AF45-DACC5B82B3EA}"/>
              </a:ext>
            </a:extLst>
          </p:cNvPr>
          <p:cNvGraphicFramePr>
            <a:graphicFrameLocks noGrp="1"/>
          </p:cNvGraphicFramePr>
          <p:nvPr>
            <p:extLst/>
          </p:nvPr>
        </p:nvGraphicFramePr>
        <p:xfrm>
          <a:off x="674435" y="1352999"/>
          <a:ext cx="4476397" cy="2804160"/>
        </p:xfrm>
        <a:graphic>
          <a:graphicData uri="http://schemas.openxmlformats.org/drawingml/2006/table">
            <a:tbl>
              <a:tblPr firstRow="1" bandRow="1">
                <a:tableStyleId>{5940675A-B579-460E-94D1-54222C63F5DA}</a:tableStyleId>
              </a:tblPr>
              <a:tblGrid>
                <a:gridCol w="1490140">
                  <a:extLst>
                    <a:ext uri="{9D8B030D-6E8A-4147-A177-3AD203B41FA5}">
                      <a16:colId xmlns="" xmlns:a16="http://schemas.microsoft.com/office/drawing/2014/main" val="269870991"/>
                    </a:ext>
                  </a:extLst>
                </a:gridCol>
                <a:gridCol w="1020508">
                  <a:extLst>
                    <a:ext uri="{9D8B030D-6E8A-4147-A177-3AD203B41FA5}">
                      <a16:colId xmlns="" xmlns:a16="http://schemas.microsoft.com/office/drawing/2014/main" val="3913081957"/>
                    </a:ext>
                  </a:extLst>
                </a:gridCol>
                <a:gridCol w="1965749">
                  <a:extLst>
                    <a:ext uri="{9D8B030D-6E8A-4147-A177-3AD203B41FA5}">
                      <a16:colId xmlns="" xmlns:a16="http://schemas.microsoft.com/office/drawing/2014/main" val="617296659"/>
                    </a:ext>
                  </a:extLst>
                </a:gridCol>
              </a:tblGrid>
              <a:tr h="278130">
                <a:tc>
                  <a:txBody>
                    <a:bodyPr/>
                    <a:lstStyle/>
                    <a:p>
                      <a:r>
                        <a:rPr lang="en-US" sz="1000" dirty="0"/>
                        <a:t>Disease</a:t>
                      </a:r>
                    </a:p>
                  </a:txBody>
                  <a:tcPr marL="68580" marR="68580" marT="34290" marB="34290">
                    <a:solidFill>
                      <a:schemeClr val="bg1"/>
                    </a:solidFill>
                  </a:tcPr>
                </a:tc>
                <a:tc>
                  <a:txBody>
                    <a:bodyPr/>
                    <a:lstStyle/>
                    <a:p>
                      <a:r>
                        <a:rPr lang="en-US" sz="1000" dirty="0"/>
                        <a:t>Heritability*</a:t>
                      </a:r>
                    </a:p>
                  </a:txBody>
                  <a:tcPr marL="68580" marR="68580" marT="34290" marB="34290">
                    <a:solidFill>
                      <a:schemeClr val="bg1"/>
                    </a:solidFill>
                  </a:tcPr>
                </a:tc>
                <a:tc>
                  <a:txBody>
                    <a:bodyPr/>
                    <a:lstStyle/>
                    <a:p>
                      <a:r>
                        <a:rPr lang="en-US" sz="1000" dirty="0"/>
                        <a:t>Molecular </a:t>
                      </a:r>
                      <a:r>
                        <a:rPr lang="en-US" sz="1200" b="1" dirty="0"/>
                        <a:t>Mechanisms</a:t>
                      </a:r>
                      <a:endParaRPr lang="en-US" sz="1000" b="1" dirty="0"/>
                    </a:p>
                  </a:txBody>
                  <a:tcPr marL="68580" marR="68580" marT="34290" marB="34290">
                    <a:solidFill>
                      <a:schemeClr val="bg1"/>
                    </a:solidFill>
                  </a:tcPr>
                </a:tc>
                <a:extLst>
                  <a:ext uri="{0D108BD9-81ED-4DB2-BD59-A6C34878D82A}">
                    <a16:rowId xmlns="" xmlns:a16="http://schemas.microsoft.com/office/drawing/2014/main" val="1274426829"/>
                  </a:ext>
                </a:extLst>
              </a:tr>
              <a:tr h="27813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tx1"/>
                          </a:solidFill>
                        </a:rPr>
                        <a:t>Schizophrenia</a:t>
                      </a:r>
                    </a:p>
                  </a:txBody>
                  <a:tcPr marL="68580" marR="68580" marT="34290" marB="34290">
                    <a:solidFill>
                      <a:srgbClr val="FF9E97"/>
                    </a:solidFill>
                  </a:tcPr>
                </a:tc>
                <a:tc>
                  <a:txBody>
                    <a:bodyPr/>
                    <a:lstStyle/>
                    <a:p>
                      <a:r>
                        <a:rPr lang="en-US" sz="1200" b="1" dirty="0"/>
                        <a:t>81%</a:t>
                      </a:r>
                    </a:p>
                  </a:txBody>
                  <a:tcPr marL="68580" marR="68580" marT="34290" marB="34290">
                    <a:solidFill>
                      <a:srgbClr val="FF9E97"/>
                    </a:solidFill>
                  </a:tcPr>
                </a:tc>
                <a:tc>
                  <a:txBody>
                    <a:bodyPr/>
                    <a:lstStyle/>
                    <a:p>
                      <a:pPr algn="ctr"/>
                      <a:r>
                        <a:rPr lang="en-US" sz="1000" b="1" dirty="0"/>
                        <a:t>(C4A)</a:t>
                      </a:r>
                    </a:p>
                  </a:txBody>
                  <a:tcPr marL="68580" marR="68580" marT="34290" marB="34290">
                    <a:solidFill>
                      <a:srgbClr val="FF9E97"/>
                    </a:solidFill>
                  </a:tcPr>
                </a:tc>
                <a:extLst>
                  <a:ext uri="{0D108BD9-81ED-4DB2-BD59-A6C34878D82A}">
                    <a16:rowId xmlns="" xmlns:a16="http://schemas.microsoft.com/office/drawing/2014/main" val="2139058742"/>
                  </a:ext>
                </a:extLst>
              </a:tr>
              <a:tr h="278130">
                <a:tc>
                  <a:txBody>
                    <a:bodyPr/>
                    <a:lstStyle/>
                    <a:p>
                      <a:r>
                        <a:rPr lang="en-US" sz="1100" b="1" dirty="0">
                          <a:solidFill>
                            <a:schemeClr val="tx1"/>
                          </a:solidFill>
                        </a:rPr>
                        <a:t>Bipolar disorder</a:t>
                      </a:r>
                    </a:p>
                  </a:txBody>
                  <a:tcPr marL="68580" marR="68580" marT="34290" marB="34290">
                    <a:solidFill>
                      <a:srgbClr val="FF9E97"/>
                    </a:solidFill>
                  </a:tcPr>
                </a:tc>
                <a:tc>
                  <a:txBody>
                    <a:bodyPr/>
                    <a:lstStyle/>
                    <a:p>
                      <a:r>
                        <a:rPr lang="en-US" sz="1100" dirty="0"/>
                        <a:t>70%</a:t>
                      </a:r>
                      <a:endParaRPr lang="en-US" sz="1100" b="1" dirty="0"/>
                    </a:p>
                  </a:txBody>
                  <a:tcPr marL="68580" marR="68580" marT="34290" marB="34290">
                    <a:solidFill>
                      <a:srgbClr val="FF9E97"/>
                    </a:solidFill>
                  </a:tcPr>
                </a:tc>
                <a:tc>
                  <a:txBody>
                    <a:bodyPr/>
                    <a:lstStyle/>
                    <a:p>
                      <a:pPr marL="0" marR="0" indent="0" algn="ctr" defTabSz="456910" rtl="0" eaLnBrk="1" fontAlgn="auto" latinLnBrk="0" hangingPunct="1">
                        <a:lnSpc>
                          <a:spcPct val="100000"/>
                        </a:lnSpc>
                        <a:spcBef>
                          <a:spcPts val="0"/>
                        </a:spcBef>
                        <a:spcAft>
                          <a:spcPts val="0"/>
                        </a:spcAft>
                        <a:buClrTx/>
                        <a:buSzTx/>
                        <a:buFontTx/>
                        <a:buNone/>
                        <a:tabLst/>
                        <a:defRPr/>
                      </a:pPr>
                      <a:r>
                        <a:rPr lang="en-US" sz="1000" b="1" dirty="0"/>
                        <a:t>-</a:t>
                      </a:r>
                    </a:p>
                  </a:txBody>
                  <a:tcPr marL="68580" marR="68580" marT="34290" marB="34290">
                    <a:solidFill>
                      <a:srgbClr val="FF9E97"/>
                    </a:solidFill>
                  </a:tcPr>
                </a:tc>
                <a:extLst>
                  <a:ext uri="{0D108BD9-81ED-4DB2-BD59-A6C34878D82A}">
                    <a16:rowId xmlns="" xmlns:a16="http://schemas.microsoft.com/office/drawing/2014/main" val="1239757580"/>
                  </a:ext>
                </a:extLst>
              </a:tr>
              <a:tr h="278130">
                <a:tc>
                  <a:txBody>
                    <a:bodyPr/>
                    <a:lstStyle/>
                    <a:p>
                      <a:r>
                        <a:rPr lang="en-US" sz="1100" b="1" dirty="0">
                          <a:solidFill>
                            <a:schemeClr val="accent2">
                              <a:lumMod val="50000"/>
                            </a:schemeClr>
                          </a:solidFill>
                        </a:rPr>
                        <a:t>Alzheimer's disease</a:t>
                      </a:r>
                    </a:p>
                  </a:txBody>
                  <a:tcPr marL="68580" marR="68580" marT="34290" marB="34290">
                    <a:solidFill>
                      <a:schemeClr val="bg1"/>
                    </a:solidFill>
                  </a:tcPr>
                </a:tc>
                <a:tc>
                  <a:txBody>
                    <a:bodyPr/>
                    <a:lstStyle/>
                    <a:p>
                      <a:r>
                        <a:rPr lang="en-US" sz="1100" dirty="0"/>
                        <a:t>58 - 79%</a:t>
                      </a:r>
                    </a:p>
                  </a:txBody>
                  <a:tcPr marL="68580" marR="68580" marT="34290" marB="34290">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dirty="0"/>
                        <a:t>Apolipoprotein E (APOE), Tau</a:t>
                      </a:r>
                    </a:p>
                  </a:txBody>
                  <a:tcPr marL="68580" marR="68580" marT="34290" marB="34290">
                    <a:solidFill>
                      <a:schemeClr val="bg1"/>
                    </a:solidFill>
                  </a:tcPr>
                </a:tc>
                <a:extLst>
                  <a:ext uri="{0D108BD9-81ED-4DB2-BD59-A6C34878D82A}">
                    <a16:rowId xmlns="" xmlns:a16="http://schemas.microsoft.com/office/drawing/2014/main" val="2354961713"/>
                  </a:ext>
                </a:extLst>
              </a:tr>
              <a:tr h="480060">
                <a:tc>
                  <a:txBody>
                    <a:bodyPr/>
                    <a:lstStyle/>
                    <a:p>
                      <a:r>
                        <a:rPr lang="en-US" sz="1100" b="1" dirty="0">
                          <a:solidFill>
                            <a:schemeClr val="accent5">
                              <a:lumMod val="75000"/>
                            </a:schemeClr>
                          </a:solidFill>
                        </a:rPr>
                        <a:t>Hypertension</a:t>
                      </a:r>
                    </a:p>
                  </a:txBody>
                  <a:tcPr marL="68580" marR="68580" marT="34290" marB="34290">
                    <a:solidFill>
                      <a:schemeClr val="bg1"/>
                    </a:solidFill>
                  </a:tcPr>
                </a:tc>
                <a:tc>
                  <a:txBody>
                    <a:bodyPr/>
                    <a:lstStyle/>
                    <a:p>
                      <a:r>
                        <a:rPr lang="en-US" sz="1100" dirty="0"/>
                        <a:t>30%</a:t>
                      </a:r>
                    </a:p>
                  </a:txBody>
                  <a:tcPr marL="68580" marR="68580" marT="34290" marB="34290">
                    <a:solidFill>
                      <a:schemeClr val="bg1"/>
                    </a:solidFill>
                  </a:tcPr>
                </a:tc>
                <a:tc>
                  <a:txBody>
                    <a:bodyPr/>
                    <a:lstStyle/>
                    <a:p>
                      <a:r>
                        <a:rPr lang="en-US" sz="1000" kern="1200" dirty="0">
                          <a:solidFill>
                            <a:schemeClr val="tx1"/>
                          </a:solidFill>
                          <a:latin typeface="+mn-lt"/>
                          <a:ea typeface="+mn-ea"/>
                          <a:cs typeface="+mn-cs"/>
                        </a:rPr>
                        <a:t>Renin–angiotensin–aldosterone</a:t>
                      </a:r>
                    </a:p>
                  </a:txBody>
                  <a:tcPr marL="68580" marR="68580" marT="34290" marB="34290">
                    <a:solidFill>
                      <a:schemeClr val="bg1"/>
                    </a:solidFill>
                  </a:tcPr>
                </a:tc>
                <a:extLst>
                  <a:ext uri="{0D108BD9-81ED-4DB2-BD59-A6C34878D82A}">
                    <a16:rowId xmlns="" xmlns:a16="http://schemas.microsoft.com/office/drawing/2014/main" val="2197920375"/>
                  </a:ext>
                </a:extLst>
              </a:tr>
              <a:tr h="278130">
                <a:tc>
                  <a:txBody>
                    <a:bodyPr/>
                    <a:lstStyle/>
                    <a:p>
                      <a:r>
                        <a:rPr lang="en-US" sz="1100" b="1" dirty="0">
                          <a:solidFill>
                            <a:schemeClr val="accent5">
                              <a:lumMod val="75000"/>
                            </a:schemeClr>
                          </a:solidFill>
                        </a:rPr>
                        <a:t>Heart disease</a:t>
                      </a:r>
                    </a:p>
                  </a:txBody>
                  <a:tcPr marL="68580" marR="68580" marT="34290" marB="34290">
                    <a:solidFill>
                      <a:schemeClr val="bg1"/>
                    </a:solidFill>
                  </a:tcPr>
                </a:tc>
                <a:tc>
                  <a:txBody>
                    <a:bodyPr/>
                    <a:lstStyle/>
                    <a:p>
                      <a:r>
                        <a:rPr lang="en-US" sz="1100" dirty="0"/>
                        <a:t>34-53%</a:t>
                      </a:r>
                    </a:p>
                  </a:txBody>
                  <a:tcPr marL="68580" marR="68580" marT="34290" marB="34290">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dirty="0"/>
                        <a:t>Atherosclerosis, VCAM-1</a:t>
                      </a:r>
                    </a:p>
                  </a:txBody>
                  <a:tcPr marL="68580" marR="68580" marT="34290" marB="34290">
                    <a:solidFill>
                      <a:schemeClr val="bg1"/>
                    </a:solidFill>
                  </a:tcPr>
                </a:tc>
                <a:extLst>
                  <a:ext uri="{0D108BD9-81ED-4DB2-BD59-A6C34878D82A}">
                    <a16:rowId xmlns="" xmlns:a16="http://schemas.microsoft.com/office/drawing/2014/main" val="3004364606"/>
                  </a:ext>
                </a:extLst>
              </a:tr>
              <a:tr h="377190">
                <a:tc>
                  <a:txBody>
                    <a:bodyPr/>
                    <a:lstStyle/>
                    <a:p>
                      <a:r>
                        <a:rPr lang="en-US" sz="1100" b="1" dirty="0">
                          <a:solidFill>
                            <a:schemeClr val="tx1"/>
                          </a:solidFill>
                        </a:rPr>
                        <a:t>Stroke</a:t>
                      </a:r>
                    </a:p>
                  </a:txBody>
                  <a:tcPr marL="68580" marR="68580" marT="34290" marB="34290">
                    <a:solidFill>
                      <a:schemeClr val="bg1"/>
                    </a:solidFill>
                  </a:tcPr>
                </a:tc>
                <a:tc>
                  <a:txBody>
                    <a:bodyPr/>
                    <a:lstStyle/>
                    <a:p>
                      <a:r>
                        <a:rPr lang="en-US" sz="1100" dirty="0"/>
                        <a:t>32%</a:t>
                      </a:r>
                    </a:p>
                  </a:txBody>
                  <a:tcPr marL="68580" marR="68580" marT="34290" marB="34290">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dirty="0"/>
                        <a:t>Reactive oxygen species (ROS), Ischemia</a:t>
                      </a:r>
                    </a:p>
                  </a:txBody>
                  <a:tcPr marL="68580" marR="68580" marT="34290" marB="34290">
                    <a:solidFill>
                      <a:schemeClr val="bg1"/>
                    </a:solidFill>
                  </a:tcPr>
                </a:tc>
                <a:extLst>
                  <a:ext uri="{0D108BD9-81ED-4DB2-BD59-A6C34878D82A}">
                    <a16:rowId xmlns="" xmlns:a16="http://schemas.microsoft.com/office/drawing/2014/main" val="165251185"/>
                  </a:ext>
                </a:extLst>
              </a:tr>
              <a:tr h="278130">
                <a:tc>
                  <a:txBody>
                    <a:bodyPr/>
                    <a:lstStyle/>
                    <a:p>
                      <a:r>
                        <a:rPr lang="en-US" sz="1100" b="1" dirty="0">
                          <a:solidFill>
                            <a:srgbClr val="00B050"/>
                          </a:solidFill>
                        </a:rPr>
                        <a:t>Type-2 diabetes</a:t>
                      </a:r>
                    </a:p>
                  </a:txBody>
                  <a:tcPr marL="68580" marR="68580" marT="34290" marB="34290">
                    <a:solidFill>
                      <a:schemeClr val="bg1"/>
                    </a:solidFill>
                  </a:tcPr>
                </a:tc>
                <a:tc>
                  <a:txBody>
                    <a:bodyPr/>
                    <a:lstStyle/>
                    <a:p>
                      <a:r>
                        <a:rPr lang="en-US" sz="1100" dirty="0"/>
                        <a:t>26%</a:t>
                      </a:r>
                    </a:p>
                  </a:txBody>
                  <a:tcPr marL="68580" marR="68580" marT="34290" marB="34290">
                    <a:solidFill>
                      <a:schemeClr val="bg1"/>
                    </a:solidFill>
                  </a:tcPr>
                </a:tc>
                <a:tc>
                  <a:txBody>
                    <a:bodyPr/>
                    <a:lstStyle/>
                    <a:p>
                      <a:r>
                        <a:rPr lang="en-US" sz="1000" dirty="0"/>
                        <a:t>Insulin resistance</a:t>
                      </a:r>
                    </a:p>
                  </a:txBody>
                  <a:tcPr marL="68580" marR="68580" marT="34290" marB="34290">
                    <a:solidFill>
                      <a:schemeClr val="bg1"/>
                    </a:solidFill>
                  </a:tcPr>
                </a:tc>
                <a:extLst>
                  <a:ext uri="{0D108BD9-81ED-4DB2-BD59-A6C34878D82A}">
                    <a16:rowId xmlns="" xmlns:a16="http://schemas.microsoft.com/office/drawing/2014/main" val="291242400"/>
                  </a:ext>
                </a:extLst>
              </a:tr>
              <a:tr h="278130">
                <a:tc>
                  <a:txBody>
                    <a:bodyPr/>
                    <a:lstStyle/>
                    <a:p>
                      <a:r>
                        <a:rPr lang="en-US" sz="1100" b="1" dirty="0">
                          <a:solidFill>
                            <a:srgbClr val="FF7413"/>
                          </a:solidFill>
                        </a:rPr>
                        <a:t>Breast Cancer</a:t>
                      </a:r>
                    </a:p>
                  </a:txBody>
                  <a:tcPr marL="68580" marR="68580" marT="34290" marB="34290">
                    <a:solidFill>
                      <a:schemeClr val="bg1"/>
                    </a:solidFill>
                  </a:tcPr>
                </a:tc>
                <a:tc>
                  <a:txBody>
                    <a:bodyPr/>
                    <a:lstStyle/>
                    <a:p>
                      <a:r>
                        <a:rPr lang="en-US" sz="1100" dirty="0"/>
                        <a:t>25-56%</a:t>
                      </a:r>
                    </a:p>
                  </a:txBody>
                  <a:tcPr marL="68580" marR="68580" marT="34290" marB="34290">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dirty="0"/>
                        <a:t>BRCA, PTEN</a:t>
                      </a:r>
                    </a:p>
                  </a:txBody>
                  <a:tcPr marL="68580" marR="68580" marT="34290" marB="34290">
                    <a:solidFill>
                      <a:schemeClr val="bg1"/>
                    </a:solidFill>
                  </a:tcPr>
                </a:tc>
                <a:extLst>
                  <a:ext uri="{0D108BD9-81ED-4DB2-BD59-A6C34878D82A}">
                    <a16:rowId xmlns="" xmlns:a16="http://schemas.microsoft.com/office/drawing/2014/main" val="847223116"/>
                  </a:ext>
                </a:extLst>
              </a:tr>
            </a:tbl>
          </a:graphicData>
        </a:graphic>
      </p:graphicFrame>
      <p:cxnSp>
        <p:nvCxnSpPr>
          <p:cNvPr id="6" name="Straight Arrow Connector 5">
            <a:extLst>
              <a:ext uri="{FF2B5EF4-FFF2-40B4-BE49-F238E27FC236}">
                <a16:creationId xmlns="" xmlns:a16="http://schemas.microsoft.com/office/drawing/2014/main" id="{CF4053BE-578B-3E40-992C-39D6142FB082}"/>
              </a:ext>
            </a:extLst>
          </p:cNvPr>
          <p:cNvCxnSpPr>
            <a:cxnSpLocks/>
            <a:endCxn id="54" idx="1"/>
          </p:cNvCxnSpPr>
          <p:nvPr/>
        </p:nvCxnSpPr>
        <p:spPr>
          <a:xfrm>
            <a:off x="4901783" y="1499233"/>
            <a:ext cx="1914696" cy="100029"/>
          </a:xfrm>
          <a:prstGeom prst="straightConnector1">
            <a:avLst/>
          </a:prstGeom>
          <a:ln w="12700">
            <a:solidFill>
              <a:schemeClr val="tx1"/>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85" name="Straight Arrow Connector 84">
            <a:extLst>
              <a:ext uri="{FF2B5EF4-FFF2-40B4-BE49-F238E27FC236}">
                <a16:creationId xmlns="" xmlns:a16="http://schemas.microsoft.com/office/drawing/2014/main" id="{9ADEBF4D-B8DB-E446-820C-BDCBFFFA2201}"/>
              </a:ext>
            </a:extLst>
          </p:cNvPr>
          <p:cNvCxnSpPr>
            <a:cxnSpLocks/>
          </p:cNvCxnSpPr>
          <p:nvPr/>
        </p:nvCxnSpPr>
        <p:spPr>
          <a:xfrm>
            <a:off x="4901783" y="1499234"/>
            <a:ext cx="1143786" cy="2480579"/>
          </a:xfrm>
          <a:prstGeom prst="straightConnector1">
            <a:avLst/>
          </a:prstGeom>
          <a:ln w="12700">
            <a:solidFill>
              <a:schemeClr val="tx1"/>
            </a:solidFill>
            <a:prstDash val="sysDot"/>
            <a:tailEnd type="none"/>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199039" y="4402931"/>
            <a:ext cx="8316311" cy="2062103"/>
          </a:xfrm>
          <a:prstGeom prst="rect">
            <a:avLst/>
          </a:prstGeom>
        </p:spPr>
        <p:txBody>
          <a:bodyPr wrap="square">
            <a:spAutoFit/>
          </a:bodyPr>
          <a:lstStyle/>
          <a:p>
            <a:r>
              <a:rPr lang="en-US" sz="1600" b="0" dirty="0"/>
              <a:t>Many psychiatric conditions are highly heritable</a:t>
            </a:r>
          </a:p>
          <a:p>
            <a:pPr lvl="1"/>
            <a:r>
              <a:rPr lang="en-US" sz="1600" b="0" dirty="0"/>
              <a:t>Schizophrenia: up to 80%</a:t>
            </a:r>
          </a:p>
          <a:p>
            <a:pPr marL="412750" indent="-398463"/>
            <a:r>
              <a:rPr lang="en-US" sz="1600" b="0" dirty="0"/>
              <a:t>But we don’t understand basic molecular mechanisms underpinning this association </a:t>
            </a:r>
            <a:br>
              <a:rPr lang="en-US" sz="1600" b="0" dirty="0"/>
            </a:br>
            <a:r>
              <a:rPr lang="en-US" sz="1600" b="0" dirty="0"/>
              <a:t>(in contrast to many other diseases such as cancer &amp; heart disease)</a:t>
            </a:r>
          </a:p>
          <a:p>
            <a:r>
              <a:rPr lang="en-US" sz="1600" b="0" dirty="0"/>
              <a:t>Thus, interested in developing predictive models of psychiatric traits which:</a:t>
            </a:r>
          </a:p>
          <a:p>
            <a:pPr lvl="1"/>
            <a:r>
              <a:rPr lang="en-US" sz="1600" b="0" dirty="0"/>
              <a:t>Use observations at intermediate (molecular levels) levels to inform latent structure</a:t>
            </a:r>
          </a:p>
          <a:p>
            <a:pPr lvl="1"/>
            <a:r>
              <a:rPr lang="en-US" sz="1600" b="0" dirty="0"/>
              <a:t>Use the predictive features of these “molecular endo phenotypes” to begin to suggest actors involved in mechanism</a:t>
            </a:r>
          </a:p>
        </p:txBody>
      </p:sp>
    </p:spTree>
    <p:extLst>
      <p:ext uri="{BB962C8B-B14F-4D97-AF65-F5344CB8AC3E}">
        <p14:creationId xmlns:p14="http://schemas.microsoft.com/office/powerpoint/2010/main" val="3283412658"/>
      </p:ext>
    </p:extLst>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Title 1"/>
          <p:cNvSpPr>
            <a:spLocks noGrp="1"/>
          </p:cNvSpPr>
          <p:nvPr>
            <p:ph type="title"/>
          </p:nvPr>
        </p:nvSpPr>
        <p:spPr>
          <a:xfrm>
            <a:off x="15876" y="376072"/>
            <a:ext cx="9112248" cy="684212"/>
          </a:xfrm>
        </p:spPr>
        <p:txBody>
          <a:bodyPr/>
          <a:lstStyle/>
          <a:p>
            <a:pPr>
              <a:defRPr/>
            </a:pPr>
            <a:r>
              <a:rPr lang="en-US" sz="1800" dirty="0">
                <a:solidFill>
                  <a:schemeClr val="bg1">
                    <a:lumMod val="50000"/>
                  </a:schemeClr>
                </a:solidFill>
                <a:ea typeface="ＭＳ Ｐゴシック" charset="0"/>
                <a:cs typeface="ＭＳ Ｐゴシック" charset="0"/>
              </a:rPr>
              <a:t> Interpretable deep learning </a:t>
            </a:r>
            <a:r>
              <a:rPr lang="en-US" sz="1800" dirty="0" smtClean="0">
                <a:solidFill>
                  <a:schemeClr val="bg1">
                    <a:lumMod val="50000"/>
                  </a:schemeClr>
                </a:solidFill>
                <a:ea typeface="ＭＳ Ｐゴシック" charset="0"/>
                <a:cs typeface="ＭＳ Ｐゴシック" charset="0"/>
              </a:rPr>
              <a:t>model, </a:t>
            </a:r>
            <a:r>
              <a:rPr lang="en-US" sz="1800" dirty="0">
                <a:solidFill>
                  <a:schemeClr val="bg1">
                    <a:lumMod val="50000"/>
                  </a:schemeClr>
                </a:solidFill>
                <a:ea typeface="ＭＳ Ｐゴシック" charset="0"/>
                <a:cs typeface="ＭＳ Ｐゴシック" charset="0"/>
              </a:rPr>
              <a:t>embedding </a:t>
            </a:r>
            <a:r>
              <a:rPr lang="en-US" sz="1800" dirty="0" smtClean="0">
                <a:solidFill>
                  <a:schemeClr val="bg1">
                    <a:lumMod val="50000"/>
                  </a:schemeClr>
                </a:solidFill>
                <a:ea typeface="ＭＳ Ｐゴシック" charset="0"/>
                <a:cs typeface="ＭＳ Ｐゴシック" charset="0"/>
              </a:rPr>
              <a:t>the gene </a:t>
            </a:r>
            <a:r>
              <a:rPr lang="en-US" sz="1800" dirty="0">
                <a:solidFill>
                  <a:schemeClr val="bg1">
                    <a:lumMod val="50000"/>
                  </a:schemeClr>
                </a:solidFill>
                <a:ea typeface="ＭＳ Ｐゴシック" charset="0"/>
                <a:cs typeface="ＭＳ Ｐゴシック" charset="0"/>
              </a:rPr>
              <a:t>regulatory </a:t>
            </a:r>
            <a:r>
              <a:rPr lang="en-US" sz="1800" dirty="0" smtClean="0">
                <a:solidFill>
                  <a:schemeClr val="bg1">
                    <a:lumMod val="50000"/>
                  </a:schemeClr>
                </a:solidFill>
                <a:ea typeface="ＭＳ Ｐゴシック" charset="0"/>
                <a:cs typeface="ＭＳ Ｐゴシック" charset="0"/>
              </a:rPr>
              <a:t>network, </a:t>
            </a:r>
            <a:br>
              <a:rPr lang="en-US" sz="1800" dirty="0" smtClean="0">
                <a:solidFill>
                  <a:schemeClr val="bg1">
                    <a:lumMod val="50000"/>
                  </a:schemeClr>
                </a:solidFill>
                <a:ea typeface="ＭＳ Ｐゴシック" charset="0"/>
                <a:cs typeface="ＭＳ Ｐゴシック" charset="0"/>
              </a:rPr>
            </a:br>
            <a:r>
              <a:rPr lang="en-US" sz="1800" dirty="0" smtClean="0">
                <a:solidFill>
                  <a:schemeClr val="bg1">
                    <a:lumMod val="50000"/>
                  </a:schemeClr>
                </a:solidFill>
                <a:ea typeface="ＭＳ Ｐゴシック" charset="0"/>
                <a:cs typeface="ＭＳ Ｐゴシック" charset="0"/>
              </a:rPr>
              <a:t>for </a:t>
            </a:r>
            <a:r>
              <a:rPr lang="en-US" sz="1800" dirty="0">
                <a:solidFill>
                  <a:schemeClr val="bg1">
                    <a:lumMod val="50000"/>
                  </a:schemeClr>
                </a:solidFill>
                <a:ea typeface="ＭＳ Ｐゴシック" charset="0"/>
                <a:cs typeface="ＭＳ Ｐゴシック" charset="0"/>
              </a:rPr>
              <a:t>understanding functional genomics in neuropsychiatric disorders</a:t>
            </a:r>
            <a:endParaRPr lang="en-US" sz="1800" dirty="0">
              <a:ea typeface="ＭＳ Ｐゴシック" charset="0"/>
              <a:cs typeface="ＭＳ Ｐゴシック" charset="0"/>
            </a:endParaRPr>
          </a:p>
        </p:txBody>
      </p:sp>
      <p:sp>
        <p:nvSpPr>
          <p:cNvPr id="54274" name="Content Placeholder 2"/>
          <p:cNvSpPr>
            <a:spLocks noGrp="1"/>
          </p:cNvSpPr>
          <p:nvPr>
            <p:ph sz="half" idx="1"/>
          </p:nvPr>
        </p:nvSpPr>
        <p:spPr>
          <a:xfrm>
            <a:off x="86673" y="1328717"/>
            <a:ext cx="8902947" cy="6116638"/>
          </a:xfrm>
        </p:spPr>
        <p:txBody>
          <a:bodyPr/>
          <a:lstStyle/>
          <a:p>
            <a:r>
              <a:rPr lang="en-US" altLang="en-US" sz="2100" dirty="0" smtClean="0">
                <a:solidFill>
                  <a:schemeClr val="tx1">
                    <a:lumMod val="65000"/>
                    <a:lumOff val="35000"/>
                  </a:schemeClr>
                </a:solidFill>
                <a:ea typeface="ＭＳ Ｐゴシック" charset="-128"/>
              </a:rPr>
              <a:t>Construction </a:t>
            </a:r>
            <a:r>
              <a:rPr lang="en-US" altLang="en-US" sz="2100" dirty="0">
                <a:solidFill>
                  <a:schemeClr val="tx1">
                    <a:lumMod val="65000"/>
                    <a:lumOff val="35000"/>
                  </a:schemeClr>
                </a:solidFill>
                <a:ea typeface="ＭＳ Ｐゴシック" charset="-128"/>
              </a:rPr>
              <a:t>of an adult brain resource with 1866 </a:t>
            </a:r>
            <a:r>
              <a:rPr lang="en-US" altLang="en-US" sz="2100" dirty="0" smtClean="0">
                <a:solidFill>
                  <a:schemeClr val="tx1">
                    <a:lumMod val="65000"/>
                    <a:lumOff val="35000"/>
                  </a:schemeClr>
                </a:solidFill>
                <a:ea typeface="ＭＳ Ｐゴシック" charset="-128"/>
              </a:rPr>
              <a:t>individuals</a:t>
            </a:r>
            <a:endParaRPr lang="en-US" altLang="en-US" sz="2100" dirty="0">
              <a:solidFill>
                <a:schemeClr val="tx1">
                  <a:lumMod val="65000"/>
                  <a:lumOff val="35000"/>
                </a:schemeClr>
              </a:solidFill>
              <a:ea typeface="ＭＳ Ｐゴシック" charset="-128"/>
            </a:endParaRPr>
          </a:p>
          <a:p>
            <a:r>
              <a:rPr lang="en-US" altLang="en-US" sz="2100" dirty="0">
                <a:solidFill>
                  <a:schemeClr val="tx1">
                    <a:lumMod val="65000"/>
                    <a:lumOff val="35000"/>
                  </a:schemeClr>
                </a:solidFill>
                <a:ea typeface="ＭＳ Ｐゴシック" charset="-128"/>
              </a:rPr>
              <a:t>Using the changing proportions of cell types </a:t>
            </a:r>
            <a:r>
              <a:rPr lang="en-US" altLang="en-US" sz="2100" dirty="0" smtClean="0">
                <a:solidFill>
                  <a:schemeClr val="tx1">
                    <a:lumMod val="65000"/>
                    <a:lumOff val="35000"/>
                  </a:schemeClr>
                </a:solidFill>
                <a:ea typeface="ＭＳ Ｐゴシック" charset="-128"/>
              </a:rPr>
              <a:t/>
            </a:r>
            <a:br>
              <a:rPr lang="en-US" altLang="en-US" sz="2100" dirty="0" smtClean="0">
                <a:solidFill>
                  <a:schemeClr val="tx1">
                    <a:lumMod val="65000"/>
                    <a:lumOff val="35000"/>
                  </a:schemeClr>
                </a:solidFill>
                <a:ea typeface="ＭＳ Ｐゴシック" charset="-128"/>
              </a:rPr>
            </a:br>
            <a:r>
              <a:rPr lang="en-US" altLang="en-US" sz="2100" dirty="0" smtClean="0">
                <a:solidFill>
                  <a:schemeClr val="tx1">
                    <a:lumMod val="65000"/>
                    <a:lumOff val="35000"/>
                  </a:schemeClr>
                </a:solidFill>
                <a:ea typeface="ＭＳ Ｐゴシック" charset="-128"/>
              </a:rPr>
              <a:t>(</a:t>
            </a:r>
            <a:r>
              <a:rPr lang="en-US" altLang="en-US" sz="2100" dirty="0">
                <a:solidFill>
                  <a:schemeClr val="tx1">
                    <a:lumMod val="65000"/>
                    <a:lumOff val="35000"/>
                  </a:schemeClr>
                </a:solidFill>
                <a:ea typeface="ＭＳ Ｐゴシック" charset="-128"/>
              </a:rPr>
              <a:t>via </a:t>
            </a:r>
            <a:r>
              <a:rPr lang="en-US" altLang="en-US" sz="2100" b="1" dirty="0">
                <a:solidFill>
                  <a:srgbClr val="FFC000"/>
                </a:solidFill>
                <a:ea typeface="ＭＳ Ｐゴシック" charset="-128"/>
              </a:rPr>
              <a:t>single-cell deconvolution</a:t>
            </a:r>
            <a:r>
              <a:rPr lang="en-US" altLang="en-US" sz="2100" dirty="0">
                <a:solidFill>
                  <a:schemeClr val="tx1">
                    <a:lumMod val="65000"/>
                    <a:lumOff val="35000"/>
                  </a:schemeClr>
                </a:solidFill>
                <a:ea typeface="ＭＳ Ｐゴシック" charset="-128"/>
              </a:rPr>
              <a:t>) </a:t>
            </a:r>
            <a:r>
              <a:rPr lang="en-US" altLang="en-US" sz="2100" dirty="0" smtClean="0">
                <a:solidFill>
                  <a:schemeClr val="tx1">
                    <a:lumMod val="65000"/>
                    <a:lumOff val="35000"/>
                  </a:schemeClr>
                </a:solidFill>
                <a:ea typeface="ＭＳ Ｐゴシック" charset="-128"/>
              </a:rPr>
              <a:t/>
            </a:r>
            <a:br>
              <a:rPr lang="en-US" altLang="en-US" sz="2100" dirty="0" smtClean="0">
                <a:solidFill>
                  <a:schemeClr val="tx1">
                    <a:lumMod val="65000"/>
                    <a:lumOff val="35000"/>
                  </a:schemeClr>
                </a:solidFill>
                <a:ea typeface="ＭＳ Ｐゴシック" charset="-128"/>
              </a:rPr>
            </a:br>
            <a:r>
              <a:rPr lang="en-US" altLang="en-US" sz="2100" dirty="0" smtClean="0">
                <a:solidFill>
                  <a:schemeClr val="tx1">
                    <a:lumMod val="65000"/>
                    <a:lumOff val="35000"/>
                  </a:schemeClr>
                </a:solidFill>
                <a:ea typeface="ＭＳ Ｐゴシック" charset="-128"/>
              </a:rPr>
              <a:t>to </a:t>
            </a:r>
            <a:r>
              <a:rPr lang="en-US" altLang="en-US" sz="2100" dirty="0">
                <a:solidFill>
                  <a:schemeClr val="tx1">
                    <a:lumMod val="65000"/>
                    <a:lumOff val="35000"/>
                  </a:schemeClr>
                </a:solidFill>
                <a:ea typeface="ＭＳ Ｐゴシック" charset="-128"/>
              </a:rPr>
              <a:t>account for </a:t>
            </a:r>
            <a:r>
              <a:rPr lang="en-US" altLang="en-US" sz="2100" dirty="0" smtClean="0">
                <a:solidFill>
                  <a:schemeClr val="tx1">
                    <a:lumMod val="65000"/>
                    <a:lumOff val="35000"/>
                  </a:schemeClr>
                </a:solidFill>
                <a:ea typeface="ＭＳ Ｐゴシック" charset="-128"/>
              </a:rPr>
              <a:t>expression </a:t>
            </a:r>
            <a:r>
              <a:rPr lang="en-US" altLang="en-US" sz="2100" dirty="0">
                <a:solidFill>
                  <a:schemeClr val="tx1">
                    <a:lumMod val="65000"/>
                    <a:lumOff val="35000"/>
                  </a:schemeClr>
                </a:solidFill>
                <a:ea typeface="ＭＳ Ｐゴシック" charset="-128"/>
              </a:rPr>
              <a:t>variation across a </a:t>
            </a:r>
            <a:r>
              <a:rPr lang="en-US" altLang="en-US" sz="2100" dirty="0" smtClean="0">
                <a:solidFill>
                  <a:schemeClr val="tx1">
                    <a:lumMod val="65000"/>
                    <a:lumOff val="35000"/>
                  </a:schemeClr>
                </a:solidFill>
                <a:ea typeface="ＭＳ Ｐゴシック" charset="-128"/>
              </a:rPr>
              <a:t>population</a:t>
            </a:r>
            <a:endParaRPr lang="en-US" altLang="en-US" sz="2100" dirty="0">
              <a:solidFill>
                <a:schemeClr val="tx1">
                  <a:lumMod val="65000"/>
                  <a:lumOff val="35000"/>
                </a:schemeClr>
              </a:solidFill>
              <a:ea typeface="ＭＳ Ｐゴシック" charset="-128"/>
            </a:endParaRPr>
          </a:p>
          <a:p>
            <a:r>
              <a:rPr lang="en-US" altLang="en-US" sz="2100" dirty="0">
                <a:solidFill>
                  <a:schemeClr val="tx1">
                    <a:lumMod val="65000"/>
                    <a:lumOff val="35000"/>
                  </a:schemeClr>
                </a:solidFill>
                <a:ea typeface="ＭＳ Ｐゴシック" charset="-128"/>
              </a:rPr>
              <a:t>Large-scale processing defines ~79K PFC </a:t>
            </a:r>
            <a:br>
              <a:rPr lang="en-US" altLang="en-US" sz="2100" dirty="0">
                <a:solidFill>
                  <a:schemeClr val="tx1">
                    <a:lumMod val="65000"/>
                    <a:lumOff val="35000"/>
                  </a:schemeClr>
                </a:solidFill>
                <a:ea typeface="ＭＳ Ｐゴシック" charset="-128"/>
              </a:rPr>
            </a:br>
            <a:r>
              <a:rPr lang="en-US" altLang="en-US" sz="2100" b="1" dirty="0">
                <a:solidFill>
                  <a:srgbClr val="FFC000"/>
                </a:solidFill>
                <a:ea typeface="ＭＳ Ｐゴシック" charset="-128"/>
              </a:rPr>
              <a:t>enhancers &amp; creates a comprehensive QTL</a:t>
            </a:r>
            <a:r>
              <a:rPr lang="en-US" altLang="en-US" sz="2100" b="1" dirty="0">
                <a:solidFill>
                  <a:schemeClr val="tx1">
                    <a:lumMod val="65000"/>
                    <a:lumOff val="35000"/>
                  </a:schemeClr>
                </a:solidFill>
                <a:ea typeface="ＭＳ Ｐゴシック" charset="-128"/>
              </a:rPr>
              <a:t> </a:t>
            </a:r>
            <a:r>
              <a:rPr lang="en-US" altLang="en-US" sz="2100" dirty="0">
                <a:solidFill>
                  <a:schemeClr val="tx1">
                    <a:lumMod val="65000"/>
                    <a:lumOff val="35000"/>
                  </a:schemeClr>
                </a:solidFill>
                <a:ea typeface="ＭＳ Ｐゴシック" charset="-128"/>
              </a:rPr>
              <a:t>resource </a:t>
            </a:r>
            <a:r>
              <a:rPr lang="en-US" altLang="en-US" sz="2100" dirty="0" smtClean="0">
                <a:solidFill>
                  <a:schemeClr val="tx1">
                    <a:lumMod val="65000"/>
                    <a:lumOff val="35000"/>
                  </a:schemeClr>
                </a:solidFill>
                <a:ea typeface="ＭＳ Ｐゴシック" charset="-128"/>
              </a:rPr>
              <a:t/>
            </a:r>
            <a:br>
              <a:rPr lang="en-US" altLang="en-US" sz="2100" dirty="0" smtClean="0">
                <a:solidFill>
                  <a:schemeClr val="tx1">
                    <a:lumMod val="65000"/>
                    <a:lumOff val="35000"/>
                  </a:schemeClr>
                </a:solidFill>
                <a:ea typeface="ＭＳ Ｐゴシック" charset="-128"/>
              </a:rPr>
            </a:br>
            <a:r>
              <a:rPr lang="en-US" altLang="en-US" sz="2100" dirty="0" smtClean="0">
                <a:solidFill>
                  <a:schemeClr val="tx1">
                    <a:lumMod val="65000"/>
                    <a:lumOff val="35000"/>
                  </a:schemeClr>
                </a:solidFill>
                <a:ea typeface="ＭＳ Ｐゴシック" charset="-128"/>
              </a:rPr>
              <a:t>(~</a:t>
            </a:r>
            <a:r>
              <a:rPr lang="en-US" altLang="en-US" sz="2100" dirty="0">
                <a:solidFill>
                  <a:schemeClr val="tx1">
                    <a:lumMod val="65000"/>
                    <a:lumOff val="35000"/>
                  </a:schemeClr>
                </a:solidFill>
                <a:ea typeface="ＭＳ Ｐゴシック" charset="-128"/>
              </a:rPr>
              <a:t>2.5M </a:t>
            </a:r>
            <a:r>
              <a:rPr lang="en-US" altLang="en-US" sz="2100" dirty="0" err="1">
                <a:solidFill>
                  <a:schemeClr val="tx1">
                    <a:lumMod val="65000"/>
                    <a:lumOff val="35000"/>
                  </a:schemeClr>
                </a:solidFill>
                <a:ea typeface="ＭＳ Ｐゴシック" charset="-128"/>
              </a:rPr>
              <a:t>eQTLs</a:t>
            </a:r>
            <a:r>
              <a:rPr lang="en-US" altLang="en-US" sz="2100" dirty="0">
                <a:solidFill>
                  <a:schemeClr val="tx1">
                    <a:lumMod val="65000"/>
                    <a:lumOff val="35000"/>
                  </a:schemeClr>
                </a:solidFill>
                <a:ea typeface="ＭＳ Ｐゴシック" charset="-128"/>
              </a:rPr>
              <a:t> + </a:t>
            </a:r>
            <a:r>
              <a:rPr lang="en-US" altLang="en-US" sz="2100" dirty="0" err="1">
                <a:solidFill>
                  <a:schemeClr val="tx1">
                    <a:lumMod val="65000"/>
                    <a:lumOff val="35000"/>
                  </a:schemeClr>
                </a:solidFill>
                <a:ea typeface="ＭＳ Ｐゴシック" charset="-128"/>
              </a:rPr>
              <a:t>cQTLs</a:t>
            </a:r>
            <a:r>
              <a:rPr lang="en-US" altLang="en-US" sz="2100" dirty="0">
                <a:solidFill>
                  <a:schemeClr val="tx1">
                    <a:lumMod val="65000"/>
                    <a:lumOff val="35000"/>
                  </a:schemeClr>
                </a:solidFill>
                <a:ea typeface="ＭＳ Ｐゴシック" charset="-128"/>
              </a:rPr>
              <a:t> &amp; </a:t>
            </a:r>
            <a:r>
              <a:rPr lang="en-US" altLang="en-US" sz="2100" dirty="0" err="1">
                <a:solidFill>
                  <a:schemeClr val="tx1">
                    <a:lumMod val="65000"/>
                    <a:lumOff val="35000"/>
                  </a:schemeClr>
                </a:solidFill>
                <a:ea typeface="ＭＳ Ｐゴシック" charset="-128"/>
              </a:rPr>
              <a:t>fQTLs</a:t>
            </a:r>
            <a:r>
              <a:rPr lang="en-US" altLang="en-US" sz="2100" dirty="0">
                <a:solidFill>
                  <a:schemeClr val="tx1">
                    <a:lumMod val="65000"/>
                    <a:lumOff val="35000"/>
                  </a:schemeClr>
                </a:solidFill>
                <a:ea typeface="ＭＳ Ｐゴシック" charset="-128"/>
              </a:rPr>
              <a:t>)</a:t>
            </a:r>
          </a:p>
          <a:p>
            <a:r>
              <a:rPr lang="en-US" altLang="en-US" sz="2100" dirty="0">
                <a:solidFill>
                  <a:schemeClr val="tx1">
                    <a:lumMod val="65000"/>
                    <a:lumOff val="35000"/>
                  </a:schemeClr>
                </a:solidFill>
                <a:ea typeface="ＭＳ Ｐゴシック" charset="-128"/>
              </a:rPr>
              <a:t>Connecting </a:t>
            </a:r>
            <a:r>
              <a:rPr lang="en-US" altLang="en-US" sz="2100" dirty="0" smtClean="0">
                <a:solidFill>
                  <a:schemeClr val="tx1">
                    <a:lumMod val="65000"/>
                    <a:lumOff val="35000"/>
                  </a:schemeClr>
                </a:solidFill>
                <a:ea typeface="ＭＳ Ｐゴシック" charset="-128"/>
              </a:rPr>
              <a:t>QTLs</a:t>
            </a:r>
            <a:r>
              <a:rPr lang="en-US" altLang="en-US" sz="2100" dirty="0">
                <a:solidFill>
                  <a:schemeClr val="tx1">
                    <a:lumMod val="65000"/>
                    <a:lumOff val="35000"/>
                  </a:schemeClr>
                </a:solidFill>
                <a:ea typeface="ＭＳ Ｐゴシック" charset="-128"/>
              </a:rPr>
              <a:t>, enhancer activity relationships &amp; Hi-C contacts into a</a:t>
            </a:r>
            <a:r>
              <a:rPr lang="en-US" altLang="en-US" sz="2100" b="1" dirty="0">
                <a:solidFill>
                  <a:schemeClr val="tx1">
                    <a:lumMod val="65000"/>
                    <a:lumOff val="35000"/>
                  </a:schemeClr>
                </a:solidFill>
                <a:ea typeface="ＭＳ Ｐゴシック" charset="-128"/>
              </a:rPr>
              <a:t> </a:t>
            </a:r>
            <a:r>
              <a:rPr lang="en-US" altLang="en-US" sz="2100" b="1" dirty="0">
                <a:solidFill>
                  <a:srgbClr val="FFC000"/>
                </a:solidFill>
                <a:ea typeface="ＭＳ Ｐゴシック" charset="-128"/>
              </a:rPr>
              <a:t>brain regulatory network</a:t>
            </a:r>
            <a:r>
              <a:rPr lang="en-US" altLang="en-US" sz="2100" b="1" dirty="0">
                <a:solidFill>
                  <a:schemeClr val="tx1">
                    <a:lumMod val="65000"/>
                    <a:lumOff val="35000"/>
                  </a:schemeClr>
                </a:solidFill>
                <a:ea typeface="ＭＳ Ｐゴシック" charset="-128"/>
              </a:rPr>
              <a:t> </a:t>
            </a:r>
            <a:r>
              <a:rPr lang="en-US" altLang="en-US" sz="2100" b="1" dirty="0" smtClean="0">
                <a:solidFill>
                  <a:schemeClr val="tx1">
                    <a:lumMod val="65000"/>
                    <a:lumOff val="35000"/>
                  </a:schemeClr>
                </a:solidFill>
                <a:ea typeface="ＭＳ Ｐゴシック" charset="-128"/>
              </a:rPr>
              <a:t/>
            </a:r>
            <a:br>
              <a:rPr lang="en-US" altLang="en-US" sz="2100" b="1" dirty="0" smtClean="0">
                <a:solidFill>
                  <a:schemeClr val="tx1">
                    <a:lumMod val="65000"/>
                    <a:lumOff val="35000"/>
                  </a:schemeClr>
                </a:solidFill>
                <a:ea typeface="ＭＳ Ｐゴシック" charset="-128"/>
              </a:rPr>
            </a:br>
            <a:r>
              <a:rPr lang="en-US" altLang="en-US" sz="2100" dirty="0" smtClean="0">
                <a:solidFill>
                  <a:schemeClr val="tx1">
                    <a:lumMod val="65000"/>
                    <a:lumOff val="35000"/>
                  </a:schemeClr>
                </a:solidFill>
                <a:ea typeface="ＭＳ Ｐゴシック" charset="-128"/>
              </a:rPr>
              <a:t>&amp; </a:t>
            </a:r>
            <a:r>
              <a:rPr lang="en-US" altLang="en-US" sz="2100" dirty="0">
                <a:solidFill>
                  <a:schemeClr val="tx1">
                    <a:lumMod val="65000"/>
                    <a:lumOff val="35000"/>
                  </a:schemeClr>
                </a:solidFill>
                <a:ea typeface="ＭＳ Ｐゴシック" charset="-128"/>
              </a:rPr>
              <a:t>using this to link SCZ GWAS SNPs to genes</a:t>
            </a:r>
          </a:p>
          <a:p>
            <a:r>
              <a:rPr lang="en-US" altLang="en-US" sz="2100" dirty="0">
                <a:solidFill>
                  <a:schemeClr val="tx1">
                    <a:lumMod val="65000"/>
                    <a:lumOff val="35000"/>
                  </a:schemeClr>
                </a:solidFill>
                <a:ea typeface="ＭＳ Ｐゴシック" charset="-128"/>
              </a:rPr>
              <a:t>Embedding the reg. network in a </a:t>
            </a:r>
            <a:br>
              <a:rPr lang="en-US" altLang="en-US" sz="2100" dirty="0">
                <a:solidFill>
                  <a:schemeClr val="tx1">
                    <a:lumMod val="65000"/>
                    <a:lumOff val="35000"/>
                  </a:schemeClr>
                </a:solidFill>
                <a:ea typeface="ＭＳ Ｐゴシック" charset="-128"/>
              </a:rPr>
            </a:br>
            <a:r>
              <a:rPr lang="en-US" altLang="en-US" sz="2100" b="1" dirty="0">
                <a:solidFill>
                  <a:srgbClr val="FFC000"/>
                </a:solidFill>
                <a:ea typeface="ＭＳ Ｐゴシック" charset="-128"/>
              </a:rPr>
              <a:t>deep-learning model</a:t>
            </a:r>
            <a:r>
              <a:rPr lang="en-US" altLang="en-US" sz="2100" dirty="0">
                <a:solidFill>
                  <a:srgbClr val="FFC000"/>
                </a:solidFill>
                <a:ea typeface="ＭＳ Ｐゴシック" charset="-128"/>
              </a:rPr>
              <a:t> </a:t>
            </a:r>
            <a:r>
              <a:rPr lang="en-US" altLang="en-US" sz="2100" dirty="0">
                <a:solidFill>
                  <a:schemeClr val="tx1">
                    <a:lumMod val="65000"/>
                    <a:lumOff val="35000"/>
                  </a:schemeClr>
                </a:solidFill>
                <a:ea typeface="ＭＳ Ｐゴシック" charset="-128"/>
              </a:rPr>
              <a:t>to predict psychiatric disease from genotype &amp; transcriptome. Using this to suggest specific pathways &amp; genes, as potential drug targets.</a:t>
            </a:r>
          </a:p>
          <a:p>
            <a:r>
              <a:rPr lang="en-US" altLang="en-US" sz="2100" dirty="0">
                <a:solidFill>
                  <a:schemeClr val="tx1">
                    <a:lumMod val="65000"/>
                    <a:lumOff val="35000"/>
                  </a:schemeClr>
                </a:solidFill>
                <a:ea typeface="ＭＳ Ｐゴシック" charset="-128"/>
              </a:rPr>
              <a:t>Other resource uses: highlighting aging related </a:t>
            </a:r>
            <a:r>
              <a:rPr lang="en-US" altLang="en-US" sz="2100" dirty="0" smtClean="0">
                <a:solidFill>
                  <a:schemeClr val="tx1">
                    <a:lumMod val="65000"/>
                    <a:lumOff val="35000"/>
                  </a:schemeClr>
                </a:solidFill>
                <a:ea typeface="ＭＳ Ｐゴシック" charset="-128"/>
              </a:rPr>
              <a:t>genes</a:t>
            </a:r>
            <a:endParaRPr lang="en-US" altLang="en-US" sz="2100" dirty="0">
              <a:solidFill>
                <a:schemeClr val="tx1">
                  <a:lumMod val="65000"/>
                  <a:lumOff val="35000"/>
                </a:schemeClr>
              </a:solidFill>
              <a:ea typeface="ＭＳ Ｐゴシック" charset="-128"/>
            </a:endParaRPr>
          </a:p>
          <a:p>
            <a:pPr lvl="1"/>
            <a:endParaRPr lang="en-US" altLang="en-US" sz="1700" dirty="0">
              <a:solidFill>
                <a:schemeClr val="tx1">
                  <a:lumMod val="65000"/>
                  <a:lumOff val="35000"/>
                </a:schemeClr>
              </a:solidFill>
              <a:ea typeface="ＭＳ Ｐゴシック" charset="-128"/>
            </a:endParaRPr>
          </a:p>
          <a:p>
            <a:endParaRPr lang="en-US" altLang="en-US" sz="1700" dirty="0">
              <a:solidFill>
                <a:schemeClr val="tx1">
                  <a:lumMod val="65000"/>
                  <a:lumOff val="35000"/>
                </a:schemeClr>
              </a:solidFill>
              <a:ea typeface="ＭＳ Ｐゴシック" charset="-128"/>
              <a:cs typeface="ＭＳ Ｐゴシック" charset="-128"/>
            </a:endParaRPr>
          </a:p>
          <a:p>
            <a:endParaRPr lang="en-US" altLang="en-US" sz="1700" dirty="0">
              <a:solidFill>
                <a:schemeClr val="tx1">
                  <a:lumMod val="65000"/>
                  <a:lumOff val="35000"/>
                </a:schemeClr>
              </a:solidFill>
              <a:ea typeface="ＭＳ Ｐゴシック" charset="-128"/>
              <a:cs typeface="ＭＳ Ｐゴシック" charset="-128"/>
            </a:endParaRPr>
          </a:p>
        </p:txBody>
      </p:sp>
    </p:spTree>
    <p:extLst>
      <p:ext uri="{BB962C8B-B14F-4D97-AF65-F5344CB8AC3E}">
        <p14:creationId xmlns:p14="http://schemas.microsoft.com/office/powerpoint/2010/main" val="1753469437"/>
      </p:ext>
    </p:extLst>
  </p:cSld>
  <p:clrMapOvr>
    <a:masterClrMapping/>
  </p:clrMapOvr>
  <p:transition advTm="238108"/>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Title 1"/>
          <p:cNvSpPr>
            <a:spLocks noGrp="1"/>
          </p:cNvSpPr>
          <p:nvPr>
            <p:ph type="title"/>
          </p:nvPr>
        </p:nvSpPr>
        <p:spPr>
          <a:xfrm>
            <a:off x="15876" y="376072"/>
            <a:ext cx="9112248" cy="684212"/>
          </a:xfrm>
        </p:spPr>
        <p:txBody>
          <a:bodyPr/>
          <a:lstStyle/>
          <a:p>
            <a:pPr>
              <a:defRPr/>
            </a:pPr>
            <a:r>
              <a:rPr lang="en-US" sz="1800" dirty="0">
                <a:solidFill>
                  <a:schemeClr val="bg1">
                    <a:lumMod val="50000"/>
                  </a:schemeClr>
                </a:solidFill>
                <a:ea typeface="ＭＳ Ｐゴシック" charset="0"/>
                <a:cs typeface="ＭＳ Ｐゴシック" charset="0"/>
              </a:rPr>
              <a:t> Interpretable deep learning </a:t>
            </a:r>
            <a:r>
              <a:rPr lang="en-US" sz="1800" dirty="0" smtClean="0">
                <a:solidFill>
                  <a:schemeClr val="bg1">
                    <a:lumMod val="50000"/>
                  </a:schemeClr>
                </a:solidFill>
                <a:ea typeface="ＭＳ Ｐゴシック" charset="0"/>
                <a:cs typeface="ＭＳ Ｐゴシック" charset="0"/>
              </a:rPr>
              <a:t>model, </a:t>
            </a:r>
            <a:r>
              <a:rPr lang="en-US" sz="1800" dirty="0">
                <a:solidFill>
                  <a:schemeClr val="bg1">
                    <a:lumMod val="50000"/>
                  </a:schemeClr>
                </a:solidFill>
                <a:ea typeface="ＭＳ Ｐゴシック" charset="0"/>
                <a:cs typeface="ＭＳ Ｐゴシック" charset="0"/>
              </a:rPr>
              <a:t>embedding </a:t>
            </a:r>
            <a:r>
              <a:rPr lang="en-US" sz="1800" dirty="0" smtClean="0">
                <a:solidFill>
                  <a:schemeClr val="bg1">
                    <a:lumMod val="50000"/>
                  </a:schemeClr>
                </a:solidFill>
                <a:ea typeface="ＭＳ Ｐゴシック" charset="0"/>
                <a:cs typeface="ＭＳ Ｐゴシック" charset="0"/>
              </a:rPr>
              <a:t>the gene </a:t>
            </a:r>
            <a:r>
              <a:rPr lang="en-US" sz="1800" dirty="0">
                <a:solidFill>
                  <a:schemeClr val="bg1">
                    <a:lumMod val="50000"/>
                  </a:schemeClr>
                </a:solidFill>
                <a:ea typeface="ＭＳ Ｐゴシック" charset="0"/>
                <a:cs typeface="ＭＳ Ｐゴシック" charset="0"/>
              </a:rPr>
              <a:t>regulatory </a:t>
            </a:r>
            <a:r>
              <a:rPr lang="en-US" sz="1800" dirty="0" smtClean="0">
                <a:solidFill>
                  <a:schemeClr val="bg1">
                    <a:lumMod val="50000"/>
                  </a:schemeClr>
                </a:solidFill>
                <a:ea typeface="ＭＳ Ｐゴシック" charset="0"/>
                <a:cs typeface="ＭＳ Ｐゴシック" charset="0"/>
              </a:rPr>
              <a:t>network, </a:t>
            </a:r>
            <a:br>
              <a:rPr lang="en-US" sz="1800" dirty="0" smtClean="0">
                <a:solidFill>
                  <a:schemeClr val="bg1">
                    <a:lumMod val="50000"/>
                  </a:schemeClr>
                </a:solidFill>
                <a:ea typeface="ＭＳ Ｐゴシック" charset="0"/>
                <a:cs typeface="ＭＳ Ｐゴシック" charset="0"/>
              </a:rPr>
            </a:br>
            <a:r>
              <a:rPr lang="en-US" sz="1800" dirty="0" smtClean="0">
                <a:solidFill>
                  <a:schemeClr val="bg1">
                    <a:lumMod val="50000"/>
                  </a:schemeClr>
                </a:solidFill>
                <a:ea typeface="ＭＳ Ｐゴシック" charset="0"/>
                <a:cs typeface="ＭＳ Ｐゴシック" charset="0"/>
              </a:rPr>
              <a:t>for </a:t>
            </a:r>
            <a:r>
              <a:rPr lang="en-US" sz="1800" dirty="0">
                <a:solidFill>
                  <a:schemeClr val="bg1">
                    <a:lumMod val="50000"/>
                  </a:schemeClr>
                </a:solidFill>
                <a:ea typeface="ＭＳ Ｐゴシック" charset="0"/>
                <a:cs typeface="ＭＳ Ｐゴシック" charset="0"/>
              </a:rPr>
              <a:t>understanding functional genomics in neuropsychiatric disorders</a:t>
            </a:r>
            <a:endParaRPr lang="en-US" sz="1800" dirty="0">
              <a:ea typeface="ＭＳ Ｐゴシック" charset="0"/>
              <a:cs typeface="ＭＳ Ｐゴシック" charset="0"/>
            </a:endParaRPr>
          </a:p>
        </p:txBody>
      </p:sp>
      <p:sp>
        <p:nvSpPr>
          <p:cNvPr id="54274" name="Content Placeholder 2"/>
          <p:cNvSpPr>
            <a:spLocks noGrp="1"/>
          </p:cNvSpPr>
          <p:nvPr>
            <p:ph sz="half" idx="1"/>
          </p:nvPr>
        </p:nvSpPr>
        <p:spPr>
          <a:xfrm>
            <a:off x="86673" y="1328717"/>
            <a:ext cx="8902947" cy="6116638"/>
          </a:xfrm>
        </p:spPr>
        <p:txBody>
          <a:bodyPr/>
          <a:lstStyle/>
          <a:p>
            <a:r>
              <a:rPr lang="en-US" altLang="en-US" sz="2100" dirty="0" smtClean="0">
                <a:ea typeface="ＭＳ Ｐゴシック" charset="-128"/>
              </a:rPr>
              <a:t>Construction </a:t>
            </a:r>
            <a:r>
              <a:rPr lang="en-US" altLang="en-US" sz="2100" dirty="0">
                <a:ea typeface="ＭＳ Ｐゴシック" charset="-128"/>
              </a:rPr>
              <a:t>of an adult brain resource with 1866 </a:t>
            </a:r>
            <a:r>
              <a:rPr lang="en-US" altLang="en-US" sz="2100" dirty="0" smtClean="0">
                <a:ea typeface="ＭＳ Ｐゴシック" charset="-128"/>
              </a:rPr>
              <a:t>individuals</a:t>
            </a:r>
            <a:endParaRPr lang="en-US" altLang="en-US" sz="2100" dirty="0">
              <a:ea typeface="ＭＳ Ｐゴシック" charset="-128"/>
            </a:endParaRPr>
          </a:p>
          <a:p>
            <a:r>
              <a:rPr lang="en-US" altLang="en-US" sz="2100" dirty="0">
                <a:ea typeface="ＭＳ Ｐゴシック" charset="-128"/>
              </a:rPr>
              <a:t>Using the changing proportions of cell types </a:t>
            </a:r>
            <a:r>
              <a:rPr lang="en-US" altLang="en-US" sz="2100" dirty="0" smtClean="0">
                <a:ea typeface="ＭＳ Ｐゴシック" charset="-128"/>
              </a:rPr>
              <a:t/>
            </a:r>
            <a:br>
              <a:rPr lang="en-US" altLang="en-US" sz="2100" dirty="0" smtClean="0">
                <a:ea typeface="ＭＳ Ｐゴシック" charset="-128"/>
              </a:rPr>
            </a:br>
            <a:r>
              <a:rPr lang="en-US" altLang="en-US" sz="2100" dirty="0" smtClean="0">
                <a:ea typeface="ＭＳ Ｐゴシック" charset="-128"/>
              </a:rPr>
              <a:t>(</a:t>
            </a:r>
            <a:r>
              <a:rPr lang="en-US" altLang="en-US" sz="2100" dirty="0">
                <a:ea typeface="ＭＳ Ｐゴシック" charset="-128"/>
              </a:rPr>
              <a:t>via </a:t>
            </a:r>
            <a:r>
              <a:rPr lang="en-US" altLang="en-US" sz="2100" b="1" dirty="0">
                <a:ea typeface="ＭＳ Ｐゴシック" charset="-128"/>
              </a:rPr>
              <a:t>single-cell deconvolution</a:t>
            </a:r>
            <a:r>
              <a:rPr lang="en-US" altLang="en-US" sz="2100" dirty="0">
                <a:ea typeface="ＭＳ Ｐゴシック" charset="-128"/>
              </a:rPr>
              <a:t>) </a:t>
            </a:r>
            <a:r>
              <a:rPr lang="en-US" altLang="en-US" sz="2100" dirty="0" smtClean="0">
                <a:ea typeface="ＭＳ Ｐゴシック" charset="-128"/>
              </a:rPr>
              <a:t/>
            </a:r>
            <a:br>
              <a:rPr lang="en-US" altLang="en-US" sz="2100" dirty="0" smtClean="0">
                <a:ea typeface="ＭＳ Ｐゴシック" charset="-128"/>
              </a:rPr>
            </a:br>
            <a:r>
              <a:rPr lang="en-US" altLang="en-US" sz="2100" dirty="0" smtClean="0">
                <a:ea typeface="ＭＳ Ｐゴシック" charset="-128"/>
              </a:rPr>
              <a:t>to </a:t>
            </a:r>
            <a:r>
              <a:rPr lang="en-US" altLang="en-US" sz="2100" dirty="0">
                <a:ea typeface="ＭＳ Ｐゴシック" charset="-128"/>
              </a:rPr>
              <a:t>account for </a:t>
            </a:r>
            <a:r>
              <a:rPr lang="en-US" altLang="en-US" sz="2100" dirty="0" smtClean="0">
                <a:ea typeface="ＭＳ Ｐゴシック" charset="-128"/>
              </a:rPr>
              <a:t>expression </a:t>
            </a:r>
            <a:r>
              <a:rPr lang="en-US" altLang="en-US" sz="2100" dirty="0">
                <a:ea typeface="ＭＳ Ｐゴシック" charset="-128"/>
              </a:rPr>
              <a:t>variation across a </a:t>
            </a:r>
            <a:r>
              <a:rPr lang="en-US" altLang="en-US" sz="2100" dirty="0" smtClean="0">
                <a:ea typeface="ＭＳ Ｐゴシック" charset="-128"/>
              </a:rPr>
              <a:t>population</a:t>
            </a:r>
            <a:endParaRPr lang="en-US" altLang="en-US" sz="2100" dirty="0">
              <a:ea typeface="ＭＳ Ｐゴシック" charset="-128"/>
            </a:endParaRPr>
          </a:p>
          <a:p>
            <a:r>
              <a:rPr lang="en-US" altLang="en-US" sz="2100" dirty="0">
                <a:ea typeface="ＭＳ Ｐゴシック" charset="-128"/>
              </a:rPr>
              <a:t>Large-scale processing defines ~79K PFC </a:t>
            </a:r>
            <a:br>
              <a:rPr lang="en-US" altLang="en-US" sz="2100" dirty="0">
                <a:ea typeface="ＭＳ Ｐゴシック" charset="-128"/>
              </a:rPr>
            </a:br>
            <a:r>
              <a:rPr lang="en-US" altLang="en-US" sz="2100" b="1" dirty="0">
                <a:ea typeface="ＭＳ Ｐゴシック" charset="-128"/>
              </a:rPr>
              <a:t>enhancers &amp; creates a comprehensive QTL </a:t>
            </a:r>
            <a:r>
              <a:rPr lang="en-US" altLang="en-US" sz="2100" dirty="0">
                <a:ea typeface="ＭＳ Ｐゴシック" charset="-128"/>
              </a:rPr>
              <a:t>resource </a:t>
            </a:r>
            <a:r>
              <a:rPr lang="en-US" altLang="en-US" sz="2100" dirty="0" smtClean="0">
                <a:ea typeface="ＭＳ Ｐゴシック" charset="-128"/>
              </a:rPr>
              <a:t/>
            </a:r>
            <a:br>
              <a:rPr lang="en-US" altLang="en-US" sz="2100" dirty="0" smtClean="0">
                <a:ea typeface="ＭＳ Ｐゴシック" charset="-128"/>
              </a:rPr>
            </a:br>
            <a:r>
              <a:rPr lang="en-US" altLang="en-US" sz="2100" dirty="0" smtClean="0">
                <a:ea typeface="ＭＳ Ｐゴシック" charset="-128"/>
              </a:rPr>
              <a:t>(~</a:t>
            </a:r>
            <a:r>
              <a:rPr lang="en-US" altLang="en-US" sz="2100" dirty="0">
                <a:ea typeface="ＭＳ Ｐゴシック" charset="-128"/>
              </a:rPr>
              <a:t>2.5M </a:t>
            </a:r>
            <a:r>
              <a:rPr lang="en-US" altLang="en-US" sz="2100" dirty="0" err="1">
                <a:ea typeface="ＭＳ Ｐゴシック" charset="-128"/>
              </a:rPr>
              <a:t>eQTLs</a:t>
            </a:r>
            <a:r>
              <a:rPr lang="en-US" altLang="en-US" sz="2100" dirty="0">
                <a:ea typeface="ＭＳ Ｐゴシック" charset="-128"/>
              </a:rPr>
              <a:t> + </a:t>
            </a:r>
            <a:r>
              <a:rPr lang="en-US" altLang="en-US" sz="2100" dirty="0" err="1">
                <a:ea typeface="ＭＳ Ｐゴシック" charset="-128"/>
              </a:rPr>
              <a:t>cQTLs</a:t>
            </a:r>
            <a:r>
              <a:rPr lang="en-US" altLang="en-US" sz="2100" dirty="0">
                <a:ea typeface="ＭＳ Ｐゴシック" charset="-128"/>
              </a:rPr>
              <a:t> &amp; </a:t>
            </a:r>
            <a:r>
              <a:rPr lang="en-US" altLang="en-US" sz="2100" dirty="0" err="1">
                <a:ea typeface="ＭＳ Ｐゴシック" charset="-128"/>
              </a:rPr>
              <a:t>fQTLs</a:t>
            </a:r>
            <a:r>
              <a:rPr lang="en-US" altLang="en-US" sz="2100" dirty="0">
                <a:ea typeface="ＭＳ Ｐゴシック" charset="-128"/>
              </a:rPr>
              <a:t>)</a:t>
            </a:r>
          </a:p>
          <a:p>
            <a:r>
              <a:rPr lang="en-US" altLang="en-US" sz="2100" dirty="0">
                <a:ea typeface="ＭＳ Ｐゴシック" charset="-128"/>
              </a:rPr>
              <a:t>Connecting </a:t>
            </a:r>
            <a:r>
              <a:rPr lang="en-US" altLang="en-US" sz="2100" dirty="0" smtClean="0">
                <a:ea typeface="ＭＳ Ｐゴシック" charset="-128"/>
              </a:rPr>
              <a:t>QTLs</a:t>
            </a:r>
            <a:r>
              <a:rPr lang="en-US" altLang="en-US" sz="2100" dirty="0">
                <a:ea typeface="ＭＳ Ｐゴシック" charset="-128"/>
              </a:rPr>
              <a:t>, enhancer activity relationships &amp; Hi-C contacts into a</a:t>
            </a:r>
            <a:r>
              <a:rPr lang="en-US" altLang="en-US" sz="2100" b="1" dirty="0">
                <a:ea typeface="ＭＳ Ｐゴシック" charset="-128"/>
              </a:rPr>
              <a:t> brain regulatory network </a:t>
            </a:r>
            <a:r>
              <a:rPr lang="en-US" altLang="en-US" sz="2100" b="1" dirty="0" smtClean="0">
                <a:ea typeface="ＭＳ Ｐゴシック" charset="-128"/>
              </a:rPr>
              <a:t/>
            </a:r>
            <a:br>
              <a:rPr lang="en-US" altLang="en-US" sz="2100" b="1" dirty="0" smtClean="0">
                <a:ea typeface="ＭＳ Ｐゴシック" charset="-128"/>
              </a:rPr>
            </a:br>
            <a:r>
              <a:rPr lang="en-US" altLang="en-US" sz="2100" dirty="0" smtClean="0">
                <a:ea typeface="ＭＳ Ｐゴシック" charset="-128"/>
              </a:rPr>
              <a:t>&amp; </a:t>
            </a:r>
            <a:r>
              <a:rPr lang="en-US" altLang="en-US" sz="2100" dirty="0">
                <a:ea typeface="ＭＳ Ｐゴシック" charset="-128"/>
              </a:rPr>
              <a:t>using this to link SCZ GWAS SNPs to genes</a:t>
            </a:r>
          </a:p>
          <a:p>
            <a:r>
              <a:rPr lang="en-US" altLang="en-US" sz="2100" dirty="0">
                <a:ea typeface="ＭＳ Ｐゴシック" charset="-128"/>
              </a:rPr>
              <a:t>Embedding the reg. network in a </a:t>
            </a:r>
            <a:br>
              <a:rPr lang="en-US" altLang="en-US" sz="2100" dirty="0">
                <a:ea typeface="ＭＳ Ｐゴシック" charset="-128"/>
              </a:rPr>
            </a:br>
            <a:r>
              <a:rPr lang="en-US" altLang="en-US" sz="2100" b="1" dirty="0">
                <a:ea typeface="ＭＳ Ｐゴシック" charset="-128"/>
              </a:rPr>
              <a:t>deep-learning model</a:t>
            </a:r>
            <a:r>
              <a:rPr lang="en-US" altLang="en-US" sz="2100" dirty="0">
                <a:ea typeface="ＭＳ Ｐゴシック" charset="-128"/>
              </a:rPr>
              <a:t> to predict psychiatric disease from genotype &amp; transcriptome. Using this to suggest specific pathways &amp; genes, as potential drug targets.</a:t>
            </a:r>
          </a:p>
          <a:p>
            <a:r>
              <a:rPr lang="en-US" altLang="en-US" sz="2100" dirty="0">
                <a:ea typeface="ＭＳ Ｐゴシック" charset="-128"/>
              </a:rPr>
              <a:t>Other resource uses: highlighting aging related </a:t>
            </a:r>
            <a:r>
              <a:rPr lang="en-US" altLang="en-US" sz="2100" dirty="0" smtClean="0">
                <a:ea typeface="ＭＳ Ｐゴシック" charset="-128"/>
              </a:rPr>
              <a:t>genes</a:t>
            </a:r>
            <a:endParaRPr lang="en-US" altLang="en-US" sz="2100" dirty="0">
              <a:ea typeface="ＭＳ Ｐゴシック" charset="-128"/>
            </a:endParaRPr>
          </a:p>
          <a:p>
            <a:pPr lvl="1"/>
            <a:endParaRPr lang="en-US" altLang="en-US" sz="1700" dirty="0">
              <a:ea typeface="ＭＳ Ｐゴシック" charset="-128"/>
            </a:endParaRPr>
          </a:p>
          <a:p>
            <a:endParaRPr lang="en-US" altLang="en-US" sz="1700" dirty="0">
              <a:ea typeface="ＭＳ Ｐゴシック" charset="-128"/>
              <a:cs typeface="ＭＳ Ｐゴシック" charset="-128"/>
            </a:endParaRPr>
          </a:p>
          <a:p>
            <a:endParaRPr lang="en-US" altLang="en-US" sz="1700" dirty="0">
              <a:ea typeface="ＭＳ Ｐゴシック" charset="-128"/>
              <a:cs typeface="ＭＳ Ｐゴシック" charset="-128"/>
            </a:endParaRPr>
          </a:p>
        </p:txBody>
      </p:sp>
    </p:spTree>
    <p:extLst>
      <p:ext uri="{BB962C8B-B14F-4D97-AF65-F5344CB8AC3E}">
        <p14:creationId xmlns:p14="http://schemas.microsoft.com/office/powerpoint/2010/main" val="1940312715"/>
      </p:ext>
    </p:extLst>
  </p:cSld>
  <p:clrMapOvr>
    <a:masterClrMapping/>
  </p:clrMapOvr>
  <p:transition advTm="238108"/>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bwMode="auto">
          <a:xfrm>
            <a:off x="8612142" y="-103031"/>
            <a:ext cx="515157" cy="7122017"/>
          </a:xfrm>
          <a:prstGeom prst="rect">
            <a:avLst/>
          </a:prstGeom>
          <a:solidFill>
            <a:schemeClr val="bg1"/>
          </a:solidFill>
          <a:ln w="12700" cap="flat" cmpd="sng" algn="ctr">
            <a:no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ctr" defTabSz="912813"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effectLst/>
              <a:latin typeface="Arial" pitchFamily="-65" charset="0"/>
            </a:endParaRPr>
          </a:p>
        </p:txBody>
      </p:sp>
      <p:pic>
        <p:nvPicPr>
          <p:cNvPr id="10" name="Picture 9"/>
          <p:cNvPicPr>
            <a:picLocks noChangeAspect="1"/>
          </p:cNvPicPr>
          <p:nvPr/>
        </p:nvPicPr>
        <p:blipFill>
          <a:blip r:embed="rId2">
            <a:alphaModFix amt="22000"/>
            <a:extLst>
              <a:ext uri="{28A0092B-C50C-407E-A947-70E740481C1C}">
                <a14:useLocalDpi xmlns:a14="http://schemas.microsoft.com/office/drawing/2010/main" val="0"/>
              </a:ext>
            </a:extLst>
          </a:blip>
          <a:stretch>
            <a:fillRect/>
          </a:stretch>
        </p:blipFill>
        <p:spPr>
          <a:xfrm rot="16200000">
            <a:off x="475106" y="-1518928"/>
            <a:ext cx="7529691" cy="10039588"/>
          </a:xfrm>
          <a:prstGeom prst="rect">
            <a:avLst/>
          </a:prstGeom>
        </p:spPr>
      </p:pic>
      <p:sp>
        <p:nvSpPr>
          <p:cNvPr id="2" name="Title 1">
            <a:extLst>
              <a:ext uri="{FF2B5EF4-FFF2-40B4-BE49-F238E27FC236}">
                <a16:creationId xmlns="" xmlns:a16="http://schemas.microsoft.com/office/drawing/2014/main" id="{10AA3F39-5DC7-4545-98F7-62DB31A4C46E}"/>
              </a:ext>
            </a:extLst>
          </p:cNvPr>
          <p:cNvSpPr>
            <a:spLocks noGrp="1"/>
          </p:cNvSpPr>
          <p:nvPr>
            <p:ph type="title"/>
          </p:nvPr>
        </p:nvSpPr>
        <p:spPr>
          <a:xfrm>
            <a:off x="234934" y="31033"/>
            <a:ext cx="2750039" cy="660300"/>
          </a:xfrm>
        </p:spPr>
        <p:txBody>
          <a:bodyPr>
            <a:noAutofit/>
          </a:bodyPr>
          <a:lstStyle/>
          <a:p>
            <a:pPr algn="l"/>
            <a:r>
              <a:rPr lang="en-US" sz="1800" dirty="0" smtClean="0"/>
              <a:t>Acknowledgments</a:t>
            </a:r>
            <a:endParaRPr lang="en-US" sz="2000" dirty="0"/>
          </a:p>
        </p:txBody>
      </p:sp>
      <p:sp>
        <p:nvSpPr>
          <p:cNvPr id="9" name="Rectangle 8">
            <a:extLst>
              <a:ext uri="{FF2B5EF4-FFF2-40B4-BE49-F238E27FC236}">
                <a16:creationId xmlns="" xmlns:a16="http://schemas.microsoft.com/office/drawing/2014/main" id="{D5AA4C73-5A64-394A-A095-94674A6EED03}"/>
              </a:ext>
            </a:extLst>
          </p:cNvPr>
          <p:cNvSpPr/>
          <p:nvPr/>
        </p:nvSpPr>
        <p:spPr>
          <a:xfrm>
            <a:off x="129876" y="2856097"/>
            <a:ext cx="8915400" cy="3437095"/>
          </a:xfrm>
          <a:prstGeom prst="rect">
            <a:avLst/>
          </a:prstGeom>
        </p:spPr>
        <p:txBody>
          <a:bodyPr wrap="square">
            <a:spAutoFit/>
          </a:bodyPr>
          <a:lstStyle/>
          <a:p>
            <a:pPr>
              <a:lnSpc>
                <a:spcPct val="115000"/>
              </a:lnSpc>
              <a:spcAft>
                <a:spcPts val="300"/>
              </a:spcAft>
            </a:pPr>
            <a:r>
              <a:rPr lang="en-US" sz="1050" dirty="0">
                <a:solidFill>
                  <a:srgbClr val="4BAB50"/>
                </a:solidFill>
                <a:latin typeface="Arial" panose="020B0604020202020204" pitchFamily="34" charset="0"/>
                <a:ea typeface="Arial" panose="020B0604020202020204" pitchFamily="34" charset="0"/>
              </a:rPr>
              <a:t>The </a:t>
            </a:r>
            <a:r>
              <a:rPr lang="en-US" sz="1050" dirty="0" err="1">
                <a:solidFill>
                  <a:srgbClr val="4BAB50"/>
                </a:solidFill>
                <a:latin typeface="Arial" panose="020B0604020202020204" pitchFamily="34" charset="0"/>
                <a:ea typeface="Arial" panose="020B0604020202020204" pitchFamily="34" charset="0"/>
              </a:rPr>
              <a:t>PsychENCODE</a:t>
            </a:r>
            <a:r>
              <a:rPr lang="en-US" sz="1050" dirty="0">
                <a:solidFill>
                  <a:srgbClr val="4BAB50"/>
                </a:solidFill>
                <a:latin typeface="Arial" panose="020B0604020202020204" pitchFamily="34" charset="0"/>
                <a:ea typeface="Arial" panose="020B0604020202020204" pitchFamily="34" charset="0"/>
              </a:rPr>
              <a:t> Consortium:</a:t>
            </a:r>
            <a:r>
              <a:rPr lang="en-US" sz="675" dirty="0">
                <a:solidFill>
                  <a:srgbClr val="000000"/>
                </a:solidFill>
                <a:latin typeface="Arial" panose="020B0604020202020204" pitchFamily="34" charset="0"/>
                <a:ea typeface="Arial" panose="020B0604020202020204" pitchFamily="34" charset="0"/>
              </a:rPr>
              <a:t> </a:t>
            </a:r>
            <a:r>
              <a:rPr lang="en-US" sz="600" dirty="0">
                <a:solidFill>
                  <a:srgbClr val="000000"/>
                </a:solidFill>
              </a:rPr>
              <a:t>Allison E Ashley-Koch, Duke University; Gregory E Crawford, Duke University; Melanie E Garrett, Duke University; </a:t>
            </a:r>
            <a:r>
              <a:rPr lang="en-US" sz="600" dirty="0" err="1">
                <a:solidFill>
                  <a:srgbClr val="000000"/>
                </a:solidFill>
              </a:rPr>
              <a:t>Lingyun</a:t>
            </a:r>
            <a:r>
              <a:rPr lang="en-US" sz="600" dirty="0">
                <a:solidFill>
                  <a:srgbClr val="000000"/>
                </a:solidFill>
              </a:rPr>
              <a:t> Song, Duke University; </a:t>
            </a:r>
            <a:r>
              <a:rPr lang="en-US" sz="600" dirty="0" err="1">
                <a:solidFill>
                  <a:srgbClr val="000000"/>
                </a:solidFill>
              </a:rPr>
              <a:t>Alexias</a:t>
            </a:r>
            <a:r>
              <a:rPr lang="en-US" sz="600" dirty="0">
                <a:solidFill>
                  <a:srgbClr val="000000"/>
                </a:solidFill>
              </a:rPr>
              <a:t> Safi, Duke University; Graham D Johnson, Duke University; Gregory A Wray, Duke University; Timothy E Reddy, Duke University; Fernando S Goes, Johns Hopkins University; Peter </a:t>
            </a:r>
            <a:r>
              <a:rPr lang="en-US" sz="600" dirty="0" err="1">
                <a:solidFill>
                  <a:srgbClr val="000000"/>
                </a:solidFill>
              </a:rPr>
              <a:t>Zandi</a:t>
            </a:r>
            <a:r>
              <a:rPr lang="en-US" sz="600" dirty="0">
                <a:solidFill>
                  <a:srgbClr val="000000"/>
                </a:solidFill>
              </a:rPr>
              <a:t>, Johns Hopkins University; Julien </a:t>
            </a:r>
            <a:r>
              <a:rPr lang="en-US" sz="600" dirty="0" err="1">
                <a:solidFill>
                  <a:srgbClr val="000000"/>
                </a:solidFill>
              </a:rPr>
              <a:t>Bryois</a:t>
            </a:r>
            <a:r>
              <a:rPr lang="en-US" sz="600" dirty="0">
                <a:solidFill>
                  <a:srgbClr val="000000"/>
                </a:solidFill>
              </a:rPr>
              <a:t>, Karolinska </a:t>
            </a:r>
            <a:r>
              <a:rPr lang="en-US" sz="600" dirty="0" err="1">
                <a:solidFill>
                  <a:srgbClr val="000000"/>
                </a:solidFill>
              </a:rPr>
              <a:t>Institutet</a:t>
            </a:r>
            <a:r>
              <a:rPr lang="en-US" sz="600" dirty="0">
                <a:solidFill>
                  <a:srgbClr val="000000"/>
                </a:solidFill>
              </a:rPr>
              <a:t>; Andrew E Jaffe, Lieber Institute for Brain Development; Amanda J Price, Lieber Institute for Brain Development; Nikolay A Ivanov, Lieber Institute for Brain Development; Leonardo </a:t>
            </a:r>
            <a:r>
              <a:rPr lang="en-US" sz="600" dirty="0" err="1">
                <a:solidFill>
                  <a:srgbClr val="000000"/>
                </a:solidFill>
              </a:rPr>
              <a:t>Collado</a:t>
            </a:r>
            <a:r>
              <a:rPr lang="en-US" sz="600" dirty="0">
                <a:solidFill>
                  <a:srgbClr val="000000"/>
                </a:solidFill>
              </a:rPr>
              <a:t>-Torres, Lieber Institute for Brain Development; Thomas M Hyde, Lieber Institute for Brain Development; Emily E Burke, Lieber Institute for Brain Development; Joel E Kleiman, Lieber Institute for Brain Development; Ran Tao, Lieber Institute for Brain Development; </a:t>
            </a:r>
            <a:r>
              <a:rPr lang="en-US" sz="600" dirty="0" err="1">
                <a:solidFill>
                  <a:srgbClr val="000000"/>
                </a:solidFill>
              </a:rPr>
              <a:t>Joo</a:t>
            </a:r>
            <a:r>
              <a:rPr lang="en-US" sz="600" dirty="0">
                <a:solidFill>
                  <a:srgbClr val="000000"/>
                </a:solidFill>
              </a:rPr>
              <a:t> </a:t>
            </a:r>
            <a:r>
              <a:rPr lang="en-US" sz="600" dirty="0" err="1">
                <a:solidFill>
                  <a:srgbClr val="000000"/>
                </a:solidFill>
              </a:rPr>
              <a:t>Heon</a:t>
            </a:r>
            <a:r>
              <a:rPr lang="en-US" sz="600" dirty="0">
                <a:solidFill>
                  <a:srgbClr val="000000"/>
                </a:solidFill>
              </a:rPr>
              <a:t> Shin, Lieber Institute for Brain Development; </a:t>
            </a:r>
            <a:r>
              <a:rPr lang="en-US" sz="600" dirty="0" err="1">
                <a:solidFill>
                  <a:srgbClr val="000000"/>
                </a:solidFill>
              </a:rPr>
              <a:t>Schahram</a:t>
            </a:r>
            <a:r>
              <a:rPr lang="en-US" sz="600" dirty="0">
                <a:solidFill>
                  <a:srgbClr val="000000"/>
                </a:solidFill>
              </a:rPr>
              <a:t> </a:t>
            </a:r>
            <a:r>
              <a:rPr lang="en-US" sz="600" dirty="0" err="1">
                <a:solidFill>
                  <a:srgbClr val="000000"/>
                </a:solidFill>
              </a:rPr>
              <a:t>Akbarian</a:t>
            </a:r>
            <a:r>
              <a:rPr lang="en-US" sz="600" dirty="0">
                <a:solidFill>
                  <a:srgbClr val="000000"/>
                </a:solidFill>
              </a:rPr>
              <a:t>, Icahn School of Medicine at Mount Sinai; Kiran </a:t>
            </a:r>
            <a:r>
              <a:rPr lang="en-US" sz="600" dirty="0" err="1">
                <a:solidFill>
                  <a:srgbClr val="000000"/>
                </a:solidFill>
              </a:rPr>
              <a:t>Girdhar</a:t>
            </a:r>
            <a:r>
              <a:rPr lang="en-US" sz="600" dirty="0">
                <a:solidFill>
                  <a:srgbClr val="000000"/>
                </a:solidFill>
              </a:rPr>
              <a:t>, Icahn School of Medicine at Mount Sinai; Yan Jiang, Icahn School of Medicine at Mount Sinai; </a:t>
            </a:r>
            <a:r>
              <a:rPr lang="en-US" sz="600" dirty="0" err="1">
                <a:solidFill>
                  <a:srgbClr val="000000"/>
                </a:solidFill>
              </a:rPr>
              <a:t>Marija</a:t>
            </a:r>
            <a:r>
              <a:rPr lang="en-US" sz="600" dirty="0">
                <a:solidFill>
                  <a:srgbClr val="000000"/>
                </a:solidFill>
              </a:rPr>
              <a:t> </a:t>
            </a:r>
            <a:r>
              <a:rPr lang="en-US" sz="600" dirty="0" err="1">
                <a:solidFill>
                  <a:srgbClr val="000000"/>
                </a:solidFill>
              </a:rPr>
              <a:t>Kundakovic</a:t>
            </a:r>
            <a:r>
              <a:rPr lang="en-US" sz="600" dirty="0">
                <a:solidFill>
                  <a:srgbClr val="000000"/>
                </a:solidFill>
              </a:rPr>
              <a:t>, Icahn School of Medicine at Mount Sinai; Leanne Brown, Icahn School of Medicine at Mount Sinai; Bibi S </a:t>
            </a:r>
            <a:r>
              <a:rPr lang="en-US" sz="600" dirty="0" err="1">
                <a:solidFill>
                  <a:srgbClr val="000000"/>
                </a:solidFill>
              </a:rPr>
              <a:t>Kassim</a:t>
            </a:r>
            <a:r>
              <a:rPr lang="en-US" sz="600" dirty="0">
                <a:solidFill>
                  <a:srgbClr val="000000"/>
                </a:solidFill>
              </a:rPr>
              <a:t>, Icahn School of Medicine at Mount Sinai; Royce B Park, Icahn School of Medicine at Mount Sinai; Jennifer R Wiseman, Icahn School of Medicine at Mount Sinai; Elizabeth </a:t>
            </a:r>
            <a:r>
              <a:rPr lang="en-US" sz="600" dirty="0" err="1">
                <a:solidFill>
                  <a:srgbClr val="000000"/>
                </a:solidFill>
              </a:rPr>
              <a:t>Zharovsky</a:t>
            </a:r>
            <a:r>
              <a:rPr lang="en-US" sz="600" dirty="0">
                <a:solidFill>
                  <a:srgbClr val="000000"/>
                </a:solidFill>
              </a:rPr>
              <a:t>, Icahn School of Medicine at Mount Sinai; Rivka </a:t>
            </a:r>
            <a:r>
              <a:rPr lang="en-US" sz="600" dirty="0" err="1">
                <a:solidFill>
                  <a:srgbClr val="000000"/>
                </a:solidFill>
              </a:rPr>
              <a:t>Jacobov</a:t>
            </a:r>
            <a:r>
              <a:rPr lang="en-US" sz="600" dirty="0">
                <a:solidFill>
                  <a:srgbClr val="000000"/>
                </a:solidFill>
              </a:rPr>
              <a:t>, Icahn School of Medicine at Mount Sinai; Olivia </a:t>
            </a:r>
            <a:r>
              <a:rPr lang="en-US" sz="600" dirty="0" err="1">
                <a:solidFill>
                  <a:srgbClr val="000000"/>
                </a:solidFill>
              </a:rPr>
              <a:t>Devillers</a:t>
            </a:r>
            <a:r>
              <a:rPr lang="en-US" sz="600" dirty="0">
                <a:solidFill>
                  <a:srgbClr val="000000"/>
                </a:solidFill>
              </a:rPr>
              <a:t>, Icahn School of Medicine at Mount Sinai; Elie </a:t>
            </a:r>
            <a:r>
              <a:rPr lang="en-US" sz="600" dirty="0" err="1">
                <a:solidFill>
                  <a:srgbClr val="000000"/>
                </a:solidFill>
              </a:rPr>
              <a:t>Flatow</a:t>
            </a:r>
            <a:r>
              <a:rPr lang="en-US" sz="600" dirty="0">
                <a:solidFill>
                  <a:srgbClr val="000000"/>
                </a:solidFill>
              </a:rPr>
              <a:t>, Icahn School of Medicine at Mount Sinai; Gabriel E Hoffman, Icahn School of Medicine at Mount Sinai; Barbara K </a:t>
            </a:r>
            <a:r>
              <a:rPr lang="en-US" sz="600" dirty="0" err="1">
                <a:solidFill>
                  <a:srgbClr val="000000"/>
                </a:solidFill>
              </a:rPr>
              <a:t>Lipska</a:t>
            </a:r>
            <a:r>
              <a:rPr lang="en-US" sz="600" dirty="0">
                <a:solidFill>
                  <a:srgbClr val="000000"/>
                </a:solidFill>
              </a:rPr>
              <a:t>, Human Brain Collection Core, National Institutes of Health, Bethesda, MD; David A Lewis, University of Pittsburgh; </a:t>
            </a:r>
            <a:r>
              <a:rPr lang="en-US" sz="600" dirty="0" err="1">
                <a:solidFill>
                  <a:srgbClr val="000000"/>
                </a:solidFill>
              </a:rPr>
              <a:t>Vahram</a:t>
            </a:r>
            <a:r>
              <a:rPr lang="en-US" sz="600" dirty="0">
                <a:solidFill>
                  <a:srgbClr val="000000"/>
                </a:solidFill>
              </a:rPr>
              <a:t> </a:t>
            </a:r>
            <a:r>
              <a:rPr lang="en-US" sz="600" dirty="0" err="1">
                <a:solidFill>
                  <a:srgbClr val="000000"/>
                </a:solidFill>
              </a:rPr>
              <a:t>Haroutunian</a:t>
            </a:r>
            <a:r>
              <a:rPr lang="en-US" sz="600" dirty="0">
                <a:solidFill>
                  <a:srgbClr val="000000"/>
                </a:solidFill>
              </a:rPr>
              <a:t>, Icahn School of Medicine at Mount Sinai and James J Peters VA Medical Center; Chang-</a:t>
            </a:r>
            <a:r>
              <a:rPr lang="en-US" sz="600" dirty="0" err="1">
                <a:solidFill>
                  <a:srgbClr val="000000"/>
                </a:solidFill>
              </a:rPr>
              <a:t>Gyu</a:t>
            </a:r>
            <a:r>
              <a:rPr lang="en-US" sz="600" dirty="0">
                <a:solidFill>
                  <a:srgbClr val="000000"/>
                </a:solidFill>
              </a:rPr>
              <a:t> Hahn, University of Pennsylvania; Alexander W Charney, Mount Sinai; Stella </a:t>
            </a:r>
            <a:r>
              <a:rPr lang="en-US" sz="600" dirty="0" err="1">
                <a:solidFill>
                  <a:srgbClr val="000000"/>
                </a:solidFill>
              </a:rPr>
              <a:t>Dracheva</a:t>
            </a:r>
            <a:r>
              <a:rPr lang="en-US" sz="600" dirty="0">
                <a:solidFill>
                  <a:srgbClr val="000000"/>
                </a:solidFill>
              </a:rPr>
              <a:t>, Mount Sinai; Alexey </a:t>
            </a:r>
            <a:r>
              <a:rPr lang="en-US" sz="600" dirty="0" err="1">
                <a:solidFill>
                  <a:srgbClr val="000000"/>
                </a:solidFill>
              </a:rPr>
              <a:t>Kozlenkov</a:t>
            </a:r>
            <a:r>
              <a:rPr lang="en-US" sz="600" dirty="0">
                <a:solidFill>
                  <a:srgbClr val="000000"/>
                </a:solidFill>
              </a:rPr>
              <a:t>, Mount Sinai; Judson Belmont, Icahn School of Medicine at Mount Sinai; Diane </a:t>
            </a:r>
            <a:r>
              <a:rPr lang="en-US" sz="600" dirty="0" err="1">
                <a:solidFill>
                  <a:srgbClr val="000000"/>
                </a:solidFill>
              </a:rPr>
              <a:t>DelValle</a:t>
            </a:r>
            <a:r>
              <a:rPr lang="en-US" sz="600" dirty="0">
                <a:solidFill>
                  <a:srgbClr val="000000"/>
                </a:solidFill>
              </a:rPr>
              <a:t>, Icahn School of Medicine at Mount Sinai; Nancy </a:t>
            </a:r>
            <a:r>
              <a:rPr lang="en-US" sz="600" dirty="0" err="1">
                <a:solidFill>
                  <a:srgbClr val="000000"/>
                </a:solidFill>
              </a:rPr>
              <a:t>Francoeur</a:t>
            </a:r>
            <a:r>
              <a:rPr lang="en-US" sz="600" dirty="0">
                <a:solidFill>
                  <a:srgbClr val="000000"/>
                </a:solidFill>
              </a:rPr>
              <a:t>, Icahn School of Medicine at Mount Sinai; </a:t>
            </a:r>
            <a:r>
              <a:rPr lang="en-US" sz="600" dirty="0" err="1">
                <a:solidFill>
                  <a:srgbClr val="000000"/>
                </a:solidFill>
              </a:rPr>
              <a:t>Evi</a:t>
            </a:r>
            <a:r>
              <a:rPr lang="en-US" sz="600" dirty="0">
                <a:solidFill>
                  <a:srgbClr val="000000"/>
                </a:solidFill>
              </a:rPr>
              <a:t> </a:t>
            </a:r>
            <a:r>
              <a:rPr lang="en-US" sz="600" dirty="0" err="1">
                <a:solidFill>
                  <a:srgbClr val="000000"/>
                </a:solidFill>
              </a:rPr>
              <a:t>Hadjimichael</a:t>
            </a:r>
            <a:r>
              <a:rPr lang="en-US" sz="600" dirty="0">
                <a:solidFill>
                  <a:srgbClr val="000000"/>
                </a:solidFill>
              </a:rPr>
              <a:t>, Icahn School of Medicine at Mount Sinai; Dalila Pinto, Icahn School of Medicine at Mount Sinai; Harm van </a:t>
            </a:r>
            <a:r>
              <a:rPr lang="en-US" sz="600" dirty="0" err="1">
                <a:solidFill>
                  <a:srgbClr val="000000"/>
                </a:solidFill>
              </a:rPr>
              <a:t>Bakel</a:t>
            </a:r>
            <a:r>
              <a:rPr lang="en-US" sz="600" dirty="0">
                <a:solidFill>
                  <a:srgbClr val="000000"/>
                </a:solidFill>
              </a:rPr>
              <a:t>, Icahn School of Medicine at Mount Sinai; </a:t>
            </a:r>
            <a:r>
              <a:rPr lang="en-US" sz="600" dirty="0" err="1">
                <a:solidFill>
                  <a:srgbClr val="000000"/>
                </a:solidFill>
              </a:rPr>
              <a:t>Panos</a:t>
            </a:r>
            <a:r>
              <a:rPr lang="en-US" sz="600" dirty="0">
                <a:solidFill>
                  <a:srgbClr val="000000"/>
                </a:solidFill>
              </a:rPr>
              <a:t> Roussos, Mount Sinai; John F </a:t>
            </a:r>
            <a:r>
              <a:rPr lang="en-US" sz="600" dirty="0" err="1">
                <a:solidFill>
                  <a:srgbClr val="000000"/>
                </a:solidFill>
              </a:rPr>
              <a:t>Fullard</a:t>
            </a:r>
            <a:r>
              <a:rPr lang="en-US" sz="600" dirty="0">
                <a:solidFill>
                  <a:srgbClr val="000000"/>
                </a:solidFill>
              </a:rPr>
              <a:t>, Mount Sinai; Jaroslav </a:t>
            </a:r>
            <a:r>
              <a:rPr lang="en-US" sz="600" dirty="0" err="1">
                <a:solidFill>
                  <a:srgbClr val="000000"/>
                </a:solidFill>
              </a:rPr>
              <a:t>Bendl</a:t>
            </a:r>
            <a:r>
              <a:rPr lang="en-US" sz="600" dirty="0">
                <a:solidFill>
                  <a:srgbClr val="000000"/>
                </a:solidFill>
              </a:rPr>
              <a:t>, Mount Sinai; Mads E </a:t>
            </a:r>
            <a:r>
              <a:rPr lang="en-US" sz="600" dirty="0" err="1">
                <a:solidFill>
                  <a:srgbClr val="000000"/>
                </a:solidFill>
              </a:rPr>
              <a:t>Hauberg</a:t>
            </a:r>
            <a:r>
              <a:rPr lang="en-US" sz="600" dirty="0">
                <a:solidFill>
                  <a:srgbClr val="000000"/>
                </a:solidFill>
              </a:rPr>
              <a:t>, Mount Sinai; Lara M </a:t>
            </a:r>
            <a:r>
              <a:rPr lang="en-US" sz="600" dirty="0" err="1">
                <a:solidFill>
                  <a:srgbClr val="000000"/>
                </a:solidFill>
              </a:rPr>
              <a:t>Mangravite</a:t>
            </a:r>
            <a:r>
              <a:rPr lang="en-US" sz="600" dirty="0">
                <a:solidFill>
                  <a:srgbClr val="000000"/>
                </a:solidFill>
              </a:rPr>
              <a:t>, Sage Bionetworks; Mette A Peters, Sage Bionetworks; </a:t>
            </a:r>
            <a:r>
              <a:rPr lang="en-US" sz="600" dirty="0" err="1">
                <a:solidFill>
                  <a:srgbClr val="000000"/>
                </a:solidFill>
              </a:rPr>
              <a:t>Yooree</a:t>
            </a:r>
            <a:r>
              <a:rPr lang="en-US" sz="600" dirty="0">
                <a:solidFill>
                  <a:srgbClr val="000000"/>
                </a:solidFill>
              </a:rPr>
              <a:t> </a:t>
            </a:r>
            <a:r>
              <a:rPr lang="en-US" sz="600" dirty="0" err="1">
                <a:solidFill>
                  <a:srgbClr val="000000"/>
                </a:solidFill>
              </a:rPr>
              <a:t>Chae</a:t>
            </a:r>
            <a:r>
              <a:rPr lang="en-US" sz="600" dirty="0">
                <a:solidFill>
                  <a:srgbClr val="000000"/>
                </a:solidFill>
              </a:rPr>
              <a:t>, Sage Bionetworks; </a:t>
            </a:r>
            <a:r>
              <a:rPr lang="en-US" sz="600" dirty="0" err="1">
                <a:solidFill>
                  <a:srgbClr val="000000"/>
                </a:solidFill>
              </a:rPr>
              <a:t>Junmin</a:t>
            </a:r>
            <a:r>
              <a:rPr lang="en-US" sz="600" dirty="0">
                <a:solidFill>
                  <a:srgbClr val="000000"/>
                </a:solidFill>
              </a:rPr>
              <a:t> Peng, St. Jude Children's Hospital; </a:t>
            </a:r>
            <a:r>
              <a:rPr lang="en-US" sz="600" dirty="0" err="1">
                <a:solidFill>
                  <a:srgbClr val="000000"/>
                </a:solidFill>
              </a:rPr>
              <a:t>Mingming</a:t>
            </a:r>
            <a:r>
              <a:rPr lang="en-US" sz="600" dirty="0">
                <a:solidFill>
                  <a:srgbClr val="000000"/>
                </a:solidFill>
              </a:rPr>
              <a:t> </a:t>
            </a:r>
            <a:r>
              <a:rPr lang="en-US" sz="600" dirty="0" err="1">
                <a:solidFill>
                  <a:srgbClr val="000000"/>
                </a:solidFill>
              </a:rPr>
              <a:t>Niu</a:t>
            </a:r>
            <a:r>
              <a:rPr lang="en-US" sz="600" dirty="0">
                <a:solidFill>
                  <a:srgbClr val="000000"/>
                </a:solidFill>
              </a:rPr>
              <a:t>, St. Jude Children's Hospital; </a:t>
            </a:r>
            <a:r>
              <a:rPr lang="en-US" sz="600" dirty="0" err="1">
                <a:solidFill>
                  <a:srgbClr val="000000"/>
                </a:solidFill>
              </a:rPr>
              <a:t>Xusheng</a:t>
            </a:r>
            <a:r>
              <a:rPr lang="en-US" sz="600" dirty="0">
                <a:solidFill>
                  <a:srgbClr val="000000"/>
                </a:solidFill>
              </a:rPr>
              <a:t> Wang, St. Jude Children's Hospital; Maree J Webster, Stanley Medical Research Institute; Thomas G Beach, Banner Sun Health Research Institute; Chao Chen, Central South University; Yi Jiang, Central South University; </a:t>
            </a:r>
            <a:r>
              <a:rPr lang="en-US" sz="600" dirty="0" err="1">
                <a:solidFill>
                  <a:srgbClr val="000000"/>
                </a:solidFill>
              </a:rPr>
              <a:t>Rujia</a:t>
            </a:r>
            <a:r>
              <a:rPr lang="en-US" sz="600" dirty="0">
                <a:solidFill>
                  <a:srgbClr val="000000"/>
                </a:solidFill>
              </a:rPr>
              <a:t> Dai, Central South University; Annie W Shieh, SUNY Upstate Medical University; </a:t>
            </a:r>
            <a:r>
              <a:rPr lang="en-US" sz="600" dirty="0" err="1">
                <a:solidFill>
                  <a:srgbClr val="000000"/>
                </a:solidFill>
              </a:rPr>
              <a:t>Chunyu</a:t>
            </a:r>
            <a:r>
              <a:rPr lang="en-US" sz="600" dirty="0">
                <a:solidFill>
                  <a:srgbClr val="000000"/>
                </a:solidFill>
              </a:rPr>
              <a:t> Liu, SUNY Upstate Medical University; Kay S. </a:t>
            </a:r>
            <a:r>
              <a:rPr lang="en-US" sz="600" dirty="0" err="1">
                <a:solidFill>
                  <a:srgbClr val="000000"/>
                </a:solidFill>
              </a:rPr>
              <a:t>Grennan</a:t>
            </a:r>
            <a:r>
              <a:rPr lang="en-US" sz="600" dirty="0">
                <a:solidFill>
                  <a:srgbClr val="000000"/>
                </a:solidFill>
              </a:rPr>
              <a:t>, SUNY Upstate Medical University; Yan Xia, SUNY Upstate Medical University/Central South University; </a:t>
            </a:r>
            <a:r>
              <a:rPr lang="en-US" sz="600" dirty="0" err="1">
                <a:solidFill>
                  <a:srgbClr val="000000"/>
                </a:solidFill>
              </a:rPr>
              <a:t>Ramu</a:t>
            </a:r>
            <a:r>
              <a:rPr lang="en-US" sz="600" dirty="0">
                <a:solidFill>
                  <a:srgbClr val="000000"/>
                </a:solidFill>
              </a:rPr>
              <a:t> </a:t>
            </a:r>
            <a:r>
              <a:rPr lang="en-US" sz="600" dirty="0" err="1">
                <a:solidFill>
                  <a:srgbClr val="000000"/>
                </a:solidFill>
              </a:rPr>
              <a:t>Vadukapuram</a:t>
            </a:r>
            <a:r>
              <a:rPr lang="en-US" sz="600" dirty="0">
                <a:solidFill>
                  <a:srgbClr val="000000"/>
                </a:solidFill>
              </a:rPr>
              <a:t>, SUNY Upstate Medical University; </a:t>
            </a:r>
            <a:r>
              <a:rPr lang="en-US" sz="600" dirty="0" err="1">
                <a:solidFill>
                  <a:srgbClr val="000000"/>
                </a:solidFill>
              </a:rPr>
              <a:t>Yongjun</a:t>
            </a:r>
            <a:r>
              <a:rPr lang="en-US" sz="600" dirty="0">
                <a:solidFill>
                  <a:srgbClr val="000000"/>
                </a:solidFill>
              </a:rPr>
              <a:t> Wang, Central South University; Dominic Fitzgerald, The University of Chicago; </a:t>
            </a:r>
            <a:r>
              <a:rPr lang="en-US" sz="600" dirty="0" err="1">
                <a:solidFill>
                  <a:srgbClr val="000000"/>
                </a:solidFill>
              </a:rPr>
              <a:t>Lijun</a:t>
            </a:r>
            <a:r>
              <a:rPr lang="en-US" sz="600" dirty="0">
                <a:solidFill>
                  <a:srgbClr val="000000"/>
                </a:solidFill>
              </a:rPr>
              <a:t> Cheng, The University of Chicago; Miguel Brown, The University of Chicago; Mimi Brown, The University of Chicago; Tonya Brunetti, The University of Chicago; Thomas Goodman, The University of Chicago; </a:t>
            </a:r>
            <a:r>
              <a:rPr lang="en-US" sz="600" dirty="0" err="1">
                <a:solidFill>
                  <a:srgbClr val="000000"/>
                </a:solidFill>
              </a:rPr>
              <a:t>Majd</a:t>
            </a:r>
            <a:r>
              <a:rPr lang="en-US" sz="600" dirty="0">
                <a:solidFill>
                  <a:srgbClr val="000000"/>
                </a:solidFill>
              </a:rPr>
              <a:t> </a:t>
            </a:r>
            <a:r>
              <a:rPr lang="en-US" sz="600" dirty="0" err="1">
                <a:solidFill>
                  <a:srgbClr val="000000"/>
                </a:solidFill>
              </a:rPr>
              <a:t>Alsayed</a:t>
            </a:r>
            <a:r>
              <a:rPr lang="en-US" sz="600" dirty="0">
                <a:solidFill>
                  <a:srgbClr val="000000"/>
                </a:solidFill>
              </a:rPr>
              <a:t>, The University of Chicago; Michael J </a:t>
            </a:r>
            <a:r>
              <a:rPr lang="en-US" sz="600" dirty="0" err="1">
                <a:solidFill>
                  <a:srgbClr val="000000"/>
                </a:solidFill>
              </a:rPr>
              <a:t>Gandal</a:t>
            </a:r>
            <a:r>
              <a:rPr lang="en-US" sz="600" dirty="0">
                <a:solidFill>
                  <a:srgbClr val="000000"/>
                </a:solidFill>
              </a:rPr>
              <a:t>, University of California, Los Angeles; Daniel H </a:t>
            </a:r>
            <a:r>
              <a:rPr lang="en-US" sz="600" dirty="0" err="1">
                <a:solidFill>
                  <a:srgbClr val="000000"/>
                </a:solidFill>
              </a:rPr>
              <a:t>Geschwind</a:t>
            </a:r>
            <a:r>
              <a:rPr lang="en-US" sz="600" dirty="0">
                <a:solidFill>
                  <a:srgbClr val="000000"/>
                </a:solidFill>
              </a:rPr>
              <a:t>, University of California, Los Angeles; </a:t>
            </a:r>
            <a:r>
              <a:rPr lang="en-US" sz="600" dirty="0" err="1">
                <a:solidFill>
                  <a:srgbClr val="000000"/>
                </a:solidFill>
              </a:rPr>
              <a:t>Hyejung</a:t>
            </a:r>
            <a:r>
              <a:rPr lang="en-US" sz="600" dirty="0">
                <a:solidFill>
                  <a:srgbClr val="000000"/>
                </a:solidFill>
              </a:rPr>
              <a:t> Won, University of California, Los Angeles; Damon </a:t>
            </a:r>
            <a:r>
              <a:rPr lang="en-US" sz="600" dirty="0" err="1">
                <a:solidFill>
                  <a:srgbClr val="000000"/>
                </a:solidFill>
              </a:rPr>
              <a:t>Polioudakis</a:t>
            </a:r>
            <a:r>
              <a:rPr lang="en-US" sz="600" dirty="0">
                <a:solidFill>
                  <a:srgbClr val="000000"/>
                </a:solidFill>
              </a:rPr>
              <a:t>, University of California, Los Angeles; Brie </a:t>
            </a:r>
            <a:r>
              <a:rPr lang="en-US" sz="600" dirty="0" err="1">
                <a:solidFill>
                  <a:srgbClr val="000000"/>
                </a:solidFill>
              </a:rPr>
              <a:t>Wamsley</a:t>
            </a:r>
            <a:r>
              <a:rPr lang="en-US" sz="600" dirty="0">
                <a:solidFill>
                  <a:srgbClr val="000000"/>
                </a:solidFill>
              </a:rPr>
              <a:t>, University of California, Los Angeles; </a:t>
            </a:r>
            <a:r>
              <a:rPr lang="en-US" sz="600" dirty="0" err="1">
                <a:solidFill>
                  <a:srgbClr val="000000"/>
                </a:solidFill>
              </a:rPr>
              <a:t>Jiani</a:t>
            </a:r>
            <a:r>
              <a:rPr lang="en-US" sz="600" dirty="0">
                <a:solidFill>
                  <a:srgbClr val="000000"/>
                </a:solidFill>
              </a:rPr>
              <a:t> Yin, University of California, Los Angeles; Tarik </a:t>
            </a:r>
            <a:r>
              <a:rPr lang="en-US" sz="600" dirty="0" err="1">
                <a:solidFill>
                  <a:srgbClr val="000000"/>
                </a:solidFill>
              </a:rPr>
              <a:t>Hadzic</a:t>
            </a:r>
            <a:r>
              <a:rPr lang="en-US" sz="600" dirty="0">
                <a:solidFill>
                  <a:srgbClr val="000000"/>
                </a:solidFill>
              </a:rPr>
              <a:t>, University of California, Los Angeles; Luis De La Torre </a:t>
            </a:r>
            <a:r>
              <a:rPr lang="en-US" sz="600" dirty="0" err="1">
                <a:solidFill>
                  <a:srgbClr val="000000"/>
                </a:solidFill>
              </a:rPr>
              <a:t>Ubieta</a:t>
            </a:r>
            <a:r>
              <a:rPr lang="en-US" sz="600" dirty="0">
                <a:solidFill>
                  <a:srgbClr val="000000"/>
                </a:solidFill>
              </a:rPr>
              <a:t>, UCLA; </a:t>
            </a:r>
            <a:r>
              <a:rPr lang="en-US" sz="600" dirty="0" err="1">
                <a:solidFill>
                  <a:srgbClr val="000000"/>
                </a:solidFill>
              </a:rPr>
              <a:t>Vivek</a:t>
            </a:r>
            <a:r>
              <a:rPr lang="en-US" sz="600" dirty="0">
                <a:solidFill>
                  <a:srgbClr val="000000"/>
                </a:solidFill>
              </a:rPr>
              <a:t> Swarup, University of California, Los Angeles; Stephan J Sanders, University of California, San Francisco; Matthew W State, University of California, San Francisco; Donna M </a:t>
            </a:r>
            <a:r>
              <a:rPr lang="en-US" sz="600" dirty="0" err="1">
                <a:solidFill>
                  <a:srgbClr val="000000"/>
                </a:solidFill>
              </a:rPr>
              <a:t>Werling</a:t>
            </a:r>
            <a:r>
              <a:rPr lang="en-US" sz="600" dirty="0">
                <a:solidFill>
                  <a:srgbClr val="000000"/>
                </a:solidFill>
              </a:rPr>
              <a:t>, University of California, San Francisco; Joon-Yong An, University of California, San Francisco; Brooke Sheppard, University of California, San Francisco; A Jeremy </a:t>
            </a:r>
            <a:r>
              <a:rPr lang="en-US" sz="600" dirty="0" err="1">
                <a:solidFill>
                  <a:srgbClr val="000000"/>
                </a:solidFill>
              </a:rPr>
              <a:t>Willsey</a:t>
            </a:r>
            <a:r>
              <a:rPr lang="en-US" sz="600" dirty="0">
                <a:solidFill>
                  <a:srgbClr val="000000"/>
                </a:solidFill>
              </a:rPr>
              <a:t>, University of California, San Francisco; Kevin P White, The University of Chicago; Mohana Ray, The University of Chicago; Gina </a:t>
            </a:r>
            <a:r>
              <a:rPr lang="en-US" sz="600" dirty="0" err="1">
                <a:solidFill>
                  <a:srgbClr val="000000"/>
                </a:solidFill>
              </a:rPr>
              <a:t>Giase</a:t>
            </a:r>
            <a:r>
              <a:rPr lang="en-US" sz="600" dirty="0">
                <a:solidFill>
                  <a:srgbClr val="000000"/>
                </a:solidFill>
              </a:rPr>
              <a:t>, SUNY Upstate Medical University; Amira </a:t>
            </a:r>
            <a:r>
              <a:rPr lang="en-US" sz="600" dirty="0" err="1">
                <a:solidFill>
                  <a:srgbClr val="000000"/>
                </a:solidFill>
              </a:rPr>
              <a:t>Kefi</a:t>
            </a:r>
            <a:r>
              <a:rPr lang="en-US" sz="600" dirty="0">
                <a:solidFill>
                  <a:srgbClr val="000000"/>
                </a:solidFill>
              </a:rPr>
              <a:t>, University of Illinois at Chicago; Eugenio </a:t>
            </a:r>
            <a:r>
              <a:rPr lang="en-US" sz="600" dirty="0" err="1">
                <a:solidFill>
                  <a:srgbClr val="000000"/>
                </a:solidFill>
              </a:rPr>
              <a:t>Mattei</a:t>
            </a:r>
            <a:r>
              <a:rPr lang="en-US" sz="600" dirty="0">
                <a:solidFill>
                  <a:srgbClr val="000000"/>
                </a:solidFill>
              </a:rPr>
              <a:t>, University of Massachusetts Medical School; Michael </a:t>
            </a:r>
            <a:r>
              <a:rPr lang="en-US" sz="600" dirty="0" err="1">
                <a:solidFill>
                  <a:srgbClr val="000000"/>
                </a:solidFill>
              </a:rPr>
              <a:t>Purcaro</a:t>
            </a:r>
            <a:r>
              <a:rPr lang="en-US" sz="600" dirty="0">
                <a:solidFill>
                  <a:srgbClr val="000000"/>
                </a:solidFill>
              </a:rPr>
              <a:t>, University of Massachusetts Medical School; </a:t>
            </a:r>
            <a:r>
              <a:rPr lang="en-US" sz="600" dirty="0" err="1">
                <a:solidFill>
                  <a:srgbClr val="000000"/>
                </a:solidFill>
              </a:rPr>
              <a:t>Zhiping</a:t>
            </a:r>
            <a:r>
              <a:rPr lang="en-US" sz="600" dirty="0">
                <a:solidFill>
                  <a:srgbClr val="000000"/>
                </a:solidFill>
              </a:rPr>
              <a:t> Weng, University of Massachusetts Medical School; Jill Moore, University of Massachusetts Medical School; Henry Pratt, University of Massachusetts Medical School; Jack Huey, University of Massachusetts Medical School; Tyler </a:t>
            </a:r>
            <a:r>
              <a:rPr lang="en-US" sz="600" dirty="0" err="1">
                <a:solidFill>
                  <a:srgbClr val="000000"/>
                </a:solidFill>
              </a:rPr>
              <a:t>Borrman</a:t>
            </a:r>
            <a:r>
              <a:rPr lang="en-US" sz="600" dirty="0">
                <a:solidFill>
                  <a:srgbClr val="000000"/>
                </a:solidFill>
              </a:rPr>
              <a:t>, University of Massachusetts Medical School; Patrick F Sullivan, University of North Carolina - Chapel Hill; Paola </a:t>
            </a:r>
            <a:r>
              <a:rPr lang="en-US" sz="600" dirty="0" err="1">
                <a:solidFill>
                  <a:srgbClr val="000000"/>
                </a:solidFill>
              </a:rPr>
              <a:t>Giusti</a:t>
            </a:r>
            <a:r>
              <a:rPr lang="en-US" sz="600" dirty="0">
                <a:solidFill>
                  <a:srgbClr val="000000"/>
                </a:solidFill>
              </a:rPr>
              <a:t>-Rodriguez, University of North Carolina - Chapel Hill; </a:t>
            </a:r>
            <a:r>
              <a:rPr lang="en-US" sz="600" dirty="0" err="1">
                <a:solidFill>
                  <a:srgbClr val="000000"/>
                </a:solidFill>
              </a:rPr>
              <a:t>Yunjung</a:t>
            </a:r>
            <a:r>
              <a:rPr lang="en-US" sz="600" dirty="0">
                <a:solidFill>
                  <a:srgbClr val="000000"/>
                </a:solidFill>
              </a:rPr>
              <a:t> Kim, University of North Carolina - Chapel Hill; Patrick Sullivan, University of North Carolina - Chapel Hill; </a:t>
            </a:r>
            <a:r>
              <a:rPr lang="en-US" sz="600" dirty="0" err="1">
                <a:solidFill>
                  <a:srgbClr val="000000"/>
                </a:solidFill>
              </a:rPr>
              <a:t>Jin</a:t>
            </a:r>
            <a:r>
              <a:rPr lang="en-US" sz="600" dirty="0">
                <a:solidFill>
                  <a:srgbClr val="000000"/>
                </a:solidFill>
              </a:rPr>
              <a:t> </a:t>
            </a:r>
            <a:r>
              <a:rPr lang="en-US" sz="600" dirty="0" err="1">
                <a:solidFill>
                  <a:srgbClr val="000000"/>
                </a:solidFill>
              </a:rPr>
              <a:t>Szatkiewicz</a:t>
            </a:r>
            <a:r>
              <a:rPr lang="en-US" sz="600" dirty="0">
                <a:solidFill>
                  <a:srgbClr val="000000"/>
                </a:solidFill>
              </a:rPr>
              <a:t>, University of North Carolina - Chapel Hill; </a:t>
            </a:r>
            <a:r>
              <a:rPr lang="en-US" sz="600" dirty="0" err="1">
                <a:solidFill>
                  <a:srgbClr val="000000"/>
                </a:solidFill>
              </a:rPr>
              <a:t>Suhn</a:t>
            </a:r>
            <a:r>
              <a:rPr lang="en-US" sz="600" dirty="0">
                <a:solidFill>
                  <a:srgbClr val="000000"/>
                </a:solidFill>
              </a:rPr>
              <a:t> Kyong </a:t>
            </a:r>
            <a:r>
              <a:rPr lang="en-US" sz="600" dirty="0" err="1">
                <a:solidFill>
                  <a:srgbClr val="000000"/>
                </a:solidFill>
              </a:rPr>
              <a:t>Rhie</a:t>
            </a:r>
            <a:r>
              <a:rPr lang="en-US" sz="600" dirty="0">
                <a:solidFill>
                  <a:srgbClr val="000000"/>
                </a:solidFill>
              </a:rPr>
              <a:t>, University of Southern California; </a:t>
            </a:r>
            <a:r>
              <a:rPr lang="en-US" sz="600" dirty="0" err="1">
                <a:solidFill>
                  <a:srgbClr val="000000"/>
                </a:solidFill>
              </a:rPr>
              <a:t>Christoper</a:t>
            </a:r>
            <a:r>
              <a:rPr lang="en-US" sz="600" dirty="0">
                <a:solidFill>
                  <a:srgbClr val="000000"/>
                </a:solidFill>
              </a:rPr>
              <a:t> </a:t>
            </a:r>
            <a:r>
              <a:rPr lang="en-US" sz="600" dirty="0" err="1">
                <a:solidFill>
                  <a:srgbClr val="000000"/>
                </a:solidFill>
              </a:rPr>
              <a:t>Armoskus</a:t>
            </a:r>
            <a:r>
              <a:rPr lang="en-US" sz="600" dirty="0">
                <a:solidFill>
                  <a:srgbClr val="000000"/>
                </a:solidFill>
              </a:rPr>
              <a:t>, University of Southern California; Adrian Camarena, University of Southern California; Peggy J </a:t>
            </a:r>
            <a:r>
              <a:rPr lang="en-US" sz="600" dirty="0" err="1">
                <a:solidFill>
                  <a:srgbClr val="000000"/>
                </a:solidFill>
              </a:rPr>
              <a:t>Farnham</a:t>
            </a:r>
            <a:r>
              <a:rPr lang="en-US" sz="600" dirty="0">
                <a:solidFill>
                  <a:srgbClr val="000000"/>
                </a:solidFill>
              </a:rPr>
              <a:t>, University of Southern California; Valeria N </a:t>
            </a:r>
            <a:r>
              <a:rPr lang="en-US" sz="600" dirty="0" err="1">
                <a:solidFill>
                  <a:srgbClr val="000000"/>
                </a:solidFill>
              </a:rPr>
              <a:t>Spitsyna</a:t>
            </a:r>
            <a:r>
              <a:rPr lang="en-US" sz="600" dirty="0">
                <a:solidFill>
                  <a:srgbClr val="000000"/>
                </a:solidFill>
              </a:rPr>
              <a:t>, University of Southern California; Heather Witt, University of Southern California; Shannon Schreiner, University of Southern California; Oleg V </a:t>
            </a:r>
            <a:r>
              <a:rPr lang="en-US" sz="600" dirty="0" err="1">
                <a:solidFill>
                  <a:srgbClr val="000000"/>
                </a:solidFill>
              </a:rPr>
              <a:t>Evgrafov</a:t>
            </a:r>
            <a:r>
              <a:rPr lang="en-US" sz="600" dirty="0">
                <a:solidFill>
                  <a:srgbClr val="000000"/>
                </a:solidFill>
              </a:rPr>
              <a:t>, SUNY Downstate Medical Center; James A Knowles, SUNY Downstate Medical Center; Mark Gerstein, Yale University; </a:t>
            </a:r>
            <a:r>
              <a:rPr lang="en-US" sz="600" dirty="0" err="1">
                <a:solidFill>
                  <a:srgbClr val="000000"/>
                </a:solidFill>
              </a:rPr>
              <a:t>Shuang</a:t>
            </a:r>
            <a:r>
              <a:rPr lang="en-US" sz="600" dirty="0">
                <a:solidFill>
                  <a:srgbClr val="000000"/>
                </a:solidFill>
              </a:rPr>
              <a:t> Liu, Yale University; Daifeng Wang, Stony Brook University; Fabio C. P. Navarro, Yale University; Jonathan </a:t>
            </a:r>
            <a:r>
              <a:rPr lang="en-US" sz="600" dirty="0" err="1">
                <a:solidFill>
                  <a:srgbClr val="000000"/>
                </a:solidFill>
              </a:rPr>
              <a:t>Warrell</a:t>
            </a:r>
            <a:r>
              <a:rPr lang="en-US" sz="600" dirty="0">
                <a:solidFill>
                  <a:srgbClr val="000000"/>
                </a:solidFill>
              </a:rPr>
              <a:t>, Yale University; Declan Clarke, Yale University; Prashant S. Emani, Yale University; </a:t>
            </a:r>
            <a:r>
              <a:rPr lang="en-US" sz="600" dirty="0" err="1">
                <a:solidFill>
                  <a:srgbClr val="000000"/>
                </a:solidFill>
              </a:rPr>
              <a:t>Mengting</a:t>
            </a:r>
            <a:r>
              <a:rPr lang="en-US" sz="600" dirty="0">
                <a:solidFill>
                  <a:srgbClr val="000000"/>
                </a:solidFill>
              </a:rPr>
              <a:t> Gu, Yale University; Xu Shi, Yale University; Min Xu, Yale University; Yucheng T. Yang, Yale University; Robert R. Kitchen, Yale University; Gamze </a:t>
            </a:r>
            <a:r>
              <a:rPr lang="en-US" sz="600" dirty="0" err="1">
                <a:solidFill>
                  <a:srgbClr val="000000"/>
                </a:solidFill>
              </a:rPr>
              <a:t>Gürsoy</a:t>
            </a:r>
            <a:r>
              <a:rPr lang="en-US" sz="600" dirty="0">
                <a:solidFill>
                  <a:srgbClr val="000000"/>
                </a:solidFill>
              </a:rPr>
              <a:t>, Yale University; Jing Zhang, Yale University; Becky C Carlyle, Yale University; Angus C </a:t>
            </a:r>
            <a:r>
              <a:rPr lang="en-US" sz="600" dirty="0" err="1">
                <a:solidFill>
                  <a:srgbClr val="000000"/>
                </a:solidFill>
              </a:rPr>
              <a:t>Nairn</a:t>
            </a:r>
            <a:r>
              <a:rPr lang="en-US" sz="600" dirty="0">
                <a:solidFill>
                  <a:srgbClr val="000000"/>
                </a:solidFill>
              </a:rPr>
              <a:t>, Yale University; </a:t>
            </a:r>
            <a:r>
              <a:rPr lang="en-US" sz="600" dirty="0" err="1">
                <a:solidFill>
                  <a:srgbClr val="000000"/>
                </a:solidFill>
              </a:rPr>
              <a:t>Mingfeng</a:t>
            </a:r>
            <a:r>
              <a:rPr lang="en-US" sz="600" dirty="0">
                <a:solidFill>
                  <a:srgbClr val="000000"/>
                </a:solidFill>
              </a:rPr>
              <a:t> Li, Yale University; Sirisha </a:t>
            </a:r>
            <a:r>
              <a:rPr lang="en-US" sz="600" dirty="0" err="1">
                <a:solidFill>
                  <a:srgbClr val="000000"/>
                </a:solidFill>
              </a:rPr>
              <a:t>Pochareddy</a:t>
            </a:r>
            <a:r>
              <a:rPr lang="en-US" sz="600" dirty="0">
                <a:solidFill>
                  <a:srgbClr val="000000"/>
                </a:solidFill>
              </a:rPr>
              <a:t>, Yale University; </a:t>
            </a:r>
            <a:r>
              <a:rPr lang="en-US" sz="600" dirty="0" err="1">
                <a:solidFill>
                  <a:srgbClr val="000000"/>
                </a:solidFill>
              </a:rPr>
              <a:t>Nenad</a:t>
            </a:r>
            <a:r>
              <a:rPr lang="en-US" sz="600" dirty="0">
                <a:solidFill>
                  <a:srgbClr val="000000"/>
                </a:solidFill>
              </a:rPr>
              <a:t> </a:t>
            </a:r>
            <a:r>
              <a:rPr lang="en-US" sz="600" dirty="0" err="1">
                <a:solidFill>
                  <a:srgbClr val="000000"/>
                </a:solidFill>
              </a:rPr>
              <a:t>Sestan</a:t>
            </a:r>
            <a:r>
              <a:rPr lang="en-US" sz="600" dirty="0">
                <a:solidFill>
                  <a:srgbClr val="000000"/>
                </a:solidFill>
              </a:rPr>
              <a:t>, Yale University; Mario </a:t>
            </a:r>
            <a:r>
              <a:rPr lang="en-US" sz="600" dirty="0" err="1">
                <a:solidFill>
                  <a:srgbClr val="000000"/>
                </a:solidFill>
              </a:rPr>
              <a:t>Skarica</a:t>
            </a:r>
            <a:r>
              <a:rPr lang="en-US" sz="600" dirty="0">
                <a:solidFill>
                  <a:srgbClr val="000000"/>
                </a:solidFill>
              </a:rPr>
              <a:t>, Yale University; Zhen Li, Yale University; Andre M.M. Sousa, Yale University; Gabriel </a:t>
            </a:r>
            <a:r>
              <a:rPr lang="en-US" sz="600" dirty="0" err="1">
                <a:solidFill>
                  <a:srgbClr val="000000"/>
                </a:solidFill>
              </a:rPr>
              <a:t>Santpere</a:t>
            </a:r>
            <a:r>
              <a:rPr lang="en-US" sz="600" dirty="0">
                <a:solidFill>
                  <a:srgbClr val="000000"/>
                </a:solidFill>
              </a:rPr>
              <a:t>, Yale University; </a:t>
            </a:r>
            <a:r>
              <a:rPr lang="en-US" sz="600" dirty="0" err="1">
                <a:solidFill>
                  <a:srgbClr val="000000"/>
                </a:solidFill>
              </a:rPr>
              <a:t>Jinmyung</a:t>
            </a:r>
            <a:r>
              <a:rPr lang="en-US" sz="600" dirty="0">
                <a:solidFill>
                  <a:srgbClr val="000000"/>
                </a:solidFill>
              </a:rPr>
              <a:t> Choi, Yale University; Ying Zhu, Yale University; </a:t>
            </a:r>
            <a:r>
              <a:rPr lang="en-US" sz="600" dirty="0" err="1">
                <a:solidFill>
                  <a:srgbClr val="000000"/>
                </a:solidFill>
              </a:rPr>
              <a:t>Tianliuyun</a:t>
            </a:r>
            <a:r>
              <a:rPr lang="en-US" sz="600" dirty="0">
                <a:solidFill>
                  <a:srgbClr val="000000"/>
                </a:solidFill>
              </a:rPr>
              <a:t> Gao, Yale University; Daniel J Miller, Yale University; Adriana </a:t>
            </a:r>
            <a:r>
              <a:rPr lang="en-US" sz="600" dirty="0" err="1">
                <a:solidFill>
                  <a:srgbClr val="000000"/>
                </a:solidFill>
              </a:rPr>
              <a:t>Cherskov</a:t>
            </a:r>
            <a:r>
              <a:rPr lang="en-US" sz="600" dirty="0">
                <a:solidFill>
                  <a:srgbClr val="000000"/>
                </a:solidFill>
              </a:rPr>
              <a:t>, Yale University; Mo Yang, Yale University; Anahita </a:t>
            </a:r>
            <a:r>
              <a:rPr lang="en-US" sz="600" dirty="0" err="1">
                <a:solidFill>
                  <a:srgbClr val="000000"/>
                </a:solidFill>
              </a:rPr>
              <a:t>Amiri</a:t>
            </a:r>
            <a:r>
              <a:rPr lang="en-US" sz="600" dirty="0">
                <a:solidFill>
                  <a:srgbClr val="000000"/>
                </a:solidFill>
              </a:rPr>
              <a:t>, Yale University; </a:t>
            </a:r>
            <a:r>
              <a:rPr lang="en-US" sz="600" dirty="0" err="1">
                <a:solidFill>
                  <a:srgbClr val="000000"/>
                </a:solidFill>
              </a:rPr>
              <a:t>Gianfilippo</a:t>
            </a:r>
            <a:r>
              <a:rPr lang="en-US" sz="600" dirty="0">
                <a:solidFill>
                  <a:srgbClr val="000000"/>
                </a:solidFill>
              </a:rPr>
              <a:t> Coppola, Yale University; Jessica </a:t>
            </a:r>
            <a:r>
              <a:rPr lang="en-US" sz="600" dirty="0" err="1">
                <a:solidFill>
                  <a:srgbClr val="000000"/>
                </a:solidFill>
              </a:rPr>
              <a:t>Mariani</a:t>
            </a:r>
            <a:r>
              <a:rPr lang="en-US" sz="600" dirty="0">
                <a:solidFill>
                  <a:srgbClr val="000000"/>
                </a:solidFill>
              </a:rPr>
              <a:t>, Yale University; Soraya Scuderi, Yale University; Anna </a:t>
            </a:r>
            <a:r>
              <a:rPr lang="en-US" sz="600" dirty="0" err="1">
                <a:solidFill>
                  <a:srgbClr val="000000"/>
                </a:solidFill>
              </a:rPr>
              <a:t>Szekely</a:t>
            </a:r>
            <a:r>
              <a:rPr lang="en-US" sz="600" dirty="0">
                <a:solidFill>
                  <a:srgbClr val="000000"/>
                </a:solidFill>
              </a:rPr>
              <a:t>, Yale University; Flora M </a:t>
            </a:r>
            <a:r>
              <a:rPr lang="en-US" sz="600" dirty="0" err="1">
                <a:solidFill>
                  <a:srgbClr val="000000"/>
                </a:solidFill>
              </a:rPr>
              <a:t>Vaccarino</a:t>
            </a:r>
            <a:r>
              <a:rPr lang="en-US" sz="600" dirty="0">
                <a:solidFill>
                  <a:srgbClr val="000000"/>
                </a:solidFill>
              </a:rPr>
              <a:t>, Yale University; </a:t>
            </a:r>
            <a:r>
              <a:rPr lang="en-US" sz="600" dirty="0" err="1">
                <a:solidFill>
                  <a:srgbClr val="000000"/>
                </a:solidFill>
              </a:rPr>
              <a:t>Feinan</a:t>
            </a:r>
            <a:r>
              <a:rPr lang="en-US" sz="600" dirty="0">
                <a:solidFill>
                  <a:srgbClr val="000000"/>
                </a:solidFill>
              </a:rPr>
              <a:t> Wu, Yale University; Sherman Weissman, Yale University; </a:t>
            </a:r>
            <a:r>
              <a:rPr lang="en-US" sz="600" dirty="0" err="1">
                <a:solidFill>
                  <a:srgbClr val="000000"/>
                </a:solidFill>
              </a:rPr>
              <a:t>Tanmoy</a:t>
            </a:r>
            <a:r>
              <a:rPr lang="en-US" sz="600" dirty="0">
                <a:solidFill>
                  <a:srgbClr val="000000"/>
                </a:solidFill>
              </a:rPr>
              <a:t> </a:t>
            </a:r>
            <a:r>
              <a:rPr lang="en-US" sz="600" dirty="0" err="1">
                <a:solidFill>
                  <a:srgbClr val="000000"/>
                </a:solidFill>
              </a:rPr>
              <a:t>Roychowdhury</a:t>
            </a:r>
            <a:r>
              <a:rPr lang="en-US" sz="600" dirty="0">
                <a:solidFill>
                  <a:srgbClr val="000000"/>
                </a:solidFill>
              </a:rPr>
              <a:t>, Mayo Clinic Rochester; </a:t>
            </a:r>
            <a:r>
              <a:rPr lang="en-US" sz="600" dirty="0" err="1">
                <a:solidFill>
                  <a:srgbClr val="000000"/>
                </a:solidFill>
              </a:rPr>
              <a:t>Alexej</a:t>
            </a:r>
            <a:r>
              <a:rPr lang="en-US" sz="600" dirty="0">
                <a:solidFill>
                  <a:srgbClr val="000000"/>
                </a:solidFill>
              </a:rPr>
              <a:t> </a:t>
            </a:r>
            <a:r>
              <a:rPr lang="en-US" sz="600" dirty="0" err="1">
                <a:solidFill>
                  <a:srgbClr val="000000"/>
                </a:solidFill>
              </a:rPr>
              <a:t>Abyzov</a:t>
            </a:r>
            <a:r>
              <a:rPr lang="en-US" sz="600" dirty="0">
                <a:solidFill>
                  <a:srgbClr val="000000"/>
                </a:solidFill>
              </a:rPr>
              <a:t>, Mayo Clinic Rochester;</a:t>
            </a:r>
            <a:r>
              <a:rPr lang="en-US" sz="600" dirty="0">
                <a:solidFill>
                  <a:srgbClr val="000000"/>
                </a:solidFill>
                <a:latin typeface="Arial" panose="020B0604020202020204" pitchFamily="34" charset="0"/>
                <a:ea typeface="Arial" panose="020B0604020202020204" pitchFamily="34" charset="0"/>
              </a:rPr>
              <a:t>.</a:t>
            </a:r>
          </a:p>
        </p:txBody>
      </p:sp>
      <p:sp>
        <p:nvSpPr>
          <p:cNvPr id="7" name="Rectangle 6">
            <a:extLst>
              <a:ext uri="{FF2B5EF4-FFF2-40B4-BE49-F238E27FC236}">
                <a16:creationId xmlns="" xmlns:a16="http://schemas.microsoft.com/office/drawing/2014/main" id="{61DC0667-85A2-AB46-9AA5-B641EAFFB362}"/>
              </a:ext>
            </a:extLst>
          </p:cNvPr>
          <p:cNvSpPr/>
          <p:nvPr/>
        </p:nvSpPr>
        <p:spPr>
          <a:xfrm>
            <a:off x="2635396" y="132595"/>
            <a:ext cx="6508605" cy="2585323"/>
          </a:xfrm>
          <a:prstGeom prst="rect">
            <a:avLst/>
          </a:prstGeom>
        </p:spPr>
        <p:txBody>
          <a:bodyPr wrap="square">
            <a:spAutoFit/>
          </a:bodyPr>
          <a:lstStyle/>
          <a:p>
            <a:r>
              <a:rPr lang="en-US" sz="1800" dirty="0" err="1" smtClean="0">
                <a:solidFill>
                  <a:srgbClr val="C00000"/>
                </a:solidFill>
              </a:rPr>
              <a:t>Daifeng</a:t>
            </a:r>
            <a:r>
              <a:rPr lang="en-US" sz="1800" dirty="0" smtClean="0">
                <a:solidFill>
                  <a:srgbClr val="C00000"/>
                </a:solidFill>
              </a:rPr>
              <a:t> </a:t>
            </a:r>
            <a:r>
              <a:rPr lang="en-US" sz="1800" dirty="0">
                <a:solidFill>
                  <a:srgbClr val="C00000"/>
                </a:solidFill>
              </a:rPr>
              <a:t>Wang, </a:t>
            </a:r>
            <a:r>
              <a:rPr lang="en-US" sz="1800" dirty="0" err="1">
                <a:solidFill>
                  <a:srgbClr val="C00000"/>
                </a:solidFill>
              </a:rPr>
              <a:t>Shuang</a:t>
            </a:r>
            <a:r>
              <a:rPr lang="en-US" sz="1800" dirty="0">
                <a:solidFill>
                  <a:srgbClr val="C00000"/>
                </a:solidFill>
              </a:rPr>
              <a:t> Liu, Jonathan </a:t>
            </a:r>
            <a:r>
              <a:rPr lang="en-US" sz="1800" dirty="0" err="1">
                <a:solidFill>
                  <a:srgbClr val="C00000"/>
                </a:solidFill>
              </a:rPr>
              <a:t>Warrell</a:t>
            </a:r>
            <a:r>
              <a:rPr lang="en-US" sz="1800" dirty="0">
                <a:solidFill>
                  <a:srgbClr val="C00000"/>
                </a:solidFill>
              </a:rPr>
              <a:t>, </a:t>
            </a:r>
            <a:r>
              <a:rPr lang="en-US" sz="1800" dirty="0" err="1">
                <a:solidFill>
                  <a:srgbClr val="C00000"/>
                </a:solidFill>
              </a:rPr>
              <a:t>Hyejung</a:t>
            </a:r>
            <a:r>
              <a:rPr lang="en-US" sz="1800" dirty="0">
                <a:solidFill>
                  <a:srgbClr val="C00000"/>
                </a:solidFill>
              </a:rPr>
              <a:t> Won, Xu Shi, Fabio Navarro, Declan Clarke, </a:t>
            </a:r>
            <a:r>
              <a:rPr lang="en-US" sz="1800" dirty="0" err="1">
                <a:solidFill>
                  <a:srgbClr val="C00000"/>
                </a:solidFill>
              </a:rPr>
              <a:t>Mengting</a:t>
            </a:r>
            <a:r>
              <a:rPr lang="en-US" sz="1800" dirty="0">
                <a:solidFill>
                  <a:srgbClr val="C00000"/>
                </a:solidFill>
              </a:rPr>
              <a:t> Gu, Prashant Emani</a:t>
            </a:r>
            <a:r>
              <a:rPr lang="en-US" dirty="0">
                <a:solidFill>
                  <a:srgbClr val="000000"/>
                </a:solidFill>
              </a:rPr>
              <a:t>, Yucheng T. Yang, Min Xu, Michael </a:t>
            </a:r>
            <a:r>
              <a:rPr lang="en-US" dirty="0" err="1">
                <a:solidFill>
                  <a:srgbClr val="000000"/>
                </a:solidFill>
              </a:rPr>
              <a:t>Gandal</a:t>
            </a:r>
            <a:r>
              <a:rPr lang="en-US" dirty="0">
                <a:solidFill>
                  <a:srgbClr val="000000"/>
                </a:solidFill>
              </a:rPr>
              <a:t>, </a:t>
            </a:r>
            <a:r>
              <a:rPr lang="en-US" dirty="0" err="1">
                <a:solidFill>
                  <a:srgbClr val="000000"/>
                </a:solidFill>
              </a:rPr>
              <a:t>Shaoke</a:t>
            </a:r>
            <a:r>
              <a:rPr lang="en-US" dirty="0">
                <a:solidFill>
                  <a:srgbClr val="000000"/>
                </a:solidFill>
              </a:rPr>
              <a:t> Lou, Jing Zhang, Jonathan J. Park, </a:t>
            </a:r>
            <a:r>
              <a:rPr lang="en-US" dirty="0" err="1">
                <a:solidFill>
                  <a:srgbClr val="000000"/>
                </a:solidFill>
              </a:rPr>
              <a:t>Chengfei</a:t>
            </a:r>
            <a:r>
              <a:rPr lang="en-US" dirty="0">
                <a:solidFill>
                  <a:srgbClr val="000000"/>
                </a:solidFill>
              </a:rPr>
              <a:t> Yan, </a:t>
            </a:r>
            <a:r>
              <a:rPr lang="en-US" dirty="0" err="1">
                <a:solidFill>
                  <a:srgbClr val="000000"/>
                </a:solidFill>
              </a:rPr>
              <a:t>Suhn</a:t>
            </a:r>
            <a:r>
              <a:rPr lang="en-US" dirty="0">
                <a:solidFill>
                  <a:srgbClr val="000000"/>
                </a:solidFill>
              </a:rPr>
              <a:t> Kyong </a:t>
            </a:r>
            <a:r>
              <a:rPr lang="en-US" dirty="0" err="1">
                <a:solidFill>
                  <a:srgbClr val="000000"/>
                </a:solidFill>
              </a:rPr>
              <a:t>Rhie</a:t>
            </a:r>
            <a:r>
              <a:rPr lang="en-US" dirty="0">
                <a:solidFill>
                  <a:srgbClr val="000000"/>
                </a:solidFill>
              </a:rPr>
              <a:t>, </a:t>
            </a:r>
            <a:r>
              <a:rPr lang="en-US" dirty="0" err="1">
                <a:solidFill>
                  <a:srgbClr val="000000"/>
                </a:solidFill>
              </a:rPr>
              <a:t>Kasidet</a:t>
            </a:r>
            <a:r>
              <a:rPr lang="en-US" dirty="0">
                <a:solidFill>
                  <a:srgbClr val="000000"/>
                </a:solidFill>
              </a:rPr>
              <a:t> </a:t>
            </a:r>
            <a:r>
              <a:rPr lang="en-US" dirty="0" err="1">
                <a:solidFill>
                  <a:srgbClr val="000000"/>
                </a:solidFill>
              </a:rPr>
              <a:t>Manakongtreecheep</a:t>
            </a:r>
            <a:r>
              <a:rPr lang="en-US" dirty="0">
                <a:solidFill>
                  <a:srgbClr val="000000"/>
                </a:solidFill>
              </a:rPr>
              <a:t>, Holly Zhou, Aparna Nathan, Mette Peters, Eugenio </a:t>
            </a:r>
            <a:r>
              <a:rPr lang="en-US" dirty="0" err="1">
                <a:solidFill>
                  <a:srgbClr val="000000"/>
                </a:solidFill>
              </a:rPr>
              <a:t>Mattei</a:t>
            </a:r>
            <a:r>
              <a:rPr lang="en-US" dirty="0">
                <a:solidFill>
                  <a:srgbClr val="000000"/>
                </a:solidFill>
              </a:rPr>
              <a:t>, Dominic Fitzgerald, Tonya Brunetti, Jill Moore, Yan Jiang, Kiran </a:t>
            </a:r>
            <a:r>
              <a:rPr lang="en-US" dirty="0" err="1">
                <a:solidFill>
                  <a:srgbClr val="000000"/>
                </a:solidFill>
              </a:rPr>
              <a:t>Girdhar</a:t>
            </a:r>
            <a:r>
              <a:rPr lang="en-US" dirty="0">
                <a:solidFill>
                  <a:srgbClr val="000000"/>
                </a:solidFill>
              </a:rPr>
              <a:t>, Gabriel Hoffman, Selim </a:t>
            </a:r>
            <a:r>
              <a:rPr lang="en-US" dirty="0" err="1">
                <a:solidFill>
                  <a:srgbClr val="000000"/>
                </a:solidFill>
              </a:rPr>
              <a:t>Kalayci</a:t>
            </a:r>
            <a:r>
              <a:rPr lang="en-US" dirty="0">
                <a:solidFill>
                  <a:srgbClr val="000000"/>
                </a:solidFill>
              </a:rPr>
              <a:t>, Zeynep </a:t>
            </a:r>
            <a:r>
              <a:rPr lang="en-US" dirty="0" err="1">
                <a:solidFill>
                  <a:srgbClr val="000000"/>
                </a:solidFill>
              </a:rPr>
              <a:t>Hulya</a:t>
            </a:r>
            <a:r>
              <a:rPr lang="en-US" dirty="0">
                <a:solidFill>
                  <a:srgbClr val="000000"/>
                </a:solidFill>
              </a:rPr>
              <a:t> </a:t>
            </a:r>
            <a:r>
              <a:rPr lang="en-US" dirty="0" err="1">
                <a:solidFill>
                  <a:srgbClr val="000000"/>
                </a:solidFill>
              </a:rPr>
              <a:t>Gumus</a:t>
            </a:r>
            <a:r>
              <a:rPr lang="en-US" dirty="0">
                <a:solidFill>
                  <a:srgbClr val="000000"/>
                </a:solidFill>
              </a:rPr>
              <a:t>, Greg Crawford,</a:t>
            </a:r>
            <a:br>
              <a:rPr lang="en-US" dirty="0">
                <a:solidFill>
                  <a:srgbClr val="000000"/>
                </a:solidFill>
              </a:rPr>
            </a:br>
            <a:r>
              <a:rPr lang="en-US" sz="1800" dirty="0" err="1">
                <a:solidFill>
                  <a:srgbClr val="4BAB50"/>
                </a:solidFill>
              </a:rPr>
              <a:t>PsychENCODE</a:t>
            </a:r>
            <a:r>
              <a:rPr lang="en-US" sz="1800" dirty="0">
                <a:solidFill>
                  <a:srgbClr val="4BAB50"/>
                </a:solidFill>
              </a:rPr>
              <a:t> Consortium</a:t>
            </a:r>
            <a:r>
              <a:rPr lang="en-US" dirty="0">
                <a:solidFill>
                  <a:srgbClr val="000000"/>
                </a:solidFill>
              </a:rPr>
              <a:t>,</a:t>
            </a:r>
            <a:br>
              <a:rPr lang="en-US" dirty="0">
                <a:solidFill>
                  <a:srgbClr val="000000"/>
                </a:solidFill>
              </a:rPr>
            </a:br>
            <a:r>
              <a:rPr lang="en-US" dirty="0" err="1">
                <a:solidFill>
                  <a:srgbClr val="000000"/>
                </a:solidFill>
              </a:rPr>
              <a:t>Panos</a:t>
            </a:r>
            <a:r>
              <a:rPr lang="en-US" dirty="0">
                <a:solidFill>
                  <a:srgbClr val="000000"/>
                </a:solidFill>
              </a:rPr>
              <a:t> Roussos, </a:t>
            </a:r>
            <a:r>
              <a:rPr lang="en-US" dirty="0" err="1">
                <a:solidFill>
                  <a:srgbClr val="000000"/>
                </a:solidFill>
              </a:rPr>
              <a:t>Schahram</a:t>
            </a:r>
            <a:r>
              <a:rPr lang="en-US" dirty="0">
                <a:solidFill>
                  <a:srgbClr val="000000"/>
                </a:solidFill>
              </a:rPr>
              <a:t> </a:t>
            </a:r>
            <a:r>
              <a:rPr lang="en-US" dirty="0" err="1">
                <a:solidFill>
                  <a:srgbClr val="000000"/>
                </a:solidFill>
              </a:rPr>
              <a:t>Akbarian</a:t>
            </a:r>
            <a:r>
              <a:rPr lang="en-US" dirty="0">
                <a:solidFill>
                  <a:srgbClr val="000000"/>
                </a:solidFill>
              </a:rPr>
              <a:t>, Andrew E. Jaffe, Kevin White, </a:t>
            </a:r>
            <a:r>
              <a:rPr lang="en-US" dirty="0" err="1">
                <a:solidFill>
                  <a:srgbClr val="000000"/>
                </a:solidFill>
              </a:rPr>
              <a:t>Zhiping</a:t>
            </a:r>
            <a:r>
              <a:rPr lang="en-US" dirty="0">
                <a:solidFill>
                  <a:srgbClr val="000000"/>
                </a:solidFill>
              </a:rPr>
              <a:t> Weng, </a:t>
            </a:r>
            <a:r>
              <a:rPr lang="en-US" dirty="0" err="1">
                <a:solidFill>
                  <a:srgbClr val="000000"/>
                </a:solidFill>
              </a:rPr>
              <a:t>Nenad</a:t>
            </a:r>
            <a:r>
              <a:rPr lang="en-US" dirty="0">
                <a:solidFill>
                  <a:srgbClr val="000000"/>
                </a:solidFill>
              </a:rPr>
              <a:t> </a:t>
            </a:r>
            <a:r>
              <a:rPr lang="en-US" dirty="0" err="1">
                <a:solidFill>
                  <a:srgbClr val="000000"/>
                </a:solidFill>
              </a:rPr>
              <a:t>Sestan</a:t>
            </a:r>
            <a:r>
              <a:rPr lang="en-US" dirty="0">
                <a:solidFill>
                  <a:srgbClr val="000000"/>
                </a:solidFill>
              </a:rPr>
              <a:t>, </a:t>
            </a:r>
            <a:br>
              <a:rPr lang="en-US" dirty="0">
                <a:solidFill>
                  <a:srgbClr val="000000"/>
                </a:solidFill>
              </a:rPr>
            </a:br>
            <a:r>
              <a:rPr lang="en-US" sz="1800" dirty="0">
                <a:solidFill>
                  <a:srgbClr val="C00000"/>
                </a:solidFill>
              </a:rPr>
              <a:t>Daniel H. </a:t>
            </a:r>
            <a:r>
              <a:rPr lang="en-US" sz="1800" dirty="0" err="1">
                <a:solidFill>
                  <a:srgbClr val="C00000"/>
                </a:solidFill>
              </a:rPr>
              <a:t>Geschwind</a:t>
            </a:r>
            <a:r>
              <a:rPr lang="en-US" sz="1800" dirty="0">
                <a:solidFill>
                  <a:srgbClr val="C00000"/>
                </a:solidFill>
              </a:rPr>
              <a:t>, James A. Knowles</a:t>
            </a:r>
            <a:endParaRPr lang="en-US" sz="1600" dirty="0">
              <a:solidFill>
                <a:srgbClr val="C00000"/>
              </a:solidFill>
            </a:endParaRPr>
          </a:p>
        </p:txBody>
      </p:sp>
      <p:sp>
        <p:nvSpPr>
          <p:cNvPr id="8" name="Rectangle 7">
            <a:extLst>
              <a:ext uri="{FF2B5EF4-FFF2-40B4-BE49-F238E27FC236}">
                <a16:creationId xmlns="" xmlns:a16="http://schemas.microsoft.com/office/drawing/2014/main" id="{9FDFC7A3-04E5-7346-9BE8-C5B910A5CBDA}"/>
              </a:ext>
            </a:extLst>
          </p:cNvPr>
          <p:cNvSpPr/>
          <p:nvPr/>
        </p:nvSpPr>
        <p:spPr>
          <a:xfrm>
            <a:off x="234934" y="647610"/>
            <a:ext cx="1723100" cy="738664"/>
          </a:xfrm>
          <a:prstGeom prst="rect">
            <a:avLst/>
          </a:prstGeom>
        </p:spPr>
        <p:txBody>
          <a:bodyPr wrap="square">
            <a:spAutoFit/>
          </a:bodyPr>
          <a:lstStyle/>
          <a:p>
            <a:endParaRPr lang="en-US" dirty="0">
              <a:solidFill>
                <a:srgbClr val="000000"/>
              </a:solidFill>
            </a:endParaRPr>
          </a:p>
          <a:p>
            <a:r>
              <a:rPr lang="en-US" dirty="0">
                <a:solidFill>
                  <a:srgbClr val="000000"/>
                </a:solidFill>
              </a:rPr>
              <a:t>Dedicated to </a:t>
            </a:r>
            <a:r>
              <a:rPr lang="en-US" sz="1800" dirty="0">
                <a:solidFill>
                  <a:srgbClr val="2D2DB9">
                    <a:lumMod val="50000"/>
                  </a:srgbClr>
                </a:solidFill>
              </a:rPr>
              <a:t>Pamela </a:t>
            </a:r>
            <a:r>
              <a:rPr lang="en-US" sz="1800" dirty="0" err="1">
                <a:solidFill>
                  <a:srgbClr val="2D2DB9">
                    <a:lumMod val="50000"/>
                  </a:srgbClr>
                </a:solidFill>
              </a:rPr>
              <a:t>Sklar</a:t>
            </a:r>
            <a:endParaRPr lang="en-US" sz="1400" dirty="0">
              <a:solidFill>
                <a:srgbClr val="2D2DB9">
                  <a:lumMod val="50000"/>
                </a:srgbClr>
              </a:solidFill>
            </a:endParaRPr>
          </a:p>
        </p:txBody>
      </p:sp>
      <p:sp>
        <p:nvSpPr>
          <p:cNvPr id="4" name="Rectangle 3">
            <a:extLst>
              <a:ext uri="{FF2B5EF4-FFF2-40B4-BE49-F238E27FC236}">
                <a16:creationId xmlns="" xmlns:a16="http://schemas.microsoft.com/office/drawing/2014/main" id="{C486B987-EF7C-C546-A792-B1C5DCC35A91}"/>
              </a:ext>
            </a:extLst>
          </p:cNvPr>
          <p:cNvSpPr/>
          <p:nvPr/>
        </p:nvSpPr>
        <p:spPr>
          <a:xfrm>
            <a:off x="5290449" y="6343730"/>
            <a:ext cx="3722494" cy="461665"/>
          </a:xfrm>
          <a:prstGeom prst="rect">
            <a:avLst/>
          </a:prstGeom>
        </p:spPr>
        <p:txBody>
          <a:bodyPr wrap="none">
            <a:spAutoFit/>
          </a:bodyPr>
          <a:lstStyle/>
          <a:p>
            <a:r>
              <a:rPr lang="en-US" sz="1600" dirty="0">
                <a:solidFill>
                  <a:srgbClr val="000000"/>
                </a:solidFill>
              </a:rPr>
              <a:t>Resource.</a:t>
            </a:r>
            <a:r>
              <a:rPr lang="en" sz="2400" dirty="0" err="1">
                <a:solidFill>
                  <a:srgbClr val="002060"/>
                </a:solidFill>
              </a:rPr>
              <a:t>psychencode.org</a:t>
            </a:r>
            <a:endParaRPr lang="en-US" sz="2400" dirty="0">
              <a:solidFill>
                <a:srgbClr val="002060"/>
              </a:solidFill>
            </a:endParaRPr>
          </a:p>
        </p:txBody>
      </p:sp>
      <p:sp>
        <p:nvSpPr>
          <p:cNvPr id="11" name="TextBox 10"/>
          <p:cNvSpPr txBox="1"/>
          <p:nvPr/>
        </p:nvSpPr>
        <p:spPr>
          <a:xfrm>
            <a:off x="-2574" y="6343730"/>
            <a:ext cx="5395074" cy="461665"/>
          </a:xfrm>
          <a:prstGeom prst="rect">
            <a:avLst/>
          </a:prstGeom>
          <a:noFill/>
          <a:ln>
            <a:noFill/>
          </a:ln>
        </p:spPr>
        <p:txBody>
          <a:bodyPr wrap="square" rtlCol="0">
            <a:spAutoFit/>
          </a:bodyPr>
          <a:lstStyle/>
          <a:p>
            <a:r>
              <a:rPr lang="en-US" b="0" dirty="0"/>
              <a:t>Hiring</a:t>
            </a:r>
            <a:r>
              <a:rPr lang="en-US" dirty="0"/>
              <a:t> </a:t>
            </a:r>
            <a:r>
              <a:rPr lang="en-US" b="0" dirty="0" smtClean="0"/>
              <a:t>Postdocs</a:t>
            </a:r>
            <a:r>
              <a:rPr lang="en-US" dirty="0" smtClean="0"/>
              <a:t>. </a:t>
            </a:r>
            <a:r>
              <a:rPr lang="en-US" b="0" dirty="0" smtClean="0"/>
              <a:t>See</a:t>
            </a:r>
            <a:r>
              <a:rPr lang="en-US" sz="1400" dirty="0" smtClean="0"/>
              <a:t>  </a:t>
            </a:r>
            <a:r>
              <a:rPr lang="en-US" sz="2400" dirty="0" err="1" smtClean="0">
                <a:solidFill>
                  <a:srgbClr val="002060"/>
                </a:solidFill>
              </a:rPr>
              <a:t>JOBS</a:t>
            </a:r>
            <a:r>
              <a:rPr lang="en-US" sz="1800" dirty="0" err="1" smtClean="0"/>
              <a:t>.gersteinlab.org</a:t>
            </a:r>
            <a:endParaRPr lang="en-US" sz="1800" dirty="0"/>
          </a:p>
        </p:txBody>
      </p:sp>
      <p:sp>
        <p:nvSpPr>
          <p:cNvPr id="5" name="TextBox 4"/>
          <p:cNvSpPr txBox="1"/>
          <p:nvPr/>
        </p:nvSpPr>
        <p:spPr>
          <a:xfrm>
            <a:off x="234934" y="1660604"/>
            <a:ext cx="1469826" cy="1384995"/>
          </a:xfrm>
          <a:prstGeom prst="rect">
            <a:avLst/>
          </a:prstGeom>
          <a:noFill/>
        </p:spPr>
        <p:txBody>
          <a:bodyPr wrap="none" rtlCol="0">
            <a:spAutoFit/>
          </a:bodyPr>
          <a:lstStyle/>
          <a:p>
            <a:r>
              <a:rPr lang="en-US" b="0" smtClean="0">
                <a:latin typeface="Arial" panose="020B0604020202020204" pitchFamily="34" charset="0"/>
                <a:cs typeface="Arial" panose="020B0604020202020204" pitchFamily="34" charset="0"/>
              </a:rPr>
              <a:t>NIMH: </a:t>
            </a:r>
            <a:br>
              <a:rPr lang="en-US" b="0" smtClean="0">
                <a:latin typeface="Arial" panose="020B0604020202020204" pitchFamily="34" charset="0"/>
                <a:cs typeface="Arial" panose="020B0604020202020204" pitchFamily="34" charset="0"/>
              </a:rPr>
            </a:br>
            <a:r>
              <a:rPr lang="en-US" b="0" dirty="0" err="1" smtClean="0">
                <a:latin typeface="Arial" panose="020B0604020202020204" pitchFamily="34" charset="0"/>
                <a:cs typeface="Arial" panose="020B0604020202020204" pitchFamily="34" charset="0"/>
              </a:rPr>
              <a:t>Geetha</a:t>
            </a:r>
            <a:r>
              <a:rPr lang="en-US" b="0" dirty="0" smtClean="0">
                <a:latin typeface="Arial" panose="020B0604020202020204" pitchFamily="34" charset="0"/>
                <a:cs typeface="Arial" panose="020B0604020202020204" pitchFamily="34" charset="0"/>
              </a:rPr>
              <a:t> </a:t>
            </a:r>
            <a:r>
              <a:rPr lang="en-US" b="0" dirty="0" err="1">
                <a:latin typeface="Arial" panose="020B0604020202020204" pitchFamily="34" charset="0"/>
                <a:cs typeface="Arial" panose="020B0604020202020204" pitchFamily="34" charset="0"/>
              </a:rPr>
              <a:t>Senthil</a:t>
            </a:r>
            <a:endParaRPr lang="en-US" b="0" dirty="0">
              <a:latin typeface="Arial" panose="020B0604020202020204" pitchFamily="34" charset="0"/>
              <a:cs typeface="Arial" panose="020B0604020202020204" pitchFamily="34" charset="0"/>
            </a:endParaRPr>
          </a:p>
          <a:p>
            <a:r>
              <a:rPr lang="en-US" b="0" dirty="0">
                <a:latin typeface="Arial" panose="020B0604020202020204" pitchFamily="34" charset="0"/>
                <a:cs typeface="Arial" panose="020B0604020202020204" pitchFamily="34" charset="0"/>
              </a:rPr>
              <a:t>Lora Bingaman</a:t>
            </a:r>
          </a:p>
          <a:p>
            <a:r>
              <a:rPr lang="en-US" b="0" dirty="0">
                <a:latin typeface="Arial" panose="020B0604020202020204" pitchFamily="34" charset="0"/>
                <a:cs typeface="Arial" panose="020B0604020202020204" pitchFamily="34" charset="0"/>
              </a:rPr>
              <a:t>David </a:t>
            </a:r>
            <a:r>
              <a:rPr lang="en-US" b="0" dirty="0" err="1">
                <a:latin typeface="Arial" panose="020B0604020202020204" pitchFamily="34" charset="0"/>
                <a:cs typeface="Arial" panose="020B0604020202020204" pitchFamily="34" charset="0"/>
              </a:rPr>
              <a:t>Panchision</a:t>
            </a:r>
            <a:endParaRPr lang="en-US" b="0" dirty="0">
              <a:latin typeface="Arial" panose="020B0604020202020204" pitchFamily="34" charset="0"/>
              <a:cs typeface="Arial" panose="020B0604020202020204" pitchFamily="34" charset="0"/>
            </a:endParaRPr>
          </a:p>
          <a:p>
            <a:r>
              <a:rPr lang="en-US" b="0" dirty="0">
                <a:latin typeface="Arial" panose="020B0604020202020204" pitchFamily="34" charset="0"/>
                <a:cs typeface="Arial" panose="020B0604020202020204" pitchFamily="34" charset="0"/>
              </a:rPr>
              <a:t>Alexander </a:t>
            </a:r>
            <a:r>
              <a:rPr lang="en-US" b="0" dirty="0" err="1">
                <a:latin typeface="Arial" panose="020B0604020202020204" pitchFamily="34" charset="0"/>
                <a:cs typeface="Arial" panose="020B0604020202020204" pitchFamily="34" charset="0"/>
              </a:rPr>
              <a:t>Arguello</a:t>
            </a:r>
            <a:endParaRPr lang="en-US" b="0" dirty="0">
              <a:latin typeface="Arial" panose="020B0604020202020204" pitchFamily="34" charset="0"/>
              <a:cs typeface="Arial" panose="020B0604020202020204" pitchFamily="34" charset="0"/>
            </a:endParaRPr>
          </a:p>
          <a:p>
            <a:r>
              <a:rPr lang="en-US" b="0" dirty="0">
                <a:latin typeface="Arial" panose="020B0604020202020204" pitchFamily="34" charset="0"/>
                <a:cs typeface="Arial" panose="020B0604020202020204" pitchFamily="34" charset="0"/>
              </a:rPr>
              <a:t>Thomas </a:t>
            </a:r>
            <a:r>
              <a:rPr lang="en-US" b="0" dirty="0" err="1">
                <a:latin typeface="Arial" panose="020B0604020202020204" pitchFamily="34" charset="0"/>
                <a:cs typeface="Arial" panose="020B0604020202020204" pitchFamily="34" charset="0"/>
              </a:rPr>
              <a:t>Lehner</a:t>
            </a:r>
            <a:endParaRPr lang="en-US" b="0" dirty="0">
              <a:latin typeface="Arial" panose="020B0604020202020204" pitchFamily="34" charset="0"/>
              <a:cs typeface="Arial" panose="020B0604020202020204" pitchFamily="34" charset="0"/>
            </a:endParaRPr>
          </a:p>
          <a:p>
            <a:endParaRPr lang="en-US" b="0" dirty="0"/>
          </a:p>
        </p:txBody>
      </p:sp>
    </p:spTree>
    <p:extLst>
      <p:ext uri="{BB962C8B-B14F-4D97-AF65-F5344CB8AC3E}">
        <p14:creationId xmlns:p14="http://schemas.microsoft.com/office/powerpoint/2010/main" val="235367494"/>
      </p:ext>
    </p:extLst>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Title 1"/>
          <p:cNvSpPr>
            <a:spLocks noGrp="1"/>
          </p:cNvSpPr>
          <p:nvPr>
            <p:ph type="title"/>
          </p:nvPr>
        </p:nvSpPr>
        <p:spPr>
          <a:xfrm>
            <a:off x="668338" y="609600"/>
            <a:ext cx="7772400" cy="1143000"/>
          </a:xfrm>
        </p:spPr>
        <p:txBody>
          <a:bodyPr/>
          <a:lstStyle/>
          <a:p>
            <a:r>
              <a:rPr lang="en-US" altLang="en-US" sz="3200">
                <a:ea typeface="ＭＳ Ｐゴシック" charset="-128"/>
              </a:rPr>
              <a:t>Extra</a:t>
            </a:r>
          </a:p>
        </p:txBody>
      </p:sp>
      <p:pic>
        <p:nvPicPr>
          <p:cNvPr id="68610"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95338" y="1752600"/>
            <a:ext cx="6502400" cy="3924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38628303"/>
      </p:ext>
    </p:extLst>
  </p:cSld>
  <p:clrMapOvr>
    <a:masterClrMapping/>
  </p:clrMapOvr>
  <p:transition advTm="1573"/>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9" name="Title 1"/>
          <p:cNvSpPr>
            <a:spLocks noGrp="1"/>
          </p:cNvSpPr>
          <p:nvPr>
            <p:ph type="title"/>
          </p:nvPr>
        </p:nvSpPr>
        <p:spPr>
          <a:xfrm>
            <a:off x="685800" y="338138"/>
            <a:ext cx="7772400" cy="1143000"/>
          </a:xfrm>
        </p:spPr>
        <p:txBody>
          <a:bodyPr/>
          <a:lstStyle/>
          <a:p>
            <a:pPr eaLnBrk="1" hangingPunct="1"/>
            <a:r>
              <a:rPr lang="en-US" altLang="en-US" sz="3200">
                <a:ea typeface="ＭＳ Ｐゴシック" charset="-128"/>
              </a:rPr>
              <a:t>Info about content in this slide pack</a:t>
            </a:r>
          </a:p>
        </p:txBody>
      </p:sp>
      <p:sp>
        <p:nvSpPr>
          <p:cNvPr id="2050" name="Content Placeholder 2"/>
          <p:cNvSpPr>
            <a:spLocks noGrp="1"/>
          </p:cNvSpPr>
          <p:nvPr>
            <p:ph idx="1"/>
          </p:nvPr>
        </p:nvSpPr>
        <p:spPr>
          <a:xfrm>
            <a:off x="685800" y="1341438"/>
            <a:ext cx="7772400" cy="5245100"/>
          </a:xfrm>
        </p:spPr>
        <p:txBody>
          <a:bodyPr/>
          <a:lstStyle/>
          <a:p>
            <a:pPr marL="227013" indent="-227013" defTabSz="911225" eaLnBrk="1" hangingPunct="1"/>
            <a:r>
              <a:rPr lang="en-US" altLang="en-US" dirty="0">
                <a:ea typeface="ＭＳ Ｐゴシック" charset="-128"/>
              </a:rPr>
              <a:t>General PERMISSIONS</a:t>
            </a:r>
          </a:p>
          <a:p>
            <a:pPr marL="569913" lvl="1" indent="-227013" defTabSz="911225" eaLnBrk="1" hangingPunct="1"/>
            <a:r>
              <a:rPr lang="en-US" altLang="en-US" dirty="0">
                <a:ea typeface="ＭＳ Ｐゴシック" charset="-128"/>
              </a:rPr>
              <a:t>This Presentation is copyright Mark Gerstein, </a:t>
            </a:r>
            <a:br>
              <a:rPr lang="en-US" altLang="en-US" dirty="0">
                <a:ea typeface="ＭＳ Ｐゴシック" charset="-128"/>
              </a:rPr>
            </a:br>
            <a:r>
              <a:rPr lang="en-US" altLang="en-US" dirty="0">
                <a:ea typeface="ＭＳ Ｐゴシック" charset="-128"/>
              </a:rPr>
              <a:t>Yale University, 2019. </a:t>
            </a:r>
          </a:p>
          <a:p>
            <a:pPr marL="569913" lvl="1" indent="-227013" defTabSz="911225" eaLnBrk="1" hangingPunct="1"/>
            <a:r>
              <a:rPr lang="en-US" altLang="en-US" dirty="0">
                <a:ea typeface="ＭＳ Ｐゴシック" charset="-128"/>
              </a:rPr>
              <a:t>Please read permissions statement at </a:t>
            </a:r>
            <a:br>
              <a:rPr lang="en-US" altLang="en-US" dirty="0">
                <a:ea typeface="ＭＳ Ｐゴシック" charset="-128"/>
              </a:rPr>
            </a:br>
            <a:r>
              <a:rPr lang="en-US" altLang="en-US" dirty="0" err="1">
                <a:ea typeface="ＭＳ Ｐゴシック" charset="-128"/>
              </a:rPr>
              <a:t>www.</a:t>
            </a:r>
            <a:r>
              <a:rPr lang="en-US" altLang="en-US" b="1" dirty="0" err="1">
                <a:solidFill>
                  <a:srgbClr val="800000"/>
                </a:solidFill>
                <a:ea typeface="ＭＳ Ｐゴシック" charset="-128"/>
              </a:rPr>
              <a:t>gersteinlab.org</a:t>
            </a:r>
            <a:r>
              <a:rPr lang="en-US" altLang="en-US" b="1" dirty="0">
                <a:solidFill>
                  <a:srgbClr val="800000"/>
                </a:solidFill>
                <a:ea typeface="ＭＳ Ｐゴシック" charset="-128"/>
              </a:rPr>
              <a:t>/</a:t>
            </a:r>
            <a:r>
              <a:rPr lang="en-US" altLang="en-US" b="1" dirty="0" err="1">
                <a:solidFill>
                  <a:srgbClr val="800000"/>
                </a:solidFill>
                <a:ea typeface="ＭＳ Ｐゴシック" charset="-128"/>
              </a:rPr>
              <a:t>misc</a:t>
            </a:r>
            <a:r>
              <a:rPr lang="en-US" altLang="en-US" b="1" dirty="0">
                <a:solidFill>
                  <a:srgbClr val="800000"/>
                </a:solidFill>
                <a:ea typeface="ＭＳ Ｐゴシック" charset="-128"/>
              </a:rPr>
              <a:t>/</a:t>
            </a:r>
            <a:r>
              <a:rPr lang="en-US" altLang="en-US" b="1" dirty="0" err="1">
                <a:solidFill>
                  <a:srgbClr val="800000"/>
                </a:solidFill>
                <a:ea typeface="ＭＳ Ｐゴシック" charset="-128"/>
              </a:rPr>
              <a:t>permissions.html</a:t>
            </a:r>
            <a:r>
              <a:rPr lang="en-US" altLang="en-US" dirty="0">
                <a:ea typeface="ＭＳ Ｐゴシック" charset="-128"/>
              </a:rPr>
              <a:t> .</a:t>
            </a:r>
          </a:p>
          <a:p>
            <a:pPr marL="569913" lvl="1" indent="-227013" defTabSz="911225" eaLnBrk="1" hangingPunct="1"/>
            <a:r>
              <a:rPr lang="en-US" altLang="en-US" sz="1600" dirty="0">
                <a:ea typeface="ＭＳ Ｐゴシック" charset="-128"/>
              </a:rPr>
              <a:t>Feel free to use slides &amp; images in the talk with PROPER acknowledgement </a:t>
            </a:r>
            <a:br>
              <a:rPr lang="en-US" altLang="en-US" sz="1600" dirty="0">
                <a:ea typeface="ＭＳ Ｐゴシック" charset="-128"/>
              </a:rPr>
            </a:br>
            <a:r>
              <a:rPr lang="en-US" altLang="en-US" sz="1600" dirty="0">
                <a:ea typeface="ＭＳ Ｐゴシック" charset="-128"/>
              </a:rPr>
              <a:t>(via citation to relevant papers or link to </a:t>
            </a:r>
            <a:r>
              <a:rPr lang="en-US" altLang="en-US" sz="1600" dirty="0" err="1">
                <a:ea typeface="ＭＳ Ｐゴシック" charset="-128"/>
              </a:rPr>
              <a:t>gersteinlab.org</a:t>
            </a:r>
            <a:r>
              <a:rPr lang="en-US" altLang="en-US" sz="1600" dirty="0">
                <a:ea typeface="ＭＳ Ｐゴシック" charset="-128"/>
              </a:rPr>
              <a:t>). </a:t>
            </a:r>
          </a:p>
          <a:p>
            <a:pPr marL="569913" lvl="1" indent="-227013" defTabSz="911225" eaLnBrk="1" hangingPunct="1"/>
            <a:r>
              <a:rPr lang="en-US" altLang="en-US" sz="1600" dirty="0">
                <a:ea typeface="ＭＳ Ｐゴシック" charset="-128"/>
              </a:rPr>
              <a:t>Paper references in the talk were mostly from </a:t>
            </a:r>
            <a:r>
              <a:rPr lang="en-US" altLang="en-US" sz="1600" dirty="0" err="1">
                <a:ea typeface="ＭＳ Ｐゴシック" charset="-128"/>
              </a:rPr>
              <a:t>Papers.GersteinLab.org</a:t>
            </a:r>
            <a:r>
              <a:rPr lang="en-US" altLang="en-US" sz="1600" dirty="0">
                <a:ea typeface="ＭＳ Ｐゴシック" charset="-128"/>
              </a:rPr>
              <a:t>. </a:t>
            </a:r>
          </a:p>
          <a:p>
            <a:pPr marL="227013" indent="-227013" defTabSz="911225" eaLnBrk="1" hangingPunct="1">
              <a:buFontTx/>
              <a:buNone/>
            </a:pPr>
            <a:endParaRPr lang="en-US" altLang="en-US" sz="1300" dirty="0">
              <a:ea typeface="ＭＳ Ｐゴシック" charset="-128"/>
            </a:endParaRPr>
          </a:p>
          <a:p>
            <a:pPr marL="227013" indent="-227013" defTabSz="911225" eaLnBrk="1" hangingPunct="1"/>
            <a:r>
              <a:rPr lang="en-US" altLang="en-US" sz="1300" dirty="0">
                <a:ea typeface="ＭＳ Ｐゴシック" charset="-128"/>
              </a:rPr>
              <a:t>PHOTOS &amp; IMAGES. For thoughts on the source and permissions of many of the photos and clipped images in this presentation see http://</a:t>
            </a:r>
            <a:r>
              <a:rPr lang="en-US" altLang="en-US" sz="1300" dirty="0" err="1">
                <a:ea typeface="ＭＳ Ｐゴシック" charset="-128"/>
              </a:rPr>
              <a:t>streams.gerstein.info</a:t>
            </a:r>
            <a:r>
              <a:rPr lang="en-US" altLang="en-US" sz="1300" dirty="0">
                <a:ea typeface="ＭＳ Ｐゴシック" charset="-128"/>
              </a:rPr>
              <a:t> . </a:t>
            </a:r>
          </a:p>
          <a:p>
            <a:pPr marL="569913" lvl="1" indent="-227013" defTabSz="911225" eaLnBrk="1" hangingPunct="1"/>
            <a:r>
              <a:rPr lang="en-US" altLang="en-US" sz="1300" dirty="0">
                <a:ea typeface="ＭＳ Ｐゴシック" charset="-128"/>
              </a:rPr>
              <a:t>In particular, many of the images have particular EXIF tags, such as  </a:t>
            </a:r>
            <a:r>
              <a:rPr lang="en-US" altLang="en-US" sz="1300" dirty="0" err="1">
                <a:ea typeface="ＭＳ Ｐゴシック" charset="-128"/>
              </a:rPr>
              <a:t>kwpotppt</a:t>
            </a:r>
            <a:r>
              <a:rPr lang="en-US" altLang="en-US" sz="1300" dirty="0">
                <a:ea typeface="ＭＳ Ｐゴシック" charset="-128"/>
              </a:rPr>
              <a:t> , that can be easily queried from </a:t>
            </a:r>
            <a:r>
              <a:rPr lang="en-US" altLang="en-US" sz="1300" dirty="0" err="1">
                <a:ea typeface="ＭＳ Ｐゴシック" charset="-128"/>
              </a:rPr>
              <a:t>flickr</a:t>
            </a:r>
            <a:r>
              <a:rPr lang="en-US" altLang="en-US" sz="1300" dirty="0">
                <a:ea typeface="ＭＳ Ｐゴシック" charset="-128"/>
              </a:rPr>
              <a:t>, </a:t>
            </a:r>
            <a:r>
              <a:rPr lang="en-US" altLang="en-US" sz="1300" dirty="0" err="1">
                <a:ea typeface="ＭＳ Ｐゴシック" charset="-128"/>
              </a:rPr>
              <a:t>viz</a:t>
            </a:r>
            <a:r>
              <a:rPr lang="en-US" altLang="en-US" sz="1300" dirty="0">
                <a:ea typeface="ＭＳ Ｐゴシック" charset="-128"/>
              </a:rPr>
              <a:t>: http://</a:t>
            </a:r>
            <a:r>
              <a:rPr lang="en-US" altLang="en-US" sz="1300" dirty="0" err="1">
                <a:ea typeface="ＭＳ Ｐゴシック" charset="-128"/>
              </a:rPr>
              <a:t>www.flickr.com</a:t>
            </a:r>
            <a:r>
              <a:rPr lang="en-US" altLang="en-US" sz="1300" dirty="0">
                <a:ea typeface="ＭＳ Ｐゴシック" charset="-128"/>
              </a:rPr>
              <a:t>/photos/</a:t>
            </a:r>
            <a:r>
              <a:rPr lang="en-US" altLang="en-US" sz="1300" dirty="0" err="1">
                <a:ea typeface="ＭＳ Ｐゴシック" charset="-128"/>
              </a:rPr>
              <a:t>mbgmbg</a:t>
            </a:r>
            <a:r>
              <a:rPr lang="en-US" altLang="en-US" sz="1300" dirty="0">
                <a:ea typeface="ＭＳ Ｐゴシック" charset="-128"/>
              </a:rPr>
              <a:t>/tags/</a:t>
            </a:r>
            <a:r>
              <a:rPr lang="en-US" altLang="en-US" sz="1300" dirty="0" err="1">
                <a:ea typeface="ＭＳ Ｐゴシック" charset="-128"/>
              </a:rPr>
              <a:t>kwpotppt</a:t>
            </a:r>
            <a:r>
              <a:rPr lang="en-US" altLang="en-US" sz="1300" dirty="0">
                <a:ea typeface="ＭＳ Ｐゴシック" charset="-128"/>
              </a:rPr>
              <a:t> </a:t>
            </a:r>
          </a:p>
          <a:p>
            <a:pPr marL="569913" lvl="1" indent="-227013" defTabSz="911225" eaLnBrk="1" hangingPunct="1">
              <a:buFont typeface="Lucida Grande" charset="0"/>
              <a:buNone/>
            </a:pPr>
            <a:endParaRPr lang="en-US" altLang="en-US" sz="1300" dirty="0">
              <a:ea typeface="ＭＳ Ｐゴシック" charset="-128"/>
            </a:endParaRPr>
          </a:p>
        </p:txBody>
      </p:sp>
    </p:spTree>
    <p:extLst>
      <p:ext uri="{BB962C8B-B14F-4D97-AF65-F5344CB8AC3E}">
        <p14:creationId xmlns:p14="http://schemas.microsoft.com/office/powerpoint/2010/main" val="1095599393"/>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Title 1"/>
          <p:cNvSpPr>
            <a:spLocks noGrp="1"/>
          </p:cNvSpPr>
          <p:nvPr>
            <p:ph type="title"/>
          </p:nvPr>
        </p:nvSpPr>
        <p:spPr>
          <a:xfrm>
            <a:off x="15876" y="376072"/>
            <a:ext cx="9112248" cy="684212"/>
          </a:xfrm>
        </p:spPr>
        <p:txBody>
          <a:bodyPr/>
          <a:lstStyle/>
          <a:p>
            <a:pPr>
              <a:defRPr/>
            </a:pPr>
            <a:r>
              <a:rPr lang="en-US" sz="1800" dirty="0">
                <a:solidFill>
                  <a:schemeClr val="bg1">
                    <a:lumMod val="50000"/>
                  </a:schemeClr>
                </a:solidFill>
                <a:ea typeface="ＭＳ Ｐゴシック" charset="0"/>
                <a:cs typeface="ＭＳ Ｐゴシック" charset="0"/>
              </a:rPr>
              <a:t> Interpretable deep learning </a:t>
            </a:r>
            <a:r>
              <a:rPr lang="en-US" sz="1800" dirty="0" smtClean="0">
                <a:solidFill>
                  <a:schemeClr val="bg1">
                    <a:lumMod val="50000"/>
                  </a:schemeClr>
                </a:solidFill>
                <a:ea typeface="ＭＳ Ｐゴシック" charset="0"/>
                <a:cs typeface="ＭＳ Ｐゴシック" charset="0"/>
              </a:rPr>
              <a:t>model, </a:t>
            </a:r>
            <a:r>
              <a:rPr lang="en-US" sz="1800" dirty="0">
                <a:solidFill>
                  <a:schemeClr val="bg1">
                    <a:lumMod val="50000"/>
                  </a:schemeClr>
                </a:solidFill>
                <a:ea typeface="ＭＳ Ｐゴシック" charset="0"/>
                <a:cs typeface="ＭＳ Ｐゴシック" charset="0"/>
              </a:rPr>
              <a:t>embedding </a:t>
            </a:r>
            <a:r>
              <a:rPr lang="en-US" sz="1800" dirty="0" smtClean="0">
                <a:solidFill>
                  <a:schemeClr val="bg1">
                    <a:lumMod val="50000"/>
                  </a:schemeClr>
                </a:solidFill>
                <a:ea typeface="ＭＳ Ｐゴシック" charset="0"/>
                <a:cs typeface="ＭＳ Ｐゴシック" charset="0"/>
              </a:rPr>
              <a:t>the gene </a:t>
            </a:r>
            <a:r>
              <a:rPr lang="en-US" sz="1800" dirty="0">
                <a:solidFill>
                  <a:schemeClr val="bg1">
                    <a:lumMod val="50000"/>
                  </a:schemeClr>
                </a:solidFill>
                <a:ea typeface="ＭＳ Ｐゴシック" charset="0"/>
                <a:cs typeface="ＭＳ Ｐゴシック" charset="0"/>
              </a:rPr>
              <a:t>regulatory </a:t>
            </a:r>
            <a:r>
              <a:rPr lang="en-US" sz="1800" dirty="0" smtClean="0">
                <a:solidFill>
                  <a:schemeClr val="bg1">
                    <a:lumMod val="50000"/>
                  </a:schemeClr>
                </a:solidFill>
                <a:ea typeface="ＭＳ Ｐゴシック" charset="0"/>
                <a:cs typeface="ＭＳ Ｐゴシック" charset="0"/>
              </a:rPr>
              <a:t>network, </a:t>
            </a:r>
            <a:br>
              <a:rPr lang="en-US" sz="1800" dirty="0" smtClean="0">
                <a:solidFill>
                  <a:schemeClr val="bg1">
                    <a:lumMod val="50000"/>
                  </a:schemeClr>
                </a:solidFill>
                <a:ea typeface="ＭＳ Ｐゴシック" charset="0"/>
                <a:cs typeface="ＭＳ Ｐゴシック" charset="0"/>
              </a:rPr>
            </a:br>
            <a:r>
              <a:rPr lang="en-US" sz="1800" dirty="0" smtClean="0">
                <a:solidFill>
                  <a:schemeClr val="bg1">
                    <a:lumMod val="50000"/>
                  </a:schemeClr>
                </a:solidFill>
                <a:ea typeface="ＭＳ Ｐゴシック" charset="0"/>
                <a:cs typeface="ＭＳ Ｐゴシック" charset="0"/>
              </a:rPr>
              <a:t>for </a:t>
            </a:r>
            <a:r>
              <a:rPr lang="en-US" sz="1800" dirty="0">
                <a:solidFill>
                  <a:schemeClr val="bg1">
                    <a:lumMod val="50000"/>
                  </a:schemeClr>
                </a:solidFill>
                <a:ea typeface="ＭＳ Ｐゴシック" charset="0"/>
                <a:cs typeface="ＭＳ Ｐゴシック" charset="0"/>
              </a:rPr>
              <a:t>understanding functional genomics in neuropsychiatric disorders</a:t>
            </a:r>
            <a:endParaRPr lang="en-US" sz="1800" dirty="0">
              <a:ea typeface="ＭＳ Ｐゴシック" charset="0"/>
              <a:cs typeface="ＭＳ Ｐゴシック" charset="0"/>
            </a:endParaRPr>
          </a:p>
        </p:txBody>
      </p:sp>
      <p:sp>
        <p:nvSpPr>
          <p:cNvPr id="54274" name="Content Placeholder 2"/>
          <p:cNvSpPr>
            <a:spLocks noGrp="1"/>
          </p:cNvSpPr>
          <p:nvPr>
            <p:ph sz="half" idx="1"/>
          </p:nvPr>
        </p:nvSpPr>
        <p:spPr>
          <a:xfrm>
            <a:off x="86673" y="1328717"/>
            <a:ext cx="8902947" cy="6116638"/>
          </a:xfrm>
        </p:spPr>
        <p:txBody>
          <a:bodyPr/>
          <a:lstStyle/>
          <a:p>
            <a:r>
              <a:rPr lang="en-US" altLang="en-US" sz="2100" dirty="0" smtClean="0">
                <a:ea typeface="ＭＳ Ｐゴシック" charset="-128"/>
              </a:rPr>
              <a:t>Construction </a:t>
            </a:r>
            <a:r>
              <a:rPr lang="en-US" altLang="en-US" sz="2100" dirty="0">
                <a:ea typeface="ＭＳ Ｐゴシック" charset="-128"/>
              </a:rPr>
              <a:t>of an adult brain resource with 1866 </a:t>
            </a:r>
            <a:r>
              <a:rPr lang="en-US" altLang="en-US" sz="2100" dirty="0" smtClean="0">
                <a:ea typeface="ＭＳ Ｐゴシック" charset="-128"/>
              </a:rPr>
              <a:t>individuals</a:t>
            </a:r>
            <a:endParaRPr lang="en-US" altLang="en-US" sz="2100" dirty="0">
              <a:ea typeface="ＭＳ Ｐゴシック" charset="-128"/>
            </a:endParaRPr>
          </a:p>
          <a:p>
            <a:r>
              <a:rPr lang="en-US" altLang="en-US" sz="2100" dirty="0">
                <a:ea typeface="ＭＳ Ｐゴシック" charset="-128"/>
              </a:rPr>
              <a:t>Using the changing proportions of cell types </a:t>
            </a:r>
            <a:r>
              <a:rPr lang="en-US" altLang="en-US" sz="2100" dirty="0" smtClean="0">
                <a:ea typeface="ＭＳ Ｐゴシック" charset="-128"/>
              </a:rPr>
              <a:t/>
            </a:r>
            <a:br>
              <a:rPr lang="en-US" altLang="en-US" sz="2100" dirty="0" smtClean="0">
                <a:ea typeface="ＭＳ Ｐゴシック" charset="-128"/>
              </a:rPr>
            </a:br>
            <a:r>
              <a:rPr lang="en-US" altLang="en-US" sz="2100" dirty="0" smtClean="0">
                <a:ea typeface="ＭＳ Ｐゴシック" charset="-128"/>
              </a:rPr>
              <a:t>(</a:t>
            </a:r>
            <a:r>
              <a:rPr lang="en-US" altLang="en-US" sz="2100" dirty="0">
                <a:ea typeface="ＭＳ Ｐゴシック" charset="-128"/>
              </a:rPr>
              <a:t>via </a:t>
            </a:r>
            <a:r>
              <a:rPr lang="en-US" altLang="en-US" sz="2100" b="1" dirty="0">
                <a:ea typeface="ＭＳ Ｐゴシック" charset="-128"/>
              </a:rPr>
              <a:t>single-cell deconvolution</a:t>
            </a:r>
            <a:r>
              <a:rPr lang="en-US" altLang="en-US" sz="2100" dirty="0">
                <a:ea typeface="ＭＳ Ｐゴシック" charset="-128"/>
              </a:rPr>
              <a:t>) </a:t>
            </a:r>
            <a:r>
              <a:rPr lang="en-US" altLang="en-US" sz="2100" dirty="0" smtClean="0">
                <a:ea typeface="ＭＳ Ｐゴシック" charset="-128"/>
              </a:rPr>
              <a:t/>
            </a:r>
            <a:br>
              <a:rPr lang="en-US" altLang="en-US" sz="2100" dirty="0" smtClean="0">
                <a:ea typeface="ＭＳ Ｐゴシック" charset="-128"/>
              </a:rPr>
            </a:br>
            <a:r>
              <a:rPr lang="en-US" altLang="en-US" sz="2100" dirty="0" smtClean="0">
                <a:ea typeface="ＭＳ Ｐゴシック" charset="-128"/>
              </a:rPr>
              <a:t>to </a:t>
            </a:r>
            <a:r>
              <a:rPr lang="en-US" altLang="en-US" sz="2100" dirty="0">
                <a:ea typeface="ＭＳ Ｐゴシック" charset="-128"/>
              </a:rPr>
              <a:t>account for </a:t>
            </a:r>
            <a:r>
              <a:rPr lang="en-US" altLang="en-US" sz="2100" dirty="0" smtClean="0">
                <a:ea typeface="ＭＳ Ｐゴシック" charset="-128"/>
              </a:rPr>
              <a:t>expression </a:t>
            </a:r>
            <a:r>
              <a:rPr lang="en-US" altLang="en-US" sz="2100" dirty="0">
                <a:ea typeface="ＭＳ Ｐゴシック" charset="-128"/>
              </a:rPr>
              <a:t>variation across a </a:t>
            </a:r>
            <a:r>
              <a:rPr lang="en-US" altLang="en-US" sz="2100" dirty="0" smtClean="0">
                <a:ea typeface="ＭＳ Ｐゴシック" charset="-128"/>
              </a:rPr>
              <a:t>population</a:t>
            </a:r>
            <a:endParaRPr lang="en-US" altLang="en-US" sz="2100" dirty="0">
              <a:ea typeface="ＭＳ Ｐゴシック" charset="-128"/>
            </a:endParaRPr>
          </a:p>
          <a:p>
            <a:r>
              <a:rPr lang="en-US" altLang="en-US" sz="2100" dirty="0">
                <a:ea typeface="ＭＳ Ｐゴシック" charset="-128"/>
              </a:rPr>
              <a:t>Large-scale processing defines ~79K PFC </a:t>
            </a:r>
            <a:br>
              <a:rPr lang="en-US" altLang="en-US" sz="2100" dirty="0">
                <a:ea typeface="ＭＳ Ｐゴシック" charset="-128"/>
              </a:rPr>
            </a:br>
            <a:r>
              <a:rPr lang="en-US" altLang="en-US" sz="2100" b="1" dirty="0">
                <a:ea typeface="ＭＳ Ｐゴシック" charset="-128"/>
              </a:rPr>
              <a:t>enhancers &amp; creates a comprehensive QTL </a:t>
            </a:r>
            <a:r>
              <a:rPr lang="en-US" altLang="en-US" sz="2100" dirty="0">
                <a:ea typeface="ＭＳ Ｐゴシック" charset="-128"/>
              </a:rPr>
              <a:t>resource </a:t>
            </a:r>
            <a:r>
              <a:rPr lang="en-US" altLang="en-US" sz="2100" dirty="0" smtClean="0">
                <a:ea typeface="ＭＳ Ｐゴシック" charset="-128"/>
              </a:rPr>
              <a:t/>
            </a:r>
            <a:br>
              <a:rPr lang="en-US" altLang="en-US" sz="2100" dirty="0" smtClean="0">
                <a:ea typeface="ＭＳ Ｐゴシック" charset="-128"/>
              </a:rPr>
            </a:br>
            <a:r>
              <a:rPr lang="en-US" altLang="en-US" sz="2100" dirty="0" smtClean="0">
                <a:ea typeface="ＭＳ Ｐゴシック" charset="-128"/>
              </a:rPr>
              <a:t>(~</a:t>
            </a:r>
            <a:r>
              <a:rPr lang="en-US" altLang="en-US" sz="2100" dirty="0">
                <a:ea typeface="ＭＳ Ｐゴシック" charset="-128"/>
              </a:rPr>
              <a:t>2.5M </a:t>
            </a:r>
            <a:r>
              <a:rPr lang="en-US" altLang="en-US" sz="2100" dirty="0" err="1">
                <a:ea typeface="ＭＳ Ｐゴシック" charset="-128"/>
              </a:rPr>
              <a:t>eQTLs</a:t>
            </a:r>
            <a:r>
              <a:rPr lang="en-US" altLang="en-US" sz="2100" dirty="0">
                <a:ea typeface="ＭＳ Ｐゴシック" charset="-128"/>
              </a:rPr>
              <a:t> + </a:t>
            </a:r>
            <a:r>
              <a:rPr lang="en-US" altLang="en-US" sz="2100" dirty="0" err="1">
                <a:ea typeface="ＭＳ Ｐゴシック" charset="-128"/>
              </a:rPr>
              <a:t>cQTLs</a:t>
            </a:r>
            <a:r>
              <a:rPr lang="en-US" altLang="en-US" sz="2100" dirty="0">
                <a:ea typeface="ＭＳ Ｐゴシック" charset="-128"/>
              </a:rPr>
              <a:t> &amp; </a:t>
            </a:r>
            <a:r>
              <a:rPr lang="en-US" altLang="en-US" sz="2100" dirty="0" err="1">
                <a:ea typeface="ＭＳ Ｐゴシック" charset="-128"/>
              </a:rPr>
              <a:t>fQTLs</a:t>
            </a:r>
            <a:r>
              <a:rPr lang="en-US" altLang="en-US" sz="2100" dirty="0">
                <a:ea typeface="ＭＳ Ｐゴシック" charset="-128"/>
              </a:rPr>
              <a:t>)</a:t>
            </a:r>
          </a:p>
          <a:p>
            <a:r>
              <a:rPr lang="en-US" altLang="en-US" sz="2100" dirty="0">
                <a:ea typeface="ＭＳ Ｐゴシック" charset="-128"/>
              </a:rPr>
              <a:t>Connecting </a:t>
            </a:r>
            <a:r>
              <a:rPr lang="en-US" altLang="en-US" sz="2100" dirty="0" smtClean="0">
                <a:ea typeface="ＭＳ Ｐゴシック" charset="-128"/>
              </a:rPr>
              <a:t>QTLs</a:t>
            </a:r>
            <a:r>
              <a:rPr lang="en-US" altLang="en-US" sz="2100" dirty="0">
                <a:ea typeface="ＭＳ Ｐゴシック" charset="-128"/>
              </a:rPr>
              <a:t>, enhancer activity relationships &amp; Hi-C contacts into a</a:t>
            </a:r>
            <a:r>
              <a:rPr lang="en-US" altLang="en-US" sz="2100" b="1" dirty="0">
                <a:ea typeface="ＭＳ Ｐゴシック" charset="-128"/>
              </a:rPr>
              <a:t> brain regulatory network </a:t>
            </a:r>
            <a:r>
              <a:rPr lang="en-US" altLang="en-US" sz="2100" b="1" dirty="0" smtClean="0">
                <a:ea typeface="ＭＳ Ｐゴシック" charset="-128"/>
              </a:rPr>
              <a:t/>
            </a:r>
            <a:br>
              <a:rPr lang="en-US" altLang="en-US" sz="2100" b="1" dirty="0" smtClean="0">
                <a:ea typeface="ＭＳ Ｐゴシック" charset="-128"/>
              </a:rPr>
            </a:br>
            <a:r>
              <a:rPr lang="en-US" altLang="en-US" sz="2100" dirty="0" smtClean="0">
                <a:ea typeface="ＭＳ Ｐゴシック" charset="-128"/>
              </a:rPr>
              <a:t>&amp; </a:t>
            </a:r>
            <a:r>
              <a:rPr lang="en-US" altLang="en-US" sz="2100" dirty="0">
                <a:ea typeface="ＭＳ Ｐゴシック" charset="-128"/>
              </a:rPr>
              <a:t>using this to link SCZ GWAS SNPs to genes</a:t>
            </a:r>
          </a:p>
          <a:p>
            <a:r>
              <a:rPr lang="en-US" altLang="en-US" sz="2100" dirty="0">
                <a:ea typeface="ＭＳ Ｐゴシック" charset="-128"/>
              </a:rPr>
              <a:t>Embedding the reg. network in a </a:t>
            </a:r>
            <a:br>
              <a:rPr lang="en-US" altLang="en-US" sz="2100" dirty="0">
                <a:ea typeface="ＭＳ Ｐゴシック" charset="-128"/>
              </a:rPr>
            </a:br>
            <a:r>
              <a:rPr lang="en-US" altLang="en-US" sz="2100" b="1" dirty="0">
                <a:ea typeface="ＭＳ Ｐゴシック" charset="-128"/>
              </a:rPr>
              <a:t>deep-learning model</a:t>
            </a:r>
            <a:r>
              <a:rPr lang="en-US" altLang="en-US" sz="2100" dirty="0">
                <a:ea typeface="ＭＳ Ｐゴシック" charset="-128"/>
              </a:rPr>
              <a:t> to predict psychiatric disease from genotype &amp; transcriptome. Using this to suggest specific pathways &amp; genes, as potential drug targets.</a:t>
            </a:r>
          </a:p>
          <a:p>
            <a:r>
              <a:rPr lang="en-US" altLang="en-US" sz="2100" dirty="0">
                <a:ea typeface="ＭＳ Ｐゴシック" charset="-128"/>
              </a:rPr>
              <a:t>Other resource uses: highlighting aging related </a:t>
            </a:r>
            <a:r>
              <a:rPr lang="en-US" altLang="en-US" sz="2100" dirty="0" smtClean="0">
                <a:ea typeface="ＭＳ Ｐゴシック" charset="-128"/>
              </a:rPr>
              <a:t>genes</a:t>
            </a:r>
            <a:endParaRPr lang="en-US" altLang="en-US" sz="2100" dirty="0">
              <a:ea typeface="ＭＳ Ｐゴシック" charset="-128"/>
            </a:endParaRPr>
          </a:p>
          <a:p>
            <a:pPr lvl="1"/>
            <a:endParaRPr lang="en-US" altLang="en-US" sz="1700" dirty="0">
              <a:ea typeface="ＭＳ Ｐゴシック" charset="-128"/>
            </a:endParaRPr>
          </a:p>
          <a:p>
            <a:endParaRPr lang="en-US" altLang="en-US" sz="1700" dirty="0">
              <a:ea typeface="ＭＳ Ｐゴシック" charset="-128"/>
              <a:cs typeface="ＭＳ Ｐゴシック" charset="-128"/>
            </a:endParaRPr>
          </a:p>
          <a:p>
            <a:endParaRPr lang="en-US" altLang="en-US" sz="1700" dirty="0">
              <a:ea typeface="ＭＳ Ｐゴシック" charset="-128"/>
              <a:cs typeface="ＭＳ Ｐゴシック" charset="-128"/>
            </a:endParaRPr>
          </a:p>
        </p:txBody>
      </p:sp>
    </p:spTree>
    <p:extLst>
      <p:ext uri="{BB962C8B-B14F-4D97-AF65-F5344CB8AC3E}">
        <p14:creationId xmlns:p14="http://schemas.microsoft.com/office/powerpoint/2010/main" val="1274460733"/>
      </p:ext>
    </p:extLst>
  </p:cSld>
  <p:clrMapOvr>
    <a:masterClrMapping/>
  </p:clrMapOvr>
  <p:transition advTm="238108"/>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Title 1"/>
          <p:cNvSpPr>
            <a:spLocks noGrp="1"/>
          </p:cNvSpPr>
          <p:nvPr>
            <p:ph type="title"/>
          </p:nvPr>
        </p:nvSpPr>
        <p:spPr>
          <a:xfrm>
            <a:off x="15876" y="376072"/>
            <a:ext cx="9112248" cy="684212"/>
          </a:xfrm>
        </p:spPr>
        <p:txBody>
          <a:bodyPr/>
          <a:lstStyle/>
          <a:p>
            <a:pPr>
              <a:defRPr/>
            </a:pPr>
            <a:r>
              <a:rPr lang="en-US" sz="1800" dirty="0">
                <a:solidFill>
                  <a:schemeClr val="bg1">
                    <a:lumMod val="50000"/>
                  </a:schemeClr>
                </a:solidFill>
                <a:ea typeface="ＭＳ Ｐゴシック" charset="0"/>
                <a:cs typeface="ＭＳ Ｐゴシック" charset="0"/>
              </a:rPr>
              <a:t> Interpretable deep learning </a:t>
            </a:r>
            <a:r>
              <a:rPr lang="en-US" sz="1800" dirty="0" smtClean="0">
                <a:solidFill>
                  <a:schemeClr val="bg1">
                    <a:lumMod val="50000"/>
                  </a:schemeClr>
                </a:solidFill>
                <a:ea typeface="ＭＳ Ｐゴシック" charset="0"/>
                <a:cs typeface="ＭＳ Ｐゴシック" charset="0"/>
              </a:rPr>
              <a:t>model, </a:t>
            </a:r>
            <a:r>
              <a:rPr lang="en-US" sz="1800" dirty="0">
                <a:solidFill>
                  <a:schemeClr val="bg1">
                    <a:lumMod val="50000"/>
                  </a:schemeClr>
                </a:solidFill>
                <a:ea typeface="ＭＳ Ｐゴシック" charset="0"/>
                <a:cs typeface="ＭＳ Ｐゴシック" charset="0"/>
              </a:rPr>
              <a:t>embedding </a:t>
            </a:r>
            <a:r>
              <a:rPr lang="en-US" sz="1800" dirty="0" smtClean="0">
                <a:solidFill>
                  <a:schemeClr val="bg1">
                    <a:lumMod val="50000"/>
                  </a:schemeClr>
                </a:solidFill>
                <a:ea typeface="ＭＳ Ｐゴシック" charset="0"/>
                <a:cs typeface="ＭＳ Ｐゴシック" charset="0"/>
              </a:rPr>
              <a:t>the gene </a:t>
            </a:r>
            <a:r>
              <a:rPr lang="en-US" sz="1800" dirty="0">
                <a:solidFill>
                  <a:schemeClr val="bg1">
                    <a:lumMod val="50000"/>
                  </a:schemeClr>
                </a:solidFill>
                <a:ea typeface="ＭＳ Ｐゴシック" charset="0"/>
                <a:cs typeface="ＭＳ Ｐゴシック" charset="0"/>
              </a:rPr>
              <a:t>regulatory </a:t>
            </a:r>
            <a:r>
              <a:rPr lang="en-US" sz="1800" dirty="0" smtClean="0">
                <a:solidFill>
                  <a:schemeClr val="bg1">
                    <a:lumMod val="50000"/>
                  </a:schemeClr>
                </a:solidFill>
                <a:ea typeface="ＭＳ Ｐゴシック" charset="0"/>
                <a:cs typeface="ＭＳ Ｐゴシック" charset="0"/>
              </a:rPr>
              <a:t>network, </a:t>
            </a:r>
            <a:br>
              <a:rPr lang="en-US" sz="1800" dirty="0" smtClean="0">
                <a:solidFill>
                  <a:schemeClr val="bg1">
                    <a:lumMod val="50000"/>
                  </a:schemeClr>
                </a:solidFill>
                <a:ea typeface="ＭＳ Ｐゴシック" charset="0"/>
                <a:cs typeface="ＭＳ Ｐゴシック" charset="0"/>
              </a:rPr>
            </a:br>
            <a:r>
              <a:rPr lang="en-US" sz="1800" dirty="0" smtClean="0">
                <a:solidFill>
                  <a:schemeClr val="bg1">
                    <a:lumMod val="50000"/>
                  </a:schemeClr>
                </a:solidFill>
                <a:ea typeface="ＭＳ Ｐゴシック" charset="0"/>
                <a:cs typeface="ＭＳ Ｐゴシック" charset="0"/>
              </a:rPr>
              <a:t>for </a:t>
            </a:r>
            <a:r>
              <a:rPr lang="en-US" sz="1800" dirty="0">
                <a:solidFill>
                  <a:schemeClr val="bg1">
                    <a:lumMod val="50000"/>
                  </a:schemeClr>
                </a:solidFill>
                <a:ea typeface="ＭＳ Ｐゴシック" charset="0"/>
                <a:cs typeface="ＭＳ Ｐゴシック" charset="0"/>
              </a:rPr>
              <a:t>understanding functional genomics in neuropsychiatric disorders</a:t>
            </a:r>
            <a:endParaRPr lang="en-US" sz="1800" dirty="0">
              <a:ea typeface="ＭＳ Ｐゴシック" charset="0"/>
              <a:cs typeface="ＭＳ Ｐゴシック" charset="0"/>
            </a:endParaRPr>
          </a:p>
        </p:txBody>
      </p:sp>
      <p:sp>
        <p:nvSpPr>
          <p:cNvPr id="54274" name="Content Placeholder 2"/>
          <p:cNvSpPr>
            <a:spLocks noGrp="1"/>
          </p:cNvSpPr>
          <p:nvPr>
            <p:ph sz="half" idx="1"/>
          </p:nvPr>
        </p:nvSpPr>
        <p:spPr>
          <a:xfrm>
            <a:off x="86673" y="1328717"/>
            <a:ext cx="8902947" cy="6116638"/>
          </a:xfrm>
        </p:spPr>
        <p:txBody>
          <a:bodyPr/>
          <a:lstStyle/>
          <a:p>
            <a:r>
              <a:rPr lang="en-US" altLang="en-US" sz="2100" dirty="0" smtClean="0">
                <a:solidFill>
                  <a:schemeClr val="tx1">
                    <a:lumMod val="65000"/>
                    <a:lumOff val="35000"/>
                  </a:schemeClr>
                </a:solidFill>
                <a:ea typeface="ＭＳ Ｐゴシック" charset="-128"/>
              </a:rPr>
              <a:t>Construction </a:t>
            </a:r>
            <a:r>
              <a:rPr lang="en-US" altLang="en-US" sz="2100" dirty="0">
                <a:solidFill>
                  <a:schemeClr val="tx1">
                    <a:lumMod val="65000"/>
                    <a:lumOff val="35000"/>
                  </a:schemeClr>
                </a:solidFill>
                <a:ea typeface="ＭＳ Ｐゴシック" charset="-128"/>
              </a:rPr>
              <a:t>of an adult brain resource with 1866 </a:t>
            </a:r>
            <a:r>
              <a:rPr lang="en-US" altLang="en-US" sz="2100" dirty="0" smtClean="0">
                <a:solidFill>
                  <a:schemeClr val="tx1">
                    <a:lumMod val="65000"/>
                    <a:lumOff val="35000"/>
                  </a:schemeClr>
                </a:solidFill>
                <a:ea typeface="ＭＳ Ｐゴシック" charset="-128"/>
              </a:rPr>
              <a:t>individuals</a:t>
            </a:r>
            <a:endParaRPr lang="en-US" altLang="en-US" sz="2100" dirty="0">
              <a:solidFill>
                <a:schemeClr val="tx1">
                  <a:lumMod val="65000"/>
                  <a:lumOff val="35000"/>
                </a:schemeClr>
              </a:solidFill>
              <a:ea typeface="ＭＳ Ｐゴシック" charset="-128"/>
            </a:endParaRPr>
          </a:p>
          <a:p>
            <a:r>
              <a:rPr lang="en-US" altLang="en-US" sz="2100" dirty="0">
                <a:solidFill>
                  <a:schemeClr val="tx1">
                    <a:lumMod val="65000"/>
                    <a:lumOff val="35000"/>
                  </a:schemeClr>
                </a:solidFill>
                <a:ea typeface="ＭＳ Ｐゴシック" charset="-128"/>
              </a:rPr>
              <a:t>Using the changing proportions of cell types </a:t>
            </a:r>
            <a:r>
              <a:rPr lang="en-US" altLang="en-US" sz="2100" dirty="0" smtClean="0">
                <a:solidFill>
                  <a:schemeClr val="tx1">
                    <a:lumMod val="65000"/>
                    <a:lumOff val="35000"/>
                  </a:schemeClr>
                </a:solidFill>
                <a:ea typeface="ＭＳ Ｐゴシック" charset="-128"/>
              </a:rPr>
              <a:t/>
            </a:r>
            <a:br>
              <a:rPr lang="en-US" altLang="en-US" sz="2100" dirty="0" smtClean="0">
                <a:solidFill>
                  <a:schemeClr val="tx1">
                    <a:lumMod val="65000"/>
                    <a:lumOff val="35000"/>
                  </a:schemeClr>
                </a:solidFill>
                <a:ea typeface="ＭＳ Ｐゴシック" charset="-128"/>
              </a:rPr>
            </a:br>
            <a:r>
              <a:rPr lang="en-US" altLang="en-US" sz="2100" dirty="0" smtClean="0">
                <a:solidFill>
                  <a:schemeClr val="tx1">
                    <a:lumMod val="65000"/>
                    <a:lumOff val="35000"/>
                  </a:schemeClr>
                </a:solidFill>
                <a:ea typeface="ＭＳ Ｐゴシック" charset="-128"/>
              </a:rPr>
              <a:t>(</a:t>
            </a:r>
            <a:r>
              <a:rPr lang="en-US" altLang="en-US" sz="2100" dirty="0">
                <a:solidFill>
                  <a:schemeClr val="tx1">
                    <a:lumMod val="65000"/>
                    <a:lumOff val="35000"/>
                  </a:schemeClr>
                </a:solidFill>
                <a:ea typeface="ＭＳ Ｐゴシック" charset="-128"/>
              </a:rPr>
              <a:t>via </a:t>
            </a:r>
            <a:r>
              <a:rPr lang="en-US" altLang="en-US" sz="2100" b="1" dirty="0">
                <a:solidFill>
                  <a:srgbClr val="FFC000"/>
                </a:solidFill>
                <a:ea typeface="ＭＳ Ｐゴシック" charset="-128"/>
              </a:rPr>
              <a:t>single-cell deconvolution</a:t>
            </a:r>
            <a:r>
              <a:rPr lang="en-US" altLang="en-US" sz="2100" dirty="0">
                <a:solidFill>
                  <a:schemeClr val="tx1">
                    <a:lumMod val="65000"/>
                    <a:lumOff val="35000"/>
                  </a:schemeClr>
                </a:solidFill>
                <a:ea typeface="ＭＳ Ｐゴシック" charset="-128"/>
              </a:rPr>
              <a:t>) </a:t>
            </a:r>
            <a:r>
              <a:rPr lang="en-US" altLang="en-US" sz="2100" dirty="0" smtClean="0">
                <a:solidFill>
                  <a:schemeClr val="tx1">
                    <a:lumMod val="65000"/>
                    <a:lumOff val="35000"/>
                  </a:schemeClr>
                </a:solidFill>
                <a:ea typeface="ＭＳ Ｐゴシック" charset="-128"/>
              </a:rPr>
              <a:t/>
            </a:r>
            <a:br>
              <a:rPr lang="en-US" altLang="en-US" sz="2100" dirty="0" smtClean="0">
                <a:solidFill>
                  <a:schemeClr val="tx1">
                    <a:lumMod val="65000"/>
                    <a:lumOff val="35000"/>
                  </a:schemeClr>
                </a:solidFill>
                <a:ea typeface="ＭＳ Ｐゴシック" charset="-128"/>
              </a:rPr>
            </a:br>
            <a:r>
              <a:rPr lang="en-US" altLang="en-US" sz="2100" dirty="0" smtClean="0">
                <a:solidFill>
                  <a:schemeClr val="tx1">
                    <a:lumMod val="65000"/>
                    <a:lumOff val="35000"/>
                  </a:schemeClr>
                </a:solidFill>
                <a:ea typeface="ＭＳ Ｐゴシック" charset="-128"/>
              </a:rPr>
              <a:t>to </a:t>
            </a:r>
            <a:r>
              <a:rPr lang="en-US" altLang="en-US" sz="2100" dirty="0">
                <a:solidFill>
                  <a:schemeClr val="tx1">
                    <a:lumMod val="65000"/>
                    <a:lumOff val="35000"/>
                  </a:schemeClr>
                </a:solidFill>
                <a:ea typeface="ＭＳ Ｐゴシック" charset="-128"/>
              </a:rPr>
              <a:t>account for </a:t>
            </a:r>
            <a:r>
              <a:rPr lang="en-US" altLang="en-US" sz="2100" dirty="0" smtClean="0">
                <a:solidFill>
                  <a:schemeClr val="tx1">
                    <a:lumMod val="65000"/>
                    <a:lumOff val="35000"/>
                  </a:schemeClr>
                </a:solidFill>
                <a:ea typeface="ＭＳ Ｐゴシック" charset="-128"/>
              </a:rPr>
              <a:t>expression </a:t>
            </a:r>
            <a:r>
              <a:rPr lang="en-US" altLang="en-US" sz="2100" dirty="0">
                <a:solidFill>
                  <a:schemeClr val="tx1">
                    <a:lumMod val="65000"/>
                    <a:lumOff val="35000"/>
                  </a:schemeClr>
                </a:solidFill>
                <a:ea typeface="ＭＳ Ｐゴシック" charset="-128"/>
              </a:rPr>
              <a:t>variation across a </a:t>
            </a:r>
            <a:r>
              <a:rPr lang="en-US" altLang="en-US" sz="2100" dirty="0" smtClean="0">
                <a:solidFill>
                  <a:schemeClr val="tx1">
                    <a:lumMod val="65000"/>
                    <a:lumOff val="35000"/>
                  </a:schemeClr>
                </a:solidFill>
                <a:ea typeface="ＭＳ Ｐゴシック" charset="-128"/>
              </a:rPr>
              <a:t>population</a:t>
            </a:r>
            <a:endParaRPr lang="en-US" altLang="en-US" sz="2100" dirty="0">
              <a:solidFill>
                <a:schemeClr val="tx1">
                  <a:lumMod val="65000"/>
                  <a:lumOff val="35000"/>
                </a:schemeClr>
              </a:solidFill>
              <a:ea typeface="ＭＳ Ｐゴシック" charset="-128"/>
            </a:endParaRPr>
          </a:p>
          <a:p>
            <a:r>
              <a:rPr lang="en-US" altLang="en-US" sz="2100" dirty="0">
                <a:solidFill>
                  <a:schemeClr val="tx1">
                    <a:lumMod val="65000"/>
                    <a:lumOff val="35000"/>
                  </a:schemeClr>
                </a:solidFill>
                <a:ea typeface="ＭＳ Ｐゴシック" charset="-128"/>
              </a:rPr>
              <a:t>Large-scale processing defines ~79K PFC </a:t>
            </a:r>
            <a:br>
              <a:rPr lang="en-US" altLang="en-US" sz="2100" dirty="0">
                <a:solidFill>
                  <a:schemeClr val="tx1">
                    <a:lumMod val="65000"/>
                    <a:lumOff val="35000"/>
                  </a:schemeClr>
                </a:solidFill>
                <a:ea typeface="ＭＳ Ｐゴシック" charset="-128"/>
              </a:rPr>
            </a:br>
            <a:r>
              <a:rPr lang="en-US" altLang="en-US" sz="2100" b="1" dirty="0">
                <a:solidFill>
                  <a:srgbClr val="FFC000"/>
                </a:solidFill>
                <a:ea typeface="ＭＳ Ｐゴシック" charset="-128"/>
              </a:rPr>
              <a:t>enhancers &amp; creates a comprehensive QTL</a:t>
            </a:r>
            <a:r>
              <a:rPr lang="en-US" altLang="en-US" sz="2100" b="1" dirty="0">
                <a:solidFill>
                  <a:schemeClr val="tx1">
                    <a:lumMod val="65000"/>
                    <a:lumOff val="35000"/>
                  </a:schemeClr>
                </a:solidFill>
                <a:ea typeface="ＭＳ Ｐゴシック" charset="-128"/>
              </a:rPr>
              <a:t> </a:t>
            </a:r>
            <a:r>
              <a:rPr lang="en-US" altLang="en-US" sz="2100" dirty="0">
                <a:solidFill>
                  <a:schemeClr val="tx1">
                    <a:lumMod val="65000"/>
                    <a:lumOff val="35000"/>
                  </a:schemeClr>
                </a:solidFill>
                <a:ea typeface="ＭＳ Ｐゴシック" charset="-128"/>
              </a:rPr>
              <a:t>resource </a:t>
            </a:r>
            <a:r>
              <a:rPr lang="en-US" altLang="en-US" sz="2100" dirty="0" smtClean="0">
                <a:solidFill>
                  <a:schemeClr val="tx1">
                    <a:lumMod val="65000"/>
                    <a:lumOff val="35000"/>
                  </a:schemeClr>
                </a:solidFill>
                <a:ea typeface="ＭＳ Ｐゴシック" charset="-128"/>
              </a:rPr>
              <a:t/>
            </a:r>
            <a:br>
              <a:rPr lang="en-US" altLang="en-US" sz="2100" dirty="0" smtClean="0">
                <a:solidFill>
                  <a:schemeClr val="tx1">
                    <a:lumMod val="65000"/>
                    <a:lumOff val="35000"/>
                  </a:schemeClr>
                </a:solidFill>
                <a:ea typeface="ＭＳ Ｐゴシック" charset="-128"/>
              </a:rPr>
            </a:br>
            <a:r>
              <a:rPr lang="en-US" altLang="en-US" sz="2100" dirty="0" smtClean="0">
                <a:solidFill>
                  <a:schemeClr val="tx1">
                    <a:lumMod val="65000"/>
                    <a:lumOff val="35000"/>
                  </a:schemeClr>
                </a:solidFill>
                <a:ea typeface="ＭＳ Ｐゴシック" charset="-128"/>
              </a:rPr>
              <a:t>(~</a:t>
            </a:r>
            <a:r>
              <a:rPr lang="en-US" altLang="en-US" sz="2100" dirty="0">
                <a:solidFill>
                  <a:schemeClr val="tx1">
                    <a:lumMod val="65000"/>
                    <a:lumOff val="35000"/>
                  </a:schemeClr>
                </a:solidFill>
                <a:ea typeface="ＭＳ Ｐゴシック" charset="-128"/>
              </a:rPr>
              <a:t>2.5M </a:t>
            </a:r>
            <a:r>
              <a:rPr lang="en-US" altLang="en-US" sz="2100" dirty="0" err="1">
                <a:solidFill>
                  <a:schemeClr val="tx1">
                    <a:lumMod val="65000"/>
                    <a:lumOff val="35000"/>
                  </a:schemeClr>
                </a:solidFill>
                <a:ea typeface="ＭＳ Ｐゴシック" charset="-128"/>
              </a:rPr>
              <a:t>eQTLs</a:t>
            </a:r>
            <a:r>
              <a:rPr lang="en-US" altLang="en-US" sz="2100" dirty="0">
                <a:solidFill>
                  <a:schemeClr val="tx1">
                    <a:lumMod val="65000"/>
                    <a:lumOff val="35000"/>
                  </a:schemeClr>
                </a:solidFill>
                <a:ea typeface="ＭＳ Ｐゴシック" charset="-128"/>
              </a:rPr>
              <a:t> + </a:t>
            </a:r>
            <a:r>
              <a:rPr lang="en-US" altLang="en-US" sz="2100" dirty="0" err="1">
                <a:solidFill>
                  <a:schemeClr val="tx1">
                    <a:lumMod val="65000"/>
                    <a:lumOff val="35000"/>
                  </a:schemeClr>
                </a:solidFill>
                <a:ea typeface="ＭＳ Ｐゴシック" charset="-128"/>
              </a:rPr>
              <a:t>cQTLs</a:t>
            </a:r>
            <a:r>
              <a:rPr lang="en-US" altLang="en-US" sz="2100" dirty="0">
                <a:solidFill>
                  <a:schemeClr val="tx1">
                    <a:lumMod val="65000"/>
                    <a:lumOff val="35000"/>
                  </a:schemeClr>
                </a:solidFill>
                <a:ea typeface="ＭＳ Ｐゴシック" charset="-128"/>
              </a:rPr>
              <a:t> &amp; </a:t>
            </a:r>
            <a:r>
              <a:rPr lang="en-US" altLang="en-US" sz="2100" dirty="0" err="1">
                <a:solidFill>
                  <a:schemeClr val="tx1">
                    <a:lumMod val="65000"/>
                    <a:lumOff val="35000"/>
                  </a:schemeClr>
                </a:solidFill>
                <a:ea typeface="ＭＳ Ｐゴシック" charset="-128"/>
              </a:rPr>
              <a:t>fQTLs</a:t>
            </a:r>
            <a:r>
              <a:rPr lang="en-US" altLang="en-US" sz="2100" dirty="0">
                <a:solidFill>
                  <a:schemeClr val="tx1">
                    <a:lumMod val="65000"/>
                    <a:lumOff val="35000"/>
                  </a:schemeClr>
                </a:solidFill>
                <a:ea typeface="ＭＳ Ｐゴシック" charset="-128"/>
              </a:rPr>
              <a:t>)</a:t>
            </a:r>
          </a:p>
          <a:p>
            <a:r>
              <a:rPr lang="en-US" altLang="en-US" sz="2100" dirty="0">
                <a:solidFill>
                  <a:schemeClr val="tx1">
                    <a:lumMod val="65000"/>
                    <a:lumOff val="35000"/>
                  </a:schemeClr>
                </a:solidFill>
                <a:ea typeface="ＭＳ Ｐゴシック" charset="-128"/>
              </a:rPr>
              <a:t>Connecting </a:t>
            </a:r>
            <a:r>
              <a:rPr lang="en-US" altLang="en-US" sz="2100" dirty="0" smtClean="0">
                <a:solidFill>
                  <a:schemeClr val="tx1">
                    <a:lumMod val="65000"/>
                    <a:lumOff val="35000"/>
                  </a:schemeClr>
                </a:solidFill>
                <a:ea typeface="ＭＳ Ｐゴシック" charset="-128"/>
              </a:rPr>
              <a:t>QTLs</a:t>
            </a:r>
            <a:r>
              <a:rPr lang="en-US" altLang="en-US" sz="2100" dirty="0">
                <a:solidFill>
                  <a:schemeClr val="tx1">
                    <a:lumMod val="65000"/>
                    <a:lumOff val="35000"/>
                  </a:schemeClr>
                </a:solidFill>
                <a:ea typeface="ＭＳ Ｐゴシック" charset="-128"/>
              </a:rPr>
              <a:t>, enhancer activity relationships &amp; Hi-C contacts into a</a:t>
            </a:r>
            <a:r>
              <a:rPr lang="en-US" altLang="en-US" sz="2100" b="1" dirty="0">
                <a:solidFill>
                  <a:schemeClr val="tx1">
                    <a:lumMod val="65000"/>
                    <a:lumOff val="35000"/>
                  </a:schemeClr>
                </a:solidFill>
                <a:ea typeface="ＭＳ Ｐゴシック" charset="-128"/>
              </a:rPr>
              <a:t> </a:t>
            </a:r>
            <a:r>
              <a:rPr lang="en-US" altLang="en-US" sz="2100" b="1" dirty="0">
                <a:solidFill>
                  <a:srgbClr val="FFC000"/>
                </a:solidFill>
                <a:ea typeface="ＭＳ Ｐゴシック" charset="-128"/>
              </a:rPr>
              <a:t>brain regulatory network</a:t>
            </a:r>
            <a:r>
              <a:rPr lang="en-US" altLang="en-US" sz="2100" b="1" dirty="0">
                <a:solidFill>
                  <a:schemeClr val="tx1">
                    <a:lumMod val="65000"/>
                    <a:lumOff val="35000"/>
                  </a:schemeClr>
                </a:solidFill>
                <a:ea typeface="ＭＳ Ｐゴシック" charset="-128"/>
              </a:rPr>
              <a:t> </a:t>
            </a:r>
            <a:r>
              <a:rPr lang="en-US" altLang="en-US" sz="2100" b="1" dirty="0" smtClean="0">
                <a:solidFill>
                  <a:schemeClr val="tx1">
                    <a:lumMod val="65000"/>
                    <a:lumOff val="35000"/>
                  </a:schemeClr>
                </a:solidFill>
                <a:ea typeface="ＭＳ Ｐゴシック" charset="-128"/>
              </a:rPr>
              <a:t/>
            </a:r>
            <a:br>
              <a:rPr lang="en-US" altLang="en-US" sz="2100" b="1" dirty="0" smtClean="0">
                <a:solidFill>
                  <a:schemeClr val="tx1">
                    <a:lumMod val="65000"/>
                    <a:lumOff val="35000"/>
                  </a:schemeClr>
                </a:solidFill>
                <a:ea typeface="ＭＳ Ｐゴシック" charset="-128"/>
              </a:rPr>
            </a:br>
            <a:r>
              <a:rPr lang="en-US" altLang="en-US" sz="2100" dirty="0" smtClean="0">
                <a:solidFill>
                  <a:schemeClr val="tx1">
                    <a:lumMod val="65000"/>
                    <a:lumOff val="35000"/>
                  </a:schemeClr>
                </a:solidFill>
                <a:ea typeface="ＭＳ Ｐゴシック" charset="-128"/>
              </a:rPr>
              <a:t>&amp; </a:t>
            </a:r>
            <a:r>
              <a:rPr lang="en-US" altLang="en-US" sz="2100" dirty="0">
                <a:solidFill>
                  <a:schemeClr val="tx1">
                    <a:lumMod val="65000"/>
                    <a:lumOff val="35000"/>
                  </a:schemeClr>
                </a:solidFill>
                <a:ea typeface="ＭＳ Ｐゴシック" charset="-128"/>
              </a:rPr>
              <a:t>using this to link SCZ GWAS SNPs to genes</a:t>
            </a:r>
          </a:p>
          <a:p>
            <a:r>
              <a:rPr lang="en-US" altLang="en-US" sz="2100" dirty="0">
                <a:solidFill>
                  <a:schemeClr val="tx1">
                    <a:lumMod val="65000"/>
                    <a:lumOff val="35000"/>
                  </a:schemeClr>
                </a:solidFill>
                <a:ea typeface="ＭＳ Ｐゴシック" charset="-128"/>
              </a:rPr>
              <a:t>Embedding the reg. network in a </a:t>
            </a:r>
            <a:br>
              <a:rPr lang="en-US" altLang="en-US" sz="2100" dirty="0">
                <a:solidFill>
                  <a:schemeClr val="tx1">
                    <a:lumMod val="65000"/>
                    <a:lumOff val="35000"/>
                  </a:schemeClr>
                </a:solidFill>
                <a:ea typeface="ＭＳ Ｐゴシック" charset="-128"/>
              </a:rPr>
            </a:br>
            <a:r>
              <a:rPr lang="en-US" altLang="en-US" sz="2100" b="1" dirty="0">
                <a:solidFill>
                  <a:srgbClr val="FFC000"/>
                </a:solidFill>
                <a:ea typeface="ＭＳ Ｐゴシック" charset="-128"/>
              </a:rPr>
              <a:t>deep-learning model</a:t>
            </a:r>
            <a:r>
              <a:rPr lang="en-US" altLang="en-US" sz="2100" dirty="0">
                <a:solidFill>
                  <a:srgbClr val="FFC000"/>
                </a:solidFill>
                <a:ea typeface="ＭＳ Ｐゴシック" charset="-128"/>
              </a:rPr>
              <a:t> </a:t>
            </a:r>
            <a:r>
              <a:rPr lang="en-US" altLang="en-US" sz="2100" dirty="0">
                <a:solidFill>
                  <a:schemeClr val="tx1">
                    <a:lumMod val="65000"/>
                    <a:lumOff val="35000"/>
                  </a:schemeClr>
                </a:solidFill>
                <a:ea typeface="ＭＳ Ｐゴシック" charset="-128"/>
              </a:rPr>
              <a:t>to predict psychiatric disease from genotype &amp; transcriptome. Using this to suggest specific pathways &amp; genes, as potential drug targets.</a:t>
            </a:r>
          </a:p>
          <a:p>
            <a:r>
              <a:rPr lang="en-US" altLang="en-US" sz="2100" dirty="0">
                <a:solidFill>
                  <a:schemeClr val="tx1">
                    <a:lumMod val="65000"/>
                    <a:lumOff val="35000"/>
                  </a:schemeClr>
                </a:solidFill>
                <a:ea typeface="ＭＳ Ｐゴシック" charset="-128"/>
              </a:rPr>
              <a:t>Other resource uses: highlighting aging related </a:t>
            </a:r>
            <a:r>
              <a:rPr lang="en-US" altLang="en-US" sz="2100" dirty="0" smtClean="0">
                <a:solidFill>
                  <a:schemeClr val="tx1">
                    <a:lumMod val="65000"/>
                    <a:lumOff val="35000"/>
                  </a:schemeClr>
                </a:solidFill>
                <a:ea typeface="ＭＳ Ｐゴシック" charset="-128"/>
              </a:rPr>
              <a:t>genes</a:t>
            </a:r>
            <a:endParaRPr lang="en-US" altLang="en-US" sz="2100" dirty="0">
              <a:solidFill>
                <a:schemeClr val="tx1">
                  <a:lumMod val="65000"/>
                  <a:lumOff val="35000"/>
                </a:schemeClr>
              </a:solidFill>
              <a:ea typeface="ＭＳ Ｐゴシック" charset="-128"/>
            </a:endParaRPr>
          </a:p>
          <a:p>
            <a:pPr lvl="1"/>
            <a:endParaRPr lang="en-US" altLang="en-US" sz="1700" dirty="0">
              <a:solidFill>
                <a:schemeClr val="tx1">
                  <a:lumMod val="65000"/>
                  <a:lumOff val="35000"/>
                </a:schemeClr>
              </a:solidFill>
              <a:ea typeface="ＭＳ Ｐゴシック" charset="-128"/>
            </a:endParaRPr>
          </a:p>
          <a:p>
            <a:endParaRPr lang="en-US" altLang="en-US" sz="1700" dirty="0">
              <a:solidFill>
                <a:schemeClr val="tx1">
                  <a:lumMod val="65000"/>
                  <a:lumOff val="35000"/>
                </a:schemeClr>
              </a:solidFill>
              <a:ea typeface="ＭＳ Ｐゴシック" charset="-128"/>
              <a:cs typeface="ＭＳ Ｐゴシック" charset="-128"/>
            </a:endParaRPr>
          </a:p>
          <a:p>
            <a:endParaRPr lang="en-US" altLang="en-US" sz="1700" dirty="0">
              <a:solidFill>
                <a:schemeClr val="tx1">
                  <a:lumMod val="65000"/>
                  <a:lumOff val="35000"/>
                </a:schemeClr>
              </a:solidFill>
              <a:ea typeface="ＭＳ Ｐゴシック" charset="-128"/>
              <a:cs typeface="ＭＳ Ｐゴシック" charset="-128"/>
            </a:endParaRPr>
          </a:p>
        </p:txBody>
      </p:sp>
    </p:spTree>
    <p:extLst>
      <p:ext uri="{BB962C8B-B14F-4D97-AF65-F5344CB8AC3E}">
        <p14:creationId xmlns:p14="http://schemas.microsoft.com/office/powerpoint/2010/main" val="1027739143"/>
      </p:ext>
    </p:extLst>
  </p:cSld>
  <p:clrMapOvr>
    <a:masterClrMapping/>
  </p:clrMapOvr>
  <p:transition advTm="238108"/>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8912180" y="-103031"/>
            <a:ext cx="515157" cy="7122017"/>
          </a:xfrm>
          <a:prstGeom prst="rect">
            <a:avLst/>
          </a:prstGeom>
          <a:solidFill>
            <a:schemeClr val="bg1"/>
          </a:solidFill>
          <a:ln w="12700" cap="flat" cmpd="sng" algn="ctr">
            <a:no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ctr" defTabSz="912813"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chemeClr val="tx1"/>
              </a:solidFill>
              <a:effectLst/>
              <a:latin typeface="Arial" pitchFamily="-65" charset="0"/>
            </a:endParaRPr>
          </a:p>
        </p:txBody>
      </p:sp>
      <p:pic>
        <p:nvPicPr>
          <p:cNvPr id="23" name="Picture 22">
            <a:extLst>
              <a:ext uri="{FF2B5EF4-FFF2-40B4-BE49-F238E27FC236}">
                <a16:creationId xmlns="" xmlns:a16="http://schemas.microsoft.com/office/drawing/2014/main" id="{0F9153DD-4C71-0E40-A189-90B43CBBBF55}"/>
              </a:ext>
            </a:extLst>
          </p:cNvPr>
          <p:cNvPicPr>
            <a:picLocks noChangeAspect="1"/>
          </p:cNvPicPr>
          <p:nvPr/>
        </p:nvPicPr>
        <p:blipFill rotWithShape="1">
          <a:blip r:embed="rId2">
            <a:extLst>
              <a:ext uri="{28A0092B-C50C-407E-A947-70E740481C1C}">
                <a14:useLocalDpi xmlns:a14="http://schemas.microsoft.com/office/drawing/2010/main" val="0"/>
              </a:ext>
            </a:extLst>
          </a:blip>
          <a:srcRect r="13456"/>
          <a:stretch/>
        </p:blipFill>
        <p:spPr>
          <a:xfrm>
            <a:off x="34838" y="43315"/>
            <a:ext cx="9109162" cy="6132633"/>
          </a:xfrm>
          <a:prstGeom prst="rect">
            <a:avLst/>
          </a:prstGeom>
        </p:spPr>
      </p:pic>
      <p:sp>
        <p:nvSpPr>
          <p:cNvPr id="5" name="Rectangle 4"/>
          <p:cNvSpPr/>
          <p:nvPr/>
        </p:nvSpPr>
        <p:spPr bwMode="auto">
          <a:xfrm>
            <a:off x="1344892" y="5091705"/>
            <a:ext cx="723751" cy="524656"/>
          </a:xfrm>
          <a:prstGeom prst="rect">
            <a:avLst/>
          </a:prstGeom>
          <a:solidFill>
            <a:schemeClr val="bg1"/>
          </a:solidFill>
          <a:ln w="12700" cap="flat" cmpd="sng" algn="ctr">
            <a:no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ctr" defTabSz="912813"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chemeClr val="tx1"/>
              </a:solidFill>
              <a:effectLst/>
              <a:latin typeface="Arial" pitchFamily="-65" charset="0"/>
            </a:endParaRPr>
          </a:p>
        </p:txBody>
      </p:sp>
      <p:sp>
        <p:nvSpPr>
          <p:cNvPr id="2" name="Title 1"/>
          <p:cNvSpPr>
            <a:spLocks noGrp="1"/>
          </p:cNvSpPr>
          <p:nvPr>
            <p:ph type="title"/>
          </p:nvPr>
        </p:nvSpPr>
        <p:spPr>
          <a:xfrm>
            <a:off x="64818" y="3222589"/>
            <a:ext cx="1927397" cy="3434838"/>
          </a:xfrm>
        </p:spPr>
        <p:txBody>
          <a:bodyPr>
            <a:noAutofit/>
          </a:bodyPr>
          <a:lstStyle/>
          <a:p>
            <a:r>
              <a:rPr lang="en-US" sz="1800" dirty="0"/>
              <a:t>Collecting functional genomic datasets </a:t>
            </a:r>
            <a:br>
              <a:rPr lang="en-US" sz="1800" dirty="0"/>
            </a:br>
            <a:r>
              <a:rPr lang="en-US" sz="1800" dirty="0"/>
              <a:t>for the </a:t>
            </a:r>
            <a:br>
              <a:rPr lang="en-US" sz="1800" dirty="0"/>
            </a:br>
            <a:r>
              <a:rPr lang="en-US" sz="1800" dirty="0"/>
              <a:t>adult brain </a:t>
            </a:r>
            <a:br>
              <a:rPr lang="en-US" sz="1800" dirty="0"/>
            </a:br>
            <a:r>
              <a:rPr lang="en-US" sz="1800" dirty="0"/>
              <a:t/>
            </a:r>
            <a:br>
              <a:rPr lang="en-US" sz="1800" dirty="0"/>
            </a:br>
            <a:r>
              <a:rPr lang="en-US" sz="1400" dirty="0"/>
              <a:t>from </a:t>
            </a:r>
            <a:r>
              <a:rPr lang="en-US" sz="1400" dirty="0" err="1"/>
              <a:t>PsychENCODE</a:t>
            </a:r>
            <a:r>
              <a:rPr lang="en-US" sz="1400" dirty="0"/>
              <a:t>, </a:t>
            </a:r>
            <a:br>
              <a:rPr lang="en-US" sz="1400" dirty="0"/>
            </a:br>
            <a:r>
              <a:rPr lang="en-US" sz="1400" dirty="0"/>
              <a:t>other large consortia &amp; single cell studies</a:t>
            </a:r>
            <a:endParaRPr lang="en-US" sz="1800" dirty="0"/>
          </a:p>
        </p:txBody>
      </p:sp>
      <p:sp>
        <p:nvSpPr>
          <p:cNvPr id="3" name="TextBox 2"/>
          <p:cNvSpPr txBox="1"/>
          <p:nvPr/>
        </p:nvSpPr>
        <p:spPr>
          <a:xfrm>
            <a:off x="7463524" y="187623"/>
            <a:ext cx="1649811" cy="1015663"/>
          </a:xfrm>
          <a:prstGeom prst="rect">
            <a:avLst/>
          </a:prstGeom>
          <a:noFill/>
        </p:spPr>
        <p:txBody>
          <a:bodyPr wrap="none" rtlCol="0">
            <a:spAutoFit/>
          </a:bodyPr>
          <a:lstStyle/>
          <a:p>
            <a:r>
              <a:rPr lang="en-US" sz="2400" dirty="0"/>
              <a:t>1866</a:t>
            </a:r>
          </a:p>
          <a:p>
            <a:r>
              <a:rPr lang="en-US" dirty="0"/>
              <a:t>Individuals</a:t>
            </a:r>
          </a:p>
          <a:p>
            <a:r>
              <a:rPr lang="en-US" dirty="0"/>
              <a:t>~3.7K bulk RNA-</a:t>
            </a:r>
            <a:r>
              <a:rPr lang="en-US" dirty="0" err="1"/>
              <a:t>seq</a:t>
            </a:r>
            <a:endParaRPr lang="en-US" dirty="0"/>
          </a:p>
          <a:p>
            <a:r>
              <a:rPr lang="en-US" dirty="0"/>
              <a:t>~32K single-cells  </a:t>
            </a:r>
          </a:p>
        </p:txBody>
      </p:sp>
      <p:sp>
        <p:nvSpPr>
          <p:cNvPr id="6" name="Rectangle 5">
            <a:extLst>
              <a:ext uri="{FF2B5EF4-FFF2-40B4-BE49-F238E27FC236}">
                <a16:creationId xmlns="" xmlns:a16="http://schemas.microsoft.com/office/drawing/2014/main" id="{4B02BD5E-E183-B84C-9568-B2E78732F342}"/>
              </a:ext>
            </a:extLst>
          </p:cNvPr>
          <p:cNvSpPr/>
          <p:nvPr/>
        </p:nvSpPr>
        <p:spPr>
          <a:xfrm>
            <a:off x="6834367" y="6518927"/>
            <a:ext cx="2077813" cy="276999"/>
          </a:xfrm>
          <a:prstGeom prst="rect">
            <a:avLst/>
          </a:prstGeom>
        </p:spPr>
        <p:txBody>
          <a:bodyPr wrap="none">
            <a:spAutoFit/>
          </a:bodyPr>
          <a:lstStyle/>
          <a:p>
            <a:r>
              <a:rPr lang="en" dirty="0">
                <a:solidFill>
                  <a:schemeClr val="bg1">
                    <a:lumMod val="50000"/>
                  </a:schemeClr>
                </a:solidFill>
              </a:rPr>
              <a:t>[Wang et al. (‘18) </a:t>
            </a:r>
            <a:r>
              <a:rPr lang="en-US" dirty="0">
                <a:solidFill>
                  <a:schemeClr val="bg1">
                    <a:lumMod val="50000"/>
                  </a:schemeClr>
                </a:solidFill>
              </a:rPr>
              <a:t>Science]</a:t>
            </a:r>
          </a:p>
        </p:txBody>
      </p:sp>
    </p:spTree>
    <p:extLst>
      <p:ext uri="{BB962C8B-B14F-4D97-AF65-F5344CB8AC3E}">
        <p14:creationId xmlns:p14="http://schemas.microsoft.com/office/powerpoint/2010/main" val="544127513"/>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rot="16200000">
            <a:off x="3065639" y="1862761"/>
            <a:ext cx="1237839" cy="251287"/>
          </a:xfrm>
          <a:prstGeom prst="rect">
            <a:avLst/>
          </a:prstGeom>
          <a:noFill/>
        </p:spPr>
        <p:txBody>
          <a:bodyPr wrap="none" rtlCol="0">
            <a:spAutoFit/>
          </a:bodyPr>
          <a:lstStyle/>
          <a:p>
            <a:r>
              <a:rPr lang="en-US" altLang="zh-CN" sz="1033" b="1" dirty="0">
                <a:latin typeface="Helvetica" charset="0"/>
                <a:ea typeface="Helvetica" charset="0"/>
                <a:cs typeface="Helvetica" charset="0"/>
              </a:rPr>
              <a:t>All</a:t>
            </a:r>
            <a:r>
              <a:rPr lang="zh-CN" altLang="en-US" sz="1033" b="1" dirty="0">
                <a:latin typeface="Helvetica" charset="0"/>
                <a:ea typeface="Helvetica" charset="0"/>
                <a:cs typeface="Helvetica" charset="0"/>
              </a:rPr>
              <a:t> </a:t>
            </a:r>
            <a:r>
              <a:rPr lang="en-US" altLang="zh-CN" sz="1033" b="1" dirty="0">
                <a:latin typeface="Helvetica" charset="0"/>
                <a:ea typeface="Helvetica" charset="0"/>
                <a:cs typeface="Helvetica" charset="0"/>
              </a:rPr>
              <a:t>genes</a:t>
            </a:r>
            <a:r>
              <a:rPr lang="zh-CN" altLang="en-US" sz="1033" b="1" dirty="0">
                <a:latin typeface="Helvetica" charset="0"/>
                <a:ea typeface="Helvetica" charset="0"/>
                <a:cs typeface="Helvetica" charset="0"/>
              </a:rPr>
              <a:t> </a:t>
            </a:r>
            <a:r>
              <a:rPr lang="en-US" altLang="zh-CN" sz="1033" b="1" dirty="0">
                <a:latin typeface="Helvetica" charset="0"/>
                <a:ea typeface="Helvetica" charset="0"/>
                <a:cs typeface="Helvetica" charset="0"/>
              </a:rPr>
              <a:t>(</a:t>
            </a:r>
            <a:r>
              <a:rPr lang="zh-CN" altLang="en-US" sz="1033" b="1" dirty="0">
                <a:latin typeface="Helvetica" charset="0"/>
                <a:ea typeface="Helvetica" charset="0"/>
                <a:cs typeface="Helvetica" charset="0"/>
              </a:rPr>
              <a:t>∼</a:t>
            </a:r>
            <a:r>
              <a:rPr lang="en-US" altLang="zh-CN" sz="1033" b="1" dirty="0">
                <a:latin typeface="Helvetica" charset="0"/>
                <a:ea typeface="Helvetica" charset="0"/>
                <a:cs typeface="Helvetica" charset="0"/>
              </a:rPr>
              <a:t>20K)</a:t>
            </a:r>
            <a:endParaRPr lang="en-US" sz="1033" b="1" dirty="0">
              <a:latin typeface="Helvetica" charset="0"/>
              <a:ea typeface="Helvetica" charset="0"/>
              <a:cs typeface="Helvetica" charset="0"/>
            </a:endParaRPr>
          </a:p>
        </p:txBody>
      </p:sp>
      <p:sp>
        <p:nvSpPr>
          <p:cNvPr id="6" name="TextBox 5"/>
          <p:cNvSpPr txBox="1"/>
          <p:nvPr/>
        </p:nvSpPr>
        <p:spPr>
          <a:xfrm>
            <a:off x="3742847" y="1076517"/>
            <a:ext cx="1205779" cy="251287"/>
          </a:xfrm>
          <a:prstGeom prst="rect">
            <a:avLst/>
          </a:prstGeom>
          <a:noFill/>
        </p:spPr>
        <p:txBody>
          <a:bodyPr wrap="none" rtlCol="0">
            <a:spAutoFit/>
          </a:bodyPr>
          <a:lstStyle/>
          <a:p>
            <a:r>
              <a:rPr lang="en-US" altLang="zh-CN" sz="1033" b="1" dirty="0">
                <a:latin typeface="Helvetica" charset="0"/>
                <a:ea typeface="Helvetica" charset="0"/>
                <a:cs typeface="Helvetica" charset="0"/>
              </a:rPr>
              <a:t>1866</a:t>
            </a:r>
            <a:r>
              <a:rPr lang="zh-CN" altLang="en-US" sz="1033" b="1" dirty="0">
                <a:latin typeface="Helvetica" charset="0"/>
                <a:ea typeface="Helvetica" charset="0"/>
                <a:cs typeface="Helvetica" charset="0"/>
              </a:rPr>
              <a:t> </a:t>
            </a:r>
            <a:r>
              <a:rPr lang="en-US" altLang="zh-CN" sz="1033" b="1" dirty="0">
                <a:latin typeface="Helvetica" charset="0"/>
                <a:ea typeface="Helvetica" charset="0"/>
                <a:cs typeface="Helvetica" charset="0"/>
              </a:rPr>
              <a:t>individuals</a:t>
            </a:r>
            <a:endParaRPr lang="en-US" sz="1033" b="1" dirty="0">
              <a:latin typeface="Helvetica" charset="0"/>
              <a:ea typeface="Helvetica" charset="0"/>
              <a:cs typeface="Helvetica" charset="0"/>
            </a:endParaRPr>
          </a:p>
        </p:txBody>
      </p:sp>
      <p:sp>
        <p:nvSpPr>
          <p:cNvPr id="7" name="TextBox 6"/>
          <p:cNvSpPr txBox="1"/>
          <p:nvPr/>
        </p:nvSpPr>
        <p:spPr>
          <a:xfrm>
            <a:off x="3794132" y="1628040"/>
            <a:ext cx="1046546" cy="648639"/>
          </a:xfrm>
          <a:prstGeom prst="rect">
            <a:avLst/>
          </a:prstGeom>
          <a:noFill/>
        </p:spPr>
        <p:txBody>
          <a:bodyPr wrap="square" rtlCol="0">
            <a:spAutoFit/>
          </a:bodyPr>
          <a:lstStyle/>
          <a:p>
            <a:pPr algn="ctr"/>
            <a:r>
              <a:rPr lang="en-US" altLang="zh-CN" sz="1205" b="1" dirty="0">
                <a:latin typeface="Helvetica" charset="0"/>
                <a:ea typeface="Helvetica" charset="0"/>
                <a:cs typeface="Helvetica" charset="0"/>
              </a:rPr>
              <a:t>Bulk</a:t>
            </a:r>
            <a:r>
              <a:rPr lang="zh-CN" altLang="en-US" sz="1205" b="1" dirty="0">
                <a:latin typeface="Helvetica" charset="0"/>
                <a:ea typeface="Helvetica" charset="0"/>
                <a:cs typeface="Helvetica" charset="0"/>
              </a:rPr>
              <a:t> </a:t>
            </a:r>
            <a:endParaRPr lang="en-US" altLang="zh-CN" sz="1205" b="1" dirty="0">
              <a:latin typeface="Helvetica" charset="0"/>
              <a:ea typeface="Helvetica" charset="0"/>
              <a:cs typeface="Helvetica" charset="0"/>
            </a:endParaRPr>
          </a:p>
          <a:p>
            <a:pPr algn="ctr"/>
            <a:r>
              <a:rPr lang="en-US" altLang="zh-CN" sz="1205" b="1" dirty="0">
                <a:latin typeface="Helvetica" charset="0"/>
                <a:ea typeface="Helvetica" charset="0"/>
                <a:cs typeface="Helvetica" charset="0"/>
              </a:rPr>
              <a:t>expression</a:t>
            </a:r>
            <a:r>
              <a:rPr lang="zh-CN" altLang="en-US" sz="1205" b="1" dirty="0">
                <a:latin typeface="Helvetica" charset="0"/>
                <a:ea typeface="Helvetica" charset="0"/>
                <a:cs typeface="Helvetica" charset="0"/>
              </a:rPr>
              <a:t> </a:t>
            </a:r>
            <a:endParaRPr lang="en-US" altLang="zh-CN" sz="1205" b="1" dirty="0">
              <a:latin typeface="Helvetica" charset="0"/>
              <a:ea typeface="Helvetica" charset="0"/>
              <a:cs typeface="Helvetica" charset="0"/>
            </a:endParaRPr>
          </a:p>
          <a:p>
            <a:pPr algn="ctr"/>
            <a:r>
              <a:rPr lang="en-US" altLang="zh-CN" sz="1205" b="1" dirty="0">
                <a:latin typeface="Helvetica" charset="0"/>
                <a:ea typeface="Helvetica" charset="0"/>
                <a:cs typeface="Helvetica" charset="0"/>
              </a:rPr>
              <a:t>(B)</a:t>
            </a:r>
            <a:endParaRPr lang="en-US" sz="1205" b="1" dirty="0">
              <a:latin typeface="Helvetica" charset="0"/>
              <a:ea typeface="Helvetica" charset="0"/>
              <a:cs typeface="Helvetica" charset="0"/>
            </a:endParaRPr>
          </a:p>
        </p:txBody>
      </p:sp>
      <p:sp>
        <p:nvSpPr>
          <p:cNvPr id="8" name="TextBox 7"/>
          <p:cNvSpPr txBox="1"/>
          <p:nvPr/>
        </p:nvSpPr>
        <p:spPr>
          <a:xfrm>
            <a:off x="7557477" y="1239078"/>
            <a:ext cx="1205779" cy="251287"/>
          </a:xfrm>
          <a:prstGeom prst="rect">
            <a:avLst/>
          </a:prstGeom>
          <a:noFill/>
        </p:spPr>
        <p:txBody>
          <a:bodyPr wrap="none" rtlCol="0">
            <a:spAutoFit/>
          </a:bodyPr>
          <a:lstStyle/>
          <a:p>
            <a:r>
              <a:rPr lang="en-US" altLang="zh-CN" sz="1033" b="1" dirty="0">
                <a:latin typeface="Helvetica" charset="0"/>
                <a:ea typeface="Helvetica" charset="0"/>
                <a:cs typeface="Helvetica" charset="0"/>
              </a:rPr>
              <a:t>1866</a:t>
            </a:r>
            <a:r>
              <a:rPr lang="zh-CN" altLang="en-US" sz="1033" b="1" dirty="0">
                <a:latin typeface="Helvetica" charset="0"/>
                <a:ea typeface="Helvetica" charset="0"/>
                <a:cs typeface="Helvetica" charset="0"/>
              </a:rPr>
              <a:t> </a:t>
            </a:r>
            <a:r>
              <a:rPr lang="en-US" altLang="zh-CN" sz="1033" b="1" dirty="0">
                <a:latin typeface="Helvetica" charset="0"/>
                <a:ea typeface="Helvetica" charset="0"/>
                <a:cs typeface="Helvetica" charset="0"/>
              </a:rPr>
              <a:t>individuals</a:t>
            </a:r>
            <a:endParaRPr lang="en-US" sz="1033" b="1" dirty="0">
              <a:latin typeface="Helvetica" charset="0"/>
              <a:ea typeface="Helvetica" charset="0"/>
              <a:cs typeface="Helvetica" charset="0"/>
            </a:endParaRPr>
          </a:p>
        </p:txBody>
      </p:sp>
      <p:sp>
        <p:nvSpPr>
          <p:cNvPr id="9" name="TextBox 8"/>
          <p:cNvSpPr txBox="1"/>
          <p:nvPr/>
        </p:nvSpPr>
        <p:spPr>
          <a:xfrm>
            <a:off x="5272313" y="1869177"/>
            <a:ext cx="109004" cy="238527"/>
          </a:xfrm>
          <a:prstGeom prst="rect">
            <a:avLst/>
          </a:prstGeom>
          <a:noFill/>
        </p:spPr>
        <p:txBody>
          <a:bodyPr wrap="none" lIns="0" tIns="0" rIns="0" bIns="0" rtlCol="0">
            <a:spAutoFit/>
          </a:bodyPr>
          <a:lstStyle/>
          <a:p>
            <a:r>
              <a:rPr lang="zh-CN" altLang="en-US" sz="1550" dirty="0">
                <a:latin typeface="Helvetica" charset="0"/>
                <a:ea typeface="Helvetica" charset="0"/>
                <a:cs typeface="Helvetica" charset="0"/>
              </a:rPr>
              <a:t>≈</a:t>
            </a:r>
            <a:endParaRPr lang="en-US" sz="1550" dirty="0">
              <a:latin typeface="Helvetica" charset="0"/>
              <a:ea typeface="Helvetica" charset="0"/>
              <a:cs typeface="Helvetica" charset="0"/>
            </a:endParaRPr>
          </a:p>
        </p:txBody>
      </p:sp>
      <p:sp>
        <p:nvSpPr>
          <p:cNvPr id="14" name="TextBox 13"/>
          <p:cNvSpPr txBox="1"/>
          <p:nvPr/>
        </p:nvSpPr>
        <p:spPr>
          <a:xfrm>
            <a:off x="7599066" y="2270879"/>
            <a:ext cx="1276311" cy="251287"/>
          </a:xfrm>
          <a:prstGeom prst="rect">
            <a:avLst/>
          </a:prstGeom>
          <a:noFill/>
        </p:spPr>
        <p:txBody>
          <a:bodyPr wrap="none" rtlCol="0">
            <a:spAutoFit/>
          </a:bodyPr>
          <a:lstStyle/>
          <a:p>
            <a:r>
              <a:rPr lang="en-US" altLang="zh-CN" sz="1033" b="1" dirty="0">
                <a:latin typeface="Helvetica" charset="0"/>
                <a:ea typeface="Helvetica" charset="0"/>
                <a:cs typeface="Helvetica" charset="0"/>
              </a:rPr>
              <a:t>Cell</a:t>
            </a:r>
            <a:r>
              <a:rPr lang="zh-CN" altLang="en-US" sz="1033" b="1" dirty="0">
                <a:latin typeface="Helvetica" charset="0"/>
                <a:ea typeface="Helvetica" charset="0"/>
                <a:cs typeface="Helvetica" charset="0"/>
              </a:rPr>
              <a:t> </a:t>
            </a:r>
            <a:r>
              <a:rPr lang="en-US" altLang="zh-CN" sz="1033" b="1" dirty="0">
                <a:latin typeface="Helvetica" charset="0"/>
                <a:ea typeface="Helvetica" charset="0"/>
                <a:cs typeface="Helvetica" charset="0"/>
              </a:rPr>
              <a:t>fractions</a:t>
            </a:r>
            <a:r>
              <a:rPr lang="zh-CN" altLang="en-US" sz="1033" b="1" dirty="0">
                <a:latin typeface="Helvetica" charset="0"/>
                <a:ea typeface="Helvetica" charset="0"/>
                <a:cs typeface="Helvetica" charset="0"/>
              </a:rPr>
              <a:t> </a:t>
            </a:r>
            <a:r>
              <a:rPr lang="en-US" altLang="zh-CN" sz="1033" b="1" dirty="0">
                <a:latin typeface="Helvetica" charset="0"/>
                <a:ea typeface="Helvetica" charset="0"/>
                <a:cs typeface="Helvetica" charset="0"/>
              </a:rPr>
              <a:t>(W)</a:t>
            </a:r>
            <a:endParaRPr lang="en-US" sz="1033" b="1" dirty="0">
              <a:latin typeface="Helvetica" charset="0"/>
              <a:ea typeface="Helvetica" charset="0"/>
              <a:cs typeface="Helvetica" charset="0"/>
            </a:endParaRPr>
          </a:p>
        </p:txBody>
      </p:sp>
      <p:sp>
        <p:nvSpPr>
          <p:cNvPr id="15" name="TextBox 14"/>
          <p:cNvSpPr txBox="1"/>
          <p:nvPr/>
        </p:nvSpPr>
        <p:spPr>
          <a:xfrm>
            <a:off x="5051037" y="780140"/>
            <a:ext cx="2763898" cy="410241"/>
          </a:xfrm>
          <a:prstGeom prst="rect">
            <a:avLst/>
          </a:prstGeom>
          <a:noFill/>
          <a:ln>
            <a:noFill/>
          </a:ln>
        </p:spPr>
        <p:txBody>
          <a:bodyPr wrap="none" rtlCol="0">
            <a:spAutoFit/>
          </a:bodyPr>
          <a:lstStyle/>
          <a:p>
            <a:pPr algn="ctr"/>
            <a:r>
              <a:rPr lang="en-US" altLang="zh-CN" sz="1033" b="1" dirty="0">
                <a:latin typeface="Helvetica" charset="0"/>
                <a:ea typeface="Helvetica" charset="0"/>
                <a:cs typeface="Helvetica" charset="0"/>
              </a:rPr>
              <a:t>24</a:t>
            </a:r>
            <a:r>
              <a:rPr lang="zh-CN" altLang="en-US" sz="1033" b="1" dirty="0">
                <a:latin typeface="Helvetica" charset="0"/>
                <a:ea typeface="Helvetica" charset="0"/>
                <a:cs typeface="Helvetica" charset="0"/>
              </a:rPr>
              <a:t> </a:t>
            </a:r>
            <a:r>
              <a:rPr lang="en-US" altLang="zh-CN" sz="1033" b="1" dirty="0">
                <a:latin typeface="Helvetica" charset="0"/>
                <a:ea typeface="Helvetica" charset="0"/>
                <a:cs typeface="Helvetica" charset="0"/>
              </a:rPr>
              <a:t>selected</a:t>
            </a:r>
            <a:r>
              <a:rPr lang="zh-CN" altLang="en-US" sz="1033" b="1" dirty="0">
                <a:latin typeface="Helvetica" charset="0"/>
                <a:ea typeface="Helvetica" charset="0"/>
                <a:cs typeface="Helvetica" charset="0"/>
              </a:rPr>
              <a:t> </a:t>
            </a:r>
            <a:r>
              <a:rPr lang="en-US" altLang="zh-CN" sz="1033" b="1" dirty="0">
                <a:latin typeface="Helvetica" charset="0"/>
                <a:ea typeface="Helvetica" charset="0"/>
                <a:cs typeface="Helvetica" charset="0"/>
              </a:rPr>
              <a:t>cell</a:t>
            </a:r>
            <a:r>
              <a:rPr lang="zh-CN" altLang="en-US" sz="1033" b="1" dirty="0">
                <a:latin typeface="Helvetica" charset="0"/>
                <a:ea typeface="Helvetica" charset="0"/>
                <a:cs typeface="Helvetica" charset="0"/>
              </a:rPr>
              <a:t> </a:t>
            </a:r>
            <a:r>
              <a:rPr lang="en-US" altLang="zh-CN" sz="1033" b="1" dirty="0">
                <a:latin typeface="Helvetica" charset="0"/>
                <a:ea typeface="Helvetica" charset="0"/>
                <a:cs typeface="Helvetica" charset="0"/>
              </a:rPr>
              <a:t>types</a:t>
            </a:r>
          </a:p>
          <a:p>
            <a:r>
              <a:rPr lang="en-US" altLang="zh-CN" sz="1033" b="1" dirty="0">
                <a:latin typeface="Helvetica" charset="0"/>
                <a:ea typeface="Helvetica" charset="0"/>
                <a:cs typeface="Helvetica" charset="0"/>
              </a:rPr>
              <a:t>(</a:t>
            </a:r>
            <a:r>
              <a:rPr lang="en-US" altLang="zh-CN" sz="1033" b="1" dirty="0">
                <a:solidFill>
                  <a:srgbClr val="E75480"/>
                </a:solidFill>
                <a:latin typeface="Helvetica" charset="0"/>
                <a:ea typeface="Helvetica" charset="0"/>
                <a:cs typeface="Helvetica" charset="0"/>
              </a:rPr>
              <a:t>Neuronal</a:t>
            </a:r>
            <a:r>
              <a:rPr lang="en-US" altLang="zh-CN" sz="1033" b="1" dirty="0">
                <a:latin typeface="Helvetica" charset="0"/>
                <a:ea typeface="Helvetica" charset="0"/>
                <a:cs typeface="Helvetica" charset="0"/>
              </a:rPr>
              <a:t>, </a:t>
            </a:r>
            <a:r>
              <a:rPr lang="en-US" altLang="zh-CN" sz="1033" b="1" dirty="0" err="1">
                <a:solidFill>
                  <a:schemeClr val="tx2">
                    <a:lumMod val="60000"/>
                    <a:lumOff val="40000"/>
                  </a:schemeClr>
                </a:solidFill>
                <a:latin typeface="Helvetica" charset="0"/>
                <a:ea typeface="Helvetica" charset="0"/>
                <a:cs typeface="Helvetica" charset="0"/>
              </a:rPr>
              <a:t>NonNeuronal</a:t>
            </a:r>
            <a:r>
              <a:rPr lang="en-US" altLang="zh-CN" sz="1033" b="1" dirty="0">
                <a:latin typeface="Helvetica" charset="0"/>
                <a:ea typeface="Helvetica" charset="0"/>
                <a:cs typeface="Helvetica" charset="0"/>
              </a:rPr>
              <a:t>, </a:t>
            </a:r>
            <a:r>
              <a:rPr lang="en-US" altLang="zh-CN" sz="1033" b="1" dirty="0">
                <a:solidFill>
                  <a:srgbClr val="00B050"/>
                </a:solidFill>
                <a:latin typeface="Helvetica" charset="0"/>
                <a:ea typeface="Helvetica" charset="0"/>
                <a:cs typeface="Helvetica" charset="0"/>
              </a:rPr>
              <a:t>Developmental</a:t>
            </a:r>
            <a:r>
              <a:rPr lang="en-US" altLang="zh-CN" sz="1033" b="1" dirty="0">
                <a:latin typeface="Helvetica" charset="0"/>
                <a:ea typeface="Helvetica" charset="0"/>
                <a:cs typeface="Helvetica" charset="0"/>
              </a:rPr>
              <a:t>)</a:t>
            </a:r>
            <a:endParaRPr lang="en-US" sz="1033" b="1" dirty="0">
              <a:latin typeface="Helvetica" charset="0"/>
              <a:ea typeface="Helvetica" charset="0"/>
              <a:cs typeface="Helvetica" charset="0"/>
            </a:endParaRPr>
          </a:p>
        </p:txBody>
      </p:sp>
      <p:sp>
        <p:nvSpPr>
          <p:cNvPr id="17" name="TextBox 16"/>
          <p:cNvSpPr txBox="1"/>
          <p:nvPr/>
        </p:nvSpPr>
        <p:spPr>
          <a:xfrm>
            <a:off x="7218446" y="1861013"/>
            <a:ext cx="137255" cy="238527"/>
          </a:xfrm>
          <a:prstGeom prst="rect">
            <a:avLst/>
          </a:prstGeom>
          <a:noFill/>
        </p:spPr>
        <p:txBody>
          <a:bodyPr wrap="square" lIns="0" tIns="0" rIns="0" bIns="0" rtlCol="0">
            <a:spAutoFit/>
          </a:bodyPr>
          <a:lstStyle/>
          <a:p>
            <a:r>
              <a:rPr lang="en-US" altLang="zh-CN" sz="1550" dirty="0">
                <a:latin typeface="Helvetica" charset="0"/>
                <a:ea typeface="Helvetica" charset="0"/>
                <a:cs typeface="Helvetica" charset="0"/>
              </a:rPr>
              <a:t>×</a:t>
            </a:r>
            <a:endParaRPr lang="en-US" sz="1550" dirty="0">
              <a:latin typeface="Helvetica" charset="0"/>
              <a:ea typeface="Helvetica" charset="0"/>
              <a:cs typeface="Helvetica" charset="0"/>
            </a:endParaRPr>
          </a:p>
        </p:txBody>
      </p:sp>
      <p:sp>
        <p:nvSpPr>
          <p:cNvPr id="18" name="TextBox 17"/>
          <p:cNvSpPr txBox="1"/>
          <p:nvPr/>
        </p:nvSpPr>
        <p:spPr>
          <a:xfrm>
            <a:off x="5734806" y="2644603"/>
            <a:ext cx="1795684" cy="251287"/>
          </a:xfrm>
          <a:prstGeom prst="rect">
            <a:avLst/>
          </a:prstGeom>
          <a:noFill/>
        </p:spPr>
        <p:txBody>
          <a:bodyPr wrap="none" rtlCol="0">
            <a:spAutoFit/>
          </a:bodyPr>
          <a:lstStyle/>
          <a:p>
            <a:r>
              <a:rPr lang="en-US" altLang="zh-CN" sz="1033" b="1" dirty="0">
                <a:latin typeface="Helvetica" charset="0"/>
                <a:ea typeface="Helvetica" charset="0"/>
                <a:cs typeface="Helvetica" charset="0"/>
              </a:rPr>
              <a:t>Single</a:t>
            </a:r>
            <a:r>
              <a:rPr lang="zh-CN" altLang="en-US" sz="1033" b="1" dirty="0">
                <a:latin typeface="Helvetica" charset="0"/>
                <a:ea typeface="Helvetica" charset="0"/>
                <a:cs typeface="Helvetica" charset="0"/>
              </a:rPr>
              <a:t> </a:t>
            </a:r>
            <a:r>
              <a:rPr lang="en-US" altLang="zh-CN" sz="1033" b="1" dirty="0">
                <a:latin typeface="Helvetica" charset="0"/>
                <a:ea typeface="Helvetica" charset="0"/>
                <a:cs typeface="Helvetica" charset="0"/>
              </a:rPr>
              <a:t>cell</a:t>
            </a:r>
            <a:r>
              <a:rPr lang="zh-CN" altLang="en-US" sz="1033" b="1" dirty="0">
                <a:latin typeface="Helvetica" charset="0"/>
                <a:ea typeface="Helvetica" charset="0"/>
                <a:cs typeface="Helvetica" charset="0"/>
              </a:rPr>
              <a:t> </a:t>
            </a:r>
            <a:r>
              <a:rPr lang="en-US" altLang="zh-CN" sz="1033" b="1" dirty="0">
                <a:latin typeface="Helvetica" charset="0"/>
                <a:ea typeface="Helvetica" charset="0"/>
                <a:cs typeface="Helvetica" charset="0"/>
              </a:rPr>
              <a:t>expression</a:t>
            </a:r>
            <a:r>
              <a:rPr lang="zh-CN" altLang="en-US" sz="1033" b="1" dirty="0">
                <a:latin typeface="Helvetica" charset="0"/>
                <a:ea typeface="Helvetica" charset="0"/>
                <a:cs typeface="Helvetica" charset="0"/>
              </a:rPr>
              <a:t> </a:t>
            </a:r>
            <a:r>
              <a:rPr lang="en-US" altLang="zh-CN" sz="1033" b="1" dirty="0">
                <a:latin typeface="Helvetica" charset="0"/>
                <a:ea typeface="Helvetica" charset="0"/>
                <a:cs typeface="Helvetica" charset="0"/>
              </a:rPr>
              <a:t>(C)</a:t>
            </a:r>
            <a:endParaRPr lang="en-US" sz="1033" b="1" dirty="0">
              <a:latin typeface="Helvetica" charset="0"/>
              <a:ea typeface="Helvetica" charset="0"/>
              <a:cs typeface="Helvetica" charset="0"/>
            </a:endParaRPr>
          </a:p>
        </p:txBody>
      </p:sp>
      <p:sp>
        <p:nvSpPr>
          <p:cNvPr id="25" name="TextBox 24"/>
          <p:cNvSpPr txBox="1"/>
          <p:nvPr/>
        </p:nvSpPr>
        <p:spPr>
          <a:xfrm rot="16200000">
            <a:off x="5554353" y="1816803"/>
            <a:ext cx="772969" cy="251287"/>
          </a:xfrm>
          <a:prstGeom prst="rect">
            <a:avLst/>
          </a:prstGeom>
          <a:noFill/>
        </p:spPr>
        <p:txBody>
          <a:bodyPr wrap="none" rtlCol="0">
            <a:spAutoFit/>
          </a:bodyPr>
          <a:lstStyle/>
          <a:p>
            <a:r>
              <a:rPr lang="en-US" altLang="zh-CN" sz="1033" b="1" dirty="0">
                <a:latin typeface="Helvetica" charset="0"/>
                <a:ea typeface="Helvetica" charset="0"/>
                <a:cs typeface="Helvetica" charset="0"/>
              </a:rPr>
              <a:t>All</a:t>
            </a:r>
            <a:r>
              <a:rPr lang="zh-CN" altLang="en-US" sz="1033" b="1" dirty="0">
                <a:latin typeface="Helvetica" charset="0"/>
                <a:ea typeface="Helvetica" charset="0"/>
                <a:cs typeface="Helvetica" charset="0"/>
              </a:rPr>
              <a:t> </a:t>
            </a:r>
            <a:r>
              <a:rPr lang="en-US" altLang="zh-CN" sz="1033" b="1" dirty="0">
                <a:latin typeface="Helvetica" charset="0"/>
                <a:ea typeface="Helvetica" charset="0"/>
                <a:cs typeface="Helvetica" charset="0"/>
              </a:rPr>
              <a:t>genes</a:t>
            </a:r>
            <a:endParaRPr lang="en-US" sz="1033" b="1" dirty="0">
              <a:latin typeface="Helvetica" charset="0"/>
              <a:ea typeface="Helvetica" charset="0"/>
              <a:cs typeface="Helvetica" charset="0"/>
            </a:endParaRPr>
          </a:p>
        </p:txBody>
      </p:sp>
      <p:sp>
        <p:nvSpPr>
          <p:cNvPr id="26" name="TextBox 25"/>
          <p:cNvSpPr txBox="1"/>
          <p:nvPr/>
        </p:nvSpPr>
        <p:spPr>
          <a:xfrm rot="16200000">
            <a:off x="6643176" y="1772660"/>
            <a:ext cx="1808109" cy="251287"/>
          </a:xfrm>
          <a:prstGeom prst="rect">
            <a:avLst/>
          </a:prstGeom>
          <a:noFill/>
        </p:spPr>
        <p:txBody>
          <a:bodyPr wrap="square" rtlCol="0">
            <a:spAutoFit/>
          </a:bodyPr>
          <a:lstStyle/>
          <a:p>
            <a:r>
              <a:rPr lang="en-US" altLang="zh-CN" sz="1033" b="1" dirty="0">
                <a:latin typeface="Helvetica" charset="0"/>
                <a:ea typeface="Helvetica" charset="0"/>
                <a:cs typeface="Helvetica" charset="0"/>
              </a:rPr>
              <a:t>24</a:t>
            </a:r>
            <a:r>
              <a:rPr lang="zh-CN" altLang="en-US" sz="1033" b="1" dirty="0">
                <a:latin typeface="Helvetica" charset="0"/>
                <a:ea typeface="Helvetica" charset="0"/>
                <a:cs typeface="Helvetica" charset="0"/>
              </a:rPr>
              <a:t> </a:t>
            </a:r>
            <a:r>
              <a:rPr lang="en-US" altLang="zh-CN" sz="1033" b="1" dirty="0">
                <a:latin typeface="Helvetica" charset="0"/>
                <a:ea typeface="Helvetica" charset="0"/>
                <a:cs typeface="Helvetica" charset="0"/>
              </a:rPr>
              <a:t>selected cell</a:t>
            </a:r>
            <a:r>
              <a:rPr lang="zh-CN" altLang="en-US" sz="1033" b="1" dirty="0">
                <a:latin typeface="Helvetica" charset="0"/>
                <a:ea typeface="Helvetica" charset="0"/>
                <a:cs typeface="Helvetica" charset="0"/>
              </a:rPr>
              <a:t> </a:t>
            </a:r>
            <a:r>
              <a:rPr lang="en-US" altLang="zh-CN" sz="1033" b="1" dirty="0">
                <a:latin typeface="Helvetica" charset="0"/>
                <a:ea typeface="Helvetica" charset="0"/>
                <a:cs typeface="Helvetica" charset="0"/>
              </a:rPr>
              <a:t>types</a:t>
            </a:r>
            <a:endParaRPr lang="en-US" sz="1033" b="1" dirty="0">
              <a:latin typeface="Helvetica" charset="0"/>
              <a:ea typeface="Helvetica" charset="0"/>
              <a:cs typeface="Helvetica" charset="0"/>
            </a:endParaRPr>
          </a:p>
        </p:txBody>
      </p:sp>
      <p:sp>
        <p:nvSpPr>
          <p:cNvPr id="40" name="Rectangle 39"/>
          <p:cNvSpPr/>
          <p:nvPr/>
        </p:nvSpPr>
        <p:spPr>
          <a:xfrm rot="5400000">
            <a:off x="7965190" y="1149015"/>
            <a:ext cx="413132" cy="1026973"/>
          </a:xfrm>
          <a:prstGeom prst="rect">
            <a:avLst/>
          </a:prstGeom>
          <a:solidFill>
            <a:srgbClr val="E75480"/>
          </a:solidFill>
          <a:ln w="28575">
            <a:solidFill>
              <a:srgbClr val="E754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75">
              <a:latin typeface="Helvetica" charset="0"/>
              <a:ea typeface="Helvetica" charset="0"/>
              <a:cs typeface="Helvetica" charset="0"/>
            </a:endParaRPr>
          </a:p>
        </p:txBody>
      </p:sp>
      <p:sp>
        <p:nvSpPr>
          <p:cNvPr id="41" name="Rectangle 40"/>
          <p:cNvSpPr/>
          <p:nvPr/>
        </p:nvSpPr>
        <p:spPr>
          <a:xfrm rot="5400000">
            <a:off x="8055835" y="1508704"/>
            <a:ext cx="228533" cy="1023662"/>
          </a:xfrm>
          <a:prstGeom prst="rect">
            <a:avLst/>
          </a:prstGeom>
          <a:solidFill>
            <a:schemeClr val="tx2">
              <a:lumMod val="60000"/>
              <a:lumOff val="40000"/>
            </a:schemeClr>
          </a:solidFill>
          <a:ln w="2857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75">
              <a:latin typeface="Helvetica" charset="0"/>
              <a:ea typeface="Helvetica" charset="0"/>
              <a:cs typeface="Helvetica" charset="0"/>
            </a:endParaRPr>
          </a:p>
        </p:txBody>
      </p:sp>
      <p:sp>
        <p:nvSpPr>
          <p:cNvPr id="42" name="Rectangle 41"/>
          <p:cNvSpPr/>
          <p:nvPr/>
        </p:nvSpPr>
        <p:spPr>
          <a:xfrm rot="5400000">
            <a:off x="8128462" y="1696535"/>
            <a:ext cx="86588" cy="1026974"/>
          </a:xfrm>
          <a:prstGeom prst="rect">
            <a:avLst/>
          </a:prstGeom>
          <a:solidFill>
            <a:srgbClr val="00B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75">
              <a:latin typeface="Helvetica" charset="0"/>
              <a:ea typeface="Helvetica" charset="0"/>
              <a:cs typeface="Helvetica" charset="0"/>
            </a:endParaRPr>
          </a:p>
        </p:txBody>
      </p:sp>
      <p:sp>
        <p:nvSpPr>
          <p:cNvPr id="44" name="Rectangle 43"/>
          <p:cNvSpPr/>
          <p:nvPr/>
        </p:nvSpPr>
        <p:spPr>
          <a:xfrm>
            <a:off x="6034681" y="1245960"/>
            <a:ext cx="570697" cy="1377545"/>
          </a:xfrm>
          <a:prstGeom prst="rect">
            <a:avLst/>
          </a:prstGeom>
          <a:solidFill>
            <a:srgbClr val="E75480"/>
          </a:solidFill>
          <a:ln w="28575">
            <a:solidFill>
              <a:srgbClr val="E754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75">
              <a:latin typeface="Helvetica" charset="0"/>
              <a:ea typeface="Helvetica" charset="0"/>
              <a:cs typeface="Helvetica" charset="0"/>
            </a:endParaRPr>
          </a:p>
        </p:txBody>
      </p:sp>
      <p:sp>
        <p:nvSpPr>
          <p:cNvPr id="47" name="Rectangle 46"/>
          <p:cNvSpPr/>
          <p:nvPr/>
        </p:nvSpPr>
        <p:spPr>
          <a:xfrm>
            <a:off x="6642521" y="1245960"/>
            <a:ext cx="236150" cy="1377545"/>
          </a:xfrm>
          <a:prstGeom prst="rect">
            <a:avLst/>
          </a:prstGeom>
          <a:solidFill>
            <a:schemeClr val="tx2">
              <a:lumMod val="60000"/>
              <a:lumOff val="40000"/>
            </a:schemeClr>
          </a:solidFill>
          <a:ln w="2857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75">
              <a:latin typeface="Helvetica" charset="0"/>
              <a:ea typeface="Helvetica" charset="0"/>
              <a:cs typeface="Helvetica" charset="0"/>
            </a:endParaRPr>
          </a:p>
        </p:txBody>
      </p:sp>
      <p:sp>
        <p:nvSpPr>
          <p:cNvPr id="49" name="Rectangle 48"/>
          <p:cNvSpPr/>
          <p:nvPr/>
        </p:nvSpPr>
        <p:spPr>
          <a:xfrm>
            <a:off x="6912152" y="1253241"/>
            <a:ext cx="118076" cy="1377545"/>
          </a:xfrm>
          <a:prstGeom prst="rect">
            <a:avLst/>
          </a:prstGeom>
          <a:solidFill>
            <a:srgbClr val="00B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75">
              <a:latin typeface="Helvetica" charset="0"/>
              <a:ea typeface="Helvetica" charset="0"/>
              <a:cs typeface="Helvetica" charset="0"/>
            </a:endParaRPr>
          </a:p>
        </p:txBody>
      </p:sp>
      <p:sp>
        <p:nvSpPr>
          <p:cNvPr id="3" name="Rectangle 2"/>
          <p:cNvSpPr/>
          <p:nvPr/>
        </p:nvSpPr>
        <p:spPr>
          <a:xfrm rot="16200000">
            <a:off x="3619287" y="1481200"/>
            <a:ext cx="1377545" cy="987473"/>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75">
              <a:latin typeface="Helvetica" charset="0"/>
              <a:ea typeface="Helvetica" charset="0"/>
              <a:cs typeface="Helvetica" charset="0"/>
            </a:endParaRPr>
          </a:p>
        </p:txBody>
      </p:sp>
      <p:sp>
        <p:nvSpPr>
          <p:cNvPr id="43" name="TextBox 42"/>
          <p:cNvSpPr txBox="1"/>
          <p:nvPr/>
        </p:nvSpPr>
        <p:spPr>
          <a:xfrm>
            <a:off x="4880176" y="1663969"/>
            <a:ext cx="1101584" cy="251287"/>
          </a:xfrm>
          <a:prstGeom prst="rect">
            <a:avLst/>
          </a:prstGeom>
          <a:noFill/>
        </p:spPr>
        <p:txBody>
          <a:bodyPr wrap="none" rtlCol="0">
            <a:spAutoFit/>
          </a:bodyPr>
          <a:lstStyle/>
          <a:p>
            <a:r>
              <a:rPr lang="en-US" altLang="zh-CN" sz="1033" b="1" dirty="0">
                <a:latin typeface="Helvetica" charset="0"/>
                <a:ea typeface="Helvetica" charset="0"/>
                <a:cs typeface="Helvetica" charset="0"/>
              </a:rPr>
              <a:t>Deconvolution</a:t>
            </a:r>
            <a:endParaRPr lang="en-US" sz="1033" b="1" dirty="0">
              <a:latin typeface="Helvetica" charset="0"/>
              <a:ea typeface="Helvetica" charset="0"/>
              <a:cs typeface="Helvetica" charset="0"/>
            </a:endParaRPr>
          </a:p>
        </p:txBody>
      </p:sp>
      <p:pic>
        <p:nvPicPr>
          <p:cNvPr id="37" name="Picture 36">
            <a:extLst>
              <a:ext uri="{FF2B5EF4-FFF2-40B4-BE49-F238E27FC236}">
                <a16:creationId xmlns="" xmlns:a16="http://schemas.microsoft.com/office/drawing/2014/main" id="{066E4E25-EA13-AF4A-A45A-F5754734040C}"/>
              </a:ext>
            </a:extLst>
          </p:cNvPr>
          <p:cNvPicPr>
            <a:picLocks noChangeAspect="1"/>
          </p:cNvPicPr>
          <p:nvPr/>
        </p:nvPicPr>
        <p:blipFill rotWithShape="1">
          <a:blip r:embed="rId3"/>
          <a:srcRect r="13535"/>
          <a:stretch/>
        </p:blipFill>
        <p:spPr>
          <a:xfrm>
            <a:off x="3647034" y="3710476"/>
            <a:ext cx="3953937" cy="1486874"/>
          </a:xfrm>
          <a:prstGeom prst="rect">
            <a:avLst/>
          </a:prstGeom>
        </p:spPr>
      </p:pic>
      <p:cxnSp>
        <p:nvCxnSpPr>
          <p:cNvPr id="46" name="Straight Arrow Connector 45">
            <a:extLst>
              <a:ext uri="{FF2B5EF4-FFF2-40B4-BE49-F238E27FC236}">
                <a16:creationId xmlns="" xmlns:a16="http://schemas.microsoft.com/office/drawing/2014/main" id="{544E79E4-D907-DC4F-A995-F34E27E87104}"/>
              </a:ext>
            </a:extLst>
          </p:cNvPr>
          <p:cNvCxnSpPr>
            <a:cxnSpLocks/>
          </p:cNvCxnSpPr>
          <p:nvPr/>
        </p:nvCxnSpPr>
        <p:spPr>
          <a:xfrm flipV="1">
            <a:off x="6066481" y="2491961"/>
            <a:ext cx="2056741" cy="1318773"/>
          </a:xfrm>
          <a:prstGeom prst="straightConnector1">
            <a:avLst/>
          </a:prstGeom>
          <a:ln w="19050">
            <a:solidFill>
              <a:schemeClr val="accent3"/>
            </a:solidFill>
            <a:headEnd type="triangle" w="lg" len="lg"/>
            <a:tailEnd type="none" w="lg" len="lg"/>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 xmlns:a16="http://schemas.microsoft.com/office/drawing/2014/main" id="{8D088685-9C2F-4349-9359-1BE1B9C87230}"/>
              </a:ext>
            </a:extLst>
          </p:cNvPr>
          <p:cNvCxnSpPr>
            <a:cxnSpLocks/>
            <a:endCxn id="3" idx="1"/>
          </p:cNvCxnSpPr>
          <p:nvPr/>
        </p:nvCxnSpPr>
        <p:spPr>
          <a:xfrm flipH="1" flipV="1">
            <a:off x="4308060" y="2663709"/>
            <a:ext cx="417677" cy="1171207"/>
          </a:xfrm>
          <a:prstGeom prst="straightConnector1">
            <a:avLst/>
          </a:prstGeom>
          <a:ln w="19050">
            <a:solidFill>
              <a:schemeClr val="accent3"/>
            </a:solidFill>
            <a:headEnd type="triangle" w="lg" len="lg"/>
            <a:tailEnd type="none" w="lg" len="lg"/>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 xmlns:a16="http://schemas.microsoft.com/office/drawing/2014/main" id="{E09E6D38-CDF8-724A-A09D-53A7E9810127}"/>
              </a:ext>
            </a:extLst>
          </p:cNvPr>
          <p:cNvCxnSpPr>
            <a:cxnSpLocks/>
          </p:cNvCxnSpPr>
          <p:nvPr/>
        </p:nvCxnSpPr>
        <p:spPr>
          <a:xfrm flipV="1">
            <a:off x="6068515" y="2857813"/>
            <a:ext cx="445838" cy="977102"/>
          </a:xfrm>
          <a:prstGeom prst="straightConnector1">
            <a:avLst/>
          </a:prstGeom>
          <a:ln w="19050">
            <a:solidFill>
              <a:schemeClr val="accent3"/>
            </a:solidFill>
            <a:headEnd type="triangle" w="lg" len="lg"/>
            <a:tailEnd type="none" w="lg" len="lg"/>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 xmlns:a16="http://schemas.microsoft.com/office/drawing/2014/main" id="{A6C19312-1E81-4244-A1D0-37D4BEB4BEC0}"/>
              </a:ext>
            </a:extLst>
          </p:cNvPr>
          <p:cNvPicPr>
            <a:picLocks noChangeAspect="1"/>
          </p:cNvPicPr>
          <p:nvPr/>
        </p:nvPicPr>
        <p:blipFill>
          <a:blip r:embed="rId4"/>
          <a:stretch>
            <a:fillRect/>
          </a:stretch>
        </p:blipFill>
        <p:spPr>
          <a:xfrm>
            <a:off x="3277895" y="3406334"/>
            <a:ext cx="486128" cy="1951876"/>
          </a:xfrm>
          <a:prstGeom prst="rect">
            <a:avLst/>
          </a:prstGeom>
        </p:spPr>
      </p:pic>
      <p:sp>
        <p:nvSpPr>
          <p:cNvPr id="38" name="Title 1">
            <a:extLst>
              <a:ext uri="{FF2B5EF4-FFF2-40B4-BE49-F238E27FC236}">
                <a16:creationId xmlns="" xmlns:a16="http://schemas.microsoft.com/office/drawing/2014/main" id="{463F1F27-5141-DE48-9828-72CC1310D89D}"/>
              </a:ext>
            </a:extLst>
          </p:cNvPr>
          <p:cNvSpPr txBox="1">
            <a:spLocks/>
          </p:cNvSpPr>
          <p:nvPr/>
        </p:nvSpPr>
        <p:spPr>
          <a:xfrm>
            <a:off x="268027" y="1898304"/>
            <a:ext cx="2821650" cy="2820214"/>
          </a:xfrm>
          <a:prstGeom prst="rect">
            <a:avLst/>
          </a:prstGeom>
        </p:spPr>
        <p:txBody>
          <a:bodyPr vert="horz" lIns="68580" tIns="34290" rIns="68580" bIns="3429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20000"/>
              </a:lnSpc>
            </a:pPr>
            <a:r>
              <a:rPr lang="en-US" sz="2000" dirty="0">
                <a:solidFill>
                  <a:srgbClr val="002060"/>
                </a:solidFill>
              </a:rPr>
              <a:t>Single-cell deconvolution </a:t>
            </a:r>
            <a:r>
              <a:rPr lang="en-US" sz="2000" dirty="0" smtClean="0">
                <a:solidFill>
                  <a:srgbClr val="002060"/>
                </a:solidFill>
              </a:rPr>
              <a:t>:</a:t>
            </a:r>
            <a:r>
              <a:rPr lang="en-US" sz="2400" dirty="0" smtClean="0">
                <a:solidFill>
                  <a:srgbClr val="002060"/>
                </a:solidFill>
              </a:rPr>
              <a:t> </a:t>
            </a:r>
            <a:endParaRPr lang="en-US" sz="2400" dirty="0">
              <a:solidFill>
                <a:srgbClr val="002060"/>
              </a:solidFill>
            </a:endParaRPr>
          </a:p>
          <a:p>
            <a:pPr algn="l">
              <a:lnSpc>
                <a:spcPct val="120000"/>
              </a:lnSpc>
            </a:pPr>
            <a:endParaRPr lang="en-US" sz="2400" dirty="0">
              <a:solidFill>
                <a:srgbClr val="002060"/>
              </a:solidFill>
            </a:endParaRPr>
          </a:p>
          <a:p>
            <a:pPr algn="l">
              <a:lnSpc>
                <a:spcPct val="120000"/>
              </a:lnSpc>
            </a:pPr>
            <a:r>
              <a:rPr lang="en-US" sz="2400" dirty="0">
                <a:solidFill>
                  <a:srgbClr val="002060"/>
                </a:solidFill>
              </a:rPr>
              <a:t>Supervised learning to estimate cell fractions</a:t>
            </a:r>
          </a:p>
        </p:txBody>
      </p:sp>
      <p:sp>
        <p:nvSpPr>
          <p:cNvPr id="51" name="TextBox 50">
            <a:extLst>
              <a:ext uri="{FF2B5EF4-FFF2-40B4-BE49-F238E27FC236}">
                <a16:creationId xmlns="" xmlns:a16="http://schemas.microsoft.com/office/drawing/2014/main" id="{796B1BED-202E-FB4E-AE2A-AA7D9CE6B2DB}"/>
              </a:ext>
            </a:extLst>
          </p:cNvPr>
          <p:cNvSpPr txBox="1"/>
          <p:nvPr/>
        </p:nvSpPr>
        <p:spPr>
          <a:xfrm>
            <a:off x="4450939" y="5278563"/>
            <a:ext cx="3148127" cy="507831"/>
          </a:xfrm>
          <a:prstGeom prst="rect">
            <a:avLst/>
          </a:prstGeom>
          <a:noFill/>
        </p:spPr>
        <p:txBody>
          <a:bodyPr wrap="square" rtlCol="0">
            <a:spAutoFit/>
          </a:bodyPr>
          <a:lstStyle/>
          <a:p>
            <a:r>
              <a:rPr lang="en-US" sz="1350" dirty="0"/>
              <a:t>Individual and cross-population reconstruction accuracy via deconvolution</a:t>
            </a:r>
          </a:p>
        </p:txBody>
      </p:sp>
      <p:sp>
        <p:nvSpPr>
          <p:cNvPr id="10" name="TextBox 9">
            <a:extLst>
              <a:ext uri="{FF2B5EF4-FFF2-40B4-BE49-F238E27FC236}">
                <a16:creationId xmlns="" xmlns:a16="http://schemas.microsoft.com/office/drawing/2014/main" id="{AE702886-A2DF-154B-8F75-331C184C64A4}"/>
              </a:ext>
            </a:extLst>
          </p:cNvPr>
          <p:cNvSpPr txBox="1"/>
          <p:nvPr/>
        </p:nvSpPr>
        <p:spPr>
          <a:xfrm>
            <a:off x="7599066" y="4303020"/>
            <a:ext cx="1257075" cy="415498"/>
          </a:xfrm>
          <a:prstGeom prst="rect">
            <a:avLst/>
          </a:prstGeom>
          <a:noFill/>
        </p:spPr>
        <p:txBody>
          <a:bodyPr wrap="none" rtlCol="0">
            <a:spAutoFit/>
          </a:bodyPr>
          <a:lstStyle/>
          <a:p>
            <a:r>
              <a:rPr lang="en-US" sz="2100" dirty="0">
                <a:latin typeface="Arial" panose="020B0604020202020204" pitchFamily="34" charset="0"/>
                <a:cs typeface="Arial" panose="020B0604020202020204" pitchFamily="34" charset="0"/>
              </a:rPr>
              <a:t>88%±4%</a:t>
            </a:r>
          </a:p>
        </p:txBody>
      </p:sp>
      <p:sp>
        <p:nvSpPr>
          <p:cNvPr id="29" name="Rectangle 28">
            <a:extLst>
              <a:ext uri="{FF2B5EF4-FFF2-40B4-BE49-F238E27FC236}">
                <a16:creationId xmlns="" xmlns:a16="http://schemas.microsoft.com/office/drawing/2014/main" id="{55317040-299C-DA47-BE06-20B166F740B8}"/>
              </a:ext>
            </a:extLst>
          </p:cNvPr>
          <p:cNvSpPr/>
          <p:nvPr/>
        </p:nvSpPr>
        <p:spPr>
          <a:xfrm>
            <a:off x="6834367" y="6518927"/>
            <a:ext cx="2077813" cy="276999"/>
          </a:xfrm>
          <a:prstGeom prst="rect">
            <a:avLst/>
          </a:prstGeom>
        </p:spPr>
        <p:txBody>
          <a:bodyPr wrap="none">
            <a:spAutoFit/>
          </a:bodyPr>
          <a:lstStyle/>
          <a:p>
            <a:r>
              <a:rPr lang="en" dirty="0">
                <a:solidFill>
                  <a:schemeClr val="bg1">
                    <a:lumMod val="50000"/>
                  </a:schemeClr>
                </a:solidFill>
              </a:rPr>
              <a:t>[Wang et al. (‘18) </a:t>
            </a:r>
            <a:r>
              <a:rPr lang="en-US" dirty="0">
                <a:solidFill>
                  <a:schemeClr val="bg1">
                    <a:lumMod val="50000"/>
                  </a:schemeClr>
                </a:solidFill>
              </a:rPr>
              <a:t>Science]</a:t>
            </a:r>
          </a:p>
        </p:txBody>
      </p:sp>
    </p:spTree>
    <p:extLst>
      <p:ext uri="{BB962C8B-B14F-4D97-AF65-F5344CB8AC3E}">
        <p14:creationId xmlns:p14="http://schemas.microsoft.com/office/powerpoint/2010/main" val="1403305739"/>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E48EE6B-968E-B54F-9CC7-CCE25D44ED47}"/>
              </a:ext>
            </a:extLst>
          </p:cNvPr>
          <p:cNvSpPr>
            <a:spLocks noGrp="1"/>
          </p:cNvSpPr>
          <p:nvPr>
            <p:ph type="title"/>
          </p:nvPr>
        </p:nvSpPr>
        <p:spPr>
          <a:xfrm>
            <a:off x="419100" y="1142162"/>
            <a:ext cx="8305800" cy="994172"/>
          </a:xfrm>
        </p:spPr>
        <p:txBody>
          <a:bodyPr>
            <a:normAutofit/>
          </a:bodyPr>
          <a:lstStyle/>
          <a:p>
            <a:r>
              <a:rPr lang="en-US" sz="2800" dirty="0"/>
              <a:t>Different neuronal &amp; glial cell </a:t>
            </a:r>
            <a:br>
              <a:rPr lang="en-US" sz="2800" dirty="0"/>
            </a:br>
            <a:r>
              <a:rPr lang="en-US" sz="2800" dirty="0"/>
              <a:t>fractions across disorders</a:t>
            </a:r>
          </a:p>
        </p:txBody>
      </p:sp>
      <p:pic>
        <p:nvPicPr>
          <p:cNvPr id="8" name="Content Placeholder 7">
            <a:extLst>
              <a:ext uri="{FF2B5EF4-FFF2-40B4-BE49-F238E27FC236}">
                <a16:creationId xmlns="" xmlns:a16="http://schemas.microsoft.com/office/drawing/2014/main" id="{9219EF17-7456-C440-9E22-BAF0A041E3DA}"/>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30965"/>
          <a:stretch/>
        </p:blipFill>
        <p:spPr>
          <a:xfrm>
            <a:off x="215309" y="3119438"/>
            <a:ext cx="8713383" cy="1610393"/>
          </a:xfrm>
        </p:spPr>
      </p:pic>
      <p:sp>
        <p:nvSpPr>
          <p:cNvPr id="9" name="TextBox 8">
            <a:extLst>
              <a:ext uri="{FF2B5EF4-FFF2-40B4-BE49-F238E27FC236}">
                <a16:creationId xmlns="" xmlns:a16="http://schemas.microsoft.com/office/drawing/2014/main" id="{2450F195-0727-A14A-BADB-4E60AC324A69}"/>
              </a:ext>
            </a:extLst>
          </p:cNvPr>
          <p:cNvSpPr txBox="1"/>
          <p:nvPr/>
        </p:nvSpPr>
        <p:spPr>
          <a:xfrm>
            <a:off x="215309" y="5205104"/>
            <a:ext cx="3074670" cy="507831"/>
          </a:xfrm>
          <a:prstGeom prst="rect">
            <a:avLst/>
          </a:prstGeom>
          <a:noFill/>
        </p:spPr>
        <p:txBody>
          <a:bodyPr wrap="square" rtlCol="0">
            <a:spAutoFit/>
          </a:bodyPr>
          <a:lstStyle/>
          <a:p>
            <a:r>
              <a:rPr lang="en-US" sz="1350" b="0" dirty="0"/>
              <a:t>Excitatory to Inhibitory imbalance at neuronal subtype level for ASD*</a:t>
            </a:r>
          </a:p>
        </p:txBody>
      </p:sp>
      <p:sp>
        <p:nvSpPr>
          <p:cNvPr id="12" name="Rectangle 11">
            <a:extLst>
              <a:ext uri="{FF2B5EF4-FFF2-40B4-BE49-F238E27FC236}">
                <a16:creationId xmlns="" xmlns:a16="http://schemas.microsoft.com/office/drawing/2014/main" id="{718BE72F-4DD8-B649-9AD2-9F4539296F1E}"/>
              </a:ext>
            </a:extLst>
          </p:cNvPr>
          <p:cNvSpPr/>
          <p:nvPr/>
        </p:nvSpPr>
        <p:spPr>
          <a:xfrm>
            <a:off x="215309" y="5761434"/>
            <a:ext cx="5772150" cy="207749"/>
          </a:xfrm>
          <a:prstGeom prst="rect">
            <a:avLst/>
          </a:prstGeom>
        </p:spPr>
        <p:txBody>
          <a:bodyPr wrap="square">
            <a:spAutoFit/>
          </a:bodyPr>
          <a:lstStyle/>
          <a:p>
            <a:pPr lvl="0">
              <a:defRPr/>
            </a:pPr>
            <a:r>
              <a:rPr lang="en-US" sz="750" dirty="0"/>
              <a:t>* Rubenstein et al., Model of autism: increased ratio of excitation/inhibition in key neural systems, Genes Brain </a:t>
            </a:r>
            <a:r>
              <a:rPr lang="en-US" sz="750" dirty="0" err="1"/>
              <a:t>Behav</a:t>
            </a:r>
            <a:r>
              <a:rPr lang="en-US" sz="750" dirty="0"/>
              <a:t>. 2003</a:t>
            </a:r>
          </a:p>
        </p:txBody>
      </p:sp>
      <p:sp>
        <p:nvSpPr>
          <p:cNvPr id="3" name="TextBox 2">
            <a:extLst>
              <a:ext uri="{FF2B5EF4-FFF2-40B4-BE49-F238E27FC236}">
                <a16:creationId xmlns="" xmlns:a16="http://schemas.microsoft.com/office/drawing/2014/main" id="{D3C91423-9A48-2149-A4BF-9723B3CE5A3D}"/>
              </a:ext>
            </a:extLst>
          </p:cNvPr>
          <p:cNvSpPr txBox="1"/>
          <p:nvPr/>
        </p:nvSpPr>
        <p:spPr>
          <a:xfrm>
            <a:off x="2203224" y="2670851"/>
            <a:ext cx="582211"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Ex5</a:t>
            </a:r>
          </a:p>
        </p:txBody>
      </p:sp>
      <p:sp>
        <p:nvSpPr>
          <p:cNvPr id="5" name="TextBox 4">
            <a:extLst>
              <a:ext uri="{FF2B5EF4-FFF2-40B4-BE49-F238E27FC236}">
                <a16:creationId xmlns="" xmlns:a16="http://schemas.microsoft.com/office/drawing/2014/main" id="{6032B2AF-B771-3344-8250-89FBEED989E5}"/>
              </a:ext>
            </a:extLst>
          </p:cNvPr>
          <p:cNvSpPr txBox="1"/>
          <p:nvPr/>
        </p:nvSpPr>
        <p:spPr>
          <a:xfrm>
            <a:off x="4824502" y="2670851"/>
            <a:ext cx="505267"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In6</a:t>
            </a:r>
          </a:p>
        </p:txBody>
      </p:sp>
      <p:sp>
        <p:nvSpPr>
          <p:cNvPr id="6" name="TextBox 5">
            <a:extLst>
              <a:ext uri="{FF2B5EF4-FFF2-40B4-BE49-F238E27FC236}">
                <a16:creationId xmlns="" xmlns:a16="http://schemas.microsoft.com/office/drawing/2014/main" id="{DB407A9A-4587-B044-AF9E-D039FA5335BD}"/>
              </a:ext>
            </a:extLst>
          </p:cNvPr>
          <p:cNvSpPr txBox="1"/>
          <p:nvPr/>
        </p:nvSpPr>
        <p:spPr>
          <a:xfrm>
            <a:off x="7279475" y="2670851"/>
            <a:ext cx="580608" cy="276999"/>
          </a:xfrm>
          <a:prstGeom prst="rect">
            <a:avLst/>
          </a:prstGeom>
          <a:noFill/>
        </p:spPr>
        <p:txBody>
          <a:bodyPr wrap="none" rtlCol="0">
            <a:spAutoFit/>
          </a:bodyPr>
          <a:lstStyle/>
          <a:p>
            <a:r>
              <a:rPr lang="en-US">
                <a:latin typeface="Arial" panose="020B0604020202020204" pitchFamily="34" charset="0"/>
                <a:cs typeface="Arial" panose="020B0604020202020204" pitchFamily="34" charset="0"/>
              </a:rPr>
              <a:t>Oligo</a:t>
            </a:r>
            <a:endParaRPr lang="en-US" dirty="0">
              <a:latin typeface="Arial" panose="020B0604020202020204" pitchFamily="34" charset="0"/>
              <a:cs typeface="Arial" panose="020B0604020202020204" pitchFamily="34" charset="0"/>
            </a:endParaRPr>
          </a:p>
        </p:txBody>
      </p:sp>
      <p:sp>
        <p:nvSpPr>
          <p:cNvPr id="10" name="Rectangle 9">
            <a:extLst>
              <a:ext uri="{FF2B5EF4-FFF2-40B4-BE49-F238E27FC236}">
                <a16:creationId xmlns="" xmlns:a16="http://schemas.microsoft.com/office/drawing/2014/main" id="{06A00B66-F4CB-3E4B-8C4F-DC0249A3EED8}"/>
              </a:ext>
            </a:extLst>
          </p:cNvPr>
          <p:cNvSpPr/>
          <p:nvPr/>
        </p:nvSpPr>
        <p:spPr>
          <a:xfrm>
            <a:off x="6834367" y="6518927"/>
            <a:ext cx="2077813" cy="276999"/>
          </a:xfrm>
          <a:prstGeom prst="rect">
            <a:avLst/>
          </a:prstGeom>
        </p:spPr>
        <p:txBody>
          <a:bodyPr wrap="none">
            <a:spAutoFit/>
          </a:bodyPr>
          <a:lstStyle/>
          <a:p>
            <a:r>
              <a:rPr lang="en" dirty="0">
                <a:solidFill>
                  <a:schemeClr val="bg1">
                    <a:lumMod val="50000"/>
                  </a:schemeClr>
                </a:solidFill>
              </a:rPr>
              <a:t>[Wang et al. (‘18) </a:t>
            </a:r>
            <a:r>
              <a:rPr lang="en-US" dirty="0">
                <a:solidFill>
                  <a:schemeClr val="bg1">
                    <a:lumMod val="50000"/>
                  </a:schemeClr>
                </a:solidFill>
              </a:rPr>
              <a:t>Science]</a:t>
            </a:r>
          </a:p>
        </p:txBody>
      </p:sp>
    </p:spTree>
    <p:extLst>
      <p:ext uri="{BB962C8B-B14F-4D97-AF65-F5344CB8AC3E}">
        <p14:creationId xmlns:p14="http://schemas.microsoft.com/office/powerpoint/2010/main" val="2140335407"/>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Title 1"/>
          <p:cNvSpPr>
            <a:spLocks noGrp="1"/>
          </p:cNvSpPr>
          <p:nvPr>
            <p:ph type="title"/>
          </p:nvPr>
        </p:nvSpPr>
        <p:spPr>
          <a:xfrm>
            <a:off x="15876" y="376072"/>
            <a:ext cx="9112248" cy="684212"/>
          </a:xfrm>
        </p:spPr>
        <p:txBody>
          <a:bodyPr/>
          <a:lstStyle/>
          <a:p>
            <a:pPr>
              <a:defRPr/>
            </a:pPr>
            <a:r>
              <a:rPr lang="en-US" sz="1800" dirty="0">
                <a:solidFill>
                  <a:schemeClr val="bg1">
                    <a:lumMod val="50000"/>
                  </a:schemeClr>
                </a:solidFill>
                <a:ea typeface="ＭＳ Ｐゴシック" charset="0"/>
                <a:cs typeface="ＭＳ Ｐゴシック" charset="0"/>
              </a:rPr>
              <a:t> Interpretable deep learning </a:t>
            </a:r>
            <a:r>
              <a:rPr lang="en-US" sz="1800" dirty="0" smtClean="0">
                <a:solidFill>
                  <a:schemeClr val="bg1">
                    <a:lumMod val="50000"/>
                  </a:schemeClr>
                </a:solidFill>
                <a:ea typeface="ＭＳ Ｐゴシック" charset="0"/>
                <a:cs typeface="ＭＳ Ｐゴシック" charset="0"/>
              </a:rPr>
              <a:t>model, </a:t>
            </a:r>
            <a:r>
              <a:rPr lang="en-US" sz="1800" dirty="0">
                <a:solidFill>
                  <a:schemeClr val="bg1">
                    <a:lumMod val="50000"/>
                  </a:schemeClr>
                </a:solidFill>
                <a:ea typeface="ＭＳ Ｐゴシック" charset="0"/>
                <a:cs typeface="ＭＳ Ｐゴシック" charset="0"/>
              </a:rPr>
              <a:t>embedding </a:t>
            </a:r>
            <a:r>
              <a:rPr lang="en-US" sz="1800" dirty="0" smtClean="0">
                <a:solidFill>
                  <a:schemeClr val="bg1">
                    <a:lumMod val="50000"/>
                  </a:schemeClr>
                </a:solidFill>
                <a:ea typeface="ＭＳ Ｐゴシック" charset="0"/>
                <a:cs typeface="ＭＳ Ｐゴシック" charset="0"/>
              </a:rPr>
              <a:t>the gene </a:t>
            </a:r>
            <a:r>
              <a:rPr lang="en-US" sz="1800" dirty="0">
                <a:solidFill>
                  <a:schemeClr val="bg1">
                    <a:lumMod val="50000"/>
                  </a:schemeClr>
                </a:solidFill>
                <a:ea typeface="ＭＳ Ｐゴシック" charset="0"/>
                <a:cs typeface="ＭＳ Ｐゴシック" charset="0"/>
              </a:rPr>
              <a:t>regulatory </a:t>
            </a:r>
            <a:r>
              <a:rPr lang="en-US" sz="1800" dirty="0" smtClean="0">
                <a:solidFill>
                  <a:schemeClr val="bg1">
                    <a:lumMod val="50000"/>
                  </a:schemeClr>
                </a:solidFill>
                <a:ea typeface="ＭＳ Ｐゴシック" charset="0"/>
                <a:cs typeface="ＭＳ Ｐゴシック" charset="0"/>
              </a:rPr>
              <a:t>network, </a:t>
            </a:r>
            <a:br>
              <a:rPr lang="en-US" sz="1800" dirty="0" smtClean="0">
                <a:solidFill>
                  <a:schemeClr val="bg1">
                    <a:lumMod val="50000"/>
                  </a:schemeClr>
                </a:solidFill>
                <a:ea typeface="ＭＳ Ｐゴシック" charset="0"/>
                <a:cs typeface="ＭＳ Ｐゴシック" charset="0"/>
              </a:rPr>
            </a:br>
            <a:r>
              <a:rPr lang="en-US" sz="1800" dirty="0" smtClean="0">
                <a:solidFill>
                  <a:schemeClr val="bg1">
                    <a:lumMod val="50000"/>
                  </a:schemeClr>
                </a:solidFill>
                <a:ea typeface="ＭＳ Ｐゴシック" charset="0"/>
                <a:cs typeface="ＭＳ Ｐゴシック" charset="0"/>
              </a:rPr>
              <a:t>for </a:t>
            </a:r>
            <a:r>
              <a:rPr lang="en-US" sz="1800" dirty="0">
                <a:solidFill>
                  <a:schemeClr val="bg1">
                    <a:lumMod val="50000"/>
                  </a:schemeClr>
                </a:solidFill>
                <a:ea typeface="ＭＳ Ｐゴシック" charset="0"/>
                <a:cs typeface="ＭＳ Ｐゴシック" charset="0"/>
              </a:rPr>
              <a:t>understanding functional genomics in neuropsychiatric disorders</a:t>
            </a:r>
            <a:endParaRPr lang="en-US" sz="1800" dirty="0">
              <a:ea typeface="ＭＳ Ｐゴシック" charset="0"/>
              <a:cs typeface="ＭＳ Ｐゴシック" charset="0"/>
            </a:endParaRPr>
          </a:p>
        </p:txBody>
      </p:sp>
      <p:sp>
        <p:nvSpPr>
          <p:cNvPr id="54274" name="Content Placeholder 2"/>
          <p:cNvSpPr>
            <a:spLocks noGrp="1"/>
          </p:cNvSpPr>
          <p:nvPr>
            <p:ph sz="half" idx="1"/>
          </p:nvPr>
        </p:nvSpPr>
        <p:spPr>
          <a:xfrm>
            <a:off x="86673" y="1328717"/>
            <a:ext cx="8902947" cy="6116638"/>
          </a:xfrm>
        </p:spPr>
        <p:txBody>
          <a:bodyPr/>
          <a:lstStyle/>
          <a:p>
            <a:r>
              <a:rPr lang="en-US" altLang="en-US" sz="2100" dirty="0" smtClean="0">
                <a:solidFill>
                  <a:schemeClr val="tx1">
                    <a:lumMod val="65000"/>
                    <a:lumOff val="35000"/>
                  </a:schemeClr>
                </a:solidFill>
                <a:ea typeface="ＭＳ Ｐゴシック" charset="-128"/>
              </a:rPr>
              <a:t>Construction </a:t>
            </a:r>
            <a:r>
              <a:rPr lang="en-US" altLang="en-US" sz="2100" dirty="0">
                <a:solidFill>
                  <a:schemeClr val="tx1">
                    <a:lumMod val="65000"/>
                    <a:lumOff val="35000"/>
                  </a:schemeClr>
                </a:solidFill>
                <a:ea typeface="ＭＳ Ｐゴシック" charset="-128"/>
              </a:rPr>
              <a:t>of an adult brain resource with 1866 </a:t>
            </a:r>
            <a:r>
              <a:rPr lang="en-US" altLang="en-US" sz="2100" dirty="0" smtClean="0">
                <a:solidFill>
                  <a:schemeClr val="tx1">
                    <a:lumMod val="65000"/>
                    <a:lumOff val="35000"/>
                  </a:schemeClr>
                </a:solidFill>
                <a:ea typeface="ＭＳ Ｐゴシック" charset="-128"/>
              </a:rPr>
              <a:t>individuals</a:t>
            </a:r>
            <a:endParaRPr lang="en-US" altLang="en-US" sz="2100" dirty="0">
              <a:solidFill>
                <a:schemeClr val="tx1">
                  <a:lumMod val="65000"/>
                  <a:lumOff val="35000"/>
                </a:schemeClr>
              </a:solidFill>
              <a:ea typeface="ＭＳ Ｐゴシック" charset="-128"/>
            </a:endParaRPr>
          </a:p>
          <a:p>
            <a:r>
              <a:rPr lang="en-US" altLang="en-US" sz="2100" dirty="0">
                <a:solidFill>
                  <a:schemeClr val="tx1">
                    <a:lumMod val="65000"/>
                    <a:lumOff val="35000"/>
                  </a:schemeClr>
                </a:solidFill>
                <a:ea typeface="ＭＳ Ｐゴシック" charset="-128"/>
              </a:rPr>
              <a:t>Using the changing proportions of cell types </a:t>
            </a:r>
            <a:r>
              <a:rPr lang="en-US" altLang="en-US" sz="2100" dirty="0" smtClean="0">
                <a:solidFill>
                  <a:schemeClr val="tx1">
                    <a:lumMod val="65000"/>
                    <a:lumOff val="35000"/>
                  </a:schemeClr>
                </a:solidFill>
                <a:ea typeface="ＭＳ Ｐゴシック" charset="-128"/>
              </a:rPr>
              <a:t/>
            </a:r>
            <a:br>
              <a:rPr lang="en-US" altLang="en-US" sz="2100" dirty="0" smtClean="0">
                <a:solidFill>
                  <a:schemeClr val="tx1">
                    <a:lumMod val="65000"/>
                    <a:lumOff val="35000"/>
                  </a:schemeClr>
                </a:solidFill>
                <a:ea typeface="ＭＳ Ｐゴシック" charset="-128"/>
              </a:rPr>
            </a:br>
            <a:r>
              <a:rPr lang="en-US" altLang="en-US" sz="2100" dirty="0" smtClean="0">
                <a:solidFill>
                  <a:schemeClr val="tx1">
                    <a:lumMod val="65000"/>
                    <a:lumOff val="35000"/>
                  </a:schemeClr>
                </a:solidFill>
                <a:ea typeface="ＭＳ Ｐゴシック" charset="-128"/>
              </a:rPr>
              <a:t>(</a:t>
            </a:r>
            <a:r>
              <a:rPr lang="en-US" altLang="en-US" sz="2100" dirty="0">
                <a:solidFill>
                  <a:schemeClr val="tx1">
                    <a:lumMod val="65000"/>
                    <a:lumOff val="35000"/>
                  </a:schemeClr>
                </a:solidFill>
                <a:ea typeface="ＭＳ Ｐゴシック" charset="-128"/>
              </a:rPr>
              <a:t>via </a:t>
            </a:r>
            <a:r>
              <a:rPr lang="en-US" altLang="en-US" sz="2100" b="1" dirty="0">
                <a:solidFill>
                  <a:srgbClr val="FFC000"/>
                </a:solidFill>
                <a:ea typeface="ＭＳ Ｐゴシック" charset="-128"/>
              </a:rPr>
              <a:t>single-cell deconvolution</a:t>
            </a:r>
            <a:r>
              <a:rPr lang="en-US" altLang="en-US" sz="2100" dirty="0">
                <a:solidFill>
                  <a:schemeClr val="tx1">
                    <a:lumMod val="65000"/>
                    <a:lumOff val="35000"/>
                  </a:schemeClr>
                </a:solidFill>
                <a:ea typeface="ＭＳ Ｐゴシック" charset="-128"/>
              </a:rPr>
              <a:t>) </a:t>
            </a:r>
            <a:r>
              <a:rPr lang="en-US" altLang="en-US" sz="2100" dirty="0" smtClean="0">
                <a:solidFill>
                  <a:schemeClr val="tx1">
                    <a:lumMod val="65000"/>
                    <a:lumOff val="35000"/>
                  </a:schemeClr>
                </a:solidFill>
                <a:ea typeface="ＭＳ Ｐゴシック" charset="-128"/>
              </a:rPr>
              <a:t/>
            </a:r>
            <a:br>
              <a:rPr lang="en-US" altLang="en-US" sz="2100" dirty="0" smtClean="0">
                <a:solidFill>
                  <a:schemeClr val="tx1">
                    <a:lumMod val="65000"/>
                    <a:lumOff val="35000"/>
                  </a:schemeClr>
                </a:solidFill>
                <a:ea typeface="ＭＳ Ｐゴシック" charset="-128"/>
              </a:rPr>
            </a:br>
            <a:r>
              <a:rPr lang="en-US" altLang="en-US" sz="2100" dirty="0" smtClean="0">
                <a:solidFill>
                  <a:schemeClr val="tx1">
                    <a:lumMod val="65000"/>
                    <a:lumOff val="35000"/>
                  </a:schemeClr>
                </a:solidFill>
                <a:ea typeface="ＭＳ Ｐゴシック" charset="-128"/>
              </a:rPr>
              <a:t>to </a:t>
            </a:r>
            <a:r>
              <a:rPr lang="en-US" altLang="en-US" sz="2100" dirty="0">
                <a:solidFill>
                  <a:schemeClr val="tx1">
                    <a:lumMod val="65000"/>
                    <a:lumOff val="35000"/>
                  </a:schemeClr>
                </a:solidFill>
                <a:ea typeface="ＭＳ Ｐゴシック" charset="-128"/>
              </a:rPr>
              <a:t>account for </a:t>
            </a:r>
            <a:r>
              <a:rPr lang="en-US" altLang="en-US" sz="2100" dirty="0" smtClean="0">
                <a:solidFill>
                  <a:schemeClr val="tx1">
                    <a:lumMod val="65000"/>
                    <a:lumOff val="35000"/>
                  </a:schemeClr>
                </a:solidFill>
                <a:ea typeface="ＭＳ Ｐゴシック" charset="-128"/>
              </a:rPr>
              <a:t>expression </a:t>
            </a:r>
            <a:r>
              <a:rPr lang="en-US" altLang="en-US" sz="2100" dirty="0">
                <a:solidFill>
                  <a:schemeClr val="tx1">
                    <a:lumMod val="65000"/>
                    <a:lumOff val="35000"/>
                  </a:schemeClr>
                </a:solidFill>
                <a:ea typeface="ＭＳ Ｐゴシック" charset="-128"/>
              </a:rPr>
              <a:t>variation across a </a:t>
            </a:r>
            <a:r>
              <a:rPr lang="en-US" altLang="en-US" sz="2100" dirty="0" smtClean="0">
                <a:solidFill>
                  <a:schemeClr val="tx1">
                    <a:lumMod val="65000"/>
                    <a:lumOff val="35000"/>
                  </a:schemeClr>
                </a:solidFill>
                <a:ea typeface="ＭＳ Ｐゴシック" charset="-128"/>
              </a:rPr>
              <a:t>population</a:t>
            </a:r>
            <a:endParaRPr lang="en-US" altLang="en-US" sz="2100" dirty="0">
              <a:solidFill>
                <a:schemeClr val="tx1">
                  <a:lumMod val="65000"/>
                  <a:lumOff val="35000"/>
                </a:schemeClr>
              </a:solidFill>
              <a:ea typeface="ＭＳ Ｐゴシック" charset="-128"/>
            </a:endParaRPr>
          </a:p>
          <a:p>
            <a:r>
              <a:rPr lang="en-US" altLang="en-US" sz="2100" dirty="0">
                <a:solidFill>
                  <a:schemeClr val="tx1">
                    <a:lumMod val="65000"/>
                    <a:lumOff val="35000"/>
                  </a:schemeClr>
                </a:solidFill>
                <a:ea typeface="ＭＳ Ｐゴシック" charset="-128"/>
              </a:rPr>
              <a:t>Large-scale processing defines ~79K PFC </a:t>
            </a:r>
            <a:br>
              <a:rPr lang="en-US" altLang="en-US" sz="2100" dirty="0">
                <a:solidFill>
                  <a:schemeClr val="tx1">
                    <a:lumMod val="65000"/>
                    <a:lumOff val="35000"/>
                  </a:schemeClr>
                </a:solidFill>
                <a:ea typeface="ＭＳ Ｐゴシック" charset="-128"/>
              </a:rPr>
            </a:br>
            <a:r>
              <a:rPr lang="en-US" altLang="en-US" sz="2100" b="1" dirty="0">
                <a:solidFill>
                  <a:srgbClr val="FFC000"/>
                </a:solidFill>
                <a:ea typeface="ＭＳ Ｐゴシック" charset="-128"/>
              </a:rPr>
              <a:t>enhancers &amp; creates a comprehensive QTL</a:t>
            </a:r>
            <a:r>
              <a:rPr lang="en-US" altLang="en-US" sz="2100" b="1" dirty="0">
                <a:solidFill>
                  <a:schemeClr val="tx1">
                    <a:lumMod val="65000"/>
                    <a:lumOff val="35000"/>
                  </a:schemeClr>
                </a:solidFill>
                <a:ea typeface="ＭＳ Ｐゴシック" charset="-128"/>
              </a:rPr>
              <a:t> </a:t>
            </a:r>
            <a:r>
              <a:rPr lang="en-US" altLang="en-US" sz="2100" dirty="0">
                <a:solidFill>
                  <a:schemeClr val="tx1">
                    <a:lumMod val="65000"/>
                    <a:lumOff val="35000"/>
                  </a:schemeClr>
                </a:solidFill>
                <a:ea typeface="ＭＳ Ｐゴシック" charset="-128"/>
              </a:rPr>
              <a:t>resource </a:t>
            </a:r>
            <a:r>
              <a:rPr lang="en-US" altLang="en-US" sz="2100" dirty="0" smtClean="0">
                <a:solidFill>
                  <a:schemeClr val="tx1">
                    <a:lumMod val="65000"/>
                    <a:lumOff val="35000"/>
                  </a:schemeClr>
                </a:solidFill>
                <a:ea typeface="ＭＳ Ｐゴシック" charset="-128"/>
              </a:rPr>
              <a:t/>
            </a:r>
            <a:br>
              <a:rPr lang="en-US" altLang="en-US" sz="2100" dirty="0" smtClean="0">
                <a:solidFill>
                  <a:schemeClr val="tx1">
                    <a:lumMod val="65000"/>
                    <a:lumOff val="35000"/>
                  </a:schemeClr>
                </a:solidFill>
                <a:ea typeface="ＭＳ Ｐゴシック" charset="-128"/>
              </a:rPr>
            </a:br>
            <a:r>
              <a:rPr lang="en-US" altLang="en-US" sz="2100" dirty="0" smtClean="0">
                <a:solidFill>
                  <a:schemeClr val="tx1">
                    <a:lumMod val="65000"/>
                    <a:lumOff val="35000"/>
                  </a:schemeClr>
                </a:solidFill>
                <a:ea typeface="ＭＳ Ｐゴシック" charset="-128"/>
              </a:rPr>
              <a:t>(~</a:t>
            </a:r>
            <a:r>
              <a:rPr lang="en-US" altLang="en-US" sz="2100" dirty="0">
                <a:solidFill>
                  <a:schemeClr val="tx1">
                    <a:lumMod val="65000"/>
                    <a:lumOff val="35000"/>
                  </a:schemeClr>
                </a:solidFill>
                <a:ea typeface="ＭＳ Ｐゴシック" charset="-128"/>
              </a:rPr>
              <a:t>2.5M </a:t>
            </a:r>
            <a:r>
              <a:rPr lang="en-US" altLang="en-US" sz="2100" dirty="0" err="1">
                <a:solidFill>
                  <a:schemeClr val="tx1">
                    <a:lumMod val="65000"/>
                    <a:lumOff val="35000"/>
                  </a:schemeClr>
                </a:solidFill>
                <a:ea typeface="ＭＳ Ｐゴシック" charset="-128"/>
              </a:rPr>
              <a:t>eQTLs</a:t>
            </a:r>
            <a:r>
              <a:rPr lang="en-US" altLang="en-US" sz="2100" dirty="0">
                <a:solidFill>
                  <a:schemeClr val="tx1">
                    <a:lumMod val="65000"/>
                    <a:lumOff val="35000"/>
                  </a:schemeClr>
                </a:solidFill>
                <a:ea typeface="ＭＳ Ｐゴシック" charset="-128"/>
              </a:rPr>
              <a:t> + </a:t>
            </a:r>
            <a:r>
              <a:rPr lang="en-US" altLang="en-US" sz="2100" dirty="0" err="1">
                <a:solidFill>
                  <a:schemeClr val="tx1">
                    <a:lumMod val="65000"/>
                    <a:lumOff val="35000"/>
                  </a:schemeClr>
                </a:solidFill>
                <a:ea typeface="ＭＳ Ｐゴシック" charset="-128"/>
              </a:rPr>
              <a:t>cQTLs</a:t>
            </a:r>
            <a:r>
              <a:rPr lang="en-US" altLang="en-US" sz="2100" dirty="0">
                <a:solidFill>
                  <a:schemeClr val="tx1">
                    <a:lumMod val="65000"/>
                    <a:lumOff val="35000"/>
                  </a:schemeClr>
                </a:solidFill>
                <a:ea typeface="ＭＳ Ｐゴシック" charset="-128"/>
              </a:rPr>
              <a:t> &amp; </a:t>
            </a:r>
            <a:r>
              <a:rPr lang="en-US" altLang="en-US" sz="2100" dirty="0" err="1">
                <a:solidFill>
                  <a:schemeClr val="tx1">
                    <a:lumMod val="65000"/>
                    <a:lumOff val="35000"/>
                  </a:schemeClr>
                </a:solidFill>
                <a:ea typeface="ＭＳ Ｐゴシック" charset="-128"/>
              </a:rPr>
              <a:t>fQTLs</a:t>
            </a:r>
            <a:r>
              <a:rPr lang="en-US" altLang="en-US" sz="2100" dirty="0">
                <a:solidFill>
                  <a:schemeClr val="tx1">
                    <a:lumMod val="65000"/>
                    <a:lumOff val="35000"/>
                  </a:schemeClr>
                </a:solidFill>
                <a:ea typeface="ＭＳ Ｐゴシック" charset="-128"/>
              </a:rPr>
              <a:t>)</a:t>
            </a:r>
          </a:p>
          <a:p>
            <a:r>
              <a:rPr lang="en-US" altLang="en-US" sz="2100" dirty="0">
                <a:solidFill>
                  <a:schemeClr val="tx1">
                    <a:lumMod val="65000"/>
                    <a:lumOff val="35000"/>
                  </a:schemeClr>
                </a:solidFill>
                <a:ea typeface="ＭＳ Ｐゴシック" charset="-128"/>
              </a:rPr>
              <a:t>Connecting </a:t>
            </a:r>
            <a:r>
              <a:rPr lang="en-US" altLang="en-US" sz="2100" dirty="0" smtClean="0">
                <a:solidFill>
                  <a:schemeClr val="tx1">
                    <a:lumMod val="65000"/>
                    <a:lumOff val="35000"/>
                  </a:schemeClr>
                </a:solidFill>
                <a:ea typeface="ＭＳ Ｐゴシック" charset="-128"/>
              </a:rPr>
              <a:t>QTLs</a:t>
            </a:r>
            <a:r>
              <a:rPr lang="en-US" altLang="en-US" sz="2100" dirty="0">
                <a:solidFill>
                  <a:schemeClr val="tx1">
                    <a:lumMod val="65000"/>
                    <a:lumOff val="35000"/>
                  </a:schemeClr>
                </a:solidFill>
                <a:ea typeface="ＭＳ Ｐゴシック" charset="-128"/>
              </a:rPr>
              <a:t>, enhancer activity relationships &amp; Hi-C contacts into a</a:t>
            </a:r>
            <a:r>
              <a:rPr lang="en-US" altLang="en-US" sz="2100" b="1" dirty="0">
                <a:solidFill>
                  <a:schemeClr val="tx1">
                    <a:lumMod val="65000"/>
                    <a:lumOff val="35000"/>
                  </a:schemeClr>
                </a:solidFill>
                <a:ea typeface="ＭＳ Ｐゴシック" charset="-128"/>
              </a:rPr>
              <a:t> </a:t>
            </a:r>
            <a:r>
              <a:rPr lang="en-US" altLang="en-US" sz="2100" b="1" dirty="0">
                <a:solidFill>
                  <a:srgbClr val="FFC000"/>
                </a:solidFill>
                <a:ea typeface="ＭＳ Ｐゴシック" charset="-128"/>
              </a:rPr>
              <a:t>brain regulatory network</a:t>
            </a:r>
            <a:r>
              <a:rPr lang="en-US" altLang="en-US" sz="2100" b="1" dirty="0">
                <a:solidFill>
                  <a:schemeClr val="tx1">
                    <a:lumMod val="65000"/>
                    <a:lumOff val="35000"/>
                  </a:schemeClr>
                </a:solidFill>
                <a:ea typeface="ＭＳ Ｐゴシック" charset="-128"/>
              </a:rPr>
              <a:t> </a:t>
            </a:r>
            <a:r>
              <a:rPr lang="en-US" altLang="en-US" sz="2100" b="1" dirty="0" smtClean="0">
                <a:solidFill>
                  <a:schemeClr val="tx1">
                    <a:lumMod val="65000"/>
                    <a:lumOff val="35000"/>
                  </a:schemeClr>
                </a:solidFill>
                <a:ea typeface="ＭＳ Ｐゴシック" charset="-128"/>
              </a:rPr>
              <a:t/>
            </a:r>
            <a:br>
              <a:rPr lang="en-US" altLang="en-US" sz="2100" b="1" dirty="0" smtClean="0">
                <a:solidFill>
                  <a:schemeClr val="tx1">
                    <a:lumMod val="65000"/>
                    <a:lumOff val="35000"/>
                  </a:schemeClr>
                </a:solidFill>
                <a:ea typeface="ＭＳ Ｐゴシック" charset="-128"/>
              </a:rPr>
            </a:br>
            <a:r>
              <a:rPr lang="en-US" altLang="en-US" sz="2100" dirty="0" smtClean="0">
                <a:solidFill>
                  <a:schemeClr val="tx1">
                    <a:lumMod val="65000"/>
                    <a:lumOff val="35000"/>
                  </a:schemeClr>
                </a:solidFill>
                <a:ea typeface="ＭＳ Ｐゴシック" charset="-128"/>
              </a:rPr>
              <a:t>&amp; </a:t>
            </a:r>
            <a:r>
              <a:rPr lang="en-US" altLang="en-US" sz="2100" dirty="0">
                <a:solidFill>
                  <a:schemeClr val="tx1">
                    <a:lumMod val="65000"/>
                    <a:lumOff val="35000"/>
                  </a:schemeClr>
                </a:solidFill>
                <a:ea typeface="ＭＳ Ｐゴシック" charset="-128"/>
              </a:rPr>
              <a:t>using this to link SCZ GWAS SNPs to genes</a:t>
            </a:r>
          </a:p>
          <a:p>
            <a:r>
              <a:rPr lang="en-US" altLang="en-US" sz="2100" dirty="0">
                <a:solidFill>
                  <a:schemeClr val="tx1">
                    <a:lumMod val="65000"/>
                    <a:lumOff val="35000"/>
                  </a:schemeClr>
                </a:solidFill>
                <a:ea typeface="ＭＳ Ｐゴシック" charset="-128"/>
              </a:rPr>
              <a:t>Embedding the reg. network in a </a:t>
            </a:r>
            <a:br>
              <a:rPr lang="en-US" altLang="en-US" sz="2100" dirty="0">
                <a:solidFill>
                  <a:schemeClr val="tx1">
                    <a:lumMod val="65000"/>
                    <a:lumOff val="35000"/>
                  </a:schemeClr>
                </a:solidFill>
                <a:ea typeface="ＭＳ Ｐゴシック" charset="-128"/>
              </a:rPr>
            </a:br>
            <a:r>
              <a:rPr lang="en-US" altLang="en-US" sz="2100" b="1" dirty="0">
                <a:solidFill>
                  <a:srgbClr val="FFC000"/>
                </a:solidFill>
                <a:ea typeface="ＭＳ Ｐゴシック" charset="-128"/>
              </a:rPr>
              <a:t>deep-learning model</a:t>
            </a:r>
            <a:r>
              <a:rPr lang="en-US" altLang="en-US" sz="2100" dirty="0">
                <a:solidFill>
                  <a:srgbClr val="FFC000"/>
                </a:solidFill>
                <a:ea typeface="ＭＳ Ｐゴシック" charset="-128"/>
              </a:rPr>
              <a:t> </a:t>
            </a:r>
            <a:r>
              <a:rPr lang="en-US" altLang="en-US" sz="2100" dirty="0">
                <a:solidFill>
                  <a:schemeClr val="tx1">
                    <a:lumMod val="65000"/>
                    <a:lumOff val="35000"/>
                  </a:schemeClr>
                </a:solidFill>
                <a:ea typeface="ＭＳ Ｐゴシック" charset="-128"/>
              </a:rPr>
              <a:t>to predict psychiatric disease from genotype &amp; transcriptome. Using this to suggest specific pathways &amp; genes, as potential drug targets.</a:t>
            </a:r>
          </a:p>
          <a:p>
            <a:r>
              <a:rPr lang="en-US" altLang="en-US" sz="2100" dirty="0">
                <a:solidFill>
                  <a:schemeClr val="tx1">
                    <a:lumMod val="65000"/>
                    <a:lumOff val="35000"/>
                  </a:schemeClr>
                </a:solidFill>
                <a:ea typeface="ＭＳ Ｐゴシック" charset="-128"/>
              </a:rPr>
              <a:t>Other resource uses: highlighting aging related </a:t>
            </a:r>
            <a:r>
              <a:rPr lang="en-US" altLang="en-US" sz="2100" dirty="0" smtClean="0">
                <a:solidFill>
                  <a:schemeClr val="tx1">
                    <a:lumMod val="65000"/>
                    <a:lumOff val="35000"/>
                  </a:schemeClr>
                </a:solidFill>
                <a:ea typeface="ＭＳ Ｐゴシック" charset="-128"/>
              </a:rPr>
              <a:t>genes</a:t>
            </a:r>
            <a:endParaRPr lang="en-US" altLang="en-US" sz="2100" dirty="0">
              <a:solidFill>
                <a:schemeClr val="tx1">
                  <a:lumMod val="65000"/>
                  <a:lumOff val="35000"/>
                </a:schemeClr>
              </a:solidFill>
              <a:ea typeface="ＭＳ Ｐゴシック" charset="-128"/>
            </a:endParaRPr>
          </a:p>
          <a:p>
            <a:pPr lvl="1"/>
            <a:endParaRPr lang="en-US" altLang="en-US" sz="1700" dirty="0">
              <a:solidFill>
                <a:schemeClr val="tx1">
                  <a:lumMod val="65000"/>
                  <a:lumOff val="35000"/>
                </a:schemeClr>
              </a:solidFill>
              <a:ea typeface="ＭＳ Ｐゴシック" charset="-128"/>
            </a:endParaRPr>
          </a:p>
          <a:p>
            <a:endParaRPr lang="en-US" altLang="en-US" sz="1700" dirty="0">
              <a:solidFill>
                <a:schemeClr val="tx1">
                  <a:lumMod val="65000"/>
                  <a:lumOff val="35000"/>
                </a:schemeClr>
              </a:solidFill>
              <a:ea typeface="ＭＳ Ｐゴシック" charset="-128"/>
              <a:cs typeface="ＭＳ Ｐゴシック" charset="-128"/>
            </a:endParaRPr>
          </a:p>
          <a:p>
            <a:endParaRPr lang="en-US" altLang="en-US" sz="1700" dirty="0">
              <a:solidFill>
                <a:schemeClr val="tx1">
                  <a:lumMod val="65000"/>
                  <a:lumOff val="35000"/>
                </a:schemeClr>
              </a:solidFill>
              <a:ea typeface="ＭＳ Ｐゴシック" charset="-128"/>
              <a:cs typeface="ＭＳ Ｐゴシック" charset="-128"/>
            </a:endParaRPr>
          </a:p>
        </p:txBody>
      </p:sp>
    </p:spTree>
    <p:extLst>
      <p:ext uri="{BB962C8B-B14F-4D97-AF65-F5344CB8AC3E}">
        <p14:creationId xmlns:p14="http://schemas.microsoft.com/office/powerpoint/2010/main" val="2139882269"/>
      </p:ext>
    </p:extLst>
  </p:cSld>
  <p:clrMapOvr>
    <a:masterClrMapping/>
  </p:clrMapOvr>
  <p:transition advTm="238108"/>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DVSHAPEID" val="QmUx0scATZsAjbIOQzzXvy"/>
</p:tagLst>
</file>

<file path=ppt/tags/tag2.xml><?xml version="1.0" encoding="utf-8"?>
<p:tagLst xmlns:a="http://schemas.openxmlformats.org/drawingml/2006/main" xmlns:r="http://schemas.openxmlformats.org/officeDocument/2006/relationships" xmlns:p="http://schemas.openxmlformats.org/presentationml/2006/main">
  <p:tag name="DVSHAPEID" val="nI63H6L6JLIZQ6SRM9E8tB"/>
</p:tagLst>
</file>

<file path=ppt/tags/tag3.xml><?xml version="1.0" encoding="utf-8"?>
<p:tagLst xmlns:a="http://schemas.openxmlformats.org/drawingml/2006/main" xmlns:r="http://schemas.openxmlformats.org/officeDocument/2006/relationships" xmlns:p="http://schemas.openxmlformats.org/presentationml/2006/main">
  <p:tag name="DVSHAPEID" val="4cydOE8t6EPhYbrXL5PMfG"/>
</p:tagLst>
</file>

<file path=ppt/tags/tag4.xml><?xml version="1.0" encoding="utf-8"?>
<p:tagLst xmlns:a="http://schemas.openxmlformats.org/drawingml/2006/main" xmlns:r="http://schemas.openxmlformats.org/officeDocument/2006/relationships" xmlns:p="http://schemas.openxmlformats.org/presentationml/2006/main">
  <p:tag name="DVSHAPEID" val="QmUx0scATZsAjbIOQzzXvy"/>
</p:tagLst>
</file>

<file path=ppt/tags/tag5.xml><?xml version="1.0" encoding="utf-8"?>
<p:tagLst xmlns:a="http://schemas.openxmlformats.org/drawingml/2006/main" xmlns:r="http://schemas.openxmlformats.org/officeDocument/2006/relationships" xmlns:p="http://schemas.openxmlformats.org/presentationml/2006/main">
  <p:tag name="DVSHAPEID" val="nI63H6L6JLIZQ6SRM9E8tB"/>
</p:tagLst>
</file>

<file path=ppt/tags/tag6.xml><?xml version="1.0" encoding="utf-8"?>
<p:tagLst xmlns:a="http://schemas.openxmlformats.org/drawingml/2006/main" xmlns:r="http://schemas.openxmlformats.org/officeDocument/2006/relationships" xmlns:p="http://schemas.openxmlformats.org/presentationml/2006/main">
  <p:tag name="DVSHAPEID" val="4cydOE8t6EPhYbrXL5PMfG"/>
</p:tagLst>
</file>

<file path=ppt/theme/theme1.xml><?xml version="1.0" encoding="utf-8"?>
<a:theme xmlns:a="http://schemas.openxmlformats.org/drawingml/2006/main" name="Basic-template-i0jhhsb-20160605">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utline-Style-20160605">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to-follow-up">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135490</TotalTime>
  <Words>3150</Words>
  <Application>Microsoft Macintosh PowerPoint</Application>
  <PresentationFormat>Letter Paper (8.5x11 in)</PresentationFormat>
  <Paragraphs>415</Paragraphs>
  <Slides>34</Slides>
  <Notes>16</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34</vt:i4>
      </vt:variant>
    </vt:vector>
  </HeadingPairs>
  <TitlesOfParts>
    <vt:vector size="46" baseType="lpstr">
      <vt:lpstr>Calibri</vt:lpstr>
      <vt:lpstr>Cambria Math</vt:lpstr>
      <vt:lpstr>Courier</vt:lpstr>
      <vt:lpstr>Courier New</vt:lpstr>
      <vt:lpstr>Helvetica</vt:lpstr>
      <vt:lpstr>Lucida Grande</vt:lpstr>
      <vt:lpstr>ＭＳ Ｐゴシック</vt:lpstr>
      <vt:lpstr>等线</vt:lpstr>
      <vt:lpstr>Arial</vt:lpstr>
      <vt:lpstr>Basic-template-i0jhhsb-20160605</vt:lpstr>
      <vt:lpstr>Outline-Style-20160605</vt:lpstr>
      <vt:lpstr>to-follow-up</vt:lpstr>
      <vt:lpstr> Interpretable deep learning model,  embedding the gene regulatory network,  for understanding functional genomics in neuropsychiatric disorders</vt:lpstr>
      <vt:lpstr>PsychENCODE   ’18 rollout in Science </vt:lpstr>
      <vt:lpstr>A core issue addressed by PsychENCODE:  Using functional genomics to reveal molecular mechanisms between genotype and phenotype in brain disorders</vt:lpstr>
      <vt:lpstr> Interpretable deep learning model, embedding the gene regulatory network,  for understanding functional genomics in neuropsychiatric disorders</vt:lpstr>
      <vt:lpstr> Interpretable deep learning model, embedding the gene regulatory network,  for understanding functional genomics in neuropsychiatric disorders</vt:lpstr>
      <vt:lpstr>Collecting functional genomic datasets  for the  adult brain   from PsychENCODE,  other large consortia &amp; single cell studies</vt:lpstr>
      <vt:lpstr>PowerPoint Presentation</vt:lpstr>
      <vt:lpstr>Different neuronal &amp; glial cell  fractions across disorders</vt:lpstr>
      <vt:lpstr> Interpretable deep learning model, embedding the gene regulatory network,  for understanding functional genomics in neuropsychiatric disorders</vt:lpstr>
      <vt:lpstr>Developing a Reference Set of ~79K PFC Enhancers &amp; Studying Their Population Variation</vt:lpstr>
      <vt:lpstr>Developing a Reference Set of ~79K PFC Enhancers &amp; Studying Their Population Variation</vt:lpstr>
      <vt:lpstr>Larger brain eQTL sets than previous studies,  but strong overlap with them</vt:lpstr>
      <vt:lpstr>multi-QTLs from overlapping different types of QTLs:  cQTL, fQTL, eQTL &amp; isoQTL</vt:lpstr>
      <vt:lpstr> Interpretable deep learning model, embedding the gene regulatory network,  for understanding functional genomics in neuropsychiatric disorders</vt:lpstr>
      <vt:lpstr>Gene regulatory network inference from Hi-C, QTLs &amp; Activity Correlations</vt:lpstr>
      <vt:lpstr>Imputed gene regulatory network for the human brain</vt:lpstr>
      <vt:lpstr>GWAS variants for SCZ genes</vt:lpstr>
      <vt:lpstr>Linking GWAS SNPs  to disease genes using  the regulatory network</vt:lpstr>
      <vt:lpstr> Interpretable deep learning model, embedding the gene regulatory network,  for understanding functional genomics in neuropsychiatric disorders</vt:lpstr>
      <vt:lpstr>Deep Structured Phenotype Network  (DSPN) </vt:lpstr>
      <vt:lpstr>DSPN improves brain disease prediction by adding deep layers</vt:lpstr>
      <vt:lpstr>DSPN improves brain disease prediction by adding deep layers</vt:lpstr>
      <vt:lpstr>DSPN improves brain disease prediction by adding deep layers</vt:lpstr>
      <vt:lpstr> Interpretable deep learning model, embedding the gene regulatory network,  for understanding functional genomics in neuropsychiatric disorders</vt:lpstr>
      <vt:lpstr>Multilevel Network Interpretation</vt:lpstr>
      <vt:lpstr>Multilevel Network Interpretation</vt:lpstr>
      <vt:lpstr>Multilevel Network Interpretation</vt:lpstr>
      <vt:lpstr>DSPN discovers enriched pathways  and linkages to genetic variation</vt:lpstr>
      <vt:lpstr>NRGN has variable expression over age and is in Synaptic vesicle cycle pathway is enriched in SCZ, BPD, ASD</vt:lpstr>
      <vt:lpstr> Interpretable deep learning model, embedding the gene regulatory network,  for understanding functional genomics in neuropsychiatric disorders</vt:lpstr>
      <vt:lpstr> Interpretable deep learning model, embedding the gene regulatory network,  for understanding functional genomics in neuropsychiatric disorders</vt:lpstr>
      <vt:lpstr>Acknowledgments</vt:lpstr>
      <vt:lpstr>Extra</vt:lpstr>
      <vt:lpstr>Info about content in this slide pack</vt:lpstr>
    </vt:vector>
  </TitlesOfParts>
  <Company>Yale</Company>
  <LinksUpToDate>false</LinksUpToDate>
  <SharedDoc>false</SharedDoc>
  <HyperlinksChanged>false</HyperlinksChanged>
  <AppVersion>15.0038</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Office97</dc:creator>
  <cp:keywords/>
  <cp:lastModifiedBy>Microsoft Office User</cp:lastModifiedBy>
  <cp:revision>2263</cp:revision>
  <cp:lastPrinted>2018-10-25T18:47:01Z</cp:lastPrinted>
  <dcterms:created xsi:type="dcterms:W3CDTF">2010-09-06T09:08:38Z</dcterms:created>
  <dcterms:modified xsi:type="dcterms:W3CDTF">2019-05-02T03:08:00Z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emplateType">
    <vt:i4>2</vt:i4>
  </property>
  <property fmtid="{D5CDD505-2E9C-101B-9397-08002B2CF9AE}" pid="3" name="GraphicType">
    <vt:i4>1</vt:i4>
  </property>
  <property fmtid="{D5CDD505-2E9C-101B-9397-08002B2CF9AE}" pid="4" name="Compression">
    <vt:i4>100</vt:i4>
  </property>
  <property fmtid="{D5CDD505-2E9C-101B-9397-08002B2CF9AE}" pid="5" name="ScreenSize">
    <vt:i4>3</vt:i4>
  </property>
  <property fmtid="{D5CDD505-2E9C-101B-9397-08002B2CF9AE}" pid="6" name="ScreenUsage">
    <vt:i4>2</vt:i4>
  </property>
  <property fmtid="{D5CDD505-2E9C-101B-9397-08002B2CF9AE}" pid="7" name="MailAddress">
    <vt:lpwstr>Mark.Gerstein@Yale.edu</vt:lpwstr>
  </property>
  <property fmtid="{D5CDD505-2E9C-101B-9397-08002B2CF9AE}" pid="8" name="HomePage">
    <vt:lpwstr>http://bioinfo.csb.yale.edu</vt:lpwstr>
  </property>
  <property fmtid="{D5CDD505-2E9C-101B-9397-08002B2CF9AE}" pid="9" name="Other">
    <vt:lpwstr>All overheads are copyright 1997, Mark Gerstein, All Rights Reserved</vt:lpwstr>
  </property>
  <property fmtid="{D5CDD505-2E9C-101B-9397-08002B2CF9AE}" pid="10" name="DownloadOriginal">
    <vt:bool>true</vt:bool>
  </property>
  <property fmtid="{D5CDD505-2E9C-101B-9397-08002B2CF9AE}" pid="11" name="DownloadIEButton">
    <vt:bool>true</vt:bool>
  </property>
  <property fmtid="{D5CDD505-2E9C-101B-9397-08002B2CF9AE}" pid="12" name="UseBrowserColor">
    <vt:bool>true</vt:bool>
  </property>
  <property fmtid="{D5CDD505-2E9C-101B-9397-08002B2CF9AE}" pid="13" name="BackColor">
    <vt:i4>16777215</vt:i4>
  </property>
  <property fmtid="{D5CDD505-2E9C-101B-9397-08002B2CF9AE}" pid="14" name="TextColor">
    <vt:i4>2105376</vt:i4>
  </property>
  <property fmtid="{D5CDD505-2E9C-101B-9397-08002B2CF9AE}" pid="15" name="LinkColor">
    <vt:i4>16711782</vt:i4>
  </property>
  <property fmtid="{D5CDD505-2E9C-101B-9397-08002B2CF9AE}" pid="16" name="VisitedColor">
    <vt:i4>10040268</vt:i4>
  </property>
  <property fmtid="{D5CDD505-2E9C-101B-9397-08002B2CF9AE}" pid="17" name="TransparentButton">
    <vt:i4>0</vt:i4>
  </property>
  <property fmtid="{D5CDD505-2E9C-101B-9397-08002B2CF9AE}" pid="18" name="ButtonType">
    <vt:i4>4</vt:i4>
  </property>
  <property fmtid="{D5CDD505-2E9C-101B-9397-08002B2CF9AE}" pid="19" name="ShowNotes">
    <vt:bool>true</vt:bool>
  </property>
  <property fmtid="{D5CDD505-2E9C-101B-9397-08002B2CF9AE}" pid="20" name="NavBtnPos">
    <vt:i4>1</vt:i4>
  </property>
  <property fmtid="{D5CDD505-2E9C-101B-9397-08002B2CF9AE}" pid="21" name="OutputDir">
    <vt:lpwstr>C:\ppt</vt:lpwstr>
  </property>
  <property fmtid="{D5CDD505-2E9C-101B-9397-08002B2CF9AE}" pid="22" name="Google.Documents.Tracking">
    <vt:lpwstr>true</vt:lpwstr>
  </property>
  <property fmtid="{D5CDD505-2E9C-101B-9397-08002B2CF9AE}" pid="23" name="Google.Documents.DocumentId">
    <vt:lpwstr>1Ek-17Pv72hYtODFYBrTdtjepGAwqaAfgfBznzdfhS-A</vt:lpwstr>
  </property>
  <property fmtid="{D5CDD505-2E9C-101B-9397-08002B2CF9AE}" pid="24" name="Google.Documents.RevisionId">
    <vt:lpwstr>04373787564666993359</vt:lpwstr>
  </property>
  <property fmtid="{D5CDD505-2E9C-101B-9397-08002B2CF9AE}" pid="25" name="Google.Documents.PluginVersion">
    <vt:lpwstr>2.0.2662.553</vt:lpwstr>
  </property>
  <property fmtid="{D5CDD505-2E9C-101B-9397-08002B2CF9AE}" pid="26" name="Google.Documents.MergeIncapabilityFlags">
    <vt:i4>0</vt:i4>
  </property>
</Properties>
</file>