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Arimo"/>
      <p:regular r:id="rId27"/>
      <p:bold r:id="rId28"/>
      <p:italic r:id="rId29"/>
      <p:boldItalic r:id="rId30"/>
    </p:embeddedFont>
    <p:embeddedFont>
      <p:font typeface="Helvetica Neue" panose="02000503000000020004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8eba667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8eba667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c1678d77_12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8c1678d77_1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8c1678d77_1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8c1678d77_1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c1678d77_12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Figure S8 | Use of a biologically informative prior improves isoform level interpretation of ribosome footprints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MS/MS peptides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Heatmaps show the effect of using different priors on the dominance of the principal isoform following the EM.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each doublet row, the top row represents assignment of reads/peptides before EM, the second row represents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updated ratios after iterations of EM with a naive or biological prior. Clusters of principal isoforms (x-axes)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indicated by dendrogram colours (top) and numeric IDs (bottom), the latter matching the cluster IDs in Figure 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a) The heatmap plots the principal isoform fraction for the 6,650 multi-isoform genes with at least 3 footprint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reads. Using a biological prior improved the ability to resolve the principal isoform in 3,795 genes (57.1%)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converged on the same isoform as the naive prior in 2,747 genes (41.3%).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b) The heatmap plots the principal isoform fraction for the 1,212 multi-isoform genes with at least 2 peptides.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Using a biological prior improved the ability to resolve the principal isoform in 663 genes (54.7%) and converged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on the same isoform as the naive prior in 408 genes (33.7%).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8c1678d77_1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ff6073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ff6073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c1678d77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58c1678d7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8c1678d77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58c1678d77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8c1678d77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58c1678d77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8c1678d77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58c1678d77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8ff6073f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8ff6073f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8c1678d77_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58c1678d77_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8eba667a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8eba667a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8c1678d77_1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8c1678d77_1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8c1678d77_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8c1678d77_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8c1678d77_2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8c1678d77_2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8ff6073f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8ff6073f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8c1678d77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58c1678d77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8c1678d77_2_0:notes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g58c1678d77_2_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58c1678d7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58c1678d7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c1678d77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58c1678d77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c1678d77_2_40:notes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58c1678d77_2_40:notes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58c1678d77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8c1678d77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ff6073f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ff6073f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c1678d77_12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5" name="Google Shape;115;g58c1678d77_1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g58c1678d77_12_2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c1678d77_1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58c1678d77_1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8c1678d77_1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58c1678d77_1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4400" y="1447801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59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" marR="0" lvl="5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200" marR="0" lvl="6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400" marR="0" lvl="8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28800" y="3505201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5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600" marR="0" lvl="1" indent="-127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lvl="2" indent="-127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27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400" marR="0" lvl="4" indent="-127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8000" marR="0" lvl="5" indent="-127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600" marR="0" lvl="6" indent="-127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200" marR="0" lvl="7" indent="-127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800" marR="0" lvl="8" indent="-127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AND_BODY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914400" y="1447560"/>
            <a:ext cx="103626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609600" y="1604520"/>
            <a:ext cx="109722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3pPr>
            <a:lvl4pPr lvl="3" algn="l" rtl="0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4pPr>
            <a:lvl5pPr lvl="4" algn="l" rtl="0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5pPr>
            <a:lvl6pPr lvl="5" algn="l" rtl="0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6pPr>
            <a:lvl7pPr lvl="6" algn="l" rtl="0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7pPr>
            <a:lvl8pPr lvl="7" algn="l" rtl="0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8pPr>
            <a:lvl9pPr lvl="8" algn="l" rtl="0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" marR="0" lvl="5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200" marR="0" lvl="6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400" marR="0" lvl="8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Char char="*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" marR="0" lvl="5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200" marR="0" lvl="6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400" marR="0" lvl="8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Char char="*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" marR="0" lvl="5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200" marR="0" lvl="6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400" marR="0" lvl="8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14400" y="1326586"/>
            <a:ext cx="5079900" cy="5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Char char="-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*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197600" y="1313492"/>
            <a:ext cx="5079900" cy="5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 Sans"/>
              <a:buChar char="-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erriweather Sans"/>
              <a:buChar char="*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3" name="Google Shape;33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" marR="0" lvl="5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200" marR="0" lvl="6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400" marR="0" lvl="8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391900" y="6416675"/>
            <a:ext cx="7491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32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" marR="0" lvl="5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200" marR="0" lvl="6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800" marR="0" lvl="7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400" marR="0" lvl="8" indent="-1270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48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 Sans"/>
              <a:buChar char="-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erriweather Sans"/>
              <a:buChar char="*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5400000">
            <a:off x="10394584" y="5209874"/>
            <a:ext cx="30783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725" tIns="61375" rIns="122725" bIns="61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100" b="1" i="1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‹#›</a:t>
            </a:fld>
            <a:r>
              <a:rPr lang="en-US" sz="24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300" b="1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Lectures.GersteinLab.org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914400" y="1447801"/>
            <a:ext cx="10363200" cy="147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Comparing RNA </a:t>
            </a:r>
            <a:br>
              <a:rPr lang="en-US"/>
            </a:br>
            <a:r>
              <a:rPr lang="en-US"/>
              <a:t>&amp; Protein Abundance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828800" y="3505201"/>
            <a:ext cx="8534400" cy="175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0"/>
              <a:t>M Gerstein </a:t>
            </a:r>
            <a:br>
              <a:rPr lang="en-US" sz="3000" b="0"/>
            </a:br>
            <a:r>
              <a:rPr lang="en-US" sz="3000" b="0"/>
              <a:t>&amp; </a:t>
            </a:r>
            <a:br>
              <a:rPr lang="en-US" sz="3000" b="0"/>
            </a:br>
            <a:r>
              <a:rPr lang="en-US" sz="3000" b="0"/>
              <a:t>P Emani </a:t>
            </a:r>
            <a:endParaRPr sz="3000" b="0"/>
          </a:p>
        </p:txBody>
      </p:sp>
      <p:sp>
        <p:nvSpPr>
          <p:cNvPr id="55" name="Google Shape;55;p13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369943" y="290754"/>
            <a:ext cx="12092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EMpire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xpectation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aximisation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ropagation of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soform abundance from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xpression)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2"/>
          <p:cNvGrpSpPr/>
          <p:nvPr/>
        </p:nvGrpSpPr>
        <p:grpSpPr>
          <a:xfrm>
            <a:off x="2098900" y="697618"/>
            <a:ext cx="7575103" cy="5585119"/>
            <a:chOff x="1664700" y="589309"/>
            <a:chExt cx="8364734" cy="6021692"/>
          </a:xfrm>
        </p:grpSpPr>
        <p:pic>
          <p:nvPicPr>
            <p:cNvPr id="142" name="Google Shape;142;p22"/>
            <p:cNvPicPr preferRelativeResize="0"/>
            <p:nvPr/>
          </p:nvPicPr>
          <p:blipFill rotWithShape="1">
            <a:blip r:embed="rId3">
              <a:alphaModFix/>
            </a:blip>
            <a:srcRect b="78508"/>
            <a:stretch/>
          </p:blipFill>
          <p:spPr>
            <a:xfrm>
              <a:off x="1664700" y="589309"/>
              <a:ext cx="8364734" cy="1695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2"/>
            <p:cNvPicPr preferRelativeResize="0"/>
            <p:nvPr/>
          </p:nvPicPr>
          <p:blipFill rotWithShape="1">
            <a:blip r:embed="rId3">
              <a:alphaModFix/>
            </a:blip>
            <a:srcRect t="21489" b="25344"/>
            <a:stretch/>
          </p:blipFill>
          <p:spPr>
            <a:xfrm>
              <a:off x="1664700" y="2416136"/>
              <a:ext cx="8364734" cy="41948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2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3"/>
          <p:cNvGrpSpPr/>
          <p:nvPr/>
        </p:nvGrpSpPr>
        <p:grpSpPr>
          <a:xfrm>
            <a:off x="1424220" y="2627802"/>
            <a:ext cx="4215457" cy="3583302"/>
            <a:chOff x="1049774" y="1714908"/>
            <a:chExt cx="4215457" cy="3583302"/>
          </a:xfrm>
        </p:grpSpPr>
        <p:pic>
          <p:nvPicPr>
            <p:cNvPr id="150" name="Google Shape;150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77151" y="1714908"/>
              <a:ext cx="3688080" cy="2890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3"/>
            <p:cNvSpPr txBox="1"/>
            <p:nvPr/>
          </p:nvSpPr>
          <p:spPr>
            <a:xfrm rot="-5400000">
              <a:off x="204074" y="2975456"/>
              <a:ext cx="206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Cumulative Fraction</a:t>
              </a:r>
              <a:endParaRPr/>
            </a:p>
          </p:txBody>
        </p:sp>
        <p:sp>
          <p:nvSpPr>
            <p:cNvPr id="152" name="Google Shape;152;p23"/>
            <p:cNvSpPr txBox="1"/>
            <p:nvPr/>
          </p:nvSpPr>
          <p:spPr>
            <a:xfrm>
              <a:off x="1234440" y="4652010"/>
              <a:ext cx="3403500" cy="646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739" t="-1919" r="-1119" b="-1345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53" name="Google Shape;153;p23"/>
          <p:cNvSpPr txBox="1"/>
          <p:nvPr/>
        </p:nvSpPr>
        <p:spPr>
          <a:xfrm>
            <a:off x="1424220" y="6308634"/>
            <a:ext cx="85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Larger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principal isoform dominance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ambiguity in major isoform identification </a:t>
            </a:r>
            <a:endParaRPr/>
          </a:p>
        </p:txBody>
      </p:sp>
      <p:grpSp>
        <p:nvGrpSpPr>
          <p:cNvPr id="154" name="Google Shape;154;p23"/>
          <p:cNvGrpSpPr/>
          <p:nvPr/>
        </p:nvGrpSpPr>
        <p:grpSpPr>
          <a:xfrm>
            <a:off x="5954435" y="2627802"/>
            <a:ext cx="4340194" cy="3583302"/>
            <a:chOff x="6481001" y="1695272"/>
            <a:chExt cx="4340194" cy="3583302"/>
          </a:xfrm>
        </p:grpSpPr>
        <p:pic>
          <p:nvPicPr>
            <p:cNvPr id="155" name="Google Shape;155;p23"/>
            <p:cNvPicPr preferRelativeResize="0"/>
            <p:nvPr/>
          </p:nvPicPr>
          <p:blipFill rotWithShape="1">
            <a:blip r:embed="rId5">
              <a:alphaModFix/>
            </a:blip>
            <a:srcRect b="6950"/>
            <a:stretch/>
          </p:blipFill>
          <p:spPr>
            <a:xfrm>
              <a:off x="6804660" y="1695272"/>
              <a:ext cx="4016535" cy="2890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23"/>
            <p:cNvSpPr txBox="1"/>
            <p:nvPr/>
          </p:nvSpPr>
          <p:spPr>
            <a:xfrm>
              <a:off x="6665667" y="4632374"/>
              <a:ext cx="3403500" cy="646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739" t="-3849" r="-1119" b="-1152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57" name="Google Shape;157;p23"/>
            <p:cNvSpPr txBox="1"/>
            <p:nvPr/>
          </p:nvSpPr>
          <p:spPr>
            <a:xfrm rot="-5400000">
              <a:off x="5635301" y="2955820"/>
              <a:ext cx="206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Cumulative Fraction</a:t>
              </a:r>
              <a:endParaRPr/>
            </a:p>
          </p:txBody>
        </p:sp>
      </p:grpSp>
      <p:pic>
        <p:nvPicPr>
          <p:cNvPr id="158" name="Google Shape;158;p23"/>
          <p:cNvPicPr preferRelativeResize="0"/>
          <p:nvPr/>
        </p:nvPicPr>
        <p:blipFill rotWithShape="1">
          <a:blip r:embed="rId7">
            <a:alphaModFix/>
          </a:blip>
          <a:srcRect t="78000"/>
          <a:stretch/>
        </p:blipFill>
        <p:spPr>
          <a:xfrm>
            <a:off x="837508" y="387854"/>
            <a:ext cx="9681682" cy="2009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 rot="-5400000">
            <a:off x="-2985900" y="2995500"/>
            <a:ext cx="661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l="39918" t="51119"/>
          <a:stretch/>
        </p:blipFill>
        <p:spPr>
          <a:xfrm>
            <a:off x="691275" y="2145521"/>
            <a:ext cx="9200175" cy="464775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t="65071" r="63336" b="19836"/>
          <a:stretch/>
        </p:blipFill>
        <p:spPr>
          <a:xfrm rot="5400000">
            <a:off x="7128673" y="1904474"/>
            <a:ext cx="7422975" cy="18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691275" y="609600"/>
            <a:ext cx="8786400" cy="1143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Biologically informative priors improve isoform level interpretation of MS/MS peptides, by increasing dominance of principal isoform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lang="en-US" sz="2400" b="1"/>
              <a:t> </a:t>
            </a:r>
            <a:r>
              <a:rPr lang="en-US" sz="2400" b="1">
                <a:solidFill>
                  <a:srgbClr val="FFF2CC"/>
                </a:solidFill>
              </a:rPr>
              <a:t>statistical correlation between protein &amp; RNA</a:t>
            </a:r>
            <a:endParaRPr sz="2400" b="1">
              <a:solidFill>
                <a:srgbClr val="FFF2CC"/>
              </a:solidFill>
            </a:endParaRPr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lang="en-US" sz="2400" b="1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lang="en-US" sz="2400" b="1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2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lang="en-US" sz="2400" b="1">
                <a:solidFill>
                  <a:srgbClr val="FFF2CC"/>
                </a:solidFill>
              </a:rPr>
              <a:t>small subset of uORFs that most alter translation</a:t>
            </a:r>
            <a:endParaRPr sz="2400" b="1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6"/>
          <p:cNvGrpSpPr/>
          <p:nvPr/>
        </p:nvGrpSpPr>
        <p:grpSpPr>
          <a:xfrm>
            <a:off x="451200" y="1500885"/>
            <a:ext cx="10887349" cy="1464389"/>
            <a:chOff x="451200" y="4320285"/>
            <a:chExt cx="10887349" cy="1464389"/>
          </a:xfrm>
        </p:grpSpPr>
        <p:pic>
          <p:nvPicPr>
            <p:cNvPr id="181" name="Google Shape;181;p26"/>
            <p:cNvPicPr preferRelativeResize="0"/>
            <p:nvPr/>
          </p:nvPicPr>
          <p:blipFill rotWithShape="1">
            <a:blip r:embed="rId3">
              <a:alphaModFix/>
            </a:blip>
            <a:srcRect t="8614" b="82756"/>
            <a:stretch/>
          </p:blipFill>
          <p:spPr>
            <a:xfrm>
              <a:off x="451200" y="4469223"/>
              <a:ext cx="10887349" cy="1315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1062775" y="4320285"/>
              <a:ext cx="3659100" cy="457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26"/>
          <p:cNvSpPr/>
          <p:nvPr/>
        </p:nvSpPr>
        <p:spPr>
          <a:xfrm>
            <a:off x="782895" y="1235635"/>
            <a:ext cx="108081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8105450" y="2965275"/>
            <a:ext cx="32331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[Zhang et al., Trends in Biochemical Sciences</a:t>
            </a: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(‘19)]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Upstream open reading frames (uORFs) </a:t>
            </a:r>
            <a:br>
              <a:rPr lang="en-US" sz="2600"/>
            </a:br>
            <a:r>
              <a:rPr lang="en-US" sz="2600"/>
              <a:t>may shift the expected balance between mRNA &amp; protein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4">
            <a:alphaModFix/>
          </a:blip>
          <a:srcRect l="2911" t="3269" r="40121" b="49408"/>
          <a:stretch/>
        </p:blipFill>
        <p:spPr>
          <a:xfrm>
            <a:off x="994678" y="3109276"/>
            <a:ext cx="4578896" cy="29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994675" y="6162475"/>
            <a:ext cx="51012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Battle et al. 2014 data uORF gain &amp; loss assoc. protein level change.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5">
            <a:alphaModFix/>
          </a:blip>
          <a:srcRect l="40382" r="1328" b="67108"/>
          <a:stretch/>
        </p:blipFill>
        <p:spPr>
          <a:xfrm>
            <a:off x="5795400" y="3630381"/>
            <a:ext cx="5543148" cy="186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>
            <a:off x="8831395" y="6346765"/>
            <a:ext cx="31794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6237350" y="5712475"/>
            <a:ext cx="51012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uORF regulation can be affected by mutation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6464160" y="844680"/>
            <a:ext cx="53193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The population of functional uORFs may be significant</a:t>
            </a:r>
            <a:endParaRPr sz="3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t="2071" r="48068" b="69709"/>
          <a:stretch/>
        </p:blipFill>
        <p:spPr>
          <a:xfrm>
            <a:off x="684463" y="740078"/>
            <a:ext cx="5319373" cy="42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 l="-1" t="34180" r="34074" b="212"/>
          <a:stretch/>
        </p:blipFill>
        <p:spPr>
          <a:xfrm>
            <a:off x="7063920" y="1960560"/>
            <a:ext cx="4119840" cy="244620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6678000" y="4525920"/>
            <a:ext cx="4891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marR="0" lvl="0" indent="-31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Ribosome profiling experiments have low overlap in identified uORFs.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suggests high false-negative rate, and more functional uORFs than currently known.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8656320" y="6180840"/>
            <a:ext cx="317952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368160" y="5196000"/>
            <a:ext cx="5952000" cy="10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 “Universe” of 1.3 M pot. uORFs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661" y="634251"/>
            <a:ext cx="3858026" cy="601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/>
          <p:nvPr/>
        </p:nvSpPr>
        <p:spPr>
          <a:xfrm>
            <a:off x="6284160" y="879480"/>
            <a:ext cx="226560" cy="173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6284160" y="3105000"/>
            <a:ext cx="224640" cy="17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9042240" y="879480"/>
            <a:ext cx="226560" cy="173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414720" y="1112760"/>
            <a:ext cx="6089760" cy="5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Prediction &amp; validation of </a:t>
            </a:r>
            <a:endParaRPr sz="2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functional uORFs using 89 features</a:t>
            </a:r>
            <a:endParaRPr sz="29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414720" y="2125800"/>
            <a:ext cx="5753280" cy="7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457200" marR="0" lvl="0" indent="-31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near-cognate start codons predicted.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Cross-validation on independent ribosome profiling datasets and validation using in vivo protein levels and ribosome occupancy in humans (Battle et al. 2014).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l="53323" t="1845" b="67901"/>
          <a:stretch/>
        </p:blipFill>
        <p:spPr>
          <a:xfrm>
            <a:off x="529803" y="3416463"/>
            <a:ext cx="2963001" cy="284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 l="53982" t="61900"/>
          <a:stretch/>
        </p:blipFill>
        <p:spPr>
          <a:xfrm>
            <a:off x="3873664" y="3104997"/>
            <a:ext cx="2533028" cy="310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>
            <a:off x="338605" y="6257690"/>
            <a:ext cx="2569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10916638" y="1420275"/>
            <a:ext cx="8490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Expr.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10848000" y="2637000"/>
            <a:ext cx="986400" cy="51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10944955" y="3772290"/>
            <a:ext cx="7833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Int.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ATG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8"/>
          <p:cNvSpPr/>
          <p:nvPr/>
        </p:nvSpPr>
        <p:spPr>
          <a:xfrm rot="-5400000">
            <a:off x="10899893" y="5131070"/>
            <a:ext cx="873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Cons-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ervation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/>
          <p:nvPr/>
        </p:nvSpPr>
        <p:spPr>
          <a:xfrm>
            <a:off x="414720" y="1058760"/>
            <a:ext cx="11360160" cy="57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rPr>
              <a:t>A comprehensive catalog of functional uORFs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 t="72144" r="54302"/>
          <a:stretch/>
        </p:blipFill>
        <p:spPr>
          <a:xfrm>
            <a:off x="5843200" y="1663775"/>
            <a:ext cx="2740774" cy="247172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/>
          <p:nvPr/>
        </p:nvSpPr>
        <p:spPr>
          <a:xfrm>
            <a:off x="6127680" y="3868560"/>
            <a:ext cx="5539200" cy="16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●"/>
            </a:pPr>
            <a:r>
              <a:rPr lang="en-US" sz="31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180K</a:t>
            </a: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Large predicted positive set likely to affect translation  </a:t>
            </a:r>
            <a:endParaRPr sz="3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</a:pP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Calibration on gold standards, suggests getting </a:t>
            </a:r>
            <a:r>
              <a:rPr lang="en-US" sz="27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~70%</a:t>
            </a: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known</a:t>
            </a:r>
            <a:endParaRPr sz="3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220320" y="5557680"/>
            <a:ext cx="256944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[McGillivray et al.,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(‘18)]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-8640" y="2403360"/>
            <a:ext cx="245952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13788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Universe of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1.3M</a:t>
            </a:r>
            <a:r>
              <a:rPr lang="en-US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uORFs scored via Simple Bayes algo.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88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5346720" y="2827440"/>
            <a:ext cx="351360" cy="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triangle" w="med" len="med"/>
          </a:ln>
        </p:spPr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t="57160" r="45295" b="27581"/>
          <a:stretch/>
        </p:blipFill>
        <p:spPr>
          <a:xfrm>
            <a:off x="2578775" y="1986436"/>
            <a:ext cx="3410402" cy="140721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/>
          <p:nvPr/>
        </p:nvSpPr>
        <p:spPr>
          <a:xfrm>
            <a:off x="4563310" y="2608268"/>
            <a:ext cx="849000" cy="531600"/>
          </a:xfrm>
          <a:prstGeom prst="rect">
            <a:avLst/>
          </a:pr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6457920" y="2917800"/>
            <a:ext cx="192624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t="47688" r="96374" b="44358"/>
          <a:stretch/>
        </p:blipFill>
        <p:spPr>
          <a:xfrm>
            <a:off x="2700910" y="2465464"/>
            <a:ext cx="224514" cy="7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/>
          <p:nvPr/>
        </p:nvSpPr>
        <p:spPr>
          <a:xfrm>
            <a:off x="2264640" y="2770200"/>
            <a:ext cx="353760" cy="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233" name="Google Shape;233;p29"/>
          <p:cNvSpPr/>
          <p:nvPr/>
        </p:nvSpPr>
        <p:spPr>
          <a:xfrm>
            <a:off x="8659200" y="2787480"/>
            <a:ext cx="351360" cy="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234" name="Google Shape;234;p29"/>
          <p:cNvSpPr/>
          <p:nvPr/>
        </p:nvSpPr>
        <p:spPr>
          <a:xfrm>
            <a:off x="3854875" y="3868545"/>
            <a:ext cx="366300" cy="22530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4197595" y="3611520"/>
            <a:ext cx="365700" cy="22530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8898240" y="1951200"/>
            <a:ext cx="364320" cy="225360"/>
          </a:xfrm>
          <a:prstGeom prst="rect">
            <a:avLst/>
          </a:prstGeom>
          <a:solidFill>
            <a:srgbClr val="FFFFFF"/>
          </a:solidFill>
          <a:ln w="12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29"/>
          <p:cNvGrpSpPr/>
          <p:nvPr/>
        </p:nvGrpSpPr>
        <p:grpSpPr>
          <a:xfrm>
            <a:off x="8967330" y="1725850"/>
            <a:ext cx="2699547" cy="1997967"/>
            <a:chOff x="8967330" y="1725850"/>
            <a:chExt cx="2699547" cy="1997967"/>
          </a:xfrm>
        </p:grpSpPr>
        <p:pic>
          <p:nvPicPr>
            <p:cNvPr id="238" name="Google Shape;238;p29"/>
            <p:cNvPicPr preferRelativeResize="0"/>
            <p:nvPr/>
          </p:nvPicPr>
          <p:blipFill rotWithShape="1">
            <a:blip r:embed="rId3">
              <a:alphaModFix/>
            </a:blip>
            <a:srcRect t="31225" r="51484" b="43923"/>
            <a:stretch/>
          </p:blipFill>
          <p:spPr>
            <a:xfrm>
              <a:off x="9097450" y="1776616"/>
              <a:ext cx="2569427" cy="1947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29"/>
            <p:cNvSpPr/>
            <p:nvPr/>
          </p:nvSpPr>
          <p:spPr>
            <a:xfrm>
              <a:off x="8967330" y="1725850"/>
              <a:ext cx="366300" cy="225300"/>
            </a:xfrm>
            <a:prstGeom prst="rect">
              <a:avLst/>
            </a:prstGeom>
            <a:solidFill>
              <a:srgbClr val="FFFFFF"/>
            </a:solidFill>
            <a:ln w="12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9"/>
          <p:cNvSpPr/>
          <p:nvPr/>
        </p:nvSpPr>
        <p:spPr>
          <a:xfrm>
            <a:off x="31675" y="4568750"/>
            <a:ext cx="55392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541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Predicted functional uORFs may be intersected with disease associated variants.</a:t>
            </a:r>
            <a:endParaRPr sz="3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5691840" y="2781360"/>
            <a:ext cx="351360" cy="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25" cap="flat" cmpd="sng">
            <a:solidFill>
              <a:srgbClr val="808080"/>
            </a:solidFill>
            <a:prstDash val="solid"/>
            <a:round/>
            <a:headEnd type="none" w="sm" len="sm"/>
            <a:tailEnd type="triangle" w="med" len="me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247" name="Google Shape;247;p30"/>
          <p:cNvSpPr txBox="1">
            <a:spLocks noGrp="1"/>
          </p:cNvSpPr>
          <p:nvPr>
            <p:ph type="body" idx="1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lang="en-US" sz="2400" b="1"/>
              <a:t> </a:t>
            </a:r>
            <a:r>
              <a:rPr lang="en-US" sz="2400" b="1">
                <a:solidFill>
                  <a:srgbClr val="FFF2CC"/>
                </a:solidFill>
              </a:rPr>
              <a:t>statistical correlation between protein &amp; RNA</a:t>
            </a:r>
            <a:endParaRPr sz="2400" b="1">
              <a:solidFill>
                <a:srgbClr val="FFF2CC"/>
              </a:solidFill>
            </a:endParaRPr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lang="en-US" sz="2400" b="1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lang="en-US" sz="2400" b="1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2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lang="en-US" sz="2400" b="1">
                <a:solidFill>
                  <a:srgbClr val="FFF2CC"/>
                </a:solidFill>
              </a:rPr>
              <a:t>small subset of uORFs that most alter translation</a:t>
            </a:r>
            <a:endParaRPr sz="2400" b="1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3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/>
              <a:t>Leveraging New Datasets</a:t>
            </a:r>
            <a:endParaRPr sz="2800">
              <a:solidFill>
                <a:schemeClr val="accent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BEB9A-5C09-F542-92DC-26688267F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lang="en-US" sz="2400" b="1"/>
              <a:t> </a:t>
            </a:r>
            <a:r>
              <a:rPr lang="en-US" sz="2400" b="1">
                <a:solidFill>
                  <a:srgbClr val="FFF2CC"/>
                </a:solidFill>
              </a:rPr>
              <a:t>statistical correlation between protein &amp; RNA</a:t>
            </a:r>
            <a:endParaRPr sz="2400" b="1">
              <a:solidFill>
                <a:srgbClr val="FFF2CC"/>
              </a:solidFill>
            </a:endParaRPr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lang="en-US" sz="2400" b="1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lang="en-US" sz="2400" b="1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lang="en-US" sz="2400" b="1">
                <a:solidFill>
                  <a:srgbClr val="FFF2CC"/>
                </a:solidFill>
              </a:rPr>
              <a:t>small subset of uORFs that most alter translation</a:t>
            </a:r>
            <a:endParaRPr sz="2400" b="1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829337" y="218005"/>
            <a:ext cx="105156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/>
              <a:t>Schematic workflow</a:t>
            </a:r>
            <a:endParaRPr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BCF8F-4693-1549-9222-B9D21A72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036D8-04E2-2847-A858-EA19C03D8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914400" y="195175"/>
            <a:ext cx="10288200" cy="85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MicroRNA intervention</a:t>
            </a:r>
            <a:endParaRPr dirty="0"/>
          </a:p>
        </p:txBody>
      </p:sp>
      <p:sp>
        <p:nvSpPr>
          <p:cNvPr id="286" name="Google Shape;286;p34"/>
          <p:cNvSpPr txBox="1"/>
          <p:nvPr/>
        </p:nvSpPr>
        <p:spPr>
          <a:xfrm>
            <a:off x="160425" y="6036875"/>
            <a:ext cx="68313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Sousa et al., </a:t>
            </a:r>
            <a:r>
              <a:rPr lang="en-US" i="1"/>
              <a:t>Science</a:t>
            </a:r>
            <a:r>
              <a:rPr lang="en-US"/>
              <a:t> </a:t>
            </a:r>
            <a:r>
              <a:rPr lang="en-US" b="1">
                <a:solidFill>
                  <a:schemeClr val="dk1"/>
                </a:solidFill>
              </a:rPr>
              <a:t>2017</a:t>
            </a:r>
            <a:r>
              <a:rPr lang="en-US">
                <a:solidFill>
                  <a:schemeClr val="dk1"/>
                </a:solidFill>
              </a:rPr>
              <a:t>,</a:t>
            </a:r>
            <a:r>
              <a:rPr lang="en-US"/>
              <a:t> 358, Pgs. 1027–1032.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7864"/>
            <a:ext cx="6528216" cy="46754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2A842-5FF0-7748-AED9-D13A4FF9C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lang="en-US" sz="2400" b="1"/>
              <a:t> </a:t>
            </a:r>
            <a:r>
              <a:rPr lang="en-US" sz="2400" b="1">
                <a:solidFill>
                  <a:srgbClr val="FFF2CC"/>
                </a:solidFill>
              </a:rPr>
              <a:t>statistical correlation between protein &amp; RNA</a:t>
            </a:r>
            <a:endParaRPr sz="2400" b="1">
              <a:solidFill>
                <a:srgbClr val="FFF2CC"/>
              </a:solidFill>
            </a:endParaRPr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lang="en-US" sz="2400" b="1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lang="en-US" sz="2400" b="1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35"/>
          <p:cNvSpPr txBox="1">
            <a:spLocks noGrp="1"/>
          </p:cNvSpPr>
          <p:nvPr>
            <p:ph type="body" idx="2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lang="en-US" sz="2400" b="1">
                <a:solidFill>
                  <a:srgbClr val="FFF2CC"/>
                </a:solidFill>
              </a:rPr>
              <a:t>small subset of uORFs that most alter translation</a:t>
            </a:r>
            <a:endParaRPr sz="2400" b="1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>
            <a:off x="11485920" y="-119160"/>
            <a:ext cx="699360" cy="7175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1200000" y="170650"/>
            <a:ext cx="8726100" cy="6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genecensus.org/expression/translatome</a:t>
            </a:r>
            <a:endParaRPr sz="287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 </a:t>
            </a:r>
            <a:r>
              <a:rPr lang="en-US" sz="2800" b="1">
                <a:solidFill>
                  <a:srgbClr val="1155CC"/>
                </a:solidFill>
              </a:rPr>
              <a:t>Greenbaum</a:t>
            </a:r>
            <a:r>
              <a:rPr lang="en-US" sz="2200">
                <a:solidFill>
                  <a:schemeClr val="dk1"/>
                </a:solidFill>
              </a:rPr>
              <a:t>, R Jansen, M Gerstein</a:t>
            </a:r>
            <a:endParaRPr sz="2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</a:rPr>
              <a:t>Proteomics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.gersteinlab.org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(PARE)</a:t>
            </a:r>
            <a:endParaRPr sz="28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800" b="1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Yu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Burba, </a:t>
            </a:r>
            <a:r>
              <a:rPr lang="en-US" sz="2200">
                <a:solidFill>
                  <a:schemeClr val="dk1"/>
                </a:solidFill>
              </a:rPr>
              <a:t>M Gerstein</a:t>
            </a:r>
            <a:endParaRPr sz="287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7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github.com/rkitchen/</a:t>
            </a:r>
            <a:r>
              <a:rPr lang="en-US" sz="2800" b="1">
                <a:solidFill>
                  <a:srgbClr val="FF0000"/>
                </a:solidFill>
              </a:rPr>
              <a:t>EMpire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</a:t>
            </a:r>
            <a:r>
              <a:rPr lang="en-US" sz="2870"/>
              <a:t> </a:t>
            </a:r>
            <a:r>
              <a:rPr lang="en-US" sz="2800" b="1">
                <a:solidFill>
                  <a:srgbClr val="1155CC"/>
                </a:solidFill>
              </a:rPr>
              <a:t>Carlyle</a:t>
            </a:r>
            <a:r>
              <a:rPr lang="en-US" sz="2870"/>
              <a:t>, </a:t>
            </a:r>
            <a:r>
              <a:rPr lang="en-US" sz="2400"/>
              <a:t>R</a:t>
            </a:r>
            <a:r>
              <a:rPr lang="en-US" sz="2200"/>
              <a:t> </a:t>
            </a:r>
            <a:r>
              <a:rPr lang="en-US" sz="2800" b="1">
                <a:solidFill>
                  <a:srgbClr val="1155CC"/>
                </a:solidFill>
              </a:rPr>
              <a:t>Kitchen</a:t>
            </a:r>
            <a:r>
              <a:rPr lang="en-US" sz="2200"/>
              <a:t>, J Zhang, R Wilson, T Lam, J Rozowsky, K Williams, N Sestan, M Gerstein, A Nairn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github.gersteinlab.org/</a:t>
            </a:r>
            <a:r>
              <a:rPr lang="en-US" sz="2800" b="1">
                <a:solidFill>
                  <a:srgbClr val="FF0000"/>
                </a:solidFill>
              </a:rPr>
              <a:t>uORFs</a:t>
            </a:r>
            <a:endParaRPr sz="287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P </a:t>
            </a:r>
            <a:r>
              <a:rPr lang="en-US" sz="2800" b="1">
                <a:solidFill>
                  <a:srgbClr val="1155CC"/>
                </a:solidFill>
              </a:rPr>
              <a:t>McGillivray</a:t>
            </a:r>
            <a:r>
              <a:rPr lang="en-US" sz="2200">
                <a:solidFill>
                  <a:schemeClr val="dk1"/>
                </a:solidFill>
              </a:rPr>
              <a:t>, R Ault, M Pawashe, R Kitchen, 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S Balasubramanian, M Gerstein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Brainspan data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P</a:t>
            </a:r>
            <a:r>
              <a:rPr lang="en-US" sz="2800" b="1">
                <a:solidFill>
                  <a:srgbClr val="1155CC"/>
                </a:solidFill>
              </a:rPr>
              <a:t> Emani,</a:t>
            </a:r>
            <a:r>
              <a:rPr lang="en-US" sz="2200">
                <a:solidFill>
                  <a:schemeClr val="dk1"/>
                </a:solidFill>
              </a:rPr>
              <a:t> T Galeev, N Sestan, A Nairn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02" name="Google Shape;302;p36"/>
          <p:cNvSpPr/>
          <p:nvPr/>
        </p:nvSpPr>
        <p:spPr>
          <a:xfrm rot="-5400000">
            <a:off x="-1688160" y="3064560"/>
            <a:ext cx="4792320" cy="81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Ack</a:t>
            </a:r>
            <a:r>
              <a:rPr lang="en-US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nowledgments!   </a:t>
            </a:r>
            <a:endParaRPr sz="35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r="52187"/>
          <a:stretch/>
        </p:blipFill>
        <p:spPr>
          <a:xfrm>
            <a:off x="537528" y="1409175"/>
            <a:ext cx="3420326" cy="4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67905" y="6347370"/>
            <a:ext cx="5369760" cy="276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[Greenbaum et al. </a:t>
            </a:r>
            <a:r>
              <a:rPr lang="en-US" sz="1200" i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Bioinformatics 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2002, </a:t>
            </a:r>
            <a:r>
              <a:rPr lang="en-US" sz="1200" i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18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587]</a:t>
            </a:r>
            <a:endParaRPr sz="24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04800" y="120600"/>
            <a:ext cx="11887200" cy="642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Why relate amounts of protein &amp; mRNA?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876800" y="762120"/>
            <a:ext cx="6807360" cy="2166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expression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place for </a:t>
            </a:r>
            <a:r>
              <a:rPr lang="en-US" sz="2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regulation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(easy to measure)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vs.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Concentration of protein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determinant of </a:t>
            </a:r>
            <a:r>
              <a:rPr lang="en-US" sz="2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630400" y="5486400"/>
            <a:ext cx="6663360" cy="680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k</a:t>
            </a:r>
            <a:r>
              <a:rPr lang="en-US" sz="1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s,i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k</a:t>
            </a:r>
            <a:r>
              <a:rPr lang="en-US" sz="1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d,i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protein synthesis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degradation rate constants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630400" y="4944960"/>
            <a:ext cx="3058560" cy="680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steady state: 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8509560" y="4572000"/>
            <a:ext cx="2285280" cy="5101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s;i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[mRNA</a:t>
            </a:r>
            <a:r>
              <a:rPr lang="en-US" sz="24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8475480" y="5102280"/>
            <a:ext cx="2304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8" name="Google Shape;78;p15"/>
          <p:cNvSpPr/>
          <p:nvPr/>
        </p:nvSpPr>
        <p:spPr>
          <a:xfrm>
            <a:off x="9282720" y="5102280"/>
            <a:ext cx="694080" cy="510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5603040" y="4332240"/>
            <a:ext cx="81264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0" name="Google Shape;80;p15"/>
          <p:cNvSpPr/>
          <p:nvPr/>
        </p:nvSpPr>
        <p:spPr>
          <a:xfrm>
            <a:off x="6479880" y="4030560"/>
            <a:ext cx="4849416" cy="1065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8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s,i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r>
              <a:rPr lang="en-US" sz="28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k</a:t>
            </a:r>
            <a:r>
              <a:rPr lang="en-US" sz="28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d,i</a:t>
            </a: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US" sz="28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528640" y="3886200"/>
            <a:ext cx="1045920" cy="82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dP</a:t>
            </a: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dt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876800" y="3048120"/>
            <a:ext cx="6807360" cy="82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Expectations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simple kinetic models: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876800" y="6294600"/>
            <a:ext cx="6908640" cy="45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trend interesting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291100" y="609475"/>
            <a:ext cx="116097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99"/>
                </a:solidFill>
              </a:rPr>
              <a:t>Early result on mRNA vs Protein, using 2D gels</a:t>
            </a:r>
            <a:endParaRPr sz="3600" b="1" u="sng">
              <a:solidFill>
                <a:srgbClr val="000099"/>
              </a:solidFill>
            </a:endParaRPr>
          </a:p>
        </p:txBody>
      </p:sp>
      <p:pic>
        <p:nvPicPr>
          <p:cNvPr id="89" name="Google Shape;89;p16" descr="37167-22f2a_F1T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904715"/>
            <a:ext cx="6175440" cy="42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1259520" y="6008760"/>
            <a:ext cx="1614720" cy="520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000000"/>
                </a:solidFill>
              </a:rPr>
              <a:t>r =0.67</a:t>
            </a:r>
            <a:endParaRPr sz="2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7533375" y="6219425"/>
            <a:ext cx="71670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[Greenbaum et al.  </a:t>
            </a:r>
            <a:r>
              <a:rPr lang="en-US" sz="1200" i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Bioinformatics 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2002, </a:t>
            </a:r>
            <a:r>
              <a:rPr lang="en-US" sz="1200" i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18</a:t>
            </a:r>
            <a:r>
              <a:rPr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587]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 descr="pare-output-2007"/>
          <p:cNvPicPr preferRelativeResize="0"/>
          <p:nvPr/>
        </p:nvPicPr>
        <p:blipFill rotWithShape="1">
          <a:blip r:embed="rId3">
            <a:alphaModFix/>
          </a:blip>
          <a:srcRect r="7381" b="11496"/>
          <a:stretch/>
        </p:blipFill>
        <p:spPr>
          <a:xfrm>
            <a:off x="3870150" y="281750"/>
            <a:ext cx="5321976" cy="629450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99" name="Google Shape;99;p17"/>
          <p:cNvSpPr/>
          <p:nvPr/>
        </p:nvSpPr>
        <p:spPr>
          <a:xfrm>
            <a:off x="9109380" y="2986360"/>
            <a:ext cx="3671028" cy="916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8852150" y="4686380"/>
            <a:ext cx="2742228" cy="642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21370" y="408075"/>
            <a:ext cx="2658960" cy="642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PARE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/>
          <p:nvPr/>
        </p:nvSpPr>
        <p:spPr>
          <a:xfrm flipH="1">
            <a:off x="405883" y="5974077"/>
            <a:ext cx="3089934" cy="4497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[Yu et al., BMC Bioinfo. '07]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7" descr="temp-2007"/>
          <p:cNvPicPr preferRelativeResize="0"/>
          <p:nvPr/>
        </p:nvPicPr>
        <p:blipFill rotWithShape="1">
          <a:blip r:embed="rId4">
            <a:alphaModFix/>
          </a:blip>
          <a:srcRect r="23383" b="7552"/>
          <a:stretch/>
        </p:blipFill>
        <p:spPr>
          <a:xfrm>
            <a:off x="253712" y="1919700"/>
            <a:ext cx="3394275" cy="355077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4" name="Google Shape;104;p17"/>
          <p:cNvSpPr/>
          <p:nvPr/>
        </p:nvSpPr>
        <p:spPr>
          <a:xfrm>
            <a:off x="9357550" y="560475"/>
            <a:ext cx="2433402" cy="31257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Open-source code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Downloadable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Analyze all or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subse</a:t>
            </a:r>
            <a:r>
              <a:rPr lang="en-US" sz="1800"/>
              <a:t>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Log-log plot of correlation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-linear fit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  -outliers labeled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Calculation of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mutual information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10363200" cy="1143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Outline: Comparing Protein &amp; RNA Abundance</a:t>
            </a:r>
            <a:endParaRPr sz="30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914400" y="1097986"/>
            <a:ext cx="5079900" cy="5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Past</a:t>
            </a:r>
            <a:r>
              <a:rPr lang="en-US" sz="2400"/>
              <a:t> Context:</a:t>
            </a:r>
            <a:br>
              <a:rPr lang="en-US" sz="2400"/>
            </a:br>
            <a:r>
              <a:rPr lang="en-US" sz="2400"/>
              <a:t>to work in the Center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Quantifying the moderate</a:t>
            </a:r>
            <a:r>
              <a:rPr lang="en-US" sz="2400" b="1"/>
              <a:t> </a:t>
            </a:r>
            <a:r>
              <a:rPr lang="en-US" sz="2400" b="1">
                <a:solidFill>
                  <a:srgbClr val="FFF2CC"/>
                </a:solidFill>
              </a:rPr>
              <a:t>statistical correlation between protein &amp; RNA</a:t>
            </a:r>
            <a:endParaRPr sz="2400" b="1">
              <a:solidFill>
                <a:srgbClr val="FFF2CC"/>
              </a:solidFill>
            </a:endParaRPr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PARE server</a:t>
            </a:r>
            <a:endParaRPr sz="2400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EMpire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Leveraging the correlation to </a:t>
            </a:r>
            <a:r>
              <a:rPr lang="en-US" sz="2400" b="1">
                <a:solidFill>
                  <a:srgbClr val="FFF2CC"/>
                </a:solidFill>
              </a:rPr>
              <a:t>better assign peptides to isoforms</a:t>
            </a:r>
            <a:r>
              <a:rPr lang="en-US" sz="2400"/>
              <a:t> 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EM algorithm better assigns </a:t>
            </a:r>
            <a:r>
              <a:rPr lang="en-US" sz="2400" b="1">
                <a:solidFill>
                  <a:srgbClr val="FFF2CC"/>
                </a:solidFill>
              </a:rPr>
              <a:t>dominant isoforms</a:t>
            </a:r>
            <a:r>
              <a:rPr lang="en-US" sz="2400"/>
              <a:t>, with greater interpretability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197600" y="1084892"/>
            <a:ext cx="5079900" cy="541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uORFs</a:t>
            </a:r>
            <a:r>
              <a:rPr lang="en-US" sz="2400"/>
              <a:t> (Current result)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Affect translation &amp; relationship between </a:t>
            </a:r>
            <a:br>
              <a:rPr lang="en-US" sz="2400"/>
            </a:br>
            <a:r>
              <a:rPr lang="en-US" sz="2400"/>
              <a:t>protein &amp; RNA</a:t>
            </a:r>
            <a:endParaRPr sz="2400"/>
          </a:p>
          <a:p>
            <a:pPr marL="914400" lvl="1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Feature integration to find </a:t>
            </a:r>
            <a:r>
              <a:rPr lang="en-US" sz="2400" b="1">
                <a:solidFill>
                  <a:srgbClr val="FFF2CC"/>
                </a:solidFill>
              </a:rPr>
              <a:t>small subset of uORFs that most alter translation</a:t>
            </a:r>
            <a:endParaRPr sz="2400" b="1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>
                <a:solidFill>
                  <a:srgbClr val="FFF2CC"/>
                </a:solidFill>
              </a:rPr>
              <a:t>Future</a:t>
            </a:r>
            <a:r>
              <a:rPr lang="en-US" sz="2400"/>
              <a:t> Direction: </a:t>
            </a:r>
            <a:br>
              <a:rPr lang="en-US" sz="2400"/>
            </a:br>
            <a:r>
              <a:rPr lang="en-US" sz="2400"/>
              <a:t>Protein v RNA using matched samples in the Brainspan dataset + single-cell data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11485920" y="-119160"/>
            <a:ext cx="699300" cy="717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933608"/>
            <a:ext cx="9949543" cy="572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1435189" y="284433"/>
            <a:ext cx="90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RNA-seq and Proteomic Data for Isoform Interpretation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78508"/>
          <a:stretch/>
        </p:blipFill>
        <p:spPr>
          <a:xfrm>
            <a:off x="998060" y="3690936"/>
            <a:ext cx="9802314" cy="1987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1341053" y="456080"/>
            <a:ext cx="94593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for Isoform-Level Interpretation of Proteomics Data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Multimapping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576460" y="1743661"/>
            <a:ext cx="65232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3687" marR="0" lvl="0" indent="-2936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assays reflecting expression at various levels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reads at earlier stage assay (RNA-Seq &gt; FP &gt; MS)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other assays for better estimation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369943" y="290754"/>
            <a:ext cx="12092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EMpire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xpectation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aximisation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ropagation of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soform abundance from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xpression)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445" y="1638567"/>
            <a:ext cx="10251764" cy="356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07301" y="6362050"/>
            <a:ext cx="621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[Carlyle, Kitchen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(2018)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Proteome Research]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BGLab-Basic-w-Lectures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Macintosh PowerPoint</Application>
  <PresentationFormat>Widescreen</PresentationFormat>
  <Paragraphs>177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Arimo</vt:lpstr>
      <vt:lpstr>Helvetica Neue</vt:lpstr>
      <vt:lpstr>MBGLab-Basic-w-Lectures</vt:lpstr>
      <vt:lpstr>Comparing RNA  &amp; Protein Abundance</vt:lpstr>
      <vt:lpstr>Outline: Comparing Protein &amp; RNA Abundance</vt:lpstr>
      <vt:lpstr>PowerPoint Presentation</vt:lpstr>
      <vt:lpstr>PowerPoint Presentation</vt:lpstr>
      <vt:lpstr>PowerPoint Presentation</vt:lpstr>
      <vt:lpstr>Outline: Comparing Protein &amp; RNA Abundance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Biologically informative priors improve isoform level interpretation of MS/MS peptides, by increasing dominance of principal isoform </vt:lpstr>
      <vt:lpstr>Outline: Comparing Protein &amp; RNA Abundance</vt:lpstr>
      <vt:lpstr>Upstream open reading frames (uORFs)  may shift the expected balance between mRNA &amp; protein</vt:lpstr>
      <vt:lpstr>PowerPoint Presentation</vt:lpstr>
      <vt:lpstr>PowerPoint Presentation</vt:lpstr>
      <vt:lpstr>PowerPoint Presentation</vt:lpstr>
      <vt:lpstr>Outline: Comparing Protein &amp; RNA Abundance</vt:lpstr>
      <vt:lpstr>Leveraging New Datasets</vt:lpstr>
      <vt:lpstr>Schematic workflow</vt:lpstr>
      <vt:lpstr>PowerPoint Presentation</vt:lpstr>
      <vt:lpstr>MicroRNA intervention</vt:lpstr>
      <vt:lpstr>Outline: Comparing Protein &amp; RNA Abundance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RNA  &amp; Protein Abundance</dc:title>
  <cp:lastModifiedBy>Microsoft Office User</cp:lastModifiedBy>
  <cp:revision>1</cp:revision>
  <dcterms:modified xsi:type="dcterms:W3CDTF">2019-04-30T01:55:32Z</dcterms:modified>
</cp:coreProperties>
</file>