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49" r:id="rId4"/>
  </p:sldMasterIdLst>
  <p:notesMasterIdLst>
    <p:notesMasterId r:id="rId65"/>
  </p:notesMasterIdLst>
  <p:handoutMasterIdLst>
    <p:handoutMasterId r:id="rId66"/>
  </p:handoutMasterIdLst>
  <p:sldIdLst>
    <p:sldId id="6147" r:id="rId5"/>
    <p:sldId id="6522" r:id="rId6"/>
    <p:sldId id="6518" r:id="rId7"/>
    <p:sldId id="6513" r:id="rId8"/>
    <p:sldId id="6545" r:id="rId9"/>
    <p:sldId id="6568" r:id="rId10"/>
    <p:sldId id="6348" r:id="rId11"/>
    <p:sldId id="6429" r:id="rId12"/>
    <p:sldId id="6438" r:id="rId13"/>
    <p:sldId id="6419" r:id="rId14"/>
    <p:sldId id="6465" r:id="rId15"/>
    <p:sldId id="6393" r:id="rId16"/>
    <p:sldId id="6394" r:id="rId17"/>
    <p:sldId id="6434" r:id="rId18"/>
    <p:sldId id="6569" r:id="rId19"/>
    <p:sldId id="6452" r:id="rId20"/>
    <p:sldId id="6453" r:id="rId21"/>
    <p:sldId id="6525" r:id="rId22"/>
    <p:sldId id="6420" r:id="rId23"/>
    <p:sldId id="6451" r:id="rId24"/>
    <p:sldId id="6470" r:id="rId25"/>
    <p:sldId id="6471" r:id="rId26"/>
    <p:sldId id="6570" r:id="rId27"/>
    <p:sldId id="6472" r:id="rId28"/>
    <p:sldId id="6473" r:id="rId29"/>
    <p:sldId id="6474" r:id="rId30"/>
    <p:sldId id="6475" r:id="rId31"/>
    <p:sldId id="6571" r:id="rId32"/>
    <p:sldId id="6399" r:id="rId33"/>
    <p:sldId id="6400" r:id="rId34"/>
    <p:sldId id="6401" r:id="rId35"/>
    <p:sldId id="6402" r:id="rId36"/>
    <p:sldId id="6564" r:id="rId37"/>
    <p:sldId id="6565" r:id="rId38"/>
    <p:sldId id="6566" r:id="rId39"/>
    <p:sldId id="6567" r:id="rId40"/>
    <p:sldId id="6572" r:id="rId41"/>
    <p:sldId id="6523" r:id="rId42"/>
    <p:sldId id="6524" r:id="rId43"/>
    <p:sldId id="6577" r:id="rId44"/>
    <p:sldId id="6492" r:id="rId45"/>
    <p:sldId id="6494" r:id="rId46"/>
    <p:sldId id="6495" r:id="rId47"/>
    <p:sldId id="6562" r:id="rId48"/>
    <p:sldId id="6496" r:id="rId49"/>
    <p:sldId id="6498" r:id="rId50"/>
    <p:sldId id="6574" r:id="rId51"/>
    <p:sldId id="6499" r:id="rId52"/>
    <p:sldId id="6500" r:id="rId53"/>
    <p:sldId id="6505" r:id="rId54"/>
    <p:sldId id="6563" r:id="rId55"/>
    <p:sldId id="6503" r:id="rId56"/>
    <p:sldId id="6506" r:id="rId57"/>
    <p:sldId id="6575" r:id="rId58"/>
    <p:sldId id="6576" r:id="rId59"/>
    <p:sldId id="6508" r:id="rId60"/>
    <p:sldId id="6509" r:id="rId61"/>
    <p:sldId id="6149" r:id="rId62"/>
    <p:sldId id="6082" r:id="rId63"/>
    <p:sldId id="6083" r:id="rId6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2C6"/>
    <a:srgbClr val="FF9E97"/>
    <a:srgbClr val="FF7413"/>
    <a:srgbClr val="FFC5AD"/>
    <a:srgbClr val="B3752D"/>
    <a:srgbClr val="4BAB50"/>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861" autoAdjust="0"/>
    <p:restoredTop sz="95037" autoAdjust="0"/>
  </p:normalViewPr>
  <p:slideViewPr>
    <p:cSldViewPr snapToGrid="0">
      <p:cViewPr varScale="1">
        <p:scale>
          <a:sx n="108" d="100"/>
          <a:sy n="108" d="100"/>
        </p:scale>
        <p:origin x="776"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5964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20</a:t>
            </a:fld>
            <a:endParaRPr lang="en-US"/>
          </a:p>
        </p:txBody>
      </p:sp>
    </p:spTree>
    <p:extLst>
      <p:ext uri="{BB962C8B-B14F-4D97-AF65-F5344CB8AC3E}">
        <p14:creationId xmlns:p14="http://schemas.microsoft.com/office/powerpoint/2010/main" val="198619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341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DLPFC for </a:t>
            </a:r>
            <a:r>
              <a:rPr lang="en-US" dirty="0" err="1"/>
              <a:t>psy</a:t>
            </a:r>
            <a:r>
              <a:rPr lang="en-US" dirty="0"/>
              <a:t> disorders</a:t>
            </a:r>
          </a:p>
          <a:p>
            <a:r>
              <a:rPr lang="en-US" dirty="0"/>
              <a:t>AD/PD is not spec for DLPFC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*linkage disequilibrium score regression (LDSC, Finucane et al., 2015; https://</a:t>
            </a:r>
            <a:r>
              <a:rPr lang="en-US" sz="1200" dirty="0" err="1"/>
              <a:t>github.com</a:t>
            </a:r>
            <a:r>
              <a:rPr lang="en-US" sz="1200" dirty="0"/>
              <a:t>/</a:t>
            </a:r>
            <a:r>
              <a:rPr lang="en-US" sz="1200" dirty="0" err="1"/>
              <a:t>bulik</a:t>
            </a:r>
            <a:r>
              <a:rPr lang="en-US" sz="1200" dirty="0"/>
              <a:t>/</a:t>
            </a:r>
            <a:r>
              <a:rPr lang="en-US" sz="1200" dirty="0" err="1"/>
              <a:t>ldsc</a:t>
            </a:r>
            <a:r>
              <a:rPr lang="en-US" sz="1200" dirty="0"/>
              <a:t>/wiki/Partitioned-Heritability) </a:t>
            </a:r>
          </a:p>
          <a:p>
            <a:pPr rtl="0"/>
            <a:r>
              <a:rPr lang="en-US" sz="1200" b="0" i="0" u="none" strike="noStrike" kern="1200" dirty="0">
                <a:solidFill>
                  <a:schemeClr val="tx1"/>
                </a:solidFill>
                <a:effectLst/>
                <a:latin typeface="+mn-lt"/>
                <a:ea typeface="+mn-ea"/>
                <a:cs typeface="+mn-cs"/>
              </a:rPr>
              <a:t>ADHD, attention-deficit/hyperactivity disorder; T2D, type 2 diabetes; CAD, coronary artery disease; IBD, inflammatory bowel disease.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7990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3470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9001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/29483656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27</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4553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69679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269151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38</a:t>
            </a:fld>
            <a:endParaRPr lang="en-US"/>
          </a:p>
        </p:txBody>
      </p:sp>
    </p:spTree>
    <p:extLst>
      <p:ext uri="{BB962C8B-B14F-4D97-AF65-F5344CB8AC3E}">
        <p14:creationId xmlns:p14="http://schemas.microsoft.com/office/powerpoint/2010/main" val="208808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5011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681112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 Threonine</a:t>
            </a:r>
          </a:p>
          <a:p>
            <a:r>
              <a:rPr kumimoji="1" lang="en-US" altLang="zh-CN" dirty="0"/>
              <a:t>M: Methionine</a:t>
            </a:r>
            <a:endParaRPr kumimoji="1" lang="zh-CN" altLang="en-US" dirty="0"/>
          </a:p>
        </p:txBody>
      </p:sp>
      <p:sp>
        <p:nvSpPr>
          <p:cNvPr id="4" name="幻灯片编号占位符 3"/>
          <p:cNvSpPr>
            <a:spLocks noGrp="1"/>
          </p:cNvSpPr>
          <p:nvPr>
            <p:ph type="sldNum" sz="quarter" idx="10"/>
          </p:nvPr>
        </p:nvSpPr>
        <p:spPr/>
        <p:txBody>
          <a:bodyPr/>
          <a:lstStyle/>
          <a:p>
            <a:fld id="{23C462A2-CDEC-8C45-A912-FB8B0964D089}" type="slidenum">
              <a:rPr lang="en-US" smtClean="0">
                <a:solidFill>
                  <a:prstClr val="black"/>
                </a:solidFill>
              </a:rPr>
              <a:pPr/>
              <a:t>41</a:t>
            </a:fld>
            <a:endParaRPr lang="en-US">
              <a:solidFill>
                <a:prstClr val="black"/>
              </a:solidFill>
            </a:endParaRPr>
          </a:p>
        </p:txBody>
      </p:sp>
      <p:sp>
        <p:nvSpPr>
          <p:cNvPr id="5" name="页眉占位符 4">
            <a:extLst>
              <a:ext uri="{FF2B5EF4-FFF2-40B4-BE49-F238E27FC236}">
                <a16:creationId xmlns:a16="http://schemas.microsoft.com/office/drawing/2014/main" xmlns="" id="{C08FC898-8C7F-0042-A782-CD678C5F9F9D}"/>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170413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EXAC: exome aggregation consortium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TCGA: the cancer genome atlas</a:t>
            </a:r>
            <a:endParaRPr kumimoji="1" lang="zh-CN" altLang="en-US" dirty="0"/>
          </a:p>
          <a:p>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30073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23C462A2-CDEC-8C45-A912-FB8B0964D089}" type="slidenum">
              <a:rPr lang="en-US" smtClean="0">
                <a:solidFill>
                  <a:prstClr val="black"/>
                </a:solidFill>
              </a:rPr>
              <a:pPr/>
              <a:t>45</a:t>
            </a:fld>
            <a:endParaRPr lang="en-US">
              <a:solidFill>
                <a:prstClr val="black"/>
              </a:solidFill>
            </a:endParaRPr>
          </a:p>
        </p:txBody>
      </p:sp>
      <p:sp>
        <p:nvSpPr>
          <p:cNvPr id="5" name="页眉占位符 4">
            <a:extLst>
              <a:ext uri="{FF2B5EF4-FFF2-40B4-BE49-F238E27FC236}">
                <a16:creationId xmlns:a16="http://schemas.microsoft.com/office/drawing/2014/main" xmlns="" id="{D717C606-F744-8C4E-A855-8EA450AC8B0C}"/>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89278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8358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GridSearch</a:t>
                </a:r>
                <a:r>
                  <a:rPr lang="en-US" altLang="zh-CN" sz="1200" kern="1200" dirty="0">
                    <a:solidFill>
                      <a:schemeClr val="tx1"/>
                    </a:solidFill>
                    <a:effectLst/>
                    <a:latin typeface="+mn-lt"/>
                    <a:ea typeface="+mn-ea"/>
                    <a:cs typeface="+mn-cs"/>
                  </a:rPr>
                  <a:t>:  n feature combinations, for each combination, 10-fold to have 10 RF -&gt; in total 10*n RFs, then pick up the best one and keep this set of para. Then test on the 30%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RF: good with a mixture of numerical and categorical features; train each tree independently, less likely to overfit on the training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SVM: need to scale features; -&gt; give you “support vectors” that is points in each class closest to the boundary between classes.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GBDT: theoretically better than RF, but in our case quiet similar in predicting power; but much slower to train and harder to tune the parameter( </a:t>
                </a:r>
                <a:r>
                  <a:rPr lang="en-US" altLang="zh-CN" sz="1200" kern="1200" dirty="0" err="1">
                    <a:solidFill>
                      <a:schemeClr val="tx1"/>
                    </a:solidFill>
                    <a:effectLst/>
                    <a:latin typeface="+mn-lt"/>
                    <a:ea typeface="+mn-ea"/>
                    <a:cs typeface="+mn-cs"/>
                  </a:rPr>
                  <a:t>num</a:t>
                </a:r>
                <a:r>
                  <a:rPr lang="en-US" altLang="zh-CN" sz="1200" kern="1200" dirty="0">
                    <a:solidFill>
                      <a:schemeClr val="tx1"/>
                    </a:solidFill>
                    <a:effectLst/>
                    <a:latin typeface="+mn-lt"/>
                    <a:ea typeface="+mn-ea"/>
                    <a:cs typeface="+mn-cs"/>
                  </a:rPr>
                  <a:t> of tree, depth of tree, learning rate) since trees are built once at a time and the later trees are correcting previous tree; likely to overfit the data. </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start our supervised learning model construction by dividing the GenoDock data source into 70% and 30% for training and testing purpose, respectively. We tune the sample nsSNV count of “Class 1” (</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and “Class 2” (</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to be 1:1 to avoid potential bias. During the training process, we employ a 10-fold cross-validation training and testing process on different learning algorithms (Random Forest, Lasso Regression, Support Vector Machine, and Gradient Boosting Decision Tree) to pick up the one with best performance. To make our features more efficient, we conduct a feature selection process by evaluating AUC of each feature independently to make sure our features are sensitive enough.</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23C462A2-CDEC-8C45-A912-FB8B0964D089}" type="slidenum">
              <a:rPr lang="en-US" smtClean="0">
                <a:solidFill>
                  <a:prstClr val="black"/>
                </a:solidFill>
              </a:rPr>
              <a:pPr/>
              <a:t>49</a:t>
            </a:fld>
            <a:endParaRPr lang="en-US">
              <a:solidFill>
                <a:prstClr val="black"/>
              </a:solidFill>
            </a:endParaRPr>
          </a:p>
        </p:txBody>
      </p:sp>
      <p:sp>
        <p:nvSpPr>
          <p:cNvPr id="5" name="页眉占位符 4">
            <a:extLst>
              <a:ext uri="{FF2B5EF4-FFF2-40B4-BE49-F238E27FC236}">
                <a16:creationId xmlns:a16="http://schemas.microsoft.com/office/drawing/2014/main" xmlns="" id="{D21BADC5-77B8-C849-846C-A55044703ADE}"/>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1219318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872FC0A-71FC-8147-A502-1CFCA9C10B02}" type="slidenum">
              <a:rPr kumimoji="1" lang="zh-CN" altLang="en-US" smtClean="0">
                <a:solidFill>
                  <a:prstClr val="black"/>
                </a:solidFill>
                <a:ea typeface="DengXian" charset="-122"/>
              </a:rPr>
              <a:pPr/>
              <a:t>50</a:t>
            </a:fld>
            <a:endParaRPr kumimoji="1" lang="zh-CN" altLang="en-US">
              <a:solidFill>
                <a:prstClr val="black"/>
              </a:solidFill>
              <a:ea typeface="DengXian" charset="-122"/>
            </a:endParaRPr>
          </a:p>
        </p:txBody>
      </p:sp>
      <p:sp>
        <p:nvSpPr>
          <p:cNvPr id="5" name="页眉占位符 4">
            <a:extLst>
              <a:ext uri="{FF2B5EF4-FFF2-40B4-BE49-F238E27FC236}">
                <a16:creationId xmlns:a16="http://schemas.microsoft.com/office/drawing/2014/main" xmlns="" id="{C97BDE50-F6B0-2B42-90BD-A72F7AA13A55}"/>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300003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&gt;0</m:t>
                    </m:r>
                  </m:oMath>
                </a14:m>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&lt;0 </m:t>
                    </m:r>
                    <m:r>
                      <a:rPr lang="en-US" altLang="zh-CN" sz="1200" i="1" kern="1200">
                        <a:solidFill>
                          <a:schemeClr val="tx1"/>
                        </a:solidFill>
                        <a:effectLst/>
                        <a:latin typeface="Cambria Math" panose="02040503050406030204" pitchFamily="18" charset="0"/>
                        <a:ea typeface="+mn-ea"/>
                        <a:cs typeface="+mn-cs"/>
                      </a:rPr>
                      <m:t>𝑜𝑟</m:t>
                    </m:r>
                    <m:r>
                      <a:rPr lang="en-US" altLang="zh-CN" sz="1200" i="1" kern="1200">
                        <a:solidFill>
                          <a:schemeClr val="tx1"/>
                        </a:solidFill>
                        <a:effectLst/>
                        <a:latin typeface="Cambria Math" panose="02040503050406030204" pitchFamily="18" charset="0"/>
                        <a:ea typeface="+mn-ea"/>
                        <a:cs typeface="+mn-cs"/>
                      </a:rPr>
                      <m:t> ∆</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94%, 93%, 91%, 85%, respectively), and those that do not change the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Driver: SNVs in cancer driver genes listed in Catalogue of Somatic Mutations in Cancer (COSMIC)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Rare: </a:t>
                </a:r>
                <a:r>
                  <a:rPr lang="en-US" altLang="zh-CN" sz="1200" kern="1200" dirty="0" err="1">
                    <a:solidFill>
                      <a:schemeClr val="tx1"/>
                    </a:solidFill>
                    <a:effectLst/>
                    <a:latin typeface="+mn-lt"/>
                    <a:ea typeface="+mn-ea"/>
                    <a:cs typeface="+mn-cs"/>
                  </a:rPr>
                  <a:t>allel</a:t>
                </a:r>
                <a:r>
                  <a:rPr lang="en-US" altLang="zh-CN" sz="1200" kern="1200" dirty="0">
                    <a:solidFill>
                      <a:schemeClr val="tx1"/>
                    </a:solidFill>
                    <a:effectLst/>
                    <a:latin typeface="+mn-lt"/>
                    <a:ea typeface="+mn-ea"/>
                    <a:cs typeface="+mn-cs"/>
                  </a:rPr>
                  <a:t> freq./2*(# of </a:t>
                </a:r>
                <a:r>
                  <a:rPr lang="en-US" altLang="zh-CN" sz="1200" kern="1200" dirty="0" err="1">
                    <a:solidFill>
                      <a:schemeClr val="tx1"/>
                    </a:solidFill>
                    <a:effectLst/>
                    <a:latin typeface="+mn-lt"/>
                    <a:ea typeface="+mn-ea"/>
                    <a:cs typeface="+mn-cs"/>
                  </a:rPr>
                  <a:t>indiv</a:t>
                </a:r>
                <a:r>
                  <a:rPr lang="en-US" altLang="zh-CN" sz="1200" kern="1200" dirty="0">
                    <a:solidFill>
                      <a:schemeClr val="tx1"/>
                    </a:solidFill>
                    <a:effectLst/>
                    <a:latin typeface="+mn-lt"/>
                    <a:ea typeface="+mn-ea"/>
                    <a:cs typeface="+mn-cs"/>
                  </a:rPr>
                  <a:t>.) = 1, appear once. 2 alleles per person</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𝐵𝐴&lt;0 𝑜𝑟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94%, 93%, 91%, 85%, respectively), and those that do not change the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884174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applied GenoDock (“SNV + Ligand”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290,515 somatic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binding pocket in order to estimate the maximum probability</a:t>
            </a:r>
            <a:endParaRPr lang="zh-CN" altLang="zh-CN" sz="1200" kern="1200" dirty="0">
              <a:solidFill>
                <a:schemeClr val="tx1"/>
              </a:solidFill>
              <a:effectLst/>
              <a:latin typeface="+mn-lt"/>
              <a:ea typeface="+mn-ea"/>
              <a:cs typeface="+mn-cs"/>
            </a:endParaRPr>
          </a:p>
          <a:p>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5269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8043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2902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1047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12</a:t>
            </a:fld>
            <a:endParaRPr lang="en-US"/>
          </a:p>
        </p:txBody>
      </p:sp>
    </p:spTree>
    <p:extLst>
      <p:ext uri="{BB962C8B-B14F-4D97-AF65-F5344CB8AC3E}">
        <p14:creationId xmlns:p14="http://schemas.microsoft.com/office/powerpoint/2010/main" val="169414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13</a:t>
            </a:fld>
            <a:endParaRPr lang="en-US"/>
          </a:p>
        </p:txBody>
      </p:sp>
    </p:spTree>
    <p:extLst>
      <p:ext uri="{BB962C8B-B14F-4D97-AF65-F5344CB8AC3E}">
        <p14:creationId xmlns:p14="http://schemas.microsoft.com/office/powerpoint/2010/main" val="11861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14</a:t>
            </a:fld>
            <a:endParaRPr lang="en-US"/>
          </a:p>
        </p:txBody>
      </p:sp>
    </p:spTree>
    <p:extLst>
      <p:ext uri="{BB962C8B-B14F-4D97-AF65-F5344CB8AC3E}">
        <p14:creationId xmlns:p14="http://schemas.microsoft.com/office/powerpoint/2010/main" val="353853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88787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19</a:t>
            </a:fld>
            <a:endParaRPr lang="en-US"/>
          </a:p>
        </p:txBody>
      </p:sp>
    </p:spTree>
    <p:extLst>
      <p:ext uri="{BB962C8B-B14F-4D97-AF65-F5344CB8AC3E}">
        <p14:creationId xmlns:p14="http://schemas.microsoft.com/office/powerpoint/2010/main" val="197774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6573078" y="6415802"/>
            <a:ext cx="2756453" cy="246221"/>
          </a:xfrm>
          <a:prstGeom prst="rect">
            <a:avLst/>
          </a:prstGeom>
          <a:noFill/>
        </p:spPr>
        <p:txBody>
          <a:bodyPr wrap="square" rtlCol="0">
            <a:spAutoFit/>
          </a:bodyPr>
          <a:lstStyle/>
          <a:p>
            <a:r>
              <a:rPr lang="en-US" sz="1000" dirty="0" err="1">
                <a:solidFill>
                  <a:prstClr val="white">
                    <a:lumMod val="50000"/>
                  </a:prstClr>
                </a:solidFill>
              </a:rPr>
              <a:t>Lectures.gersteinlab.org</a:t>
            </a:r>
            <a:endParaRPr lang="en-US" sz="1000" dirty="0">
              <a:solidFill>
                <a:prstClr val="white">
                  <a:lumMod val="50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3/30/19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tags" Target="../tags/tag1.xml"/><Relationship Id="rId7" Type="http://schemas.openxmlformats.org/officeDocument/2006/relationships/tags" Target="../tags/tag2.xml"/><Relationship Id="rId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4.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0B938F4-FFEC-BA46-B3EB-1F4154EFE73A}"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12241761"/>
      </p:ext>
    </p:extLst>
  </p:cSld>
  <p:clrMap bg1="lt1" tx1="dk1" bg2="lt2" tx2="dk2" accent1="accent1" accent2="accent2" accent3="accent3" accent4="accent4" accent5="accent5" accent6="accent6" hlink="hlink" folHlink="folHlink"/>
  <p:sldLayoutIdLst>
    <p:sldLayoutId id="2147527650" r:id="rId1"/>
    <p:sldLayoutId id="2147527651" r:id="rId2"/>
    <p:sldLayoutId id="2147527652" r:id="rId3"/>
    <p:sldLayoutId id="2147527653" r:id="rId4"/>
    <p:sldLayoutId id="2147527654" r:id="rId5"/>
    <p:sldLayoutId id="2147527655" r:id="rId6"/>
    <p:sldLayoutId id="2147527656" r:id="rId7"/>
    <p:sldLayoutId id="2147527657" r:id="rId8"/>
    <p:sldLayoutId id="2147527658" r:id="rId9"/>
    <p:sldLayoutId id="2147527659" r:id="rId10"/>
    <p:sldLayoutId id="214752766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tif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41.png"/><Relationship Id="rId5" Type="http://schemas.openxmlformats.org/officeDocument/2006/relationships/image" Target="../media/image152.png"/><Relationship Id="rId6" Type="http://schemas.openxmlformats.org/officeDocument/2006/relationships/image" Target="../media/image161.png"/><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550.png"/><Relationship Id="rId4" Type="http://schemas.openxmlformats.org/officeDocument/2006/relationships/image" Target="../media/image5.png"/><Relationship Id="rId5" Type="http://schemas.openxmlformats.org/officeDocument/2006/relationships/image" Target="../media/image62.png"/><Relationship Id="rId6" Type="http://schemas.openxmlformats.org/officeDocument/2006/relationships/image" Target="../media/image77.png"/><Relationship Id="rId7" Type="http://schemas.openxmlformats.org/officeDocument/2006/relationships/image" Target="../media/image80.png"/><Relationship Id="rId1" Type="http://schemas.openxmlformats.org/officeDocument/2006/relationships/slideLayout" Target="../slideLayouts/slideLayout20.xml"/><Relationship Id="rId2" Type="http://schemas.openxmlformats.org/officeDocument/2006/relationships/image" Target="../media/image4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notesSlide" Target="../notesSlides/notesSlide22.xml"/><Relationship Id="rId1" Type="http://schemas.openxmlformats.org/officeDocument/2006/relationships/tags" Target="../tags/tag7.xml"/><Relationship Id="rId2" Type="http://schemas.openxmlformats.org/officeDocument/2006/relationships/tags" Target="../tags/tag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56.png"/><Relationship Id="rId1" Type="http://schemas.openxmlformats.org/officeDocument/2006/relationships/slideLayout" Target="../slideLayouts/slideLayout20.xml"/><Relationship Id="rId2"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480.png"/><Relationship Id="rId8" Type="http://schemas.openxmlformats.org/officeDocument/2006/relationships/image" Target="../media/image490.png"/><Relationship Id="rId9" Type="http://schemas.openxmlformats.org/officeDocument/2006/relationships/image" Target="../media/image500.png"/><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450.png"/><Relationship Id="rId5" Type="http://schemas.openxmlformats.org/officeDocument/2006/relationships/image" Target="../media/image460.png"/><Relationship Id="rId6" Type="http://schemas.openxmlformats.org/officeDocument/2006/relationships/image" Target="../media/image470.png"/><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1.png"/><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668778" y="-55421"/>
            <a:ext cx="7806444" cy="1255572"/>
          </a:xfrm>
        </p:spPr>
        <p:txBody>
          <a:bodyPr/>
          <a:lstStyle/>
          <a:p>
            <a:r>
              <a:rPr lang="en-US" altLang="en-US" sz="1600" b="0" dirty="0">
                <a:solidFill>
                  <a:schemeClr val="tx1"/>
                </a:solidFill>
              </a:rPr>
              <a:t>Personal Genomics &amp; Data Science</a:t>
            </a:r>
            <a:r>
              <a:rPr lang="en-US" altLang="en-US" sz="1800" b="0" dirty="0">
                <a:solidFill>
                  <a:schemeClr val="tx1"/>
                </a:solidFill>
              </a:rPr>
              <a:t>:</a:t>
            </a:r>
            <a:r>
              <a:rPr lang="en-US" altLang="en-US" sz="2800" dirty="0">
                <a:solidFill>
                  <a:schemeClr val="tx1"/>
                </a:solidFill>
              </a:rPr>
              <a:t> </a:t>
            </a:r>
            <a:br>
              <a:rPr lang="en-US" altLang="en-US" sz="2800" dirty="0">
                <a:solidFill>
                  <a:schemeClr val="tx1"/>
                </a:solidFill>
              </a:rPr>
            </a:br>
            <a:r>
              <a:rPr lang="en-US" altLang="en-US" sz="1800" dirty="0">
                <a:solidFill>
                  <a:schemeClr val="tx1"/>
                </a:solidFill>
              </a:rPr>
              <a:t>Using population-scale functional genomics to suggest potential neuropsychiatric drug targets &amp; building a hybrid classifier to ascertain differential drug sensitivity</a:t>
            </a:r>
            <a:endParaRPr lang="en-US" altLang="en-US" sz="3200" dirty="0">
              <a:solidFill>
                <a:schemeClr val="tx1"/>
              </a:solidFill>
              <a:ea typeface="ＭＳ Ｐゴシック" charset="-128"/>
            </a:endParaRPr>
          </a:p>
        </p:txBody>
      </p:sp>
      <p:sp>
        <p:nvSpPr>
          <p:cNvPr id="9219" name="Subtitle 4"/>
          <p:cNvSpPr>
            <a:spLocks noGrp="1"/>
          </p:cNvSpPr>
          <p:nvPr>
            <p:ph type="subTitle" idx="1"/>
          </p:nvPr>
        </p:nvSpPr>
        <p:spPr>
          <a:xfrm>
            <a:off x="3519073" y="6057644"/>
            <a:ext cx="5620344" cy="728915"/>
          </a:xfrm>
        </p:spPr>
        <p:txBody>
          <a:bodyPr/>
          <a:lstStyle/>
          <a:p>
            <a:pPr algn="r">
              <a:spcBef>
                <a:spcPts val="0"/>
              </a:spcBef>
            </a:pPr>
            <a:r>
              <a:rPr lang="en-US" altLang="en-US" sz="1400" b="0" dirty="0">
                <a:ea typeface="ＭＳ Ｐゴシック" charset="-128"/>
              </a:rPr>
              <a:t>Slides freely downloadable</a:t>
            </a:r>
            <a:br>
              <a:rPr lang="en-US" altLang="en-US" sz="1400" b="0" dirty="0">
                <a:ea typeface="ＭＳ Ｐゴシック" charset="-128"/>
              </a:rPr>
            </a:br>
            <a:r>
              <a:rPr lang="en-US" altLang="en-US" sz="1400" b="0" dirty="0">
                <a:ea typeface="ＭＳ Ｐゴシック" charset="-128"/>
              </a:rPr>
              <a:t> from </a:t>
            </a:r>
            <a:r>
              <a:rPr lang="en-US" altLang="en-US" sz="1400" dirty="0" err="1">
                <a:ea typeface="ＭＳ Ｐゴシック" charset="-128"/>
              </a:rPr>
              <a:t>Lectures.GersteinLab.org</a:t>
            </a:r>
            <a:r>
              <a:rPr lang="en-US" altLang="en-US" sz="1400" dirty="0">
                <a:ea typeface="ＭＳ Ｐゴシック" charset="-128"/>
              </a:rPr>
              <a:t>  </a:t>
            </a:r>
            <a:br>
              <a:rPr lang="en-US" altLang="en-US" sz="1400" dirty="0">
                <a:ea typeface="ＭＳ Ｐゴシック" charset="-128"/>
              </a:rPr>
            </a:br>
            <a:r>
              <a:rPr lang="en-US" altLang="en-US" sz="1400" b="0" dirty="0">
                <a:ea typeface="ＭＳ Ｐゴシック" charset="-128"/>
              </a:rPr>
              <a:t>&amp; “</a:t>
            </a:r>
            <a:r>
              <a:rPr lang="en-US" altLang="ja-JP" sz="1400" b="0" dirty="0">
                <a:ea typeface="ＭＳ Ｐゴシック" charset="-128"/>
              </a:rPr>
              <a:t>tweetable</a:t>
            </a:r>
            <a:r>
              <a:rPr lang="en-US" altLang="en-US" sz="1400" b="0" dirty="0">
                <a:ea typeface="ＭＳ Ｐゴシック" charset="-128"/>
              </a:rPr>
              <a:t>”</a:t>
            </a:r>
            <a:r>
              <a:rPr lang="en-US" altLang="ja-JP" sz="1400" b="0" dirty="0">
                <a:ea typeface="ＭＳ Ｐゴシック" charset="-128"/>
              </a:rPr>
              <a:t>  </a:t>
            </a:r>
            <a:r>
              <a:rPr lang="en-US" altLang="en-US" sz="1400" b="0" dirty="0">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a:ea typeface="ＭＳ Ｐゴシック" charset="-128"/>
              </a:rPr>
              <a:t>)</a:t>
            </a:r>
          </a:p>
          <a:p>
            <a:pPr algn="r">
              <a:spcBef>
                <a:spcPts val="0"/>
              </a:spcBef>
            </a:pPr>
            <a:endParaRPr lang="en-US" altLang="en-US" sz="1400" b="0" dirty="0">
              <a:ea typeface="ＭＳ Ｐゴシック" charset="-128"/>
            </a:endParaRPr>
          </a:p>
        </p:txBody>
      </p:sp>
      <p:sp>
        <p:nvSpPr>
          <p:cNvPr id="7" name="Subtitle 4"/>
          <p:cNvSpPr txBox="1">
            <a:spLocks/>
          </p:cNvSpPr>
          <p:nvPr/>
        </p:nvSpPr>
        <p:spPr bwMode="auto">
          <a:xfrm>
            <a:off x="38934" y="6067954"/>
            <a:ext cx="4087423" cy="71860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spcBef>
                <a:spcPts val="0"/>
              </a:spcBef>
            </a:pPr>
            <a:r>
              <a:rPr lang="en-US" altLang="en-US" sz="1400" b="0" kern="0" dirty="0">
                <a:ea typeface="ＭＳ Ｐゴシック" charset="-128"/>
              </a:rPr>
              <a:t>M Gerstein</a:t>
            </a:r>
            <a:br>
              <a:rPr lang="en-US" altLang="en-US" sz="1400" b="0" kern="0" dirty="0">
                <a:ea typeface="ＭＳ Ｐゴシック" charset="-128"/>
              </a:rPr>
            </a:br>
            <a:r>
              <a:rPr lang="en-US" altLang="en-US" sz="1400" b="0" kern="0" dirty="0">
                <a:ea typeface="ＭＳ Ｐゴシック" charset="-128"/>
              </a:rPr>
              <a:t>Yale</a:t>
            </a:r>
          </a:p>
          <a:p>
            <a:pPr algn="l">
              <a:spcBef>
                <a:spcPts val="0"/>
              </a:spcBef>
            </a:pPr>
            <a:r>
              <a:rPr lang="en-US" altLang="en-US" sz="1400" b="0" dirty="0">
                <a:ea typeface="ＭＳ Ｐゴシック" charset="-128"/>
              </a:rPr>
              <a:t>(See last slide for more info.)</a:t>
            </a:r>
            <a:endParaRPr lang="en-US" altLang="en-US" sz="1400" b="0" kern="0" dirty="0">
              <a:ea typeface="ＭＳ Ｐゴシック"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375" y="1371169"/>
            <a:ext cx="6034355" cy="4525766"/>
          </a:xfrm>
          <a:prstGeom prst="rect">
            <a:avLst/>
          </a:prstGeom>
          <a:ln w="19050">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a16="http://schemas.microsoft.com/office/drawing/2014/main" xmlns=""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a:t>Collecting functional genomic datasets </a:t>
            </a:r>
            <a:br>
              <a:rPr lang="en-US" sz="1800" dirty="0"/>
            </a:br>
            <a:r>
              <a:rPr lang="en-US" sz="1800" dirty="0"/>
              <a:t>for the </a:t>
            </a:r>
            <a:br>
              <a:rPr lang="en-US" sz="1800" dirty="0"/>
            </a:br>
            <a:r>
              <a:rPr lang="en-US" sz="1800" dirty="0"/>
              <a:t>adult brain </a:t>
            </a:r>
            <a:br>
              <a:rPr lang="en-US" sz="1800" dirty="0"/>
            </a:br>
            <a:r>
              <a:rPr lang="en-US" sz="1800" dirty="0"/>
              <a:t/>
            </a:r>
            <a:br>
              <a:rPr lang="en-US" sz="1800" dirty="0"/>
            </a:br>
            <a:r>
              <a:rPr lang="en-US" sz="1400" dirty="0"/>
              <a:t>from </a:t>
            </a:r>
            <a:r>
              <a:rPr lang="en-US" sz="1400" dirty="0" err="1"/>
              <a:t>PsychENCODE</a:t>
            </a:r>
            <a:r>
              <a:rPr lang="en-US" sz="1400" dirty="0"/>
              <a:t>, </a:t>
            </a:r>
            <a:br>
              <a:rPr lang="en-US" sz="1400" dirty="0"/>
            </a:br>
            <a:r>
              <a:rPr lang="en-US" sz="1400" dirty="0"/>
              <a:t>other large consortia &amp; single cell studies</a:t>
            </a:r>
            <a:endParaRPr lang="en-US" sz="1800" dirty="0"/>
          </a:p>
        </p:txBody>
      </p:sp>
      <p:sp>
        <p:nvSpPr>
          <p:cNvPr id="3" name="TextBox 2"/>
          <p:cNvSpPr txBox="1"/>
          <p:nvPr/>
        </p:nvSpPr>
        <p:spPr>
          <a:xfrm>
            <a:off x="7463524" y="187623"/>
            <a:ext cx="1649811" cy="1015663"/>
          </a:xfrm>
          <a:prstGeom prst="rect">
            <a:avLst/>
          </a:prstGeom>
          <a:noFill/>
        </p:spPr>
        <p:txBody>
          <a:bodyPr wrap="none" rtlCol="0">
            <a:spAutoFit/>
          </a:bodyPr>
          <a:lstStyle/>
          <a:p>
            <a:r>
              <a:rPr lang="en-US" sz="2400" dirty="0"/>
              <a:t>1866</a:t>
            </a:r>
          </a:p>
          <a:p>
            <a:r>
              <a:rPr lang="en-US" dirty="0"/>
              <a:t>Individuals</a:t>
            </a:r>
          </a:p>
          <a:p>
            <a:r>
              <a:rPr lang="en-US" dirty="0"/>
              <a:t>~3.7K bulk RNA-</a:t>
            </a:r>
            <a:r>
              <a:rPr lang="en-US" dirty="0" err="1"/>
              <a:t>seq</a:t>
            </a:r>
            <a:endParaRPr lang="en-US" dirty="0"/>
          </a:p>
          <a:p>
            <a:r>
              <a:rPr lang="en-US" dirty="0"/>
              <a:t>~32K single-cells  </a:t>
            </a:r>
          </a:p>
        </p:txBody>
      </p:sp>
      <p:sp>
        <p:nvSpPr>
          <p:cNvPr id="6" name="Rectangle 5">
            <a:extLst>
              <a:ext uri="{FF2B5EF4-FFF2-40B4-BE49-F238E27FC236}">
                <a16:creationId xmlns:a16="http://schemas.microsoft.com/office/drawing/2014/main" xmlns="" id="{4B02BD5E-E183-B84C-9568-B2E78732F342}"/>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4412751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C9905F-E7DF-1942-8638-AF4560363832}"/>
              </a:ext>
            </a:extLst>
          </p:cNvPr>
          <p:cNvPicPr>
            <a:picLocks noChangeAspect="1"/>
          </p:cNvPicPr>
          <p:nvPr/>
        </p:nvPicPr>
        <p:blipFill>
          <a:blip r:embed="rId2"/>
          <a:stretch>
            <a:fillRect/>
          </a:stretch>
        </p:blipFill>
        <p:spPr>
          <a:xfrm>
            <a:off x="0" y="1684832"/>
            <a:ext cx="8787161" cy="4711503"/>
          </a:xfrm>
          <a:prstGeom prst="rect">
            <a:avLst/>
          </a:prstGeom>
        </p:spPr>
      </p:pic>
      <p:sp>
        <p:nvSpPr>
          <p:cNvPr id="19" name="TextBox 18">
            <a:extLst>
              <a:ext uri="{FF2B5EF4-FFF2-40B4-BE49-F238E27FC236}">
                <a16:creationId xmlns:a16="http://schemas.microsoft.com/office/drawing/2014/main" xmlns="" id="{84E91F02-3C67-FB4C-844B-424B29CA9D2F}"/>
              </a:ext>
            </a:extLst>
          </p:cNvPr>
          <p:cNvSpPr txBox="1"/>
          <p:nvPr/>
        </p:nvSpPr>
        <p:spPr>
          <a:xfrm>
            <a:off x="1925102" y="6119336"/>
            <a:ext cx="1757212" cy="276999"/>
          </a:xfrm>
          <a:prstGeom prst="rect">
            <a:avLst/>
          </a:prstGeom>
          <a:noFill/>
        </p:spPr>
        <p:txBody>
          <a:bodyPr wrap="none" rtlCol="0">
            <a:spAutoFit/>
          </a:bodyPr>
          <a:lstStyle/>
          <a:p>
            <a:r>
              <a:rPr lang="en-US" dirty="0"/>
              <a:t>Lake et al., 2018 data</a:t>
            </a:r>
          </a:p>
        </p:txBody>
      </p:sp>
      <p:sp>
        <p:nvSpPr>
          <p:cNvPr id="21" name="TextBox 20">
            <a:extLst>
              <a:ext uri="{FF2B5EF4-FFF2-40B4-BE49-F238E27FC236}">
                <a16:creationId xmlns:a16="http://schemas.microsoft.com/office/drawing/2014/main" xmlns="" id="{01BE1B2F-6C52-EF4C-80F6-86598D50E23E}"/>
              </a:ext>
            </a:extLst>
          </p:cNvPr>
          <p:cNvSpPr txBox="1"/>
          <p:nvPr/>
        </p:nvSpPr>
        <p:spPr>
          <a:xfrm>
            <a:off x="4611583" y="6165502"/>
            <a:ext cx="3586944" cy="461665"/>
          </a:xfrm>
          <a:prstGeom prst="rect">
            <a:avLst/>
          </a:prstGeom>
          <a:noFill/>
        </p:spPr>
        <p:txBody>
          <a:bodyPr wrap="none" rtlCol="0">
            <a:spAutoFit/>
          </a:bodyPr>
          <a:lstStyle/>
          <a:p>
            <a:r>
              <a:rPr lang="en-US" b="0" dirty="0"/>
              <a:t>PEC adult data </a:t>
            </a:r>
            <a:br>
              <a:rPr lang="en-US" b="0" dirty="0"/>
            </a:br>
            <a:r>
              <a:rPr lang="en-US" b="0" dirty="0"/>
              <a:t>[Li et al. (‘18), Science. Wang et al. (‘18). Science]</a:t>
            </a:r>
          </a:p>
        </p:txBody>
      </p:sp>
      <p:sp>
        <p:nvSpPr>
          <p:cNvPr id="2" name="Title 1">
            <a:extLst>
              <a:ext uri="{FF2B5EF4-FFF2-40B4-BE49-F238E27FC236}">
                <a16:creationId xmlns:a16="http://schemas.microsoft.com/office/drawing/2014/main" xmlns="" id="{56C0F59E-0A69-7E48-8F88-13725E5699DE}"/>
              </a:ext>
            </a:extLst>
          </p:cNvPr>
          <p:cNvSpPr>
            <a:spLocks noGrp="1"/>
          </p:cNvSpPr>
          <p:nvPr>
            <p:ph type="title"/>
          </p:nvPr>
        </p:nvSpPr>
        <p:spPr>
          <a:xfrm>
            <a:off x="602965" y="251569"/>
            <a:ext cx="4401486" cy="1176918"/>
          </a:xfrm>
        </p:spPr>
        <p:txBody>
          <a:bodyPr/>
          <a:lstStyle/>
          <a:p>
            <a:r>
              <a:rPr lang="en-US" dirty="0"/>
              <a:t>Merging &amp; Clustering Single Cell Data Sets</a:t>
            </a:r>
          </a:p>
        </p:txBody>
      </p:sp>
      <p:sp>
        <p:nvSpPr>
          <p:cNvPr id="7" name="TextBox 6">
            <a:extLst>
              <a:ext uri="{FF2B5EF4-FFF2-40B4-BE49-F238E27FC236}">
                <a16:creationId xmlns:a16="http://schemas.microsoft.com/office/drawing/2014/main" xmlns="" id="{DE1540C9-6A84-0643-9DF5-C0B0EB2552F0}"/>
              </a:ext>
            </a:extLst>
          </p:cNvPr>
          <p:cNvSpPr txBox="1"/>
          <p:nvPr/>
        </p:nvSpPr>
        <p:spPr>
          <a:xfrm>
            <a:off x="6149458" y="43756"/>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signatures, from:</a:t>
            </a:r>
            <a:br>
              <a:rPr lang="en-US" sz="1400" b="0" dirty="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~14K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(Lake et al.,‘16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‘15)</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~18K cells (</a:t>
            </a:r>
            <a:r>
              <a:rPr lang="en-US" sz="1400" b="0" dirty="0" err="1">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8" name="Rectangle 7">
            <a:extLst>
              <a:ext uri="{FF2B5EF4-FFF2-40B4-BE49-F238E27FC236}">
                <a16:creationId xmlns:a16="http://schemas.microsoft.com/office/drawing/2014/main" xmlns="" id="{FD23B620-0207-7446-9E30-36EADE8A435D}"/>
              </a:ext>
            </a:extLst>
          </p:cNvPr>
          <p:cNvSpPr/>
          <p:nvPr/>
        </p:nvSpPr>
        <p:spPr>
          <a:xfrm>
            <a:off x="6149458" y="43756"/>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810680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a16="http://schemas.microsoft.com/office/drawing/2014/main" xmlns=""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a16="http://schemas.microsoft.com/office/drawing/2014/main" xmlns=""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a16="http://schemas.microsoft.com/office/drawing/2014/main" xmlns=""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br>
              <a:rPr lang="en-US" sz="2000" dirty="0">
                <a:solidFill>
                  <a:srgbClr val="002060"/>
                </a:solidFill>
              </a:rPr>
            </a:br>
            <a:r>
              <a:rPr lang="en-US" sz="2000" dirty="0">
                <a:solidFill>
                  <a:srgbClr val="002060"/>
                </a:solidFill>
              </a:rPr>
              <a:t>Step 1:</a:t>
            </a:r>
            <a:r>
              <a:rPr lang="en-US" sz="2400" dirty="0">
                <a:solidFill>
                  <a:srgbClr val="002060"/>
                </a:solidFill>
              </a:rPr>
              <a:t> </a:t>
            </a: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a16="http://schemas.microsoft.com/office/drawing/2014/main" xmlns=""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a16="http://schemas.microsoft.com/office/drawing/2014/main" xmlns=""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a16="http://schemas.microsoft.com/office/drawing/2014/main" xmlns=""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4033057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a16="http://schemas.microsoft.com/office/drawing/2014/main" xmlns=""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a16="http://schemas.microsoft.com/office/drawing/2014/main" xmlns=""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t>Excitatory to Inhibitory imbalance at neuronal subtype level for ASD*</a:t>
            </a:r>
          </a:p>
        </p:txBody>
      </p:sp>
      <p:sp>
        <p:nvSpPr>
          <p:cNvPr id="12" name="Rectangle 11">
            <a:extLst>
              <a:ext uri="{FF2B5EF4-FFF2-40B4-BE49-F238E27FC236}">
                <a16:creationId xmlns:a16="http://schemas.microsoft.com/office/drawing/2014/main" xmlns="" id="{718BE72F-4DD8-B649-9AD2-9F4539296F1E}"/>
              </a:ext>
            </a:extLst>
          </p:cNvPr>
          <p:cNvSpPr/>
          <p:nvPr/>
        </p:nvSpPr>
        <p:spPr>
          <a:xfrm>
            <a:off x="215309" y="5761434"/>
            <a:ext cx="5772150" cy="207749"/>
          </a:xfrm>
          <a:prstGeom prst="rect">
            <a:avLst/>
          </a:prstGeom>
        </p:spPr>
        <p:txBody>
          <a:bodyPr wrap="square">
            <a:spAutoFit/>
          </a:bodyPr>
          <a:lstStyle/>
          <a:p>
            <a:pPr lvl="0">
              <a:defRPr/>
            </a:pPr>
            <a:r>
              <a:rPr lang="en-US" sz="750" dirty="0"/>
              <a:t>* Rubenstein et al., Model of autism: increased ratio of excitation/inhibition in key neural systems, Genes Brain </a:t>
            </a:r>
            <a:r>
              <a:rPr lang="en-US" sz="750" dirty="0" err="1"/>
              <a:t>Behav</a:t>
            </a:r>
            <a:r>
              <a:rPr lang="en-US" sz="750" dirty="0"/>
              <a:t>. 2003</a:t>
            </a:r>
          </a:p>
        </p:txBody>
      </p:sp>
      <p:sp>
        <p:nvSpPr>
          <p:cNvPr id="3" name="TextBox 2">
            <a:extLst>
              <a:ext uri="{FF2B5EF4-FFF2-40B4-BE49-F238E27FC236}">
                <a16:creationId xmlns:a16="http://schemas.microsoft.com/office/drawing/2014/main" xmlns=""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Ex5</a:t>
            </a:r>
          </a:p>
        </p:txBody>
      </p:sp>
      <p:sp>
        <p:nvSpPr>
          <p:cNvPr id="5" name="TextBox 4">
            <a:extLst>
              <a:ext uri="{FF2B5EF4-FFF2-40B4-BE49-F238E27FC236}">
                <a16:creationId xmlns:a16="http://schemas.microsoft.com/office/drawing/2014/main" xmlns=""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In6</a:t>
            </a:r>
          </a:p>
        </p:txBody>
      </p:sp>
      <p:sp>
        <p:nvSpPr>
          <p:cNvPr id="6" name="TextBox 5">
            <a:extLst>
              <a:ext uri="{FF2B5EF4-FFF2-40B4-BE49-F238E27FC236}">
                <a16:creationId xmlns:a16="http://schemas.microsoft.com/office/drawing/2014/main" xmlns=""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Oligo</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06A00B66-F4CB-3E4B-8C4F-DC0249A3EED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14033540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ages</a:t>
            </a:r>
          </a:p>
        </p:txBody>
      </p:sp>
      <p:grpSp>
        <p:nvGrpSpPr>
          <p:cNvPr id="13" name="Group 12">
            <a:extLst>
              <a:ext uri="{FF2B5EF4-FFF2-40B4-BE49-F238E27FC236}">
                <a16:creationId xmlns:a16="http://schemas.microsoft.com/office/drawing/2014/main" xmlns="" id="{D679BB9A-2CC7-5544-8D21-7CD9CCED98D1}"/>
              </a:ext>
            </a:extLst>
          </p:cNvPr>
          <p:cNvGrpSpPr/>
          <p:nvPr/>
        </p:nvGrpSpPr>
        <p:grpSpPr>
          <a:xfrm>
            <a:off x="817419" y="2092210"/>
            <a:ext cx="7509162" cy="4599540"/>
            <a:chOff x="1260565" y="2403285"/>
            <a:chExt cx="6622869" cy="3783419"/>
          </a:xfrm>
        </p:grpSpPr>
        <p:pic>
          <p:nvPicPr>
            <p:cNvPr id="7" name="Picture 6">
              <a:extLst>
                <a:ext uri="{FF2B5EF4-FFF2-40B4-BE49-F238E27FC236}">
                  <a16:creationId xmlns:a16="http://schemas.microsoft.com/office/drawing/2014/main" xmlns="" id="{4BDC2ABB-CCEE-6E40-AE60-165E6663E2F5}"/>
                </a:ext>
              </a:extLst>
            </p:cNvPr>
            <p:cNvPicPr>
              <a:picLocks noChangeAspect="1"/>
            </p:cNvPicPr>
            <p:nvPr/>
          </p:nvPicPr>
          <p:blipFill>
            <a:blip r:embed="rId3"/>
            <a:stretch>
              <a:fillRect/>
            </a:stretch>
          </p:blipFill>
          <p:spPr>
            <a:xfrm>
              <a:off x="1260565" y="2409307"/>
              <a:ext cx="6622869" cy="3777397"/>
            </a:xfrm>
            <a:prstGeom prst="rect">
              <a:avLst/>
            </a:prstGeom>
          </p:spPr>
        </p:pic>
        <p:sp>
          <p:nvSpPr>
            <p:cNvPr id="11" name="Rectangle 10">
              <a:extLst>
                <a:ext uri="{FF2B5EF4-FFF2-40B4-BE49-F238E27FC236}">
                  <a16:creationId xmlns:a16="http://schemas.microsoft.com/office/drawing/2014/main" xmlns="" id="{BB316481-4648-BF4C-864B-B77EB469CCC7}"/>
                </a:ext>
              </a:extLst>
            </p:cNvPr>
            <p:cNvSpPr/>
            <p:nvPr/>
          </p:nvSpPr>
          <p:spPr bwMode="auto">
            <a:xfrm>
              <a:off x="1260565" y="2403285"/>
              <a:ext cx="326571" cy="4572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6" name="Rectangle 5">
            <a:extLst>
              <a:ext uri="{FF2B5EF4-FFF2-40B4-BE49-F238E27FC236}">
                <a16:creationId xmlns:a16="http://schemas.microsoft.com/office/drawing/2014/main" xmlns="" id="{F84D1321-555A-8047-935C-791C10F03EEE}"/>
              </a:ext>
            </a:extLst>
          </p:cNvPr>
          <p:cNvSpPr/>
          <p:nvPr/>
        </p:nvSpPr>
        <p:spPr>
          <a:xfrm>
            <a:off x="6834367" y="6518927"/>
            <a:ext cx="1802096" cy="276999"/>
          </a:xfrm>
          <a:prstGeom prst="rect">
            <a:avLst/>
          </a:prstGeom>
        </p:spPr>
        <p:txBody>
          <a:bodyPr wrap="none">
            <a:spAutoFit/>
          </a:bodyPr>
          <a:lstStyle/>
          <a:p>
            <a:r>
              <a:rPr lang="en" dirty="0">
                <a:solidFill>
                  <a:schemeClr val="bg1">
                    <a:lumMod val="50000"/>
                  </a:schemeClr>
                </a:solidFill>
              </a:rPr>
              <a:t>[</a:t>
            </a:r>
            <a:r>
              <a:rPr lang="en-US" dirty="0">
                <a:solidFill>
                  <a:schemeClr val="bg1">
                    <a:lumMod val="50000"/>
                  </a:schemeClr>
                </a:solidFill>
              </a:rPr>
              <a:t>Li</a:t>
            </a:r>
            <a:r>
              <a:rPr lang="en" dirty="0">
                <a:solidFill>
                  <a:schemeClr val="bg1">
                    <a:lumMod val="50000"/>
                  </a:schemeClr>
                </a:solidFill>
              </a:rPr>
              <a:t> et al. (‘18) </a:t>
            </a:r>
            <a:r>
              <a:rPr lang="en-US" dirty="0">
                <a:solidFill>
                  <a:schemeClr val="bg1">
                    <a:lumMod val="50000"/>
                  </a:schemeClr>
                </a:solidFill>
              </a:rPr>
              <a:t>Science]</a:t>
            </a:r>
          </a:p>
        </p:txBody>
      </p:sp>
    </p:spTree>
    <p:extLst>
      <p:ext uri="{BB962C8B-B14F-4D97-AF65-F5344CB8AC3E}">
        <p14:creationId xmlns:p14="http://schemas.microsoft.com/office/powerpoint/2010/main" val="241234133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798439085"/>
      </p:ext>
    </p:extLst>
  </p:cSld>
  <p:clrMapOvr>
    <a:masterClrMapping/>
  </p:clrMapOvr>
  <p:transition advTm="23810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a16="http://schemas.microsoft.com/office/drawing/2014/main" xmlns=""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a16="http://schemas.microsoft.com/office/drawing/2014/main" xmlns=""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994681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a16="http://schemas.microsoft.com/office/drawing/2014/main" xmlns=""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9533806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FCA70C1-114C-D344-92A3-9DFA209604B8}"/>
              </a:ext>
            </a:extLst>
          </p:cNvPr>
          <p:cNvSpPr txBox="1"/>
          <p:nvPr/>
        </p:nvSpPr>
        <p:spPr>
          <a:xfrm>
            <a:off x="1546578" y="1027421"/>
            <a:ext cx="2551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Gene</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expression</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charset="-122"/>
                <a:cs typeface=""/>
              </a:rPr>
              <a:t>eQTL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9" name="TextBox 8">
            <a:extLst>
              <a:ext uri="{FF2B5EF4-FFF2-40B4-BE49-F238E27FC236}">
                <a16:creationId xmlns:a16="http://schemas.microsoft.com/office/drawing/2014/main" xmlns="" id="{EFDE7AF2-71BC-3E4A-B00E-83BD3EF3B975}"/>
              </a:ext>
            </a:extLst>
          </p:cNvPr>
          <p:cNvSpPr txBox="1"/>
          <p:nvPr/>
        </p:nvSpPr>
        <p:spPr>
          <a:xfrm>
            <a:off x="5930406" y="1027421"/>
            <a:ext cx="2551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Chromatin</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charset="-122"/>
                <a:cs typeface=""/>
              </a:rPr>
              <a:t>cQTL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
              <a:cs typeface=""/>
            </a:endParaRPr>
          </a:p>
        </p:txBody>
      </p:sp>
      <p:grpSp>
        <p:nvGrpSpPr>
          <p:cNvPr id="11" name="Group 10">
            <a:extLst>
              <a:ext uri="{FF2B5EF4-FFF2-40B4-BE49-F238E27FC236}">
                <a16:creationId xmlns:a16="http://schemas.microsoft.com/office/drawing/2014/main" xmlns="" id="{AD91D999-4B76-D745-A9A2-62B721CE9666}"/>
              </a:ext>
            </a:extLst>
          </p:cNvPr>
          <p:cNvGrpSpPr/>
          <p:nvPr/>
        </p:nvGrpSpPr>
        <p:grpSpPr>
          <a:xfrm>
            <a:off x="1094968" y="1569402"/>
            <a:ext cx="2867432" cy="5123895"/>
            <a:chOff x="1094968" y="1569402"/>
            <a:chExt cx="2867432" cy="5123895"/>
          </a:xfrm>
        </p:grpSpPr>
        <p:pic>
          <p:nvPicPr>
            <p:cNvPr id="8" name="Picture 7">
              <a:extLst>
                <a:ext uri="{FF2B5EF4-FFF2-40B4-BE49-F238E27FC236}">
                  <a16:creationId xmlns:a16="http://schemas.microsoft.com/office/drawing/2014/main" xmlns="" id="{AA2E1F96-18F8-C34B-9AB4-D9D6D6AB6C79}"/>
                </a:ext>
              </a:extLst>
            </p:cNvPr>
            <p:cNvPicPr>
              <a:picLocks noChangeAspect="1"/>
            </p:cNvPicPr>
            <p:nvPr/>
          </p:nvPicPr>
          <p:blipFill rotWithShape="1">
            <a:blip r:embed="rId2"/>
            <a:srcRect t="5732" b="4257"/>
            <a:stretch/>
          </p:blipFill>
          <p:spPr>
            <a:xfrm>
              <a:off x="1094968" y="1569402"/>
              <a:ext cx="2867432" cy="5123895"/>
            </a:xfrm>
            <a:prstGeom prst="rect">
              <a:avLst/>
            </a:prstGeom>
          </p:spPr>
        </p:pic>
        <p:sp>
          <p:nvSpPr>
            <p:cNvPr id="10" name="Rectangle 9">
              <a:extLst>
                <a:ext uri="{FF2B5EF4-FFF2-40B4-BE49-F238E27FC236}">
                  <a16:creationId xmlns:a16="http://schemas.microsoft.com/office/drawing/2014/main" xmlns="" id="{416E5D2B-7EDD-F84D-8387-C00B50752A01}"/>
                </a:ext>
              </a:extLst>
            </p:cNvPr>
            <p:cNvSpPr/>
            <p:nvPr/>
          </p:nvSpPr>
          <p:spPr>
            <a:xfrm>
              <a:off x="1320800" y="4244622"/>
              <a:ext cx="304800" cy="32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xmlns="" id="{162304A8-35B2-124D-A453-7700824DB294}"/>
              </a:ext>
            </a:extLst>
          </p:cNvPr>
          <p:cNvPicPr>
            <a:picLocks noChangeAspect="1"/>
          </p:cNvPicPr>
          <p:nvPr/>
        </p:nvPicPr>
        <p:blipFill>
          <a:blip r:embed="rId3"/>
          <a:stretch>
            <a:fillRect/>
          </a:stretch>
        </p:blipFill>
        <p:spPr>
          <a:xfrm>
            <a:off x="4188232" y="1646719"/>
            <a:ext cx="4584700" cy="3187700"/>
          </a:xfrm>
          <a:prstGeom prst="rect">
            <a:avLst/>
          </a:prstGeom>
        </p:spPr>
      </p:pic>
      <p:sp>
        <p:nvSpPr>
          <p:cNvPr id="23" name="TextBox 22">
            <a:extLst>
              <a:ext uri="{FF2B5EF4-FFF2-40B4-BE49-F238E27FC236}">
                <a16:creationId xmlns:a16="http://schemas.microsoft.com/office/drawing/2014/main" xmlns="" id="{3568DD0D-67C2-CF4F-A582-EE3E3B11C680}"/>
              </a:ext>
            </a:extLst>
          </p:cNvPr>
          <p:cNvSpPr txBox="1"/>
          <p:nvPr/>
        </p:nvSpPr>
        <p:spPr>
          <a:xfrm>
            <a:off x="147415" y="35168"/>
            <a:ext cx="6657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Chromatin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variation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in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the</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population</a:t>
            </a:r>
            <a:endParaRPr kumimoji="0" lang="en-US" sz="2400" b="0" i="0" u="none" strike="noStrike" kern="1200" cap="none" spc="0" normalizeH="0" baseline="0" noProof="0" dirty="0">
              <a:ln>
                <a:noFill/>
              </a:ln>
              <a:solidFill>
                <a:prstClr val="white"/>
              </a:solidFill>
              <a:effectLst/>
              <a:uLnTx/>
              <a:uFillTx/>
              <a:latin typeface="Calibri" panose="020F0502020204030204"/>
              <a:ea typeface=""/>
              <a:cs typeface=""/>
            </a:endParaRPr>
          </a:p>
        </p:txBody>
      </p:sp>
      <p:sp>
        <p:nvSpPr>
          <p:cNvPr id="24" name="TextBox 23">
            <a:extLst>
              <a:ext uri="{FF2B5EF4-FFF2-40B4-BE49-F238E27FC236}">
                <a16:creationId xmlns:a16="http://schemas.microsoft.com/office/drawing/2014/main" xmlns="" id="{1BD9A53E-DC83-3243-85D1-AFDED25A0A8D}"/>
              </a:ext>
            </a:extLst>
          </p:cNvPr>
          <p:cNvSpPr txBox="1"/>
          <p:nvPr/>
        </p:nvSpPr>
        <p:spPr>
          <a:xfrm>
            <a:off x="158657" y="229515"/>
            <a:ext cx="895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Calibri" panose="020F0502020204030204"/>
                <a:ea typeface="等线" charset="-122"/>
                <a:cs typeface=""/>
              </a:rPr>
              <a:t>Quantitaive</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Trait</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Loci</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(QTLs)</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associated</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with</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variation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12" name="Rectangle 11">
            <a:extLst>
              <a:ext uri="{FF2B5EF4-FFF2-40B4-BE49-F238E27FC236}">
                <a16:creationId xmlns:a16="http://schemas.microsoft.com/office/drawing/2014/main" xmlns="" id="{1F6B9C68-2B01-F646-B606-F0F6DAB52266}"/>
              </a:ext>
            </a:extLst>
          </p:cNvPr>
          <p:cNvSpPr/>
          <p:nvPr/>
        </p:nvSpPr>
        <p:spPr>
          <a:xfrm rot="16200000">
            <a:off x="-2067966" y="4387334"/>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Sun, Wei, and </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Yijuan</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Hu. "</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eQTL</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mapping using RNA-</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seq</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data." Statistics in biosciences 5.1 (2013): 198-219.</a:t>
            </a:r>
          </a:p>
        </p:txBody>
      </p:sp>
      <p:sp>
        <p:nvSpPr>
          <p:cNvPr id="13" name="Rectangle 12">
            <a:extLst>
              <a:ext uri="{FF2B5EF4-FFF2-40B4-BE49-F238E27FC236}">
                <a16:creationId xmlns:a16="http://schemas.microsoft.com/office/drawing/2014/main" xmlns="" id="{64505C2C-73AE-4544-A9D1-124691B7EFBD}"/>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prstClr val="white">
                    <a:lumMod val="50000"/>
                  </a:prst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prstClr val="white">
                    <a:lumMod val="50000"/>
                  </a:prst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11965868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1995" y="3602064"/>
            <a:ext cx="7486171" cy="2923432"/>
          </a:xfrm>
          <a:prstGeom prst="rect">
            <a:avLst/>
          </a:prstGeom>
        </p:spPr>
      </p:pic>
      <p:sp>
        <p:nvSpPr>
          <p:cNvPr id="8" name="TextBox 7"/>
          <p:cNvSpPr txBox="1"/>
          <p:nvPr/>
        </p:nvSpPr>
        <p:spPr>
          <a:xfrm>
            <a:off x="900741"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A</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30" t="39697" r="3031" b="34121"/>
          <a:stretch/>
        </p:blipFill>
        <p:spPr>
          <a:xfrm>
            <a:off x="237918" y="1355805"/>
            <a:ext cx="8589819" cy="1496291"/>
          </a:xfrm>
          <a:prstGeom prst="rect">
            <a:avLst/>
          </a:prstGeom>
        </p:spPr>
      </p:pic>
      <p:sp>
        <p:nvSpPr>
          <p:cNvPr id="12" name="TextBox 11"/>
          <p:cNvSpPr txBox="1"/>
          <p:nvPr/>
        </p:nvSpPr>
        <p:spPr>
          <a:xfrm>
            <a:off x="4172707"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C</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G</a:t>
            </a:r>
          </a:p>
        </p:txBody>
      </p:sp>
      <p:sp>
        <p:nvSpPr>
          <p:cNvPr id="14" name="TextBox 13"/>
          <p:cNvSpPr txBox="1"/>
          <p:nvPr/>
        </p:nvSpPr>
        <p:spPr>
          <a:xfrm>
            <a:off x="7563688"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T</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C</a:t>
            </a:r>
          </a:p>
        </p:txBody>
      </p:sp>
      <p:sp>
        <p:nvSpPr>
          <p:cNvPr id="15" name="Title 1">
            <a:extLst>
              <a:ext uri="{FF2B5EF4-FFF2-40B4-BE49-F238E27FC236}">
                <a16:creationId xmlns:a16="http://schemas.microsoft.com/office/drawing/2014/main" xmlns="" id="{8BE2030A-61EB-8D47-A08D-E2FF51459814}"/>
              </a:ext>
            </a:extLst>
          </p:cNvPr>
          <p:cNvSpPr>
            <a:spLocks noGrp="1"/>
          </p:cNvSpPr>
          <p:nvPr>
            <p:ph type="title"/>
          </p:nvPr>
        </p:nvSpPr>
        <p:spPr>
          <a:xfrm>
            <a:off x="679067" y="395493"/>
            <a:ext cx="7886700" cy="994172"/>
          </a:xfrm>
        </p:spPr>
        <p:txBody>
          <a:bodyPr>
            <a:normAutofit/>
          </a:bodyPr>
          <a:lstStyle/>
          <a:p>
            <a:r>
              <a:rPr lang="en-US" dirty="0"/>
              <a:t>Cell fraction QTLs (fQTLs)</a:t>
            </a:r>
          </a:p>
        </p:txBody>
      </p:sp>
      <p:sp>
        <p:nvSpPr>
          <p:cNvPr id="10" name="Rectangle 9">
            <a:extLst>
              <a:ext uri="{FF2B5EF4-FFF2-40B4-BE49-F238E27FC236}">
                <a16:creationId xmlns:a16="http://schemas.microsoft.com/office/drawing/2014/main" xmlns="" id="{DEE24D16-F648-4F4D-BE9A-6E204B71125A}"/>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4288772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628650" y="365126"/>
            <a:ext cx="7886700" cy="699745"/>
          </a:xfrm>
        </p:spPr>
        <p:txBody>
          <a:bodyPr>
            <a:normAutofit/>
          </a:bodyPr>
          <a:lstStyle/>
          <a:p>
            <a:r>
              <a:rPr lang="en-US" sz="3200" dirty="0"/>
              <a:t>The Genomic Future</a:t>
            </a:r>
          </a:p>
        </p:txBody>
      </p:sp>
      <p:pic>
        <p:nvPicPr>
          <p:cNvPr id="5" name="Picture 4" descr="A screenshot of a cell phone&#10;&#10;Description automatically generated">
            <a:extLst>
              <a:ext uri="{FF2B5EF4-FFF2-40B4-BE49-F238E27FC236}">
                <a16:creationId xmlns:a16="http://schemas.microsoft.com/office/drawing/2014/main" xmlns="" id="{ADEC323D-F748-8B4E-A926-24FD5A8EE349}"/>
              </a:ext>
            </a:extLst>
          </p:cNvPr>
          <p:cNvPicPr>
            <a:picLocks noChangeAspect="1"/>
          </p:cNvPicPr>
          <p:nvPr/>
        </p:nvPicPr>
        <p:blipFill>
          <a:blip r:embed="rId2"/>
          <a:stretch>
            <a:fillRect/>
          </a:stretch>
        </p:blipFill>
        <p:spPr>
          <a:xfrm>
            <a:off x="736744" y="1457133"/>
            <a:ext cx="3727163" cy="4943667"/>
          </a:xfrm>
          <a:prstGeom prst="rect">
            <a:avLst/>
          </a:prstGeom>
        </p:spPr>
      </p:pic>
      <p:pic>
        <p:nvPicPr>
          <p:cNvPr id="4" name="Picture 3"/>
          <p:cNvPicPr>
            <a:picLocks noChangeAspect="1"/>
          </p:cNvPicPr>
          <p:nvPr/>
        </p:nvPicPr>
        <p:blipFill>
          <a:blip r:embed="rId3"/>
          <a:stretch>
            <a:fillRect/>
          </a:stretch>
        </p:blipFill>
        <p:spPr>
          <a:xfrm>
            <a:off x="4572000" y="1457133"/>
            <a:ext cx="3752309" cy="4943667"/>
          </a:xfrm>
          <a:prstGeom prst="rect">
            <a:avLst/>
          </a:prstGeom>
        </p:spPr>
      </p:pic>
    </p:spTree>
    <p:extLst>
      <p:ext uri="{BB962C8B-B14F-4D97-AF65-F5344CB8AC3E}">
        <p14:creationId xmlns:p14="http://schemas.microsoft.com/office/powerpoint/2010/main" val="29634272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a16="http://schemas.microsoft.com/office/drawing/2014/main" xmlns="" id="{3A2B4B6A-313D-6243-89AB-2226792E03AB}"/>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grpSp>
        <p:nvGrpSpPr>
          <p:cNvPr id="12" name="Group 11">
            <a:extLst>
              <a:ext uri="{FF2B5EF4-FFF2-40B4-BE49-F238E27FC236}">
                <a16:creationId xmlns:a16="http://schemas.microsoft.com/office/drawing/2014/main" xmlns=""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a16="http://schemas.microsoft.com/office/drawing/2014/main" xmlns=""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a16="http://schemas.microsoft.com/office/drawing/2014/main" xmlns=""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kern="0" dirty="0">
                  <a:solidFill>
                    <a:schemeClr val="tx1"/>
                  </a:solidFill>
                </a:rPr>
                <a:t>2,542,908 </a:t>
              </a:r>
              <a:r>
                <a:rPr lang="en-US" sz="1350" kern="0" dirty="0" err="1">
                  <a:solidFill>
                    <a:schemeClr val="tx1"/>
                  </a:solidFill>
                </a:rPr>
                <a:t>eQTLs</a:t>
              </a:r>
              <a:r>
                <a:rPr lang="en-US" sz="1350" kern="0" dirty="0">
                  <a:solidFill>
                    <a:schemeClr val="tx1"/>
                  </a:solidFill>
                </a:rPr>
                <a:t> (FDR&lt; 0.05)</a:t>
              </a:r>
              <a:endParaRPr lang="en-US" sz="1500" kern="0" dirty="0"/>
            </a:p>
          </p:txBody>
        </p:sp>
        <p:sp>
          <p:nvSpPr>
            <p:cNvPr id="11" name="Rectangle 10">
              <a:extLst>
                <a:ext uri="{FF2B5EF4-FFF2-40B4-BE49-F238E27FC236}">
                  <a16:creationId xmlns:a16="http://schemas.microsoft.com/office/drawing/2014/main" xmlns=""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28870734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a16="http://schemas.microsoft.com/office/drawing/2014/main" xmlns=""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a16="http://schemas.microsoft.com/office/drawing/2014/main" xmlns="" id="{8929E89D-18E8-7440-AFBA-2C998E346959}"/>
              </a:ext>
            </a:extLst>
          </p:cNvPr>
          <p:cNvSpPr txBox="1"/>
          <p:nvPr/>
        </p:nvSpPr>
        <p:spPr>
          <a:xfrm>
            <a:off x="7215809" y="3244665"/>
            <a:ext cx="1536448"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for mTOR mediated by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xmlns="" id="{8AE6FA72-0041-5A4C-A265-9B5ECF6C525E}"/>
              </a:ext>
            </a:extLst>
          </p:cNvPr>
          <p:cNvSpPr txBox="1"/>
          <p:nvPr/>
        </p:nvSpPr>
        <p:spPr>
          <a:xfrm>
            <a:off x="3082161" y="5301836"/>
            <a:ext cx="228497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1391 SNPs (multi-QTLs)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at least three types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among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fQTLs</a:t>
            </a:r>
          </a:p>
        </p:txBody>
      </p:sp>
      <p:sp>
        <p:nvSpPr>
          <p:cNvPr id="11" name="TextBox 10">
            <a:extLst>
              <a:ext uri="{FF2B5EF4-FFF2-40B4-BE49-F238E27FC236}">
                <a16:creationId xmlns:a16="http://schemas.microsoft.com/office/drawing/2014/main" xmlns="" id="{0F63AD0A-731B-1F4A-831A-AFC2AA3125A8}"/>
              </a:ext>
            </a:extLst>
          </p:cNvPr>
          <p:cNvSpPr txBox="1"/>
          <p:nvPr/>
        </p:nvSpPr>
        <p:spPr>
          <a:xfrm>
            <a:off x="779342" y="5376076"/>
            <a:ext cx="1575042"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significantly overlap</a:t>
            </a:r>
          </a:p>
        </p:txBody>
      </p:sp>
      <p:sp>
        <p:nvSpPr>
          <p:cNvPr id="13" name="Left Brace 12">
            <a:extLst>
              <a:ext uri="{FF2B5EF4-FFF2-40B4-BE49-F238E27FC236}">
                <a16:creationId xmlns:a16="http://schemas.microsoft.com/office/drawing/2014/main" xmlns=""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xmlns=""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7DB19E58-AF7D-8041-9377-C930B9C1A078}"/>
              </a:ext>
            </a:extLst>
          </p:cNvPr>
          <p:cNvSpPr txBox="1"/>
          <p:nvPr/>
        </p:nvSpPr>
        <p:spPr>
          <a:xfrm>
            <a:off x="0" y="4206736"/>
            <a:ext cx="521297"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xmlns="" id="{023988B5-5393-2B46-AC43-003FCAF00593}"/>
              </a:ext>
            </a:extLst>
          </p:cNvPr>
          <p:cNvSpPr txBox="1"/>
          <p:nvPr/>
        </p:nvSpPr>
        <p:spPr>
          <a:xfrm>
            <a:off x="-48692" y="4437569"/>
            <a:ext cx="619080"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xmlns="" id="{1A0FBDFE-7C9A-7D49-8E95-296AA0915D3A}"/>
              </a:ext>
            </a:extLst>
          </p:cNvPr>
          <p:cNvSpPr txBox="1"/>
          <p:nvPr/>
        </p:nvSpPr>
        <p:spPr>
          <a:xfrm>
            <a:off x="0" y="4654467"/>
            <a:ext cx="513282"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xmlns="" id="{8673A17F-C34F-F446-8F84-A9AD1D0CC6BF}"/>
              </a:ext>
            </a:extLst>
          </p:cNvPr>
          <p:cNvSpPr txBox="1"/>
          <p:nvPr/>
        </p:nvSpPr>
        <p:spPr>
          <a:xfrm>
            <a:off x="15028" y="4874069"/>
            <a:ext cx="482824"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fQTL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a16="http://schemas.microsoft.com/office/drawing/2014/main" xmlns=""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a:extLst>
              <a:ext uri="{FF2B5EF4-FFF2-40B4-BE49-F238E27FC236}">
                <a16:creationId xmlns:a16="http://schemas.microsoft.com/office/drawing/2014/main" xmlns=""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a16="http://schemas.microsoft.com/office/drawing/2014/main" xmlns="" id="{E7B7A62D-FF98-7A4A-9583-FB333184E0E8}"/>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41678923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051E9-E65F-1A41-9F5C-B0165A27368D}"/>
              </a:ext>
            </a:extLst>
          </p:cNvPr>
          <p:cNvSpPr>
            <a:spLocks noGrp="1"/>
          </p:cNvSpPr>
          <p:nvPr>
            <p:ph type="title"/>
          </p:nvPr>
        </p:nvSpPr>
        <p:spPr>
          <a:xfrm>
            <a:off x="685800" y="46315"/>
            <a:ext cx="7772400" cy="1143000"/>
          </a:xfrm>
        </p:spPr>
        <p:txBody>
          <a:bodyPr/>
          <a:lstStyle/>
          <a:p>
            <a:r>
              <a:rPr lang="en-US" dirty="0"/>
              <a:t>Brain </a:t>
            </a:r>
            <a:r>
              <a:rPr lang="en-US" dirty="0" err="1"/>
              <a:t>eQTLs</a:t>
            </a:r>
            <a:r>
              <a:rPr lang="en-US" dirty="0"/>
              <a:t> and enhancers enriched with GWAS SNPs for brain disorders</a:t>
            </a:r>
          </a:p>
        </p:txBody>
      </p:sp>
      <p:pic>
        <p:nvPicPr>
          <p:cNvPr id="5" name="Content Placeholder 4">
            <a:extLst>
              <a:ext uri="{FF2B5EF4-FFF2-40B4-BE49-F238E27FC236}">
                <a16:creationId xmlns:a16="http://schemas.microsoft.com/office/drawing/2014/main" xmlns="" id="{9F550E82-A7B5-674D-8D12-20288378E6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967"/>
          <a:stretch/>
        </p:blipFill>
        <p:spPr>
          <a:xfrm>
            <a:off x="1638300" y="1600200"/>
            <a:ext cx="5867400" cy="4803724"/>
          </a:xfrm>
        </p:spPr>
      </p:pic>
      <p:sp>
        <p:nvSpPr>
          <p:cNvPr id="3" name="TextBox 2">
            <a:extLst>
              <a:ext uri="{FF2B5EF4-FFF2-40B4-BE49-F238E27FC236}">
                <a16:creationId xmlns:a16="http://schemas.microsoft.com/office/drawing/2014/main" xmlns="" id="{3C18191B-5696-5C43-860B-F79CCBA30643}"/>
              </a:ext>
            </a:extLst>
          </p:cNvPr>
          <p:cNvSpPr txBox="1"/>
          <p:nvPr/>
        </p:nvSpPr>
        <p:spPr>
          <a:xfrm>
            <a:off x="3869724" y="1189315"/>
            <a:ext cx="140455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Enrichment</a:t>
            </a:r>
          </a:p>
        </p:txBody>
      </p:sp>
      <p:sp>
        <p:nvSpPr>
          <p:cNvPr id="6" name="TextBox 5">
            <a:extLst>
              <a:ext uri="{FF2B5EF4-FFF2-40B4-BE49-F238E27FC236}">
                <a16:creationId xmlns:a16="http://schemas.microsoft.com/office/drawing/2014/main" xmlns="" id="{7C8C37A7-0D2B-8B4B-B3F6-18312EBA50F2}"/>
              </a:ext>
            </a:extLst>
          </p:cNvPr>
          <p:cNvSpPr txBox="1"/>
          <p:nvPr/>
        </p:nvSpPr>
        <p:spPr>
          <a:xfrm>
            <a:off x="0" y="6553200"/>
            <a:ext cx="58674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Wang, et al., </a:t>
            </a:r>
            <a:r>
              <a:rPr kumimoji="0" lang="en-US" sz="1200" b="1" i="1" u="none" strike="noStrike" kern="1200" cap="none" spc="0" normalizeH="0" baseline="0" noProof="0" dirty="0">
                <a:ln>
                  <a:noFill/>
                </a:ln>
                <a:solidFill>
                  <a:srgbClr val="000000"/>
                </a:solidFill>
                <a:effectLst/>
                <a:uLnTx/>
                <a:uFillTx/>
                <a:latin typeface="Arial" charset="0"/>
                <a:ea typeface="ＭＳ Ｐゴシック" charset="0"/>
              </a:rPr>
              <a:t>Science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2018</a:t>
            </a:r>
          </a:p>
        </p:txBody>
      </p:sp>
    </p:spTree>
    <p:extLst>
      <p:ext uri="{BB962C8B-B14F-4D97-AF65-F5344CB8AC3E}">
        <p14:creationId xmlns:p14="http://schemas.microsoft.com/office/powerpoint/2010/main" val="113384533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60057371"/>
      </p:ext>
    </p:extLst>
  </p:cSld>
  <p:clrMapOvr>
    <a:masterClrMapping/>
  </p:clrMapOvr>
  <p:transition advTm="238108"/>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a16="http://schemas.microsoft.com/office/drawing/2014/main" xmlns=""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a16="http://schemas.microsoft.com/office/drawing/2014/main" xmlns=""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4466036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a16="http://schemas.microsoft.com/office/drawing/2014/main" xmlns="" id="{17A427E5-380D-7143-85BC-4FDA43CD6E88}"/>
              </a:ext>
            </a:extLst>
          </p:cNvPr>
          <p:cNvSpPr txBox="1"/>
          <p:nvPr/>
        </p:nvSpPr>
        <p:spPr>
          <a:xfrm>
            <a:off x="3163446" y="1917179"/>
            <a:ext cx="505321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a16="http://schemas.microsoft.com/office/drawing/2014/main" xmlns=""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a16="http://schemas.microsoft.com/office/drawing/2014/main" xmlns=""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a16="http://schemas.microsoft.com/office/drawing/2014/main" xmlns=""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a16="http://schemas.microsoft.com/office/drawing/2014/main" xmlns="" id="{52F84AEE-B1F3-6546-AB39-6C2C931FCFF7}"/>
              </a:ext>
            </a:extLst>
          </p:cNvPr>
          <p:cNvSpPr txBox="1"/>
          <p:nvPr/>
        </p:nvSpPr>
        <p:spPr>
          <a:xfrm>
            <a:off x="2644385" y="6174285"/>
            <a:ext cx="52542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subnetworks targeting single cell marker genes</a:t>
            </a:r>
          </a:p>
        </p:txBody>
      </p:sp>
      <p:sp>
        <p:nvSpPr>
          <p:cNvPr id="14" name="Rectangle 13">
            <a:extLst>
              <a:ext uri="{FF2B5EF4-FFF2-40B4-BE49-F238E27FC236}">
                <a16:creationId xmlns:a16="http://schemas.microsoft.com/office/drawing/2014/main" xmlns=""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68326969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xmlns=""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a16="http://schemas.microsoft.com/office/drawing/2014/main" xmlns=""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a16="http://schemas.microsoft.com/office/drawing/2014/main" xmlns=""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a16="http://schemas.microsoft.com/office/drawing/2014/main" xmlns=""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xmlns="" id="{3C814A65-0F62-B34C-9DCD-0A2DEC9A7E08}"/>
              </a:ext>
            </a:extLst>
          </p:cNvPr>
          <p:cNvSpPr txBox="1"/>
          <p:nvPr/>
        </p:nvSpPr>
        <p:spPr>
          <a:xfrm>
            <a:off x="959425" y="415636"/>
            <a:ext cx="7031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a:t>
            </a:r>
          </a:p>
        </p:txBody>
      </p:sp>
      <p:sp>
        <p:nvSpPr>
          <p:cNvPr id="4" name="TextBox 3">
            <a:extLst>
              <a:ext uri="{FF2B5EF4-FFF2-40B4-BE49-F238E27FC236}">
                <a16:creationId xmlns:a16="http://schemas.microsoft.com/office/drawing/2014/main" xmlns="" id="{4FDC8436-4625-E04F-8120-92595D9E40F2}"/>
              </a:ext>
            </a:extLst>
          </p:cNvPr>
          <p:cNvSpPr txBox="1"/>
          <p:nvPr/>
        </p:nvSpPr>
        <p:spPr>
          <a:xfrm>
            <a:off x="3486150" y="4953520"/>
            <a:ext cx="1825989"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321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a:r>
            <a:b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high-confident SCZ genes</a:t>
            </a:r>
          </a:p>
        </p:txBody>
      </p:sp>
      <p:cxnSp>
        <p:nvCxnSpPr>
          <p:cNvPr id="6" name="Straight Connector 5">
            <a:extLst>
              <a:ext uri="{FF2B5EF4-FFF2-40B4-BE49-F238E27FC236}">
                <a16:creationId xmlns:a16="http://schemas.microsoft.com/office/drawing/2014/main" xmlns=""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CAEA6"/>
                </a:solidFill>
                <a:effectLst/>
                <a:uLnTx/>
                <a:uFillTx/>
                <a:latin typeface="Arial" panose="020B0604020202020204" pitchFamily="34" charset="0"/>
                <a:ea typeface="ＭＳ Ｐゴシック" charset="0"/>
                <a:cs typeface="Arial" panose="020B0604020202020204" pitchFamily="34" charset="0"/>
              </a:rPr>
              <a:t>Activity</a:t>
            </a:r>
          </a:p>
        </p:txBody>
      </p:sp>
      <p:sp>
        <p:nvSpPr>
          <p:cNvPr id="14" name="Rectangle 13">
            <a:extLst>
              <a:ext uri="{FF2B5EF4-FFF2-40B4-BE49-F238E27FC236}">
                <a16:creationId xmlns:a16="http://schemas.microsoft.com/office/drawing/2014/main" xmlns="" id="{D2F45072-E79C-6B4E-B3E1-CE21C4D0DB46}"/>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101019221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33DFA-4CB8-E546-9ABF-722C9D67B2AB}"/>
              </a:ext>
            </a:extLst>
          </p:cNvPr>
          <p:cNvSpPr>
            <a:spLocks noGrp="1"/>
          </p:cNvSpPr>
          <p:nvPr>
            <p:ph type="title"/>
          </p:nvPr>
        </p:nvSpPr>
        <p:spPr>
          <a:xfrm>
            <a:off x="685800" y="198120"/>
            <a:ext cx="7772400" cy="1143000"/>
          </a:xfrm>
        </p:spPr>
        <p:txBody>
          <a:bodyPr/>
          <a:lstStyle/>
          <a:p>
            <a:r>
              <a:rPr lang="en-US" dirty="0"/>
              <a:t>GWAS variants and single cell expression levels for SCZ genes</a:t>
            </a:r>
          </a:p>
        </p:txBody>
      </p:sp>
      <p:pic>
        <p:nvPicPr>
          <p:cNvPr id="5" name="Content Placeholder 4">
            <a:extLst>
              <a:ext uri="{FF2B5EF4-FFF2-40B4-BE49-F238E27FC236}">
                <a16:creationId xmlns:a16="http://schemas.microsoft.com/office/drawing/2014/main" xmlns="" id="{BED0D061-B6F9-B348-9E9F-4DD3967D45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666" r="37311"/>
          <a:stretch/>
        </p:blipFill>
        <p:spPr>
          <a:xfrm>
            <a:off x="15241" y="1676400"/>
            <a:ext cx="5623560" cy="4267200"/>
          </a:xfrm>
        </p:spPr>
      </p:pic>
      <p:pic>
        <p:nvPicPr>
          <p:cNvPr id="6" name="Content Placeholder 4">
            <a:extLst>
              <a:ext uri="{FF2B5EF4-FFF2-40B4-BE49-F238E27FC236}">
                <a16:creationId xmlns:a16="http://schemas.microsoft.com/office/drawing/2014/main" xmlns="" id="{5FD3DFEE-0482-3643-BA3F-E0343E9DFC42}"/>
              </a:ext>
            </a:extLst>
          </p:cNvPr>
          <p:cNvPicPr>
            <a:picLocks noChangeAspect="1"/>
          </p:cNvPicPr>
          <p:nvPr/>
        </p:nvPicPr>
        <p:blipFill rotWithShape="1">
          <a:blip r:embed="rId3">
            <a:extLst>
              <a:ext uri="{28A0092B-C50C-407E-A947-70E740481C1C}">
                <a14:useLocalDpi xmlns:a14="http://schemas.microsoft.com/office/drawing/2010/main" val="0"/>
              </a:ext>
            </a:extLst>
          </a:blip>
          <a:srcRect l="64388" t="3333" r="-64"/>
          <a:stretch/>
        </p:blipFill>
        <p:spPr bwMode="auto">
          <a:xfrm>
            <a:off x="5791200" y="1645920"/>
            <a:ext cx="3200399" cy="4419600"/>
          </a:xfrm>
          <a:prstGeom prst="rect">
            <a:avLst/>
          </a:prstGeom>
          <a:noFill/>
          <a:ln w="9525">
            <a:noFill/>
            <a:miter lim="800000"/>
            <a:headEnd/>
            <a:tailEnd/>
          </a:ln>
        </p:spPr>
      </p:pic>
      <p:sp>
        <p:nvSpPr>
          <p:cNvPr id="4" name="Rectangle 3">
            <a:extLst>
              <a:ext uri="{FF2B5EF4-FFF2-40B4-BE49-F238E27FC236}">
                <a16:creationId xmlns:a16="http://schemas.microsoft.com/office/drawing/2014/main" xmlns="" id="{519EAAD1-4725-4E46-B7DE-DA2C4712688C}"/>
              </a:ext>
            </a:extLst>
          </p:cNvPr>
          <p:cNvSpPr/>
          <p:nvPr/>
        </p:nvSpPr>
        <p:spPr>
          <a:xfrm>
            <a:off x="5410200" y="1645920"/>
            <a:ext cx="762000" cy="4444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26093FF5-8F6C-E141-A809-E7006523291D}"/>
              </a:ext>
            </a:extLst>
          </p:cNvPr>
          <p:cNvSpPr txBox="1"/>
          <p:nvPr/>
        </p:nvSpPr>
        <p:spPr>
          <a:xfrm>
            <a:off x="0" y="6553200"/>
            <a:ext cx="58674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Wang, et al., </a:t>
            </a:r>
            <a:r>
              <a:rPr kumimoji="0" lang="en-US" sz="1200" b="1" i="1" u="none" strike="noStrike" kern="1200" cap="none" spc="0" normalizeH="0" baseline="0" noProof="0" dirty="0">
                <a:ln>
                  <a:noFill/>
                </a:ln>
                <a:solidFill>
                  <a:srgbClr val="000000"/>
                </a:solidFill>
                <a:effectLst/>
                <a:uLnTx/>
                <a:uFillTx/>
                <a:latin typeface="Arial" charset="0"/>
                <a:ea typeface="ＭＳ Ｐゴシック" charset="0"/>
              </a:rPr>
              <a:t>Science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2018</a:t>
            </a:r>
          </a:p>
        </p:txBody>
      </p:sp>
    </p:spTree>
    <p:extLst>
      <p:ext uri="{BB962C8B-B14F-4D97-AF65-F5344CB8AC3E}">
        <p14:creationId xmlns:p14="http://schemas.microsoft.com/office/powerpoint/2010/main" val="5836714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824945036"/>
      </p:ext>
    </p:extLst>
  </p:cSld>
  <p:clrMapOvr>
    <a:masterClrMapping/>
  </p:clrMapOvr>
  <p:transition advTm="238108"/>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a16="http://schemas.microsoft.com/office/drawing/2014/main" xmlns=""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a16="http://schemas.microsoft.com/office/drawing/2014/main" xmlns=""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a16="http://schemas.microsoft.com/office/drawing/2014/main" xmlns=""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xmlns=""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charset="0"/>
                            </a:rPr>
                          </m:ctrlPr>
                        </m:funcPr>
                        <m:fName>
                          <m:r>
                            <m:rPr>
                              <m:sty m:val="p"/>
                            </m:rPr>
                            <a:rPr lang="en-US" sz="1500">
                              <a:latin typeface="Cambria Math" charset="0"/>
                            </a:rPr>
                            <m:t>exp</m:t>
                          </m:r>
                        </m:fName>
                        <m:e>
                          <m:d>
                            <m:dPr>
                              <m:ctrlPr>
                                <a:rPr lang="en-US" sz="1500" i="1">
                                  <a:latin typeface="Cambria Math" charset="0"/>
                                </a:rPr>
                              </m:ctrlPr>
                            </m:dPr>
                            <m:e>
                              <m:r>
                                <a:rPr lang="en-US" sz="1500">
                                  <a:latin typeface="Cambria Math" charset="0"/>
                                </a:rPr>
                                <m:t>−</m:t>
                              </m:r>
                              <m:r>
                                <a:rPr lang="en-US" sz="1500" i="1">
                                  <a:latin typeface="Cambria Math" charset="0"/>
                                </a:rPr>
                                <m:t>𝐸</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xmlns=""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latin typeface="Cambria Math" charset="0"/>
                            </a:rPr>
                          </m:ctrlPr>
                        </m:dPr>
                        <m:e>
                          <m:r>
                            <a:rPr lang="en-US" sz="1800" i="1">
                              <a:solidFill>
                                <a:srgbClr val="92D050"/>
                              </a:solidFill>
                              <a:latin typeface="Cambria Math" charset="0"/>
                            </a:rPr>
                            <m:t>𝐱</m:t>
                          </m:r>
                          <m:r>
                            <a:rPr lang="en-US" sz="1800">
                              <a:latin typeface="Cambria Math" charset="0"/>
                            </a:rPr>
                            <m:t>,</m:t>
                          </m:r>
                          <m:r>
                            <a:rPr lang="en-US" sz="1800" b="1">
                              <a:solidFill>
                                <a:srgbClr val="0070C0"/>
                              </a:solidFill>
                              <a:latin typeface="Cambria Math" panose="02040503050406030204" pitchFamily="18" charset="0"/>
                            </a:rPr>
                            <m:t>𝐲</m:t>
                          </m:r>
                          <m:r>
                            <a:rPr lang="en-US" sz="1800">
                              <a:latin typeface="Cambria Math" panose="02040503050406030204" pitchFamily="18" charset="0"/>
                            </a:rPr>
                            <m:t>, </m:t>
                          </m:r>
                          <m:r>
                            <a:rPr lang="en-US" sz="1800">
                              <a:solidFill>
                                <a:schemeClr val="accent1">
                                  <a:lumMod val="50000"/>
                                </a:schemeClr>
                              </a:solidFill>
                              <a:latin typeface="Cambria Math" charset="0"/>
                            </a:rPr>
                            <m:t>𝐡</m:t>
                          </m:r>
                          <m:r>
                            <a:rPr lang="en-US" sz="1800">
                              <a:latin typeface="Cambria Math" charset="0"/>
                            </a:rPr>
                            <m:t>|</m:t>
                          </m:r>
                          <m:r>
                            <a:rPr lang="en-US" sz="1800" i="1">
                              <a:solidFill>
                                <a:srgbClr val="B3752D"/>
                              </a:solidFill>
                              <a:latin typeface="Cambria Math" charset="0"/>
                            </a:rPr>
                            <m:t>𝐳</m:t>
                          </m:r>
                        </m:e>
                      </m:d>
                      <m:r>
                        <a:rPr lang="en-US" sz="1800" i="1">
                          <a:latin typeface="Cambria Math" charset="0"/>
                        </a:rPr>
                        <m:t>=</m:t>
                      </m:r>
                      <m:sSup>
                        <m:sSupPr>
                          <m:ctrlPr>
                            <a:rPr lang="en-US" sz="1800" i="1">
                              <a:latin typeface="Cambria Math" charset="0"/>
                            </a:rPr>
                          </m:ctrlPr>
                        </m:sSupPr>
                        <m:e>
                          <m:r>
                            <a:rPr lang="en-US" sz="1800" i="1">
                              <a:latin typeface="Cambria Math" charset="0"/>
                            </a:rPr>
                            <m:t>−</m:t>
                          </m:r>
                          <m:r>
                            <a:rPr lang="en-US" sz="1800" i="1">
                              <a:solidFill>
                                <a:srgbClr val="B3752D"/>
                              </a:solidFill>
                              <a:latin typeface="Cambria Math" charset="0"/>
                            </a:rPr>
                            <m:t>𝐳</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i="1">
                              <a:latin typeface="Cambria Math" charset="0"/>
                            </a:rPr>
                            <m:t>𝟏</m:t>
                          </m:r>
                        </m:sub>
                      </m:sSub>
                      <m:r>
                        <a:rPr lang="en-US" sz="1800" i="1">
                          <a:solidFill>
                            <a:srgbClr val="92D050"/>
                          </a:solidFill>
                          <a:latin typeface="Cambria Math" charset="0"/>
                        </a:rPr>
                        <m:t>𝐱</m:t>
                      </m:r>
                      <m:sSup>
                        <m:sSupPr>
                          <m:ctrlPr>
                            <a:rPr lang="en-US" sz="1800" i="1">
                              <a:latin typeface="Cambria Math" charset="0"/>
                            </a:rPr>
                          </m:ctrlPr>
                        </m:sSupPr>
                        <m:e>
                          <m:r>
                            <a:rPr lang="en-US" sz="1800" i="1">
                              <a:latin typeface="Cambria Math" charset="0"/>
                            </a:rPr>
                            <m:t>−</m:t>
                          </m:r>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𝟐</m:t>
                          </m:r>
                        </m:sub>
                      </m:sSub>
                      <m:r>
                        <a:rPr lang="en-US" sz="1800" i="1">
                          <a:solidFill>
                            <a:srgbClr val="92D050"/>
                          </a:solidFill>
                          <a:latin typeface="Cambria Math" charset="0"/>
                        </a:rPr>
                        <m:t>𝐱</m:t>
                      </m:r>
                      <m:r>
                        <a:rPr lang="en-US" sz="1800" i="1">
                          <a:latin typeface="Cambria Math" charset="0"/>
                        </a:rPr>
                        <m:t>−</m:t>
                      </m:r>
                      <m:sSup>
                        <m:sSupPr>
                          <m:ctrlPr>
                            <a:rPr lang="en-US" sz="1800" i="1">
                              <a:latin typeface="Cambria Math" charset="0"/>
                            </a:rPr>
                          </m:ctrlPr>
                        </m:sSupPr>
                        <m:e>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𝟑</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𝟒</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panose="02040503050406030204" pitchFamily="18" charset="0"/>
                            </a:rPr>
                            <m:t>𝟓</m:t>
                          </m:r>
                        </m:sub>
                      </m:sSub>
                      <m:r>
                        <a:rPr lang="en-US" sz="1800" b="1">
                          <a:solidFill>
                            <a:srgbClr val="0070C0"/>
                          </a:solidFill>
                          <a:latin typeface="Cambria Math" panose="02040503050406030204" pitchFamily="18" charset="0"/>
                        </a:rPr>
                        <m:t>𝐲</m:t>
                      </m:r>
                      <m:r>
                        <a:rPr lang="en-US" sz="1800" b="1" i="1">
                          <a:solidFill>
                            <a:schemeClr val="accent1">
                              <a:lumMod val="50000"/>
                            </a:schemeClr>
                          </a:solidFill>
                          <a:latin typeface="Cambria Math" panose="02040503050406030204" pitchFamily="18" charset="0"/>
                        </a:rPr>
                        <m:t>−</m:t>
                      </m:r>
                      <m:r>
                        <a:rPr lang="en-US" sz="1800" b="1" i="1">
                          <a:latin typeface="Cambria Math" charset="0"/>
                        </a:rPr>
                        <m:t>𝑩𝒊𝒂𝒔</m:t>
                      </m:r>
                    </m:oMath>
                  </m:oMathPara>
                </a14:m>
                <a:endParaRPr lang="en-US" sz="1800" dirty="0"/>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xmlns=""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regulatory network </a:t>
            </a:r>
          </a:p>
          <a:p>
            <a:r>
              <a:rPr lang="en-US" sz="2000" dirty="0">
                <a:latin typeface="Arial" panose="020B0604020202020204" pitchFamily="34" charset="0"/>
                <a:cs typeface="Arial" panose="020B0604020202020204" pitchFamily="34" charset="0"/>
              </a:rPr>
              <a:t>builds </a:t>
            </a:r>
          </a:p>
          <a:p>
            <a:r>
              <a:rPr lang="en-US" sz="2000" dirty="0">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t>Energy model:</a:t>
            </a:r>
          </a:p>
        </p:txBody>
      </p:sp>
      <p:sp>
        <p:nvSpPr>
          <p:cNvPr id="10" name="Rectangle 9">
            <a:extLst>
              <a:ext uri="{FF2B5EF4-FFF2-40B4-BE49-F238E27FC236}">
                <a16:creationId xmlns:a16="http://schemas.microsoft.com/office/drawing/2014/main" xmlns="" id="{135AA93C-05A2-564B-B302-4956751F82CF}"/>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582222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628650" y="365126"/>
            <a:ext cx="7886700" cy="699745"/>
          </a:xfrm>
        </p:spPr>
        <p:txBody>
          <a:bodyPr>
            <a:normAutofit fontScale="90000"/>
          </a:bodyPr>
          <a:lstStyle/>
          <a:p>
            <a:r>
              <a:rPr lang="en-US" sz="3200" dirty="0"/>
              <a:t>Many big projects. </a:t>
            </a:r>
            <a:br>
              <a:rPr lang="en-US" sz="3200" dirty="0"/>
            </a:br>
            <a:r>
              <a:rPr lang="en-US" sz="3200" dirty="0"/>
              <a:t>Soon millions will be sequenced</a:t>
            </a:r>
            <a:r>
              <a:rPr lang="mr-IN" sz="3200" dirty="0"/>
              <a:t>…</a:t>
            </a:r>
            <a:r>
              <a:rPr lang="en-US" sz="3200" dirty="0"/>
              <a:t>.</a:t>
            </a:r>
          </a:p>
        </p:txBody>
      </p:sp>
      <p:sp>
        <p:nvSpPr>
          <p:cNvPr id="7" name="TextBox 6">
            <a:extLst>
              <a:ext uri="{FF2B5EF4-FFF2-40B4-BE49-F238E27FC236}">
                <a16:creationId xmlns:a16="http://schemas.microsoft.com/office/drawing/2014/main" xmlns="" id="{F3498CEF-EA56-804F-9EB0-F5FB75DB1DC6}"/>
              </a:ext>
            </a:extLst>
          </p:cNvPr>
          <p:cNvSpPr txBox="1"/>
          <p:nvPr/>
        </p:nvSpPr>
        <p:spPr>
          <a:xfrm>
            <a:off x="459353" y="6180180"/>
            <a:ext cx="4572000" cy="646331"/>
          </a:xfrm>
          <a:prstGeom prst="rect">
            <a:avLst/>
          </a:prstGeom>
          <a:noFill/>
        </p:spPr>
        <p:txBody>
          <a:bodyPr wrap="square" rtlCol="0">
            <a:spAutoFit/>
          </a:bodyPr>
          <a:lstStyle/>
          <a:p>
            <a:r>
              <a:rPr lang="en-US" sz="1200" dirty="0">
                <a:solidFill>
                  <a:schemeClr val="bg1">
                    <a:lumMod val="50000"/>
                  </a:schemeClr>
                </a:solidFill>
              </a:rPr>
              <a:t>https://</a:t>
            </a:r>
            <a:r>
              <a:rPr lang="en-US" sz="1200" dirty="0" err="1">
                <a:solidFill>
                  <a:schemeClr val="bg1">
                    <a:lumMod val="50000"/>
                  </a:schemeClr>
                </a:solidFill>
              </a:rPr>
              <a:t>www.mongodb.com</a:t>
            </a:r>
            <a:r>
              <a:rPr lang="en-US" sz="1200" dirty="0">
                <a:solidFill>
                  <a:schemeClr val="bg1">
                    <a:lumMod val="50000"/>
                  </a:schemeClr>
                </a:solidFill>
              </a:rPr>
              <a:t>/press/genomics-england-uses-mongodb-to-power-the-data-science-behind-the-100000-genomes-project</a:t>
            </a:r>
          </a:p>
        </p:txBody>
      </p:sp>
      <p:pic>
        <p:nvPicPr>
          <p:cNvPr id="5" name="Picture 4" descr="A screenshot of a cell phone&#10;&#10;Description automatically generated">
            <a:extLst>
              <a:ext uri="{FF2B5EF4-FFF2-40B4-BE49-F238E27FC236}">
                <a16:creationId xmlns:a16="http://schemas.microsoft.com/office/drawing/2014/main" xmlns="" id="{76B9F286-4B04-9F4E-B29C-A10F9402892C}"/>
              </a:ext>
            </a:extLst>
          </p:cNvPr>
          <p:cNvPicPr>
            <a:picLocks noChangeAspect="1"/>
          </p:cNvPicPr>
          <p:nvPr/>
        </p:nvPicPr>
        <p:blipFill>
          <a:blip r:embed="rId2"/>
          <a:stretch>
            <a:fillRect/>
          </a:stretch>
        </p:blipFill>
        <p:spPr>
          <a:xfrm>
            <a:off x="923843" y="1663274"/>
            <a:ext cx="4637595" cy="424339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7D905D05-1FC7-7C47-9416-C20202DE4FB7}"/>
              </a:ext>
            </a:extLst>
          </p:cNvPr>
          <p:cNvPicPr>
            <a:picLocks noChangeAspect="1"/>
          </p:cNvPicPr>
          <p:nvPr/>
        </p:nvPicPr>
        <p:blipFill>
          <a:blip r:embed="rId3"/>
          <a:stretch>
            <a:fillRect/>
          </a:stretch>
        </p:blipFill>
        <p:spPr>
          <a:xfrm>
            <a:off x="5561438" y="1754974"/>
            <a:ext cx="2942037" cy="1974931"/>
          </a:xfrm>
          <a:prstGeom prst="rect">
            <a:avLst/>
          </a:prstGeom>
          <a:ln w="12700">
            <a:solidFill>
              <a:schemeClr val="tx1"/>
            </a:solidFill>
          </a:ln>
        </p:spPr>
      </p:pic>
      <p:pic>
        <p:nvPicPr>
          <p:cNvPr id="9" name="Picture 8" descr="A close up of a sign&#10;&#10;Description automatically generated">
            <a:extLst>
              <a:ext uri="{FF2B5EF4-FFF2-40B4-BE49-F238E27FC236}">
                <a16:creationId xmlns:a16="http://schemas.microsoft.com/office/drawing/2014/main" xmlns="" id="{F86AB6F5-A50D-3A44-879A-13B0D1953998}"/>
              </a:ext>
            </a:extLst>
          </p:cNvPr>
          <p:cNvPicPr>
            <a:picLocks noChangeAspect="1"/>
          </p:cNvPicPr>
          <p:nvPr/>
        </p:nvPicPr>
        <p:blipFill>
          <a:blip r:embed="rId4"/>
          <a:stretch>
            <a:fillRect/>
          </a:stretch>
        </p:blipFill>
        <p:spPr>
          <a:xfrm>
            <a:off x="5561438" y="3729905"/>
            <a:ext cx="2942037" cy="2176768"/>
          </a:xfrm>
          <a:prstGeom prst="rect">
            <a:avLst/>
          </a:prstGeom>
        </p:spPr>
      </p:pic>
    </p:spTree>
    <p:extLst>
      <p:ext uri="{BB962C8B-B14F-4D97-AF65-F5344CB8AC3E}">
        <p14:creationId xmlns:p14="http://schemas.microsoft.com/office/powerpoint/2010/main" val="8244803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b="1">
                <a:solidFill>
                  <a:schemeClr val="accent2"/>
                </a:solidFill>
              </a:rPr>
              <a:t>X </a:t>
            </a:r>
            <a:r>
              <a:rPr lang="en-US" sz="1350" b="1" dirty="0">
                <a:solidFill>
                  <a:schemeClr val="accent2"/>
                </a:solidFill>
              </a:rPr>
              <a:t>6.0</a:t>
            </a:r>
          </a:p>
        </p:txBody>
      </p:sp>
      <p:sp>
        <p:nvSpPr>
          <p:cNvPr id="10" name="Rectangle 9">
            <a:extLst>
              <a:ext uri="{FF2B5EF4-FFF2-40B4-BE49-F238E27FC236}">
                <a16:creationId xmlns:a16="http://schemas.microsoft.com/office/drawing/2014/main" xmlns="" id="{A08F25DA-CE9E-5A48-B5CE-EF1121D02DB3}"/>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83292011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b="1" dirty="0">
                <a:solidFill>
                  <a:srgbClr val="4CAEA6"/>
                </a:solidFill>
              </a:rPr>
              <a:t>X 2.5</a:t>
            </a:r>
            <a:endParaRPr lang="en-US" sz="1350" b="1" dirty="0">
              <a:solidFill>
                <a:schemeClr val="accent2"/>
              </a:solidFill>
            </a:endParaRPr>
          </a:p>
        </p:txBody>
      </p:sp>
      <p:sp>
        <p:nvSpPr>
          <p:cNvPr id="12" name="Rectangle 11">
            <a:extLst>
              <a:ext uri="{FF2B5EF4-FFF2-40B4-BE49-F238E27FC236}">
                <a16:creationId xmlns:a16="http://schemas.microsoft.com/office/drawing/2014/main" xmlns="" id="{72A97E8C-B202-A34D-8371-38478D39C6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353725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b="1" dirty="0">
                <a:solidFill>
                  <a:srgbClr val="7030A0"/>
                </a:solidFill>
              </a:rPr>
              <a:t>X 3.1</a:t>
            </a:r>
          </a:p>
        </p:txBody>
      </p:sp>
      <p:sp>
        <p:nvSpPr>
          <p:cNvPr id="12" name="Rectangle 11">
            <a:extLst>
              <a:ext uri="{FF2B5EF4-FFF2-40B4-BE49-F238E27FC236}">
                <a16:creationId xmlns:a16="http://schemas.microsoft.com/office/drawing/2014/main" xmlns="" id="{93FE3C0C-F1DB-B244-9743-F666925D79A6}"/>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416541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53176616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88207983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337010059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a16="http://schemas.microsoft.com/office/drawing/2014/main" xmlns=""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a16="http://schemas.microsoft.com/office/drawing/2014/main" xmlns=""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t>Cross-disorder </a:t>
            </a:r>
            <a:r>
              <a:rPr lang="en-US"/>
              <a:t>MOD/HOG enrichment ranking</a:t>
            </a:r>
            <a:endParaRPr lang="en-US" dirty="0"/>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t>SCZ</a:t>
            </a:r>
            <a:endParaRPr lang="en-US" dirty="0"/>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t>ASD</a:t>
            </a:r>
          </a:p>
        </p:txBody>
      </p:sp>
    </p:spTree>
    <p:extLst>
      <p:ext uri="{BB962C8B-B14F-4D97-AF65-F5344CB8AC3E}">
        <p14:creationId xmlns:p14="http://schemas.microsoft.com/office/powerpoint/2010/main" val="374153807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546130855"/>
      </p:ext>
    </p:extLst>
  </p:cSld>
  <p:clrMapOvr>
    <a:masterClrMapping/>
  </p:clrMapOvr>
  <p:transition advTm="238108"/>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F8275BB-8574-B04E-953E-204679C72A49}"/>
              </a:ext>
            </a:extLst>
          </p:cNvPr>
          <p:cNvSpPr>
            <a:spLocks noGrp="1"/>
          </p:cNvSpPr>
          <p:nvPr>
            <p:ph type="title"/>
          </p:nvPr>
        </p:nvSpPr>
        <p:spPr>
          <a:xfrm>
            <a:off x="18208" y="9188"/>
            <a:ext cx="3221182" cy="2937164"/>
          </a:xfrm>
        </p:spPr>
        <p:txBody>
          <a:bodyPr/>
          <a:lstStyle/>
          <a:p>
            <a:r>
              <a:rPr lang="en-US" dirty="0"/>
              <a:t>Cross tissue variation in </a:t>
            </a:r>
            <a:r>
              <a:rPr lang="en-US" dirty="0">
                <a:solidFill>
                  <a:schemeClr val="tx1"/>
                </a:solidFill>
              </a:rPr>
              <a:t>Chromatin &amp; Expression</a:t>
            </a:r>
            <a:r>
              <a:rPr lang="en-US" dirty="0"/>
              <a:t/>
            </a:r>
            <a:br>
              <a:rPr lang="en-US" dirty="0"/>
            </a:br>
            <a:r>
              <a:rPr lang="en-US" sz="1000" dirty="0"/>
              <a:t/>
            </a:r>
            <a:br>
              <a:rPr lang="en-US" sz="1000" dirty="0"/>
            </a:br>
            <a:r>
              <a:rPr lang="en-US" sz="2000" dirty="0"/>
              <a:t>Placing the </a:t>
            </a:r>
            <a:br>
              <a:rPr lang="en-US" sz="2000" dirty="0"/>
            </a:br>
            <a:r>
              <a:rPr lang="en-US" sz="2000" dirty="0">
                <a:solidFill>
                  <a:srgbClr val="00B050"/>
                </a:solidFill>
              </a:rPr>
              <a:t>Brain</a:t>
            </a:r>
            <a:r>
              <a:rPr lang="en-US" sz="2000" dirty="0"/>
              <a:t> </a:t>
            </a:r>
            <a:br>
              <a:rPr lang="en-US" sz="2000" dirty="0"/>
            </a:br>
            <a:r>
              <a:rPr lang="en-US" sz="2000" dirty="0"/>
              <a:t>in context of all other </a:t>
            </a:r>
            <a:r>
              <a:rPr lang="en-US" sz="2000" dirty="0">
                <a:solidFill>
                  <a:srgbClr val="E452C6"/>
                </a:solidFill>
              </a:rPr>
              <a:t>Body Tissues</a:t>
            </a:r>
            <a:endParaRPr lang="en-US" dirty="0">
              <a:solidFill>
                <a:srgbClr val="E452C6"/>
              </a:solidFill>
            </a:endParaRPr>
          </a:p>
        </p:txBody>
      </p:sp>
      <p:pic>
        <p:nvPicPr>
          <p:cNvPr id="12" name="Picture 11">
            <a:extLst>
              <a:ext uri="{FF2B5EF4-FFF2-40B4-BE49-F238E27FC236}">
                <a16:creationId xmlns:a16="http://schemas.microsoft.com/office/drawing/2014/main" xmlns="" id="{188D14E3-B792-6744-B1EF-DD88A83461D6}"/>
              </a:ext>
            </a:extLst>
          </p:cNvPr>
          <p:cNvPicPr>
            <a:picLocks noChangeAspect="1"/>
          </p:cNvPicPr>
          <p:nvPr/>
        </p:nvPicPr>
        <p:blipFill>
          <a:blip r:embed="rId3"/>
          <a:stretch>
            <a:fillRect/>
          </a:stretch>
        </p:blipFill>
        <p:spPr>
          <a:xfrm rot="5400000">
            <a:off x="2589311" y="727721"/>
            <a:ext cx="3162562" cy="2019014"/>
          </a:xfrm>
          <a:prstGeom prst="rect">
            <a:avLst/>
          </a:prstGeom>
        </p:spPr>
      </p:pic>
      <p:pic>
        <p:nvPicPr>
          <p:cNvPr id="14" name="Picture 13">
            <a:extLst>
              <a:ext uri="{FF2B5EF4-FFF2-40B4-BE49-F238E27FC236}">
                <a16:creationId xmlns:a16="http://schemas.microsoft.com/office/drawing/2014/main" xmlns="" id="{94E962B8-20FC-3547-AE9C-E236498CB2D8}"/>
              </a:ext>
            </a:extLst>
          </p:cNvPr>
          <p:cNvPicPr>
            <a:picLocks noChangeAspect="1"/>
          </p:cNvPicPr>
          <p:nvPr/>
        </p:nvPicPr>
        <p:blipFill>
          <a:blip r:embed="rId4"/>
          <a:stretch>
            <a:fillRect/>
          </a:stretch>
        </p:blipFill>
        <p:spPr>
          <a:xfrm>
            <a:off x="234572" y="3990110"/>
            <a:ext cx="3935494" cy="2754476"/>
          </a:xfrm>
          <a:prstGeom prst="rect">
            <a:avLst/>
          </a:prstGeom>
        </p:spPr>
      </p:pic>
      <p:sp>
        <p:nvSpPr>
          <p:cNvPr id="15" name="TextBox 14">
            <a:extLst>
              <a:ext uri="{FF2B5EF4-FFF2-40B4-BE49-F238E27FC236}">
                <a16:creationId xmlns:a16="http://schemas.microsoft.com/office/drawing/2014/main" xmlns="" id="{59CCEB43-7AEA-2849-995E-B45B3250CBB6}"/>
              </a:ext>
            </a:extLst>
          </p:cNvPr>
          <p:cNvSpPr txBox="1"/>
          <p:nvPr/>
        </p:nvSpPr>
        <p:spPr>
          <a:xfrm>
            <a:off x="46047" y="3224234"/>
            <a:ext cx="3935494" cy="1015663"/>
          </a:xfrm>
          <a:prstGeom prst="rect">
            <a:avLst/>
          </a:prstGeom>
          <a:noFill/>
        </p:spPr>
        <p:txBody>
          <a:bodyPr wrap="square" rtlCol="0">
            <a:spAutoFit/>
          </a:bodyPr>
          <a:lstStyle/>
          <a:p>
            <a:r>
              <a:rPr lang="en-US" sz="2000" dirty="0"/>
              <a:t>Transcriptome diversity </a:t>
            </a:r>
            <a:r>
              <a:rPr lang="en-US" b="0" dirty="0"/>
              <a:t>increases in the non-coding portion of the </a:t>
            </a:r>
            <a:r>
              <a:rPr lang="en-US" sz="2000" dirty="0">
                <a:solidFill>
                  <a:srgbClr val="00B050"/>
                </a:solidFill>
                <a:latin typeface="+mj-lt"/>
                <a:ea typeface="ＭＳ Ｐゴシック" pitchFamily="-65" charset="-128"/>
              </a:rPr>
              <a:t>brain genome </a:t>
            </a:r>
            <a:r>
              <a:rPr lang="en-US" b="0" dirty="0"/>
              <a:t>while decreases in </a:t>
            </a:r>
            <a:r>
              <a:rPr lang="en-US" sz="2000" dirty="0">
                <a:solidFill>
                  <a:srgbClr val="E452C6"/>
                </a:solidFill>
                <a:latin typeface="+mj-lt"/>
                <a:ea typeface="ＭＳ Ｐゴシック" pitchFamily="-65" charset="-128"/>
              </a:rPr>
              <a:t>other tissues</a:t>
            </a:r>
          </a:p>
        </p:txBody>
      </p:sp>
      <p:grpSp>
        <p:nvGrpSpPr>
          <p:cNvPr id="19" name="Group 18">
            <a:extLst>
              <a:ext uri="{FF2B5EF4-FFF2-40B4-BE49-F238E27FC236}">
                <a16:creationId xmlns:a16="http://schemas.microsoft.com/office/drawing/2014/main" xmlns="" id="{95889DC8-74B2-DD40-A9FE-34521B82F44B}"/>
              </a:ext>
            </a:extLst>
          </p:cNvPr>
          <p:cNvGrpSpPr/>
          <p:nvPr/>
        </p:nvGrpSpPr>
        <p:grpSpPr>
          <a:xfrm>
            <a:off x="4506238" y="3711276"/>
            <a:ext cx="4306635" cy="3156855"/>
            <a:chOff x="3432914" y="3695439"/>
            <a:chExt cx="4306635" cy="3156855"/>
          </a:xfrm>
        </p:grpSpPr>
        <p:pic>
          <p:nvPicPr>
            <p:cNvPr id="11" name="Picture 10">
              <a:extLst>
                <a:ext uri="{FF2B5EF4-FFF2-40B4-BE49-F238E27FC236}">
                  <a16:creationId xmlns:a16="http://schemas.microsoft.com/office/drawing/2014/main" xmlns="" id="{EA2786D8-D3CA-6843-975F-99257F1B4EAA}"/>
                </a:ext>
              </a:extLst>
            </p:cNvPr>
            <p:cNvPicPr>
              <a:picLocks noChangeAspect="1"/>
            </p:cNvPicPr>
            <p:nvPr/>
          </p:nvPicPr>
          <p:blipFill rotWithShape="1">
            <a:blip r:embed="rId5"/>
            <a:srcRect l="49690" t="57168" b="777"/>
            <a:stretch/>
          </p:blipFill>
          <p:spPr>
            <a:xfrm>
              <a:off x="3538359" y="3696154"/>
              <a:ext cx="4201190" cy="3156140"/>
            </a:xfrm>
            <a:prstGeom prst="rect">
              <a:avLst/>
            </a:prstGeom>
          </p:spPr>
        </p:pic>
        <p:sp>
          <p:nvSpPr>
            <p:cNvPr id="16" name="Rectangle 15">
              <a:extLst>
                <a:ext uri="{FF2B5EF4-FFF2-40B4-BE49-F238E27FC236}">
                  <a16:creationId xmlns:a16="http://schemas.microsoft.com/office/drawing/2014/main" xmlns="" id="{092985DF-62FD-314D-BE57-E561AE992B40}"/>
                </a:ext>
              </a:extLst>
            </p:cNvPr>
            <p:cNvSpPr/>
            <p:nvPr/>
          </p:nvSpPr>
          <p:spPr bwMode="auto">
            <a:xfrm>
              <a:off x="3432914" y="3695439"/>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8" name="Group 17">
            <a:extLst>
              <a:ext uri="{FF2B5EF4-FFF2-40B4-BE49-F238E27FC236}">
                <a16:creationId xmlns:a16="http://schemas.microsoft.com/office/drawing/2014/main" xmlns="" id="{08FDD44F-2C1A-354B-99D4-CEE23CCCEEE2}"/>
              </a:ext>
            </a:extLst>
          </p:cNvPr>
          <p:cNvGrpSpPr/>
          <p:nvPr/>
        </p:nvGrpSpPr>
        <p:grpSpPr>
          <a:xfrm>
            <a:off x="5593280" y="138626"/>
            <a:ext cx="3109561" cy="3179883"/>
            <a:chOff x="201891" y="3679733"/>
            <a:chExt cx="3109561" cy="3179883"/>
          </a:xfrm>
        </p:grpSpPr>
        <p:pic>
          <p:nvPicPr>
            <p:cNvPr id="13" name="Picture 12">
              <a:extLst>
                <a:ext uri="{FF2B5EF4-FFF2-40B4-BE49-F238E27FC236}">
                  <a16:creationId xmlns:a16="http://schemas.microsoft.com/office/drawing/2014/main" xmlns="" id="{5004EC2D-388C-214E-9180-8570AF96E980}"/>
                </a:ext>
              </a:extLst>
            </p:cNvPr>
            <p:cNvPicPr>
              <a:picLocks noChangeAspect="1"/>
            </p:cNvPicPr>
            <p:nvPr/>
          </p:nvPicPr>
          <p:blipFill rotWithShape="1">
            <a:blip r:embed="rId5"/>
            <a:srcRect l="49690" b="42917"/>
            <a:stretch/>
          </p:blipFill>
          <p:spPr>
            <a:xfrm>
              <a:off x="201891" y="3688832"/>
              <a:ext cx="3109561" cy="3170784"/>
            </a:xfrm>
            <a:prstGeom prst="rect">
              <a:avLst/>
            </a:prstGeom>
          </p:spPr>
        </p:pic>
        <p:sp>
          <p:nvSpPr>
            <p:cNvPr id="17" name="Rectangle 16">
              <a:extLst>
                <a:ext uri="{FF2B5EF4-FFF2-40B4-BE49-F238E27FC236}">
                  <a16:creationId xmlns:a16="http://schemas.microsoft.com/office/drawing/2014/main" xmlns="" id="{B9EC6503-3282-DD4D-AB5E-6AE23E9FEF2C}"/>
                </a:ext>
              </a:extLst>
            </p:cNvPr>
            <p:cNvSpPr/>
            <p:nvPr/>
          </p:nvSpPr>
          <p:spPr bwMode="auto">
            <a:xfrm>
              <a:off x="201891" y="3679733"/>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9" name="TextBox 8">
            <a:extLst>
              <a:ext uri="{FF2B5EF4-FFF2-40B4-BE49-F238E27FC236}">
                <a16:creationId xmlns:a16="http://schemas.microsoft.com/office/drawing/2014/main" xmlns="" id="{16183DC2-7BB1-6243-854C-E60D89DCE7B8}"/>
              </a:ext>
            </a:extLst>
          </p:cNvPr>
          <p:cNvSpPr txBox="1"/>
          <p:nvPr/>
        </p:nvSpPr>
        <p:spPr>
          <a:xfrm rot="16200000">
            <a:off x="7840218" y="5119640"/>
            <a:ext cx="1568058" cy="400110"/>
          </a:xfrm>
          <a:prstGeom prst="rect">
            <a:avLst/>
          </a:prstGeom>
          <a:noFill/>
        </p:spPr>
        <p:txBody>
          <a:bodyPr wrap="none" rtlCol="0">
            <a:spAutoFit/>
          </a:bodyPr>
          <a:lstStyle/>
          <a:p>
            <a:r>
              <a:rPr lang="en-US" sz="2000" dirty="0"/>
              <a:t>Expression</a:t>
            </a:r>
          </a:p>
        </p:txBody>
      </p:sp>
      <p:sp>
        <p:nvSpPr>
          <p:cNvPr id="8" name="TextBox 7">
            <a:extLst>
              <a:ext uri="{FF2B5EF4-FFF2-40B4-BE49-F238E27FC236}">
                <a16:creationId xmlns:a16="http://schemas.microsoft.com/office/drawing/2014/main" xmlns="" id="{8EF6AE06-F735-0F43-934E-FB08A2A533CD}"/>
              </a:ext>
            </a:extLst>
          </p:cNvPr>
          <p:cNvSpPr txBox="1"/>
          <p:nvPr/>
        </p:nvSpPr>
        <p:spPr>
          <a:xfrm rot="16200000">
            <a:off x="7890713" y="1567895"/>
            <a:ext cx="1467068" cy="400110"/>
          </a:xfrm>
          <a:prstGeom prst="rect">
            <a:avLst/>
          </a:prstGeom>
          <a:noFill/>
        </p:spPr>
        <p:txBody>
          <a:bodyPr wrap="none" rtlCol="0">
            <a:spAutoFit/>
          </a:bodyPr>
          <a:lstStyle/>
          <a:p>
            <a:r>
              <a:rPr lang="en-US" sz="2000" dirty="0"/>
              <a:t>Chromatin</a:t>
            </a:r>
          </a:p>
        </p:txBody>
      </p:sp>
      <p:sp>
        <p:nvSpPr>
          <p:cNvPr id="10" name="Rectangle 9">
            <a:extLst>
              <a:ext uri="{FF2B5EF4-FFF2-40B4-BE49-F238E27FC236}">
                <a16:creationId xmlns:a16="http://schemas.microsoft.com/office/drawing/2014/main" xmlns="" id="{6A722BD4-66F1-EC49-9293-C6A1E6C26914}"/>
              </a:ext>
            </a:extLst>
          </p:cNvPr>
          <p:cNvSpPr/>
          <p:nvPr/>
        </p:nvSpPr>
        <p:spPr>
          <a:xfrm>
            <a:off x="6864275" y="6571775"/>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20" name="TextBox 19">
            <a:extLst>
              <a:ext uri="{FF2B5EF4-FFF2-40B4-BE49-F238E27FC236}">
                <a16:creationId xmlns:a16="http://schemas.microsoft.com/office/drawing/2014/main" xmlns="" id="{E58B036B-774D-0A4C-A8F4-920C18554496}"/>
              </a:ext>
            </a:extLst>
          </p:cNvPr>
          <p:cNvSpPr txBox="1"/>
          <p:nvPr/>
        </p:nvSpPr>
        <p:spPr>
          <a:xfrm rot="16200000">
            <a:off x="4908128" y="1277715"/>
            <a:ext cx="712054" cy="400110"/>
          </a:xfrm>
          <a:prstGeom prst="rect">
            <a:avLst/>
          </a:prstGeom>
          <a:noFill/>
        </p:spPr>
        <p:txBody>
          <a:bodyPr wrap="none" rtlCol="0">
            <a:spAutoFit/>
          </a:bodyPr>
          <a:lstStyle/>
          <a:p>
            <a:r>
              <a:rPr lang="en-US" sz="2000" dirty="0"/>
              <a:t>Hi-C</a:t>
            </a:r>
          </a:p>
        </p:txBody>
      </p:sp>
    </p:spTree>
    <p:extLst>
      <p:ext uri="{BB962C8B-B14F-4D97-AF65-F5344CB8AC3E}">
        <p14:creationId xmlns:p14="http://schemas.microsoft.com/office/powerpoint/2010/main" val="10700967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a16="http://schemas.microsoft.com/office/drawing/2014/main" xmlns=""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a16="http://schemas.microsoft.com/office/drawing/2014/main" xmlns=""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a16="http://schemas.microsoft.com/office/drawing/2014/main" xmlns=""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a16="http://schemas.microsoft.com/office/drawing/2014/main" xmlns=""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xmlns=""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t>20</a:t>
              </a:r>
            </a:p>
          </p:txBody>
        </p:sp>
        <p:sp>
          <p:nvSpPr>
            <p:cNvPr id="9" name="TextBox 8">
              <a:extLst>
                <a:ext uri="{FF2B5EF4-FFF2-40B4-BE49-F238E27FC236}">
                  <a16:creationId xmlns:a16="http://schemas.microsoft.com/office/drawing/2014/main" xmlns=""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t>40</a:t>
              </a:r>
            </a:p>
          </p:txBody>
        </p:sp>
        <p:sp>
          <p:nvSpPr>
            <p:cNvPr id="10" name="TextBox 9">
              <a:extLst>
                <a:ext uri="{FF2B5EF4-FFF2-40B4-BE49-F238E27FC236}">
                  <a16:creationId xmlns:a16="http://schemas.microsoft.com/office/drawing/2014/main" xmlns=""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t>60</a:t>
              </a:r>
            </a:p>
          </p:txBody>
        </p:sp>
        <p:sp>
          <p:nvSpPr>
            <p:cNvPr id="11" name="TextBox 10">
              <a:extLst>
                <a:ext uri="{FF2B5EF4-FFF2-40B4-BE49-F238E27FC236}">
                  <a16:creationId xmlns:a16="http://schemas.microsoft.com/office/drawing/2014/main" xmlns=""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t>80</a:t>
              </a:r>
            </a:p>
          </p:txBody>
        </p:sp>
        <p:pic>
          <p:nvPicPr>
            <p:cNvPr id="12" name="Picture 11">
              <a:extLst>
                <a:ext uri="{FF2B5EF4-FFF2-40B4-BE49-F238E27FC236}">
                  <a16:creationId xmlns:a16="http://schemas.microsoft.com/office/drawing/2014/main" xmlns=""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a16="http://schemas.microsoft.com/office/drawing/2014/main" xmlns=""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xmlns=""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xmlns=""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t>4</a:t>
              </a:r>
            </a:p>
          </p:txBody>
        </p:sp>
        <p:sp>
          <p:nvSpPr>
            <p:cNvPr id="17" name="TextBox 16">
              <a:extLst>
                <a:ext uri="{FF2B5EF4-FFF2-40B4-BE49-F238E27FC236}">
                  <a16:creationId xmlns:a16="http://schemas.microsoft.com/office/drawing/2014/main" xmlns=""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t>0.452</a:t>
              </a:r>
            </a:p>
          </p:txBody>
        </p:sp>
        <p:sp>
          <p:nvSpPr>
            <p:cNvPr id="18" name="TextBox 17">
              <a:extLst>
                <a:ext uri="{FF2B5EF4-FFF2-40B4-BE49-F238E27FC236}">
                  <a16:creationId xmlns:a16="http://schemas.microsoft.com/office/drawing/2014/main" xmlns=""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t>0.46</a:t>
              </a:r>
            </a:p>
          </p:txBody>
        </p:sp>
        <p:sp>
          <p:nvSpPr>
            <p:cNvPr id="19" name="TextBox 18">
              <a:extLst>
                <a:ext uri="{FF2B5EF4-FFF2-40B4-BE49-F238E27FC236}">
                  <a16:creationId xmlns:a16="http://schemas.microsoft.com/office/drawing/2014/main" xmlns=""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a16="http://schemas.microsoft.com/office/drawing/2014/main" xmlns=""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a16="http://schemas.microsoft.com/office/drawing/2014/main" xmlns=""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t>0</a:t>
              </a:r>
            </a:p>
          </p:txBody>
        </p:sp>
        <p:sp>
          <p:nvSpPr>
            <p:cNvPr id="24" name="TextBox 23">
              <a:extLst>
                <a:ext uri="{FF2B5EF4-FFF2-40B4-BE49-F238E27FC236}">
                  <a16:creationId xmlns:a16="http://schemas.microsoft.com/office/drawing/2014/main" xmlns=""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t>0.1</a:t>
              </a:r>
            </a:p>
          </p:txBody>
        </p:sp>
        <p:sp>
          <p:nvSpPr>
            <p:cNvPr id="25" name="TextBox 24">
              <a:extLst>
                <a:ext uri="{FF2B5EF4-FFF2-40B4-BE49-F238E27FC236}">
                  <a16:creationId xmlns:a16="http://schemas.microsoft.com/office/drawing/2014/main" xmlns=""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t>0.05</a:t>
              </a:r>
            </a:p>
          </p:txBody>
        </p:sp>
        <p:sp>
          <p:nvSpPr>
            <p:cNvPr id="26" name="TextBox 25">
              <a:extLst>
                <a:ext uri="{FF2B5EF4-FFF2-40B4-BE49-F238E27FC236}">
                  <a16:creationId xmlns:a16="http://schemas.microsoft.com/office/drawing/2014/main" xmlns=""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t>0.15</a:t>
              </a:r>
            </a:p>
          </p:txBody>
        </p:sp>
      </p:grpSp>
      <p:sp>
        <p:nvSpPr>
          <p:cNvPr id="28" name="TextBox 27">
            <a:extLst>
              <a:ext uri="{FF2B5EF4-FFF2-40B4-BE49-F238E27FC236}">
                <a16:creationId xmlns:a16="http://schemas.microsoft.com/office/drawing/2014/main" xmlns=""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t>Ex3 Neuron</a:t>
            </a:r>
          </a:p>
        </p:txBody>
      </p:sp>
      <p:sp>
        <p:nvSpPr>
          <p:cNvPr id="29" name="TextBox 28">
            <a:extLst>
              <a:ext uri="{FF2B5EF4-FFF2-40B4-BE49-F238E27FC236}">
                <a16:creationId xmlns:a16="http://schemas.microsoft.com/office/drawing/2014/main" xmlns=""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a16="http://schemas.microsoft.com/office/drawing/2014/main" xmlns=""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a16="http://schemas.microsoft.com/office/drawing/2014/main" xmlns=""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2" name="TextBox 31">
            <a:extLst>
              <a:ext uri="{FF2B5EF4-FFF2-40B4-BE49-F238E27FC236}">
                <a16:creationId xmlns:a16="http://schemas.microsoft.com/office/drawing/2014/main" xmlns=""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a16="http://schemas.microsoft.com/office/drawing/2014/main" xmlns=""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t> </a:t>
            </a:r>
            <a:r>
              <a:rPr lang="en-US" sz="2000" b="0" dirty="0"/>
              <a:t>is a gene associated with the </a:t>
            </a:r>
            <a:r>
              <a:rPr lang="en-US" sz="2000" dirty="0">
                <a:solidFill>
                  <a:srgbClr val="FF0000"/>
                </a:solidFill>
              </a:rPr>
              <a:t>Synaptic vesicle pathway </a:t>
            </a:r>
            <a:r>
              <a:rPr lang="en-US" sz="2000" b="0" dirty="0"/>
              <a:t>and NGRN </a:t>
            </a:r>
            <a:r>
              <a:rPr lang="en-US" sz="2000" dirty="0">
                <a:solidFill>
                  <a:srgbClr val="0070C0"/>
                </a:solidFill>
              </a:rPr>
              <a:t>expression</a:t>
            </a:r>
            <a:r>
              <a:rPr lang="en-US" sz="2000" dirty="0"/>
              <a:t> </a:t>
            </a:r>
            <a:r>
              <a:rPr lang="en-US" sz="2000" b="0" dirty="0"/>
              <a:t>and</a:t>
            </a:r>
            <a:r>
              <a:rPr lang="en-US" sz="2000" dirty="0"/>
              <a:t> </a:t>
            </a:r>
            <a:r>
              <a:rPr lang="en-US" sz="2000" dirty="0">
                <a:solidFill>
                  <a:srgbClr val="92D050"/>
                </a:solidFill>
              </a:rPr>
              <a:t>methylation</a:t>
            </a:r>
            <a:r>
              <a:rPr lang="en-US" sz="2000" dirty="0"/>
              <a:t> </a:t>
            </a:r>
            <a:r>
              <a:rPr lang="en-US" sz="2000" b="0" dirty="0"/>
              <a:t>is</a:t>
            </a:r>
            <a:r>
              <a:rPr lang="en-US" sz="2000" dirty="0"/>
              <a:t> </a:t>
            </a:r>
            <a:r>
              <a:rPr lang="en-US" sz="2000" b="0" dirty="0"/>
              <a:t>correlated with </a:t>
            </a:r>
            <a:r>
              <a:rPr lang="en-US" sz="2000" dirty="0">
                <a:solidFill>
                  <a:srgbClr val="FFC000"/>
                </a:solidFill>
              </a:rPr>
              <a:t>Age</a:t>
            </a:r>
          </a:p>
        </p:txBody>
      </p:sp>
      <p:cxnSp>
        <p:nvCxnSpPr>
          <p:cNvPr id="34" name="Straight Connector 33">
            <a:extLst>
              <a:ext uri="{FF2B5EF4-FFF2-40B4-BE49-F238E27FC236}">
                <a16:creationId xmlns:a16="http://schemas.microsoft.com/office/drawing/2014/main" xmlns=""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a16="http://schemas.microsoft.com/office/drawing/2014/main" xmlns=""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t>0</a:t>
            </a:r>
          </a:p>
        </p:txBody>
      </p:sp>
      <p:sp>
        <p:nvSpPr>
          <p:cNvPr id="38" name="TextBox 37">
            <a:extLst>
              <a:ext uri="{FF2B5EF4-FFF2-40B4-BE49-F238E27FC236}">
                <a16:creationId xmlns:a16="http://schemas.microsoft.com/office/drawing/2014/main" xmlns=""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t>20</a:t>
            </a:r>
          </a:p>
        </p:txBody>
      </p:sp>
      <p:sp>
        <p:nvSpPr>
          <p:cNvPr id="39" name="TextBox 38">
            <a:extLst>
              <a:ext uri="{FF2B5EF4-FFF2-40B4-BE49-F238E27FC236}">
                <a16:creationId xmlns:a16="http://schemas.microsoft.com/office/drawing/2014/main" xmlns=""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t>40</a:t>
            </a:r>
          </a:p>
        </p:txBody>
      </p:sp>
      <p:sp>
        <p:nvSpPr>
          <p:cNvPr id="40" name="TextBox 39">
            <a:extLst>
              <a:ext uri="{FF2B5EF4-FFF2-40B4-BE49-F238E27FC236}">
                <a16:creationId xmlns:a16="http://schemas.microsoft.com/office/drawing/2014/main" xmlns=""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t>60</a:t>
            </a:r>
          </a:p>
        </p:txBody>
      </p:sp>
      <p:sp>
        <p:nvSpPr>
          <p:cNvPr id="41" name="TextBox 40">
            <a:extLst>
              <a:ext uri="{FF2B5EF4-FFF2-40B4-BE49-F238E27FC236}">
                <a16:creationId xmlns:a16="http://schemas.microsoft.com/office/drawing/2014/main" xmlns=""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t>80</a:t>
            </a:r>
          </a:p>
        </p:txBody>
      </p:sp>
    </p:spTree>
    <p:extLst>
      <p:ext uri="{BB962C8B-B14F-4D97-AF65-F5344CB8AC3E}">
        <p14:creationId xmlns:p14="http://schemas.microsoft.com/office/powerpoint/2010/main" val="258432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386547" y="502875"/>
            <a:ext cx="3650150" cy="699745"/>
          </a:xfrm>
        </p:spPr>
        <p:txBody>
          <a:bodyPr>
            <a:noAutofit/>
          </a:bodyPr>
          <a:lstStyle/>
          <a:p>
            <a:r>
              <a:rPr lang="en-US" dirty="0"/>
              <a:t>What to do with these variants in relation to disease</a:t>
            </a:r>
          </a:p>
        </p:txBody>
      </p:sp>
      <p:sp>
        <p:nvSpPr>
          <p:cNvPr id="3" name="Content Placeholder 2">
            <a:extLst>
              <a:ext uri="{FF2B5EF4-FFF2-40B4-BE49-F238E27FC236}">
                <a16:creationId xmlns:a16="http://schemas.microsoft.com/office/drawing/2014/main" xmlns="" id="{E60663FB-B077-4147-AA88-F0EEA2D124E3}"/>
              </a:ext>
            </a:extLst>
          </p:cNvPr>
          <p:cNvSpPr>
            <a:spLocks noGrp="1"/>
          </p:cNvSpPr>
          <p:nvPr>
            <p:ph idx="1"/>
          </p:nvPr>
        </p:nvSpPr>
        <p:spPr>
          <a:xfrm>
            <a:off x="4150756" y="155168"/>
            <a:ext cx="4645715" cy="4801145"/>
          </a:xfrm>
        </p:spPr>
        <p:txBody>
          <a:bodyPr>
            <a:normAutofit/>
          </a:bodyPr>
          <a:lstStyle/>
          <a:p>
            <a:r>
              <a:rPr lang="en-US" b="1" dirty="0"/>
              <a:t>Personalized risk prediction </a:t>
            </a:r>
            <a:br>
              <a:rPr lang="en-US" b="1" dirty="0"/>
            </a:br>
            <a:r>
              <a:rPr lang="en-US" b="1" dirty="0"/>
              <a:t>for many conditions</a:t>
            </a:r>
          </a:p>
          <a:p>
            <a:r>
              <a:rPr lang="en-US" dirty="0"/>
              <a:t>Precision oncology</a:t>
            </a:r>
          </a:p>
          <a:p>
            <a:r>
              <a:rPr lang="en-US" b="1" dirty="0"/>
              <a:t>Drug target identification </a:t>
            </a:r>
            <a:br>
              <a:rPr lang="en-US" b="1" dirty="0"/>
            </a:br>
            <a:r>
              <a:rPr lang="en-US" b="1" dirty="0"/>
              <a:t>via genetic associations</a:t>
            </a:r>
          </a:p>
          <a:p>
            <a:r>
              <a:rPr lang="en-US" b="1" dirty="0"/>
              <a:t>Accounting for differential drug sensitivity</a:t>
            </a:r>
          </a:p>
          <a:p>
            <a:endParaRPr lang="en-US" dirty="0"/>
          </a:p>
        </p:txBody>
      </p:sp>
      <p:pic>
        <p:nvPicPr>
          <p:cNvPr id="4" name="Picture 3" descr="A picture containing object&#10;&#10;Description automatically generated">
            <a:extLst>
              <a:ext uri="{FF2B5EF4-FFF2-40B4-BE49-F238E27FC236}">
                <a16:creationId xmlns:a16="http://schemas.microsoft.com/office/drawing/2014/main" xmlns="" id="{33319C7D-AFE4-1643-82E1-24D85871D465}"/>
              </a:ext>
            </a:extLst>
          </p:cNvPr>
          <p:cNvPicPr>
            <a:picLocks noChangeAspect="1"/>
          </p:cNvPicPr>
          <p:nvPr/>
        </p:nvPicPr>
        <p:blipFill>
          <a:blip r:embed="rId2"/>
          <a:stretch>
            <a:fillRect/>
          </a:stretch>
        </p:blipFill>
        <p:spPr>
          <a:xfrm>
            <a:off x="4431877" y="3420949"/>
            <a:ext cx="4083472" cy="307072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xmlns="" id="{075E0673-6B1B-F741-B4B7-AA7E212B9CCF}"/>
              </a:ext>
            </a:extLst>
          </p:cNvPr>
          <p:cNvPicPr>
            <a:picLocks noChangeAspect="1"/>
          </p:cNvPicPr>
          <p:nvPr/>
        </p:nvPicPr>
        <p:blipFill>
          <a:blip r:embed="rId3"/>
          <a:stretch>
            <a:fillRect/>
          </a:stretch>
        </p:blipFill>
        <p:spPr>
          <a:xfrm>
            <a:off x="727379" y="1527151"/>
            <a:ext cx="2968487" cy="5158570"/>
          </a:xfrm>
          <a:prstGeom prst="rect">
            <a:avLst/>
          </a:prstGeom>
        </p:spPr>
      </p:pic>
    </p:spTree>
    <p:extLst>
      <p:ext uri="{BB962C8B-B14F-4D97-AF65-F5344CB8AC3E}">
        <p14:creationId xmlns:p14="http://schemas.microsoft.com/office/powerpoint/2010/main" val="11744740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076081984"/>
      </p:ext>
    </p:extLst>
  </p:cSld>
  <p:clrMapOvr>
    <a:masterClrMapping/>
  </p:clrMapOvr>
  <p:transition advTm="238108"/>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6603612" y="6190448"/>
            <a:ext cx="2370757" cy="704241"/>
          </a:xfrm>
        </p:spPr>
        <p:txBody>
          <a:bodyPr/>
          <a:lstStyle/>
          <a:p>
            <a:fld id="{30B938F4-FFEC-BA46-B3EB-1F4154EFE73A}" type="slidenum">
              <a:rPr lang="en-US" smtClean="0">
                <a:solidFill>
                  <a:prstClr val="black">
                    <a:tint val="75000"/>
                  </a:prstClr>
                </a:solidFill>
              </a:rPr>
              <a:pPr/>
              <a:t>41</a:t>
            </a:fld>
            <a:endParaRPr lang="en-US" dirty="0">
              <a:solidFill>
                <a:prstClr val="black">
                  <a:tint val="75000"/>
                </a:prstClr>
              </a:solidFill>
            </a:endParaRPr>
          </a:p>
        </p:txBody>
      </p:sp>
      <p:sp>
        <p:nvSpPr>
          <p:cNvPr id="13" name="文本框 12"/>
          <p:cNvSpPr txBox="1"/>
          <p:nvPr/>
        </p:nvSpPr>
        <p:spPr>
          <a:xfrm>
            <a:off x="255617" y="441078"/>
            <a:ext cx="6426041" cy="923330"/>
          </a:xfrm>
          <a:prstGeom prst="rect">
            <a:avLst/>
          </a:prstGeom>
          <a:noFill/>
        </p:spPr>
        <p:txBody>
          <a:bodyPr wrap="squar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An Example of Binding Affinity Change between Protein &amp; Drug Ligand under the Impact of Single Nucleotide Variants (SNV)</a:t>
            </a:r>
            <a:endParaRPr kumimoji="1" lang="zh-CN" altLang="en-US" sz="1800" dirty="0">
              <a:solidFill>
                <a:prstClr val="black"/>
              </a:solidFill>
              <a:latin typeface="Helvetica" pitchFamily="2" charset="0"/>
              <a:ea typeface="DengXian" charset="-122"/>
              <a:cs typeface=""/>
            </a:endParaRPr>
          </a:p>
        </p:txBody>
      </p:sp>
      <p:cxnSp>
        <p:nvCxnSpPr>
          <p:cNvPr id="14" name="直线连接符 13">
            <a:extLst>
              <a:ext uri="{FF2B5EF4-FFF2-40B4-BE49-F238E27FC236}">
                <a16:creationId xmlns:a16="http://schemas.microsoft.com/office/drawing/2014/main" xmlns="" id="{492A9658-78F1-5D40-B6BA-3587BF924324}"/>
              </a:ext>
            </a:extLst>
          </p:cNvPr>
          <p:cNvCxnSpPr/>
          <p:nvPr/>
        </p:nvCxnSpPr>
        <p:spPr>
          <a:xfrm>
            <a:off x="255617" y="1549517"/>
            <a:ext cx="8435714"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6" name="图片 15">
            <a:extLst>
              <a:ext uri="{FF2B5EF4-FFF2-40B4-BE49-F238E27FC236}">
                <a16:creationId xmlns:a16="http://schemas.microsoft.com/office/drawing/2014/main" xmlns="" id="{44E59E71-1FAB-2E4D-B0FB-3B3EEAA26132}"/>
              </a:ext>
            </a:extLst>
          </p:cNvPr>
          <p:cNvPicPr>
            <a:picLocks noChangeAspect="1"/>
          </p:cNvPicPr>
          <p:nvPr/>
        </p:nvPicPr>
        <p:blipFill>
          <a:blip r:embed="rId3"/>
          <a:stretch>
            <a:fillRect/>
          </a:stretch>
        </p:blipFill>
        <p:spPr>
          <a:xfrm>
            <a:off x="392252" y="1896041"/>
            <a:ext cx="2956764" cy="3245613"/>
          </a:xfrm>
          <a:prstGeom prst="rect">
            <a:avLst/>
          </a:prstGeom>
        </p:spPr>
      </p:pic>
      <p:sp>
        <p:nvSpPr>
          <p:cNvPr id="17" name="矩形 16">
            <a:extLst>
              <a:ext uri="{FF2B5EF4-FFF2-40B4-BE49-F238E27FC236}">
                <a16:creationId xmlns:a16="http://schemas.microsoft.com/office/drawing/2014/main" xmlns="" id="{1B6B56C7-B491-674D-AC7E-2995B9A08E73}"/>
              </a:ext>
            </a:extLst>
          </p:cNvPr>
          <p:cNvSpPr/>
          <p:nvPr/>
        </p:nvSpPr>
        <p:spPr>
          <a:xfrm>
            <a:off x="392252" y="1896041"/>
            <a:ext cx="2825628" cy="3245612"/>
          </a:xfrm>
          <a:prstGeom prst="rect">
            <a:avLst/>
          </a:prstGeom>
          <a:no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sz="1350" dirty="0">
              <a:solidFill>
                <a:srgbClr val="FFC000"/>
              </a:solidFill>
            </a:endParaRPr>
          </a:p>
        </p:txBody>
      </p:sp>
      <p:grpSp>
        <p:nvGrpSpPr>
          <p:cNvPr id="18" name="组合 17">
            <a:extLst>
              <a:ext uri="{FF2B5EF4-FFF2-40B4-BE49-F238E27FC236}">
                <a16:creationId xmlns:a16="http://schemas.microsoft.com/office/drawing/2014/main" xmlns="" id="{1B23E981-1410-BB41-ACBC-844E8816E2E5}"/>
              </a:ext>
            </a:extLst>
          </p:cNvPr>
          <p:cNvGrpSpPr/>
          <p:nvPr/>
        </p:nvGrpSpPr>
        <p:grpSpPr>
          <a:xfrm>
            <a:off x="6701246" y="4109283"/>
            <a:ext cx="1996865" cy="1079799"/>
            <a:chOff x="2536788" y="4964428"/>
            <a:chExt cx="3852364" cy="1120201"/>
          </a:xfrm>
        </p:grpSpPr>
        <p:sp>
          <p:nvSpPr>
            <p:cNvPr id="19" name="圆角矩形 18">
              <a:extLst>
                <a:ext uri="{FF2B5EF4-FFF2-40B4-BE49-F238E27FC236}">
                  <a16:creationId xmlns:a16="http://schemas.microsoft.com/office/drawing/2014/main" xmlns="" id="{7A00E802-4D60-3D45-AA49-9B137AD11589}"/>
                </a:ext>
              </a:extLst>
            </p:cNvPr>
            <p:cNvSpPr/>
            <p:nvPr/>
          </p:nvSpPr>
          <p:spPr>
            <a:xfrm>
              <a:off x="2536788" y="4964428"/>
              <a:ext cx="3852364" cy="112020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sp>
          <p:nvSpPr>
            <p:cNvPr id="20" name="文本框 19">
              <a:extLst>
                <a:ext uri="{FF2B5EF4-FFF2-40B4-BE49-F238E27FC236}">
                  <a16:creationId xmlns:a16="http://schemas.microsoft.com/office/drawing/2014/main" xmlns="" id="{3C814B69-6B04-0940-A5AA-4E27153A3D3C}"/>
                </a:ext>
              </a:extLst>
            </p:cNvPr>
            <p:cNvSpPr txBox="1"/>
            <p:nvPr/>
          </p:nvSpPr>
          <p:spPr>
            <a:xfrm>
              <a:off x="2761438" y="5077653"/>
              <a:ext cx="3549207" cy="862090"/>
            </a:xfrm>
            <a:prstGeom prst="rect">
              <a:avLst/>
            </a:prstGeom>
            <a:noFill/>
          </p:spPr>
          <p:txBody>
            <a:bodyPr wrap="squar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Is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there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any</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method that</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could</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predict the effects of SNVs to drug binding (D or ND)?</a:t>
              </a:r>
              <a:endParaRPr kumimoji="1" lang="zh-CN" altLang="en-US" b="0" dirty="0">
                <a:solidFill>
                  <a:srgbClr val="5B9BD5">
                    <a:lumMod val="50000"/>
                  </a:srgbClr>
                </a:solidFill>
                <a:latin typeface="Calibri" panose="020F0502020204030204"/>
                <a:ea typeface="DengXian" charset="-122"/>
                <a:cs typeface=""/>
              </a:endParaRPr>
            </a:p>
          </p:txBody>
        </p:sp>
      </p:grpSp>
      <p:cxnSp>
        <p:nvCxnSpPr>
          <p:cNvPr id="22" name="直线连接符 21">
            <a:extLst>
              <a:ext uri="{FF2B5EF4-FFF2-40B4-BE49-F238E27FC236}">
                <a16:creationId xmlns:a16="http://schemas.microsoft.com/office/drawing/2014/main" xmlns="" id="{08393672-AD42-3D4D-A706-A952FA297FF3}"/>
              </a:ext>
            </a:extLst>
          </p:cNvPr>
          <p:cNvCxnSpPr>
            <a:cxnSpLocks/>
          </p:cNvCxnSpPr>
          <p:nvPr/>
        </p:nvCxnSpPr>
        <p:spPr>
          <a:xfrm flipV="1">
            <a:off x="392252" y="3518847"/>
            <a:ext cx="2825628" cy="5525"/>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5" name="Group 86">
            <a:extLst>
              <a:ext uri="{FF2B5EF4-FFF2-40B4-BE49-F238E27FC236}">
                <a16:creationId xmlns:a16="http://schemas.microsoft.com/office/drawing/2014/main" xmlns="" id="{CA2D442F-5E34-5042-B6A6-245157E2AC1A}"/>
              </a:ext>
            </a:extLst>
          </p:cNvPr>
          <p:cNvGrpSpPr/>
          <p:nvPr/>
        </p:nvGrpSpPr>
        <p:grpSpPr>
          <a:xfrm rot="5400000">
            <a:off x="7601574" y="3036779"/>
            <a:ext cx="196206" cy="1573814"/>
            <a:chOff x="5938171" y="2060923"/>
            <a:chExt cx="261608" cy="3943483"/>
          </a:xfrm>
        </p:grpSpPr>
        <p:cxnSp>
          <p:nvCxnSpPr>
            <p:cNvPr id="26" name="Straight Connector 87">
              <a:extLst>
                <a:ext uri="{FF2B5EF4-FFF2-40B4-BE49-F238E27FC236}">
                  <a16:creationId xmlns:a16="http://schemas.microsoft.com/office/drawing/2014/main" xmlns="" id="{3E656C1A-FEB8-6F4B-BA1E-B7D4BAE44D5D}"/>
                </a:ext>
              </a:extLst>
            </p:cNvPr>
            <p:cNvCxnSpPr/>
            <p:nvPr/>
          </p:nvCxnSpPr>
          <p:spPr>
            <a:xfrm>
              <a:off x="6091249" y="2060923"/>
              <a:ext cx="0" cy="3943483"/>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7" name="Group 92">
              <a:extLst>
                <a:ext uri="{FF2B5EF4-FFF2-40B4-BE49-F238E27FC236}">
                  <a16:creationId xmlns:a16="http://schemas.microsoft.com/office/drawing/2014/main" xmlns="" id="{F12AD498-D5B2-7B4B-BEA3-F8B4763B1AAA}"/>
                </a:ext>
              </a:extLst>
            </p:cNvPr>
            <p:cNvGrpSpPr/>
            <p:nvPr/>
          </p:nvGrpSpPr>
          <p:grpSpPr>
            <a:xfrm>
              <a:off x="5938171" y="3719947"/>
              <a:ext cx="261608" cy="481358"/>
              <a:chOff x="5942921" y="3719947"/>
              <a:chExt cx="261608" cy="481358"/>
            </a:xfrm>
          </p:grpSpPr>
          <p:sp>
            <p:nvSpPr>
              <p:cNvPr id="28" name="Freeform 94">
                <a:extLst>
                  <a:ext uri="{FF2B5EF4-FFF2-40B4-BE49-F238E27FC236}">
                    <a16:creationId xmlns:a16="http://schemas.microsoft.com/office/drawing/2014/main" xmlns="" id="{D83C7930-A691-0849-BBA6-269DEC7A19C4}"/>
                  </a:ext>
                </a:extLst>
              </p:cNvPr>
              <p:cNvSpPr>
                <a:spLocks/>
              </p:cNvSpPr>
              <p:nvPr/>
            </p:nvSpPr>
            <p:spPr bwMode="gray">
              <a:xfrm>
                <a:off x="5942921" y="3719947"/>
                <a:ext cx="261608" cy="48135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29" name="Freeform 95">
                <a:extLst>
                  <a:ext uri="{FF2B5EF4-FFF2-40B4-BE49-F238E27FC236}">
                    <a16:creationId xmlns:a16="http://schemas.microsoft.com/office/drawing/2014/main" xmlns="" id="{5E0D6CCB-1876-6C4A-A1BD-5FEBD6D9AA38}"/>
                  </a:ext>
                </a:extLst>
              </p:cNvPr>
              <p:cNvSpPr>
                <a:spLocks/>
              </p:cNvSpPr>
              <p:nvPr/>
            </p:nvSpPr>
            <p:spPr bwMode="gray">
              <a:xfrm>
                <a:off x="6059346" y="3830825"/>
                <a:ext cx="85417" cy="269915"/>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sp>
        <p:nvSpPr>
          <p:cNvPr id="30" name="文本框 29">
            <a:extLst>
              <a:ext uri="{FF2B5EF4-FFF2-40B4-BE49-F238E27FC236}">
                <a16:creationId xmlns:a16="http://schemas.microsoft.com/office/drawing/2014/main" xmlns="" id="{05B7A373-BD60-2540-9BC1-0475E1C71527}"/>
              </a:ext>
            </a:extLst>
          </p:cNvPr>
          <p:cNvSpPr txBox="1"/>
          <p:nvPr/>
        </p:nvSpPr>
        <p:spPr>
          <a:xfrm>
            <a:off x="424171" y="5327507"/>
            <a:ext cx="2858839" cy="553998"/>
          </a:xfrm>
          <a:prstGeom prst="rect">
            <a:avLst/>
          </a:prstGeom>
          <a:noFill/>
        </p:spPr>
        <p:txBody>
          <a:bodyPr wrap="square" rtlCol="0">
            <a:spAutoFit/>
          </a:bodyPr>
          <a:lstStyle/>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human</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EGFR</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&amp;</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gefitinib (IRE)</a:t>
            </a:r>
          </a:p>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PDB:</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2ity, Chain A, amino acid 790</a:t>
            </a:r>
          </a:p>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Modeling and Visualization: Modeller &amp; </a:t>
            </a:r>
            <a:r>
              <a:rPr kumimoji="1" lang="en-US" altLang="zh-CN" sz="1000" b="0" dirty="0" err="1">
                <a:solidFill>
                  <a:srgbClr val="E7E6E6">
                    <a:lumMod val="50000"/>
                  </a:srgbClr>
                </a:solidFill>
                <a:latin typeface="Helvetica" pitchFamily="2" charset="0"/>
                <a:ea typeface="DengXian" charset="-122"/>
                <a:cs typeface=""/>
              </a:rPr>
              <a:t>PyMol</a:t>
            </a:r>
            <a:endParaRPr kumimoji="1" lang="zh-CN" altLang="en-US" sz="1000" b="0" dirty="0">
              <a:solidFill>
                <a:srgbClr val="E7E6E6">
                  <a:lumMod val="50000"/>
                </a:srgbClr>
              </a:solidFill>
              <a:latin typeface="Helvetica" pitchFamily="2" charset="0"/>
              <a:ea typeface="DengXian" charset="-122"/>
              <a:cs typeface=""/>
            </a:endParaRPr>
          </a:p>
        </p:txBody>
      </p:sp>
      <p:sp>
        <p:nvSpPr>
          <p:cNvPr id="31" name="矩形 30">
            <a:extLst>
              <a:ext uri="{FF2B5EF4-FFF2-40B4-BE49-F238E27FC236}">
                <a16:creationId xmlns:a16="http://schemas.microsoft.com/office/drawing/2014/main" xmlns="" id="{65026CEB-C78D-4F45-A599-29C866D420F8}"/>
              </a:ext>
            </a:extLst>
          </p:cNvPr>
          <p:cNvSpPr/>
          <p:nvPr/>
        </p:nvSpPr>
        <p:spPr>
          <a:xfrm>
            <a:off x="2180364" y="2587426"/>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32" name="矩形 31">
            <a:extLst>
              <a:ext uri="{FF2B5EF4-FFF2-40B4-BE49-F238E27FC236}">
                <a16:creationId xmlns:a16="http://schemas.microsoft.com/office/drawing/2014/main" xmlns="" id="{D54576F0-66C8-E841-9333-ED0D66C3730A}"/>
              </a:ext>
            </a:extLst>
          </p:cNvPr>
          <p:cNvSpPr/>
          <p:nvPr/>
        </p:nvSpPr>
        <p:spPr>
          <a:xfrm>
            <a:off x="590326" y="2350243"/>
            <a:ext cx="49244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T790</a:t>
            </a:r>
            <a:endParaRPr kumimoji="1" lang="zh-CN" altLang="en-US" sz="1050" dirty="0">
              <a:solidFill>
                <a:prstClr val="black"/>
              </a:solidFill>
              <a:latin typeface="Helvetica" pitchFamily="2" charset="0"/>
              <a:ea typeface="DengXian" charset="-122"/>
              <a:cs typeface=""/>
            </a:endParaRPr>
          </a:p>
        </p:txBody>
      </p:sp>
      <p:sp>
        <p:nvSpPr>
          <p:cNvPr id="33" name="矩形 32">
            <a:extLst>
              <a:ext uri="{FF2B5EF4-FFF2-40B4-BE49-F238E27FC236}">
                <a16:creationId xmlns:a16="http://schemas.microsoft.com/office/drawing/2014/main" xmlns="" id="{450C6D2C-41F8-AE41-83FF-8098C24FCDBB}"/>
              </a:ext>
            </a:extLst>
          </p:cNvPr>
          <p:cNvSpPr/>
          <p:nvPr/>
        </p:nvSpPr>
        <p:spPr>
          <a:xfrm>
            <a:off x="568684" y="3967288"/>
            <a:ext cx="522900"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M790</a:t>
            </a:r>
            <a:endParaRPr kumimoji="1" lang="zh-CN" altLang="en-US" sz="1050" dirty="0">
              <a:solidFill>
                <a:prstClr val="black"/>
              </a:solidFill>
              <a:latin typeface="Helvetica" pitchFamily="2" charset="0"/>
              <a:ea typeface="DengXian" charset="-122"/>
              <a:cs typeface=""/>
            </a:endParaRPr>
          </a:p>
        </p:txBody>
      </p:sp>
      <p:sp>
        <p:nvSpPr>
          <p:cNvPr id="34" name="矩形 33">
            <a:extLst>
              <a:ext uri="{FF2B5EF4-FFF2-40B4-BE49-F238E27FC236}">
                <a16:creationId xmlns:a16="http://schemas.microsoft.com/office/drawing/2014/main" xmlns="" id="{99413CFA-CA94-8646-9C54-778F04F4717C}"/>
              </a:ext>
            </a:extLst>
          </p:cNvPr>
          <p:cNvSpPr/>
          <p:nvPr/>
        </p:nvSpPr>
        <p:spPr>
          <a:xfrm>
            <a:off x="2881922" y="3305598"/>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35" name="矩形 34">
            <a:extLst>
              <a:ext uri="{FF2B5EF4-FFF2-40B4-BE49-F238E27FC236}">
                <a16:creationId xmlns:a16="http://schemas.microsoft.com/office/drawing/2014/main" xmlns="" id="{9A20782E-A7D4-CF42-A81F-FE8F220DEE0B}"/>
              </a:ext>
            </a:extLst>
          </p:cNvPr>
          <p:cNvSpPr/>
          <p:nvPr/>
        </p:nvSpPr>
        <p:spPr>
          <a:xfrm>
            <a:off x="2719781" y="4874406"/>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36" name="矩形 35">
            <a:extLst>
              <a:ext uri="{FF2B5EF4-FFF2-40B4-BE49-F238E27FC236}">
                <a16:creationId xmlns:a16="http://schemas.microsoft.com/office/drawing/2014/main" xmlns="" id="{58A581ED-8C79-C340-A42B-6A81668CAB93}"/>
              </a:ext>
            </a:extLst>
          </p:cNvPr>
          <p:cNvSpPr/>
          <p:nvPr/>
        </p:nvSpPr>
        <p:spPr>
          <a:xfrm>
            <a:off x="2180364" y="4265533"/>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37" name="圆角矩形 36">
            <a:extLst>
              <a:ext uri="{FF2B5EF4-FFF2-40B4-BE49-F238E27FC236}">
                <a16:creationId xmlns:a16="http://schemas.microsoft.com/office/drawing/2014/main" xmlns="" id="{20789878-949A-2747-BEE5-33F909AEFC6F}"/>
              </a:ext>
            </a:extLst>
          </p:cNvPr>
          <p:cNvSpPr/>
          <p:nvPr/>
        </p:nvSpPr>
        <p:spPr>
          <a:xfrm>
            <a:off x="3461998" y="1893372"/>
            <a:ext cx="2584207" cy="1200536"/>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lnSpc>
                <a:spcPct val="150000"/>
              </a:lnSpc>
              <a:spcBef>
                <a:spcPts val="0"/>
              </a:spcBef>
              <a:spcAft>
                <a:spcPts val="0"/>
              </a:spcAft>
            </a:pPr>
            <a:endParaRPr kumimoji="1" lang="en-US" altLang="zh-CN" sz="900" dirty="0">
              <a:solidFill>
                <a:srgbClr val="002060"/>
              </a:solidFill>
            </a:endParaRPr>
          </a:p>
        </p:txBody>
      </p:sp>
      <p:sp>
        <p:nvSpPr>
          <p:cNvPr id="38" name="文本框 37">
            <a:extLst>
              <a:ext uri="{FF2B5EF4-FFF2-40B4-BE49-F238E27FC236}">
                <a16:creationId xmlns:a16="http://schemas.microsoft.com/office/drawing/2014/main" xmlns="" id="{15EA4781-0BFC-8345-B2EB-0AB9E551557B}"/>
              </a:ext>
            </a:extLst>
          </p:cNvPr>
          <p:cNvSpPr txBox="1"/>
          <p:nvPr/>
        </p:nvSpPr>
        <p:spPr>
          <a:xfrm>
            <a:off x="3517109" y="1944709"/>
            <a:ext cx="2552616" cy="1015663"/>
          </a:xfrm>
          <a:prstGeom prst="rect">
            <a:avLst/>
          </a:prstGeom>
          <a:noFill/>
        </p:spPr>
        <p:txBody>
          <a:bodyPr wrap="square" rtlCol="0">
            <a:spAutoFit/>
          </a:bodyPr>
          <a:lstStyle/>
          <a:p>
            <a:pPr fontAlgn="auto">
              <a:spcBef>
                <a:spcPts val="0"/>
              </a:spcBef>
              <a:spcAft>
                <a:spcPts val="0"/>
              </a:spcAft>
            </a:pPr>
            <a:r>
              <a:rPr kumimoji="1" lang="en-US" altLang="zh-CN" b="0" dirty="0">
                <a:solidFill>
                  <a:prstClr val="black"/>
                </a:solidFill>
                <a:latin typeface="Calibri" panose="020F0502020204030204"/>
                <a:ea typeface="DengXian" charset="-122"/>
                <a:cs typeface=""/>
              </a:rPr>
              <a:t>Epidermal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growth</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factor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receptor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(EGFR)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tyrosine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kinase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inhibitors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(EGFR-TKIs)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are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used</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in</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the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treatments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of</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non-small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cell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lung</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cancer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(NSCLC)</a:t>
            </a:r>
            <a:endParaRPr kumimoji="1" lang="zh-CN" altLang="en-US" b="0" dirty="0">
              <a:solidFill>
                <a:prstClr val="black"/>
              </a:solidFill>
              <a:latin typeface="Calibri" panose="020F0502020204030204"/>
              <a:ea typeface="DengXian" charset="-122"/>
              <a:cs typeface=""/>
            </a:endParaRPr>
          </a:p>
        </p:txBody>
      </p:sp>
      <p:sp>
        <p:nvSpPr>
          <p:cNvPr id="52" name="椭圆 51">
            <a:extLst>
              <a:ext uri="{FF2B5EF4-FFF2-40B4-BE49-F238E27FC236}">
                <a16:creationId xmlns:a16="http://schemas.microsoft.com/office/drawing/2014/main" xmlns="" id="{C234A509-97BA-A84E-A138-E645A37FE428}"/>
              </a:ext>
            </a:extLst>
          </p:cNvPr>
          <p:cNvSpPr/>
          <p:nvPr/>
        </p:nvSpPr>
        <p:spPr>
          <a:xfrm>
            <a:off x="918127" y="2405585"/>
            <a:ext cx="767416" cy="661104"/>
          </a:xfrm>
          <a:prstGeom prst="ellipse">
            <a:avLst/>
          </a:prstGeom>
          <a:noFill/>
          <a:ln w="47625">
            <a:solidFill>
              <a:srgbClr val="00B05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4" name="椭圆 53">
            <a:extLst>
              <a:ext uri="{FF2B5EF4-FFF2-40B4-BE49-F238E27FC236}">
                <a16:creationId xmlns:a16="http://schemas.microsoft.com/office/drawing/2014/main" xmlns="" id="{343DD80D-A381-3A4F-8B48-EA9CFB055DCF}"/>
              </a:ext>
            </a:extLst>
          </p:cNvPr>
          <p:cNvSpPr/>
          <p:nvPr/>
        </p:nvSpPr>
        <p:spPr>
          <a:xfrm>
            <a:off x="918127" y="4170391"/>
            <a:ext cx="767416" cy="661104"/>
          </a:xfrm>
          <a:prstGeom prst="ellipse">
            <a:avLst/>
          </a:prstGeom>
          <a:noFill/>
          <a:ln w="47625">
            <a:solidFill>
              <a:srgbClr val="FF000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6" name="矩形 55">
            <a:extLst>
              <a:ext uri="{FF2B5EF4-FFF2-40B4-BE49-F238E27FC236}">
                <a16:creationId xmlns:a16="http://schemas.microsoft.com/office/drawing/2014/main" xmlns="" id="{F743DA51-9AB2-A441-8058-62AA6A606B7B}"/>
              </a:ext>
            </a:extLst>
          </p:cNvPr>
          <p:cNvSpPr/>
          <p:nvPr/>
        </p:nvSpPr>
        <p:spPr>
          <a:xfrm>
            <a:off x="411620" y="3081931"/>
            <a:ext cx="434060" cy="431294"/>
          </a:xfrm>
          <a:prstGeom prst="rect">
            <a:avLst/>
          </a:prstGeom>
          <a:solidFill>
            <a:schemeClr val="accent6">
              <a:lumMod val="20000"/>
              <a:lumOff val="80000"/>
              <a:alpha val="7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3" name="Freeform 17">
            <a:extLst>
              <a:ext uri="{FF2B5EF4-FFF2-40B4-BE49-F238E27FC236}">
                <a16:creationId xmlns:a16="http://schemas.microsoft.com/office/drawing/2014/main" xmlns="" id="{EAA50C8D-A141-EC43-8930-8B7F737432B4}"/>
              </a:ext>
            </a:extLst>
          </p:cNvPr>
          <p:cNvSpPr>
            <a:spLocks/>
          </p:cNvSpPr>
          <p:nvPr/>
        </p:nvSpPr>
        <p:spPr bwMode="auto">
          <a:xfrm>
            <a:off x="443405" y="3115918"/>
            <a:ext cx="370490" cy="359698"/>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sp>
        <p:nvSpPr>
          <p:cNvPr id="57" name="矩形 56">
            <a:extLst>
              <a:ext uri="{FF2B5EF4-FFF2-40B4-BE49-F238E27FC236}">
                <a16:creationId xmlns:a16="http://schemas.microsoft.com/office/drawing/2014/main" xmlns="" id="{A9069B48-03F4-5549-9283-FF4A6AACC848}"/>
              </a:ext>
            </a:extLst>
          </p:cNvPr>
          <p:cNvSpPr/>
          <p:nvPr/>
        </p:nvSpPr>
        <p:spPr>
          <a:xfrm>
            <a:off x="409107" y="4693585"/>
            <a:ext cx="434060" cy="431294"/>
          </a:xfrm>
          <a:prstGeom prst="rect">
            <a:avLst/>
          </a:prstGeom>
          <a:solidFill>
            <a:srgbClr val="FF0000">
              <a:alpha val="1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5" name="Freeform 19">
            <a:extLst>
              <a:ext uri="{FF2B5EF4-FFF2-40B4-BE49-F238E27FC236}">
                <a16:creationId xmlns:a16="http://schemas.microsoft.com/office/drawing/2014/main" xmlns="" id="{916C3B18-8B55-DA47-8DF9-70DF5AC95B5A}"/>
              </a:ext>
            </a:extLst>
          </p:cNvPr>
          <p:cNvSpPr>
            <a:spLocks/>
          </p:cNvSpPr>
          <p:nvPr/>
        </p:nvSpPr>
        <p:spPr bwMode="auto">
          <a:xfrm>
            <a:off x="465875" y="4778212"/>
            <a:ext cx="324072" cy="28686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grpSp>
        <p:nvGrpSpPr>
          <p:cNvPr id="7" name="组合 6">
            <a:extLst>
              <a:ext uri="{FF2B5EF4-FFF2-40B4-BE49-F238E27FC236}">
                <a16:creationId xmlns:a16="http://schemas.microsoft.com/office/drawing/2014/main" xmlns="" id="{203C9AB3-395C-F649-9609-3734173F9473}"/>
              </a:ext>
            </a:extLst>
          </p:cNvPr>
          <p:cNvGrpSpPr/>
          <p:nvPr/>
        </p:nvGrpSpPr>
        <p:grpSpPr>
          <a:xfrm>
            <a:off x="6407146" y="3079667"/>
            <a:ext cx="1232726" cy="528688"/>
            <a:chOff x="10288434" y="1716886"/>
            <a:chExt cx="1643634" cy="704917"/>
          </a:xfrm>
        </p:grpSpPr>
        <p:sp>
          <p:nvSpPr>
            <p:cNvPr id="58" name="圆角矩形 57">
              <a:extLst>
                <a:ext uri="{FF2B5EF4-FFF2-40B4-BE49-F238E27FC236}">
                  <a16:creationId xmlns:a16="http://schemas.microsoft.com/office/drawing/2014/main" xmlns="" id="{F6D93412-3C08-8248-8C2A-AFE6284A6C4D}"/>
                </a:ext>
              </a:extLst>
            </p:cNvPr>
            <p:cNvSpPr/>
            <p:nvPr/>
          </p:nvSpPr>
          <p:spPr>
            <a:xfrm>
              <a:off x="10308020" y="1738819"/>
              <a:ext cx="1574502" cy="682984"/>
            </a:xfrm>
            <a:prstGeom prst="roundRect">
              <a:avLst/>
            </a:prstGeom>
            <a:noFill/>
            <a:ln w="47625">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9" name="文本框 58">
              <a:extLst>
                <a:ext uri="{FF2B5EF4-FFF2-40B4-BE49-F238E27FC236}">
                  <a16:creationId xmlns:a16="http://schemas.microsoft.com/office/drawing/2014/main" xmlns="" id="{804AC577-760D-294C-83D9-628A03C22E37}"/>
                </a:ext>
              </a:extLst>
            </p:cNvPr>
            <p:cNvSpPr txBox="1"/>
            <p:nvPr/>
          </p:nvSpPr>
          <p:spPr>
            <a:xfrm>
              <a:off x="10288434" y="1716886"/>
              <a:ext cx="1643634"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non-disruptive</a:t>
              </a:r>
            </a:p>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SNV (ND)</a:t>
              </a:r>
              <a:endParaRPr kumimoji="1" lang="zh-CN" altLang="en-US" dirty="0">
                <a:solidFill>
                  <a:srgbClr val="44546A">
                    <a:lumMod val="75000"/>
                  </a:srgbClr>
                </a:solidFill>
                <a:latin typeface="Calibri" panose="020F0502020204030204"/>
                <a:ea typeface="DengXian" charset="-122"/>
                <a:cs typeface=""/>
              </a:endParaRPr>
            </a:p>
          </p:txBody>
        </p:sp>
      </p:grpSp>
      <p:grpSp>
        <p:nvGrpSpPr>
          <p:cNvPr id="8" name="组合 7">
            <a:extLst>
              <a:ext uri="{FF2B5EF4-FFF2-40B4-BE49-F238E27FC236}">
                <a16:creationId xmlns:a16="http://schemas.microsoft.com/office/drawing/2014/main" xmlns="" id="{88D44D48-56A7-0A41-ACE0-5A38D168839F}"/>
              </a:ext>
            </a:extLst>
          </p:cNvPr>
          <p:cNvGrpSpPr/>
          <p:nvPr/>
        </p:nvGrpSpPr>
        <p:grpSpPr>
          <a:xfrm>
            <a:off x="7778809" y="3094086"/>
            <a:ext cx="1195565" cy="512238"/>
            <a:chOff x="10288433" y="2614665"/>
            <a:chExt cx="1594087" cy="682984"/>
          </a:xfrm>
        </p:grpSpPr>
        <p:sp>
          <p:nvSpPr>
            <p:cNvPr id="61" name="圆角矩形 60">
              <a:extLst>
                <a:ext uri="{FF2B5EF4-FFF2-40B4-BE49-F238E27FC236}">
                  <a16:creationId xmlns:a16="http://schemas.microsoft.com/office/drawing/2014/main" xmlns="" id="{AC2F6637-6FDC-1A4F-AFA7-FA8EDDF02CA3}"/>
                </a:ext>
              </a:extLst>
            </p:cNvPr>
            <p:cNvSpPr/>
            <p:nvPr/>
          </p:nvSpPr>
          <p:spPr>
            <a:xfrm>
              <a:off x="10357564" y="2614665"/>
              <a:ext cx="1524950" cy="682984"/>
            </a:xfrm>
            <a:prstGeom prst="roundRect">
              <a:avLst/>
            </a:prstGeom>
            <a:noFill/>
            <a:ln w="47625">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62" name="文本框 61">
              <a:extLst>
                <a:ext uri="{FF2B5EF4-FFF2-40B4-BE49-F238E27FC236}">
                  <a16:creationId xmlns:a16="http://schemas.microsoft.com/office/drawing/2014/main" xmlns="" id="{9F1EE554-4BCD-DC48-B300-AB0A73F31E44}"/>
                </a:ext>
              </a:extLst>
            </p:cNvPr>
            <p:cNvSpPr txBox="1"/>
            <p:nvPr/>
          </p:nvSpPr>
          <p:spPr>
            <a:xfrm>
              <a:off x="10288433" y="2631686"/>
              <a:ext cx="1594087" cy="615554"/>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disruptive </a:t>
              </a:r>
            </a:p>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SNV (D)</a:t>
              </a:r>
              <a:endParaRPr kumimoji="1" lang="zh-CN" altLang="en-US" dirty="0">
                <a:solidFill>
                  <a:srgbClr val="44546A">
                    <a:lumMod val="75000"/>
                  </a:srgbClr>
                </a:solidFill>
                <a:latin typeface="Calibri" panose="020F0502020204030204"/>
                <a:ea typeface="DengXian" charset="-122"/>
                <a:cs typeface=""/>
              </a:endParaRPr>
            </a:p>
          </p:txBody>
        </p:sp>
      </p:grpSp>
      <p:cxnSp>
        <p:nvCxnSpPr>
          <p:cNvPr id="63" name="直线连接符 62">
            <a:extLst>
              <a:ext uri="{FF2B5EF4-FFF2-40B4-BE49-F238E27FC236}">
                <a16:creationId xmlns:a16="http://schemas.microsoft.com/office/drawing/2014/main" xmlns="" id="{D958353D-F617-DA40-8B0C-A18606E88F15}"/>
              </a:ext>
            </a:extLst>
          </p:cNvPr>
          <p:cNvCxnSpPr>
            <a:cxnSpLocks/>
          </p:cNvCxnSpPr>
          <p:nvPr/>
        </p:nvCxnSpPr>
        <p:spPr>
          <a:xfrm flipV="1">
            <a:off x="6268208" y="1845918"/>
            <a:ext cx="0" cy="3644566"/>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xmlns="" id="{C3506545-B3F5-E642-A551-9803807945B9}"/>
                  </a:ext>
                </a:extLst>
              </p:cNvPr>
              <p:cNvSpPr/>
              <p:nvPr/>
            </p:nvSpPr>
            <p:spPr>
              <a:xfrm>
                <a:off x="6556139" y="2456616"/>
                <a:ext cx="872547"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Cambria Math" charset="0"/>
                    <a:cs typeface="Cambria Math" charset="0"/>
                  </a:rPr>
                  <a:t> if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a:t>
                </a:r>
                <a:r>
                  <a:rPr lang="zh-CN" altLang="en-US" dirty="0">
                    <a:solidFill>
                      <a:srgbClr val="4472C4">
                        <a:lumMod val="50000"/>
                      </a:srgbClr>
                    </a:solidFill>
                    <a:latin typeface="Calibri" panose="020F0502020204030204"/>
                    <a:ea typeface="DengXian" charset="-122"/>
                    <a:cs typeface=""/>
                  </a:rPr>
                  <a:t> ≤ </a:t>
                </a:r>
                <a:r>
                  <a:rPr lang="en-US" altLang="zh-CN" dirty="0">
                    <a:solidFill>
                      <a:srgbClr val="4472C4">
                        <a:lumMod val="50000"/>
                      </a:srgbClr>
                    </a:solidFill>
                    <a:latin typeface="Calibri" panose="020F0502020204030204"/>
                    <a:ea typeface="DengXian" charset="-122"/>
                    <a:cs typeface=""/>
                  </a:rPr>
                  <a:t>0</a:t>
                </a:r>
                <a:r>
                  <a:rPr kumimoji="1" lang="zh-CN" altLang="en-US" dirty="0">
                    <a:solidFill>
                      <a:srgbClr val="4472C4">
                        <a:lumMod val="50000"/>
                      </a:srgbClr>
                    </a:solidFill>
                    <a:latin typeface="Calibri" panose="020F0502020204030204"/>
                    <a:ea typeface="DengXian" charset="-122"/>
                    <a:cs typeface=""/>
                  </a:rPr>
                  <a:t> </a:t>
                </a:r>
                <a:endParaRPr lang="zh-CN" altLang="en-US" dirty="0">
                  <a:solidFill>
                    <a:srgbClr val="4472C4">
                      <a:lumMod val="50000"/>
                    </a:srgbClr>
                  </a:solidFill>
                  <a:latin typeface="Calibri" panose="020F0502020204030204"/>
                  <a:ea typeface="DengXian" charset="-122"/>
                  <a:cs typeface=""/>
                </a:endParaRPr>
              </a:p>
            </p:txBody>
          </p:sp>
        </mc:Choice>
        <mc:Fallback xmlns="">
          <p:sp>
            <p:nvSpPr>
              <p:cNvPr id="9" name="矩形 8">
                <a:extLst>
                  <a:ext uri="{FF2B5EF4-FFF2-40B4-BE49-F238E27FC236}">
                    <a16:creationId xmlns="" xmlns:a16="http://schemas.microsoft.com/office/drawing/2014/main" xmlns:a14="http://schemas.microsoft.com/office/drawing/2010/main" id="{C3506545-B3F5-E642-A551-9803807945B9}"/>
                  </a:ext>
                </a:extLst>
              </p:cNvPr>
              <p:cNvSpPr>
                <a:spLocks noRot="1" noChangeAspect="1" noMove="1" noResize="1" noEditPoints="1" noAdjustHandles="1" noChangeArrowheads="1" noChangeShapeType="1" noTextEdit="1"/>
              </p:cNvSpPr>
              <p:nvPr/>
            </p:nvSpPr>
            <p:spPr>
              <a:xfrm>
                <a:off x="6556139" y="2456616"/>
                <a:ext cx="872547" cy="276999"/>
              </a:xfrm>
              <a:prstGeom prst="rect">
                <a:avLst/>
              </a:prstGeom>
              <a:blipFill rotWithShape="0">
                <a:blip r:embed="rId4"/>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xmlns="" id="{4752E2EE-B5A2-CF47-8A78-6194E2414899}"/>
                  </a:ext>
                </a:extLst>
              </p:cNvPr>
              <p:cNvSpPr/>
              <p:nvPr/>
            </p:nvSpPr>
            <p:spPr>
              <a:xfrm>
                <a:off x="7935179" y="2458852"/>
                <a:ext cx="837280"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Cambria Math" charset="0"/>
                    <a:cs typeface="Cambria Math" charset="0"/>
                  </a:rPr>
                  <a:t>if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a:t>
                </a:r>
                <a:r>
                  <a:rPr lang="zh-CN" altLang="en-US" dirty="0">
                    <a:solidFill>
                      <a:srgbClr val="4472C4">
                        <a:lumMod val="50000"/>
                      </a:srgbClr>
                    </a:solidFill>
                    <a:latin typeface="Calibri" panose="020F0502020204030204"/>
                    <a:ea typeface="DengXian" charset="-122"/>
                    <a:cs typeface=""/>
                  </a:rPr>
                  <a:t> </a:t>
                </a:r>
                <a:r>
                  <a:rPr lang="en-US" altLang="zh-CN" dirty="0">
                    <a:solidFill>
                      <a:srgbClr val="4472C4">
                        <a:lumMod val="50000"/>
                      </a:srgbClr>
                    </a:solidFill>
                    <a:latin typeface="Calibri" panose="020F0502020204030204"/>
                    <a:ea typeface="DengXian" charset="-122"/>
                    <a:cs typeface=""/>
                  </a:rPr>
                  <a:t>&gt;</a:t>
                </a:r>
                <a:r>
                  <a:rPr lang="zh-CN" altLang="en-US" dirty="0">
                    <a:solidFill>
                      <a:srgbClr val="4472C4">
                        <a:lumMod val="50000"/>
                      </a:srgbClr>
                    </a:solidFill>
                    <a:latin typeface="Calibri" panose="020F0502020204030204"/>
                    <a:ea typeface="DengXian" charset="-122"/>
                    <a:cs typeface=""/>
                  </a:rPr>
                  <a:t> </a:t>
                </a:r>
                <a:r>
                  <a:rPr lang="en-US" altLang="zh-CN" dirty="0">
                    <a:solidFill>
                      <a:srgbClr val="4472C4">
                        <a:lumMod val="50000"/>
                      </a:srgbClr>
                    </a:solidFill>
                    <a:latin typeface="Calibri" panose="020F0502020204030204"/>
                    <a:ea typeface="DengXian" charset="-122"/>
                    <a:cs typeface=""/>
                  </a:rPr>
                  <a:t>0</a:t>
                </a:r>
                <a:r>
                  <a:rPr kumimoji="1" lang="zh-CN" altLang="en-US" dirty="0">
                    <a:solidFill>
                      <a:srgbClr val="4472C4">
                        <a:lumMod val="50000"/>
                      </a:srgbClr>
                    </a:solidFill>
                    <a:latin typeface="Calibri" panose="020F0502020204030204"/>
                    <a:ea typeface="DengXian" charset="-122"/>
                    <a:cs typeface=""/>
                  </a:rPr>
                  <a:t> </a:t>
                </a:r>
                <a:endParaRPr lang="zh-CN" altLang="en-US" dirty="0">
                  <a:solidFill>
                    <a:srgbClr val="4472C4">
                      <a:lumMod val="50000"/>
                    </a:srgbClr>
                  </a:solidFill>
                  <a:latin typeface="Calibri" panose="020F0502020204030204"/>
                  <a:ea typeface="DengXian" charset="-122"/>
                  <a:cs typeface=""/>
                </a:endParaRPr>
              </a:p>
            </p:txBody>
          </p:sp>
        </mc:Choice>
        <mc:Fallback xmlns="">
          <p:sp>
            <p:nvSpPr>
              <p:cNvPr id="64" name="矩形 63">
                <a:extLst>
                  <a:ext uri="{FF2B5EF4-FFF2-40B4-BE49-F238E27FC236}">
                    <a16:creationId xmlns="" xmlns:a16="http://schemas.microsoft.com/office/drawing/2014/main" xmlns:a14="http://schemas.microsoft.com/office/drawing/2010/main" id="{4752E2EE-B5A2-CF47-8A78-6194E2414899}"/>
                  </a:ext>
                </a:extLst>
              </p:cNvPr>
              <p:cNvSpPr>
                <a:spLocks noRot="1" noChangeAspect="1" noMove="1" noResize="1" noEditPoints="1" noAdjustHandles="1" noChangeArrowheads="1" noChangeShapeType="1" noTextEdit="1"/>
              </p:cNvSpPr>
              <p:nvPr/>
            </p:nvSpPr>
            <p:spPr>
              <a:xfrm>
                <a:off x="7935179" y="2458852"/>
                <a:ext cx="837280" cy="276999"/>
              </a:xfrm>
              <a:prstGeom prst="rect">
                <a:avLst/>
              </a:prstGeom>
              <a:blipFill rotWithShape="0">
                <a:blip r:embed="rId5"/>
                <a:stretch>
                  <a:fillRect l="-730" b="-15217"/>
                </a:stretch>
              </a:blipFill>
            </p:spPr>
            <p:txBody>
              <a:bodyPr/>
              <a:lstStyle/>
              <a:p>
                <a:r>
                  <a:rPr lang="en-US">
                    <a:noFill/>
                  </a:rPr>
                  <a:t> </a:t>
                </a:r>
              </a:p>
            </p:txBody>
          </p:sp>
        </mc:Fallback>
      </mc:AlternateContent>
      <p:sp>
        <p:nvSpPr>
          <p:cNvPr id="65" name="矩形 64">
            <a:extLst>
              <a:ext uri="{FF2B5EF4-FFF2-40B4-BE49-F238E27FC236}">
                <a16:creationId xmlns:a16="http://schemas.microsoft.com/office/drawing/2014/main" xmlns="" id="{DDBCDE43-AA25-654B-B5E6-005C314446FD}"/>
              </a:ext>
            </a:extLst>
          </p:cNvPr>
          <p:cNvSpPr/>
          <p:nvPr/>
        </p:nvSpPr>
        <p:spPr>
          <a:xfrm>
            <a:off x="6421836" y="1897797"/>
            <a:ext cx="2406871" cy="461665"/>
          </a:xfrm>
          <a:prstGeom prst="rect">
            <a:avLst/>
          </a:prstGeom>
        </p:spPr>
        <p:txBody>
          <a:bodyPr wrap="square">
            <a:spAutoFit/>
          </a:bodyPr>
          <a:lstStyle/>
          <a:p>
            <a:pPr fontAlgn="auto">
              <a:spcBef>
                <a:spcPts val="0"/>
              </a:spcBef>
              <a:spcAft>
                <a:spcPts val="0"/>
              </a:spcAft>
            </a:pPr>
            <a:r>
              <a:rPr lang="en-US" altLang="zh-CN" dirty="0">
                <a:solidFill>
                  <a:srgbClr val="4472C4">
                    <a:lumMod val="50000"/>
                  </a:srgbClr>
                </a:solidFill>
                <a:latin typeface="Calibri" panose="020F0502020204030204"/>
                <a:ea typeface="DengXian" charset="-122"/>
                <a:cs typeface=""/>
              </a:rPr>
              <a:t>For protein-drug binding upon point mutation, </a:t>
            </a:r>
            <a:endParaRPr lang="zh-CN" altLang="en-US" dirty="0">
              <a:solidFill>
                <a:srgbClr val="4472C4">
                  <a:lumMod val="50000"/>
                </a:srgbClr>
              </a:solidFill>
              <a:latin typeface="Calibri" panose="020F0502020204030204"/>
              <a:ea typeface="DengXian" charset="-122"/>
              <a:cs typeface=""/>
            </a:endParaRPr>
          </a:p>
        </p:txBody>
      </p:sp>
      <p:sp>
        <p:nvSpPr>
          <p:cNvPr id="66" name="右箭头 9">
            <a:extLst>
              <a:ext uri="{FF2B5EF4-FFF2-40B4-BE49-F238E27FC236}">
                <a16:creationId xmlns:a16="http://schemas.microsoft.com/office/drawing/2014/main" xmlns="" id="{9B95EF6A-A9D4-A044-AA90-8CBC77A13956}"/>
              </a:ext>
            </a:extLst>
          </p:cNvPr>
          <p:cNvSpPr/>
          <p:nvPr/>
        </p:nvSpPr>
        <p:spPr>
          <a:xfrm rot="5400000">
            <a:off x="6850126" y="2761232"/>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67" name="右箭头 9">
            <a:extLst>
              <a:ext uri="{FF2B5EF4-FFF2-40B4-BE49-F238E27FC236}">
                <a16:creationId xmlns:a16="http://schemas.microsoft.com/office/drawing/2014/main" xmlns="" id="{6A86A100-E846-B141-95D9-326677D57C0F}"/>
              </a:ext>
            </a:extLst>
          </p:cNvPr>
          <p:cNvSpPr/>
          <p:nvPr/>
        </p:nvSpPr>
        <p:spPr>
          <a:xfrm rot="5400000">
            <a:off x="8192562" y="2764937"/>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8"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74631" y="6382665"/>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76939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75293" y="345433"/>
            <a:ext cx="7045518" cy="707886"/>
          </a:xfrm>
          <a:prstGeom prst="rect">
            <a:avLst/>
          </a:prstGeom>
          <a:noFill/>
        </p:spPr>
        <p:txBody>
          <a:bodyPr wrap="none" rtlCol="0">
            <a:spAutoFit/>
          </a:bodyPr>
          <a:lstStyle/>
          <a:p>
            <a:pPr fontAlgn="auto">
              <a:spcBef>
                <a:spcPts val="0"/>
              </a:spcBef>
              <a:spcAft>
                <a:spcPts val="0"/>
              </a:spcAft>
            </a:pPr>
            <a:r>
              <a:rPr kumimoji="1" lang="en-US" altLang="zh-CN" sz="2000" dirty="0">
                <a:solidFill>
                  <a:prstClr val="black"/>
                </a:solidFill>
                <a:latin typeface="Helvetica" pitchFamily="2" charset="0"/>
                <a:ea typeface="DengXian" charset="-122"/>
                <a:cs typeface=""/>
              </a:rPr>
              <a:t>Assessment</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of</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feasibility</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to</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build</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a</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supervised-learning</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
            </a:r>
            <a:br>
              <a:rPr kumimoji="1" lang="en-US" altLang="zh-CN" sz="2000" dirty="0">
                <a:solidFill>
                  <a:prstClr val="black"/>
                </a:solidFill>
                <a:latin typeface="Helvetica" pitchFamily="2" charset="0"/>
                <a:ea typeface="DengXian" charset="-122"/>
                <a:cs typeface=""/>
              </a:rPr>
            </a:br>
            <a:r>
              <a:rPr kumimoji="1" lang="en-US" altLang="zh-CN" sz="2000" dirty="0">
                <a:solidFill>
                  <a:prstClr val="black"/>
                </a:solidFill>
                <a:latin typeface="Helvetica" pitchFamily="2" charset="0"/>
                <a:ea typeface="DengXian" charset="-122"/>
                <a:cs typeface=""/>
              </a:rPr>
              <a:t>classifier</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for</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binding-disruptive SNVs</a:t>
            </a:r>
            <a:endParaRPr kumimoji="1" lang="zh-CN" altLang="en-US" sz="2000" dirty="0">
              <a:solidFill>
                <a:prstClr val="black"/>
              </a:solidFill>
              <a:latin typeface="Helvetica" pitchFamily="2" charset="0"/>
              <a:ea typeface="DengXian" charset="-122"/>
              <a:cs typeface=""/>
            </a:endParaRPr>
          </a:p>
        </p:txBody>
      </p:sp>
      <p:cxnSp>
        <p:nvCxnSpPr>
          <p:cNvPr id="24" name="直线连接符 23">
            <a:extLst>
              <a:ext uri="{FF2B5EF4-FFF2-40B4-BE49-F238E27FC236}">
                <a16:creationId xmlns:a16="http://schemas.microsoft.com/office/drawing/2014/main" xmlns="" id="{F46DD875-03A8-4447-B2AB-C00C6EE97794}"/>
              </a:ext>
            </a:extLst>
          </p:cNvPr>
          <p:cNvCxnSpPr/>
          <p:nvPr/>
        </p:nvCxnSpPr>
        <p:spPr>
          <a:xfrm>
            <a:off x="275293" y="1107526"/>
            <a:ext cx="8435714"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18">
            <a:extLst>
              <a:ext uri="{FF2B5EF4-FFF2-40B4-BE49-F238E27FC236}">
                <a16:creationId xmlns:a16="http://schemas.microsoft.com/office/drawing/2014/main" xmlns="" id="{CEB54A3B-5719-7643-8D55-17F6BC0606A2}"/>
              </a:ext>
            </a:extLst>
          </p:cNvPr>
          <p:cNvCxnSpPr>
            <a:cxnSpLocks/>
          </p:cNvCxnSpPr>
          <p:nvPr/>
        </p:nvCxnSpPr>
        <p:spPr>
          <a:xfrm flipV="1">
            <a:off x="535587" y="1387354"/>
            <a:ext cx="0" cy="122929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xmlns="" id="{D053E4CB-62C5-4B4E-B8BD-5DBC3C10D527}"/>
              </a:ext>
            </a:extLst>
          </p:cNvPr>
          <p:cNvSpPr txBox="1"/>
          <p:nvPr/>
        </p:nvSpPr>
        <p:spPr>
          <a:xfrm rot="16200000">
            <a:off x="39978" y="1762281"/>
            <a:ext cx="748832"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DATA </a:t>
            </a:r>
            <a:endParaRPr kumimoji="1" lang="zh-CN" altLang="en-US" dirty="0">
              <a:solidFill>
                <a:srgbClr val="4472C4">
                  <a:lumMod val="50000"/>
                </a:srgbClr>
              </a:solidFill>
              <a:latin typeface="Calibri" panose="020F0502020204030204"/>
              <a:ea typeface="DengXian" charset="-122"/>
              <a:cs typeface=""/>
            </a:endParaRPr>
          </a:p>
        </p:txBody>
      </p:sp>
      <p:cxnSp>
        <p:nvCxnSpPr>
          <p:cNvPr id="40" name="Straight Connector 18">
            <a:extLst>
              <a:ext uri="{FF2B5EF4-FFF2-40B4-BE49-F238E27FC236}">
                <a16:creationId xmlns:a16="http://schemas.microsoft.com/office/drawing/2014/main" xmlns="" id="{65DE416D-847A-1A4C-8266-3B7EC8E7F626}"/>
              </a:ext>
            </a:extLst>
          </p:cNvPr>
          <p:cNvCxnSpPr>
            <a:cxnSpLocks/>
          </p:cNvCxnSpPr>
          <p:nvPr/>
        </p:nvCxnSpPr>
        <p:spPr>
          <a:xfrm flipV="1">
            <a:off x="535587" y="2757602"/>
            <a:ext cx="0" cy="88988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xmlns="" id="{86F3777E-1F5E-C44F-BEF9-1425E4CAD831}"/>
              </a:ext>
            </a:extLst>
          </p:cNvPr>
          <p:cNvSpPr txBox="1"/>
          <p:nvPr/>
        </p:nvSpPr>
        <p:spPr>
          <a:xfrm rot="16200000">
            <a:off x="-134524" y="2980003"/>
            <a:ext cx="1096634"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ALGORITHM</a:t>
            </a:r>
            <a:endParaRPr kumimoji="1" lang="zh-CN" altLang="en-US" dirty="0">
              <a:solidFill>
                <a:srgbClr val="4472C4">
                  <a:lumMod val="50000"/>
                </a:srgbClr>
              </a:solidFill>
              <a:latin typeface="Calibri" panose="020F0502020204030204"/>
              <a:ea typeface="DengXian" charset="-122"/>
              <a:cs typeface=""/>
            </a:endParaRPr>
          </a:p>
        </p:txBody>
      </p:sp>
      <p:cxnSp>
        <p:nvCxnSpPr>
          <p:cNvPr id="42" name="Straight Connector 18">
            <a:extLst>
              <a:ext uri="{FF2B5EF4-FFF2-40B4-BE49-F238E27FC236}">
                <a16:creationId xmlns:a16="http://schemas.microsoft.com/office/drawing/2014/main" xmlns="" id="{3DCFE760-11E6-304D-9C4D-9C372B0DF715}"/>
              </a:ext>
            </a:extLst>
          </p:cNvPr>
          <p:cNvCxnSpPr>
            <a:cxnSpLocks/>
          </p:cNvCxnSpPr>
          <p:nvPr/>
        </p:nvCxnSpPr>
        <p:spPr>
          <a:xfrm flipH="1" flipV="1">
            <a:off x="535587" y="3857062"/>
            <a:ext cx="5164" cy="1815672"/>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xmlns="" id="{5AEDCE6A-9BC6-5F44-A82F-C93238717CA6}"/>
              </a:ext>
            </a:extLst>
          </p:cNvPr>
          <p:cNvSpPr txBox="1"/>
          <p:nvPr/>
        </p:nvSpPr>
        <p:spPr>
          <a:xfrm rot="16200000">
            <a:off x="-362059" y="4495015"/>
            <a:ext cx="1552906"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GAP</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and</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SOLUTION</a:t>
            </a:r>
            <a:endParaRPr kumimoji="1" lang="zh-CN" altLang="en-US" dirty="0">
              <a:solidFill>
                <a:srgbClr val="4472C4">
                  <a:lumMod val="50000"/>
                </a:srgbClr>
              </a:solidFill>
              <a:latin typeface="Calibri" panose="020F0502020204030204"/>
              <a:ea typeface="DengXian" charset="-122"/>
              <a:cs typeface=""/>
            </a:endParaRPr>
          </a:p>
        </p:txBody>
      </p:sp>
      <p:sp>
        <p:nvSpPr>
          <p:cNvPr id="7" name="文本框 6"/>
          <p:cNvSpPr txBox="1"/>
          <p:nvPr/>
        </p:nvSpPr>
        <p:spPr>
          <a:xfrm>
            <a:off x="763301" y="2360240"/>
            <a:ext cx="4944470" cy="230832"/>
          </a:xfrm>
          <a:prstGeom prst="rect">
            <a:avLst/>
          </a:prstGeom>
          <a:noFill/>
        </p:spPr>
        <p:txBody>
          <a:bodyPr wrap="square" rtlCol="0">
            <a:spAutoFit/>
          </a:bodyPr>
          <a:lstStyle/>
          <a:p>
            <a:pPr fontAlgn="auto">
              <a:spcBef>
                <a:spcPts val="0"/>
              </a:spcBef>
              <a:spcAft>
                <a:spcPts val="0"/>
              </a:spcAft>
            </a:pPr>
            <a:r>
              <a:rPr kumimoji="1" lang="en-US" altLang="zh-CN" sz="900" dirty="0">
                <a:solidFill>
                  <a:srgbClr val="A5A5A5">
                    <a:lumMod val="50000"/>
                  </a:srgbClr>
                </a:solidFill>
                <a:latin typeface="Calibri" panose="020F0502020204030204"/>
                <a:ea typeface="DengXian" charset="-122"/>
                <a:cs typeface=""/>
              </a:rPr>
              <a:t>Though limited SNVs could be mapped onto PDBs, this data pool keeps growing.</a:t>
            </a:r>
          </a:p>
        </p:txBody>
      </p:sp>
      <p:sp>
        <p:nvSpPr>
          <p:cNvPr id="12" name="圆角矩形 11"/>
          <p:cNvSpPr/>
          <p:nvPr/>
        </p:nvSpPr>
        <p:spPr>
          <a:xfrm>
            <a:off x="801930" y="1485512"/>
            <a:ext cx="1183248" cy="85982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6" name="矩形 45">
            <a:extLst>
              <a:ext uri="{FF2B5EF4-FFF2-40B4-BE49-F238E27FC236}">
                <a16:creationId xmlns:a16="http://schemas.microsoft.com/office/drawing/2014/main" xmlns="" id="{36563037-F107-6646-9446-0C4AFC0B30E4}"/>
              </a:ext>
            </a:extLst>
          </p:cNvPr>
          <p:cNvSpPr/>
          <p:nvPr/>
        </p:nvSpPr>
        <p:spPr>
          <a:xfrm>
            <a:off x="897568" y="1670130"/>
            <a:ext cx="521618"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SNV: </a:t>
            </a:r>
            <a:endParaRPr lang="zh-CN" altLang="en-US" b="0" dirty="0">
              <a:solidFill>
                <a:prstClr val="black"/>
              </a:solidFill>
              <a:latin typeface="Calibri" panose="020F0502020204030204"/>
              <a:ea typeface="DengXian" charset="-122"/>
              <a:cs typeface=""/>
            </a:endParaRPr>
          </a:p>
        </p:txBody>
      </p:sp>
      <p:sp>
        <p:nvSpPr>
          <p:cNvPr id="52" name="矩形 51">
            <a:extLst>
              <a:ext uri="{FF2B5EF4-FFF2-40B4-BE49-F238E27FC236}">
                <a16:creationId xmlns:a16="http://schemas.microsoft.com/office/drawing/2014/main" xmlns="" id="{CD8CF32C-1147-754F-AFE5-43BEE47505BA}"/>
              </a:ext>
            </a:extLst>
          </p:cNvPr>
          <p:cNvSpPr/>
          <p:nvPr/>
        </p:nvSpPr>
        <p:spPr>
          <a:xfrm>
            <a:off x="877805" y="1979177"/>
            <a:ext cx="930395" cy="253916"/>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ExAC &amp; TCGA</a:t>
            </a:r>
          </a:p>
        </p:txBody>
      </p:sp>
      <p:grpSp>
        <p:nvGrpSpPr>
          <p:cNvPr id="58" name="组合 57">
            <a:extLst>
              <a:ext uri="{FF2B5EF4-FFF2-40B4-BE49-F238E27FC236}">
                <a16:creationId xmlns:a16="http://schemas.microsoft.com/office/drawing/2014/main" xmlns="" id="{5409A0AC-87EE-B742-AD80-AD84E9F0FC13}"/>
              </a:ext>
            </a:extLst>
          </p:cNvPr>
          <p:cNvGrpSpPr/>
          <p:nvPr/>
        </p:nvGrpSpPr>
        <p:grpSpPr>
          <a:xfrm>
            <a:off x="1480250" y="1526365"/>
            <a:ext cx="420107" cy="420365"/>
            <a:chOff x="3134369" y="847621"/>
            <a:chExt cx="857981" cy="855736"/>
          </a:xfrm>
        </p:grpSpPr>
        <p:sp>
          <p:nvSpPr>
            <p:cNvPr id="57" name="椭圆 56">
              <a:extLst>
                <a:ext uri="{FF2B5EF4-FFF2-40B4-BE49-F238E27FC236}">
                  <a16:creationId xmlns:a16="http://schemas.microsoft.com/office/drawing/2014/main" xmlns="" id="{D8B17256-9072-6B49-8EB6-F4D24851377D}"/>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0" name="Up Arrow 180">
              <a:extLst>
                <a:ext uri="{FF2B5EF4-FFF2-40B4-BE49-F238E27FC236}">
                  <a16:creationId xmlns:a16="http://schemas.microsoft.com/office/drawing/2014/main" xmlns="" id="{6653C80E-EB23-3042-BCD0-11BD0E24779F}"/>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nvGrpSpPr>
          <p:cNvPr id="71" name="组合 70">
            <a:extLst>
              <a:ext uri="{FF2B5EF4-FFF2-40B4-BE49-F238E27FC236}">
                <a16:creationId xmlns:a16="http://schemas.microsoft.com/office/drawing/2014/main" xmlns="" id="{066E427E-DA75-7D4A-878E-E6583408A54C}"/>
              </a:ext>
            </a:extLst>
          </p:cNvPr>
          <p:cNvGrpSpPr/>
          <p:nvPr/>
        </p:nvGrpSpPr>
        <p:grpSpPr>
          <a:xfrm>
            <a:off x="2081644" y="1485513"/>
            <a:ext cx="1298159" cy="859495"/>
            <a:chOff x="2926590" y="986939"/>
            <a:chExt cx="1730879" cy="1145994"/>
          </a:xfrm>
        </p:grpSpPr>
        <p:sp>
          <p:nvSpPr>
            <p:cNvPr id="13" name="圆角矩形 12"/>
            <p:cNvSpPr/>
            <p:nvPr/>
          </p:nvSpPr>
          <p:spPr>
            <a:xfrm>
              <a:off x="2954140" y="986939"/>
              <a:ext cx="1703329" cy="112293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7" name="矩形 46">
              <a:extLst>
                <a:ext uri="{FF2B5EF4-FFF2-40B4-BE49-F238E27FC236}">
                  <a16:creationId xmlns:a16="http://schemas.microsoft.com/office/drawing/2014/main" xmlns="" id="{4F1801ED-5DF4-064F-8016-B14E6F4F739A}"/>
                </a:ext>
              </a:extLst>
            </p:cNvPr>
            <p:cNvSpPr/>
            <p:nvPr/>
          </p:nvSpPr>
          <p:spPr>
            <a:xfrm>
              <a:off x="2926590" y="1209603"/>
              <a:ext cx="1232646" cy="615554"/>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Structure:</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(co-crystal) </a:t>
              </a:r>
              <a:endParaRPr lang="zh-CN" altLang="en-US" b="0" dirty="0">
                <a:solidFill>
                  <a:prstClr val="black"/>
                </a:solidFill>
                <a:latin typeface="Calibri" panose="020F0502020204030204"/>
                <a:ea typeface="DengXian" charset="-122"/>
                <a:cs typeface=""/>
              </a:endParaRPr>
            </a:p>
          </p:txBody>
        </p:sp>
        <p:sp>
          <p:nvSpPr>
            <p:cNvPr id="53" name="矩形 52">
              <a:extLst>
                <a:ext uri="{FF2B5EF4-FFF2-40B4-BE49-F238E27FC236}">
                  <a16:creationId xmlns:a16="http://schemas.microsoft.com/office/drawing/2014/main" xmlns="" id="{67A1995D-6EC1-C44F-8766-4D1F64EBEFFD}"/>
                </a:ext>
              </a:extLst>
            </p:cNvPr>
            <p:cNvSpPr/>
            <p:nvPr/>
          </p:nvSpPr>
          <p:spPr>
            <a:xfrm>
              <a:off x="2979647" y="1794378"/>
              <a:ext cx="1224008" cy="338555"/>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RCSB PDB</a:t>
              </a:r>
            </a:p>
          </p:txBody>
        </p:sp>
        <p:grpSp>
          <p:nvGrpSpPr>
            <p:cNvPr id="65" name="组合 64">
              <a:extLst>
                <a:ext uri="{FF2B5EF4-FFF2-40B4-BE49-F238E27FC236}">
                  <a16:creationId xmlns:a16="http://schemas.microsoft.com/office/drawing/2014/main" xmlns="" id="{4FC1A0FF-3F1A-6344-84BE-3D24A1C1D24E}"/>
                </a:ext>
              </a:extLst>
            </p:cNvPr>
            <p:cNvGrpSpPr/>
            <p:nvPr/>
          </p:nvGrpSpPr>
          <p:grpSpPr>
            <a:xfrm>
              <a:off x="3970365" y="1041414"/>
              <a:ext cx="560143" cy="560486"/>
              <a:chOff x="3134369" y="847621"/>
              <a:chExt cx="857981" cy="855736"/>
            </a:xfrm>
          </p:grpSpPr>
          <p:sp>
            <p:nvSpPr>
              <p:cNvPr id="66" name="椭圆 65">
                <a:extLst>
                  <a:ext uri="{FF2B5EF4-FFF2-40B4-BE49-F238E27FC236}">
                    <a16:creationId xmlns:a16="http://schemas.microsoft.com/office/drawing/2014/main" xmlns="" id="{538D2C3F-B0ED-3243-875B-58DCD887BBDA}"/>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67" name="Up Arrow 180">
                <a:extLst>
                  <a:ext uri="{FF2B5EF4-FFF2-40B4-BE49-F238E27FC236}">
                    <a16:creationId xmlns:a16="http://schemas.microsoft.com/office/drawing/2014/main" xmlns="" id="{7FDA88E9-64B0-C64D-8114-D40A232128EE}"/>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grpSp>
        <p:nvGrpSpPr>
          <p:cNvPr id="72" name="组合 71">
            <a:extLst>
              <a:ext uri="{FF2B5EF4-FFF2-40B4-BE49-F238E27FC236}">
                <a16:creationId xmlns:a16="http://schemas.microsoft.com/office/drawing/2014/main" xmlns="" id="{2F12C7EC-0152-B148-84F1-C274A64BACC8}"/>
              </a:ext>
            </a:extLst>
          </p:cNvPr>
          <p:cNvGrpSpPr/>
          <p:nvPr/>
        </p:nvGrpSpPr>
        <p:grpSpPr>
          <a:xfrm>
            <a:off x="3491872" y="1485767"/>
            <a:ext cx="1132466" cy="872611"/>
            <a:chOff x="5277252" y="991996"/>
            <a:chExt cx="1509954" cy="1163481"/>
          </a:xfrm>
        </p:grpSpPr>
        <p:sp>
          <p:nvSpPr>
            <p:cNvPr id="48" name="圆角矩形 47">
              <a:extLst>
                <a:ext uri="{FF2B5EF4-FFF2-40B4-BE49-F238E27FC236}">
                  <a16:creationId xmlns:a16="http://schemas.microsoft.com/office/drawing/2014/main" xmlns="" id="{58207CF5-5C1A-8141-A5F7-2744D92D9A4A}"/>
                </a:ext>
              </a:extLst>
            </p:cNvPr>
            <p:cNvSpPr/>
            <p:nvPr/>
          </p:nvSpPr>
          <p:spPr>
            <a:xfrm>
              <a:off x="5277252" y="991996"/>
              <a:ext cx="1509954" cy="1117874"/>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9" name="矩形 48">
              <a:extLst>
                <a:ext uri="{FF2B5EF4-FFF2-40B4-BE49-F238E27FC236}">
                  <a16:creationId xmlns:a16="http://schemas.microsoft.com/office/drawing/2014/main" xmlns="" id="{9493EF0B-E901-7D4A-BEA8-71CF16AAF9F9}"/>
                </a:ext>
              </a:extLst>
            </p:cNvPr>
            <p:cNvSpPr/>
            <p:nvPr/>
          </p:nvSpPr>
          <p:spPr>
            <a:xfrm>
              <a:off x="5334791" y="1209603"/>
              <a:ext cx="761320" cy="369332"/>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Drug: </a:t>
              </a:r>
              <a:endParaRPr lang="zh-CN" altLang="en-US" b="0" dirty="0">
                <a:solidFill>
                  <a:prstClr val="black"/>
                </a:solidFill>
                <a:latin typeface="Calibri" panose="020F0502020204030204"/>
                <a:ea typeface="DengXian" charset="-122"/>
                <a:cs typeface=""/>
              </a:endParaRPr>
            </a:p>
          </p:txBody>
        </p:sp>
        <p:sp>
          <p:nvSpPr>
            <p:cNvPr id="56" name="矩形 55">
              <a:extLst>
                <a:ext uri="{FF2B5EF4-FFF2-40B4-BE49-F238E27FC236}">
                  <a16:creationId xmlns:a16="http://schemas.microsoft.com/office/drawing/2014/main" xmlns="" id="{6CF33887-D167-6A4C-96B7-CDE3FEC52ABC}"/>
                </a:ext>
              </a:extLst>
            </p:cNvPr>
            <p:cNvSpPr/>
            <p:nvPr/>
          </p:nvSpPr>
          <p:spPr>
            <a:xfrm>
              <a:off x="5354503" y="1601480"/>
              <a:ext cx="1367669" cy="553997"/>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PubChem Compound </a:t>
              </a:r>
            </a:p>
          </p:txBody>
        </p:sp>
        <p:grpSp>
          <p:nvGrpSpPr>
            <p:cNvPr id="68" name="组合 67">
              <a:extLst>
                <a:ext uri="{FF2B5EF4-FFF2-40B4-BE49-F238E27FC236}">
                  <a16:creationId xmlns:a16="http://schemas.microsoft.com/office/drawing/2014/main" xmlns="" id="{10C947DF-3C67-894A-8AF0-F646ACE8BD9A}"/>
                </a:ext>
              </a:extLst>
            </p:cNvPr>
            <p:cNvGrpSpPr/>
            <p:nvPr/>
          </p:nvGrpSpPr>
          <p:grpSpPr>
            <a:xfrm>
              <a:off x="6104930" y="1046222"/>
              <a:ext cx="560143" cy="560486"/>
              <a:chOff x="2783618" y="854962"/>
              <a:chExt cx="857981" cy="855736"/>
            </a:xfrm>
          </p:grpSpPr>
          <p:sp>
            <p:nvSpPr>
              <p:cNvPr id="69" name="椭圆 68">
                <a:extLst>
                  <a:ext uri="{FF2B5EF4-FFF2-40B4-BE49-F238E27FC236}">
                    <a16:creationId xmlns:a16="http://schemas.microsoft.com/office/drawing/2014/main" xmlns="" id="{5D884036-AB52-8841-BDFB-7913CBB3D371}"/>
                  </a:ext>
                </a:extLst>
              </p:cNvPr>
              <p:cNvSpPr/>
              <p:nvPr/>
            </p:nvSpPr>
            <p:spPr>
              <a:xfrm>
                <a:off x="2783618" y="854962"/>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70" name="Up Arrow 180">
                <a:extLst>
                  <a:ext uri="{FF2B5EF4-FFF2-40B4-BE49-F238E27FC236}">
                    <a16:creationId xmlns:a16="http://schemas.microsoft.com/office/drawing/2014/main" xmlns="" id="{303D295D-FAF6-0B4B-8244-BD905D056420}"/>
                  </a:ext>
                </a:extLst>
              </p:cNvPr>
              <p:cNvSpPr/>
              <p:nvPr/>
            </p:nvSpPr>
            <p:spPr bwMode="auto">
              <a:xfrm rot="2863093">
                <a:off x="3015319" y="999357"/>
                <a:ext cx="477700" cy="515490"/>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sp>
        <p:nvSpPr>
          <p:cNvPr id="73" name="矩形 72">
            <a:extLst>
              <a:ext uri="{FF2B5EF4-FFF2-40B4-BE49-F238E27FC236}">
                <a16:creationId xmlns:a16="http://schemas.microsoft.com/office/drawing/2014/main" xmlns="" id="{4E883442-8753-FB45-9699-7866A4AC16EF}"/>
              </a:ext>
            </a:extLst>
          </p:cNvPr>
          <p:cNvSpPr/>
          <p:nvPr/>
        </p:nvSpPr>
        <p:spPr>
          <a:xfrm>
            <a:off x="698472" y="1387354"/>
            <a:ext cx="4912224" cy="1229294"/>
          </a:xfrm>
          <a:prstGeom prst="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77" name="矩形 76">
            <a:extLst>
              <a:ext uri="{FF2B5EF4-FFF2-40B4-BE49-F238E27FC236}">
                <a16:creationId xmlns:a16="http://schemas.microsoft.com/office/drawing/2014/main" xmlns="" id="{FDF3B4CA-1F03-D748-8494-42D84B7ACEFB}"/>
              </a:ext>
            </a:extLst>
          </p:cNvPr>
          <p:cNvSpPr/>
          <p:nvPr/>
        </p:nvSpPr>
        <p:spPr>
          <a:xfrm>
            <a:off x="801930" y="3422339"/>
            <a:ext cx="4572000" cy="253916"/>
          </a:xfrm>
          <a:prstGeom prst="rect">
            <a:avLst/>
          </a:prstGeom>
        </p:spPr>
        <p:txBody>
          <a:bodyPr>
            <a:spAutoFit/>
          </a:bodyPr>
          <a:lstStyle/>
          <a:p>
            <a:pPr algn="ctr" fontAlgn="auto">
              <a:spcBef>
                <a:spcPts val="0"/>
              </a:spcBef>
              <a:spcAft>
                <a:spcPts val="0"/>
              </a:spcAft>
            </a:pPr>
            <a:r>
              <a:rPr kumimoji="1" lang="en-US" altLang="zh-CN" sz="1050" dirty="0">
                <a:solidFill>
                  <a:srgbClr val="5B9BD5">
                    <a:lumMod val="50000"/>
                  </a:srgbClr>
                </a:solidFill>
                <a:latin typeface="Calibri" panose="020F0502020204030204"/>
                <a:ea typeface="DengXian" charset="-122"/>
                <a:cs typeface=""/>
              </a:rPr>
              <a:t>availability of well-established</a:t>
            </a:r>
            <a:r>
              <a:rPr kumimoji="1" lang="zh-CN" altLang="en-US" sz="1050" dirty="0">
                <a:solidFill>
                  <a:srgbClr val="5B9BD5">
                    <a:lumMod val="50000"/>
                  </a:srgbClr>
                </a:solidFill>
                <a:latin typeface="Calibri" panose="020F0502020204030204"/>
                <a:ea typeface="DengXian" charset="-122"/>
                <a:cs typeface=""/>
              </a:rPr>
              <a:t> </a:t>
            </a:r>
            <a:r>
              <a:rPr kumimoji="1" lang="en-US" altLang="zh-CN" sz="1050" dirty="0">
                <a:solidFill>
                  <a:srgbClr val="5B9BD5">
                    <a:lumMod val="50000"/>
                  </a:srgbClr>
                </a:solidFill>
                <a:latin typeface="Calibri" panose="020F0502020204030204"/>
                <a:ea typeface="DengXian" charset="-122"/>
                <a:cs typeface=""/>
              </a:rPr>
              <a:t>machine learning classification algorithms</a:t>
            </a:r>
            <a:endParaRPr kumimoji="1" lang="zh-CN" altLang="en-US" sz="1050" dirty="0">
              <a:solidFill>
                <a:srgbClr val="5B9BD5">
                  <a:lumMod val="50000"/>
                </a:srgbClr>
              </a:solidFill>
              <a:latin typeface="Calibri" panose="020F0502020204030204"/>
              <a:ea typeface="DengXian" charset="-122"/>
              <a:cs typeface=""/>
            </a:endParaRPr>
          </a:p>
        </p:txBody>
      </p:sp>
      <p:sp>
        <p:nvSpPr>
          <p:cNvPr id="88" name="矩形 87">
            <a:extLst>
              <a:ext uri="{FF2B5EF4-FFF2-40B4-BE49-F238E27FC236}">
                <a16:creationId xmlns:a16="http://schemas.microsoft.com/office/drawing/2014/main" xmlns="" id="{3DC99E69-34D1-B843-AD65-A027358FEC69}"/>
              </a:ext>
            </a:extLst>
          </p:cNvPr>
          <p:cNvSpPr/>
          <p:nvPr/>
        </p:nvSpPr>
        <p:spPr>
          <a:xfrm>
            <a:off x="698472" y="2706898"/>
            <a:ext cx="4921997" cy="988652"/>
          </a:xfrm>
          <a:prstGeom prst="rect">
            <a:avLst/>
          </a:prstGeom>
          <a:noFill/>
          <a:ln w="47625">
            <a:solidFill>
              <a:schemeClr val="accent5">
                <a:lumMod val="75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97" name="组合 96">
            <a:extLst>
              <a:ext uri="{FF2B5EF4-FFF2-40B4-BE49-F238E27FC236}">
                <a16:creationId xmlns:a16="http://schemas.microsoft.com/office/drawing/2014/main" xmlns="" id="{FAEE81EC-F3CB-884A-880B-9E657E0D3C52}"/>
              </a:ext>
            </a:extLst>
          </p:cNvPr>
          <p:cNvGrpSpPr/>
          <p:nvPr/>
        </p:nvGrpSpPr>
        <p:grpSpPr>
          <a:xfrm>
            <a:off x="1135879" y="2789615"/>
            <a:ext cx="566001" cy="569807"/>
            <a:chOff x="1982462" y="3126722"/>
            <a:chExt cx="754668" cy="759742"/>
          </a:xfrm>
        </p:grpSpPr>
        <p:sp>
          <p:nvSpPr>
            <p:cNvPr id="91" name="椭圆 24">
              <a:extLst>
                <a:ext uri="{FF2B5EF4-FFF2-40B4-BE49-F238E27FC236}">
                  <a16:creationId xmlns:a16="http://schemas.microsoft.com/office/drawing/2014/main" xmlns="" id="{1EF23A01-E9D3-F949-BEB4-77097A7AA532}"/>
                </a:ext>
              </a:extLst>
            </p:cNvPr>
            <p:cNvSpPr/>
            <p:nvPr/>
          </p:nvSpPr>
          <p:spPr>
            <a:xfrm>
              <a:off x="1982462"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1" name="文本框 21">
              <a:extLst>
                <a:ext uri="{FF2B5EF4-FFF2-40B4-BE49-F238E27FC236}">
                  <a16:creationId xmlns:a16="http://schemas.microsoft.com/office/drawing/2014/main" xmlns="" id="{093692E9-E03A-614B-969C-F35A53C8BC35}"/>
                </a:ext>
              </a:extLst>
            </p:cNvPr>
            <p:cNvSpPr txBox="1"/>
            <p:nvPr/>
          </p:nvSpPr>
          <p:spPr>
            <a:xfrm>
              <a:off x="2120510" y="3321927"/>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RF</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98" name="组合 97">
            <a:extLst>
              <a:ext uri="{FF2B5EF4-FFF2-40B4-BE49-F238E27FC236}">
                <a16:creationId xmlns:a16="http://schemas.microsoft.com/office/drawing/2014/main" xmlns="" id="{02489BE5-0440-8540-A987-9024FFB70136}"/>
              </a:ext>
            </a:extLst>
          </p:cNvPr>
          <p:cNvGrpSpPr/>
          <p:nvPr/>
        </p:nvGrpSpPr>
        <p:grpSpPr>
          <a:xfrm>
            <a:off x="2210651" y="2797016"/>
            <a:ext cx="566001" cy="569807"/>
            <a:chOff x="2954308" y="3126722"/>
            <a:chExt cx="754668" cy="759742"/>
          </a:xfrm>
        </p:grpSpPr>
        <p:sp>
          <p:nvSpPr>
            <p:cNvPr id="92" name="椭圆 24">
              <a:extLst>
                <a:ext uri="{FF2B5EF4-FFF2-40B4-BE49-F238E27FC236}">
                  <a16:creationId xmlns:a16="http://schemas.microsoft.com/office/drawing/2014/main" xmlns="" id="{7985A66F-D669-4E4E-B3D2-1188D901C044}"/>
                </a:ext>
              </a:extLst>
            </p:cNvPr>
            <p:cNvSpPr/>
            <p:nvPr/>
          </p:nvSpPr>
          <p:spPr>
            <a:xfrm>
              <a:off x="2954308"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3" name="文本框 23">
              <a:extLst>
                <a:ext uri="{FF2B5EF4-FFF2-40B4-BE49-F238E27FC236}">
                  <a16:creationId xmlns:a16="http://schemas.microsoft.com/office/drawing/2014/main" xmlns="" id="{A69BEAF0-51E8-E648-82FE-E4A3A04C50E4}"/>
                </a:ext>
              </a:extLst>
            </p:cNvPr>
            <p:cNvSpPr txBox="1"/>
            <p:nvPr/>
          </p:nvSpPr>
          <p:spPr>
            <a:xfrm>
              <a:off x="3081391" y="3327151"/>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LR</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100" name="组合 99">
            <a:extLst>
              <a:ext uri="{FF2B5EF4-FFF2-40B4-BE49-F238E27FC236}">
                <a16:creationId xmlns:a16="http://schemas.microsoft.com/office/drawing/2014/main" xmlns="" id="{4D2E8002-C40D-B244-91FC-07E74D99BF8B}"/>
              </a:ext>
            </a:extLst>
          </p:cNvPr>
          <p:cNvGrpSpPr/>
          <p:nvPr/>
        </p:nvGrpSpPr>
        <p:grpSpPr>
          <a:xfrm>
            <a:off x="3285421" y="2779033"/>
            <a:ext cx="584258" cy="569807"/>
            <a:chOff x="3744186" y="3126722"/>
            <a:chExt cx="779011" cy="759742"/>
          </a:xfrm>
        </p:grpSpPr>
        <p:sp>
          <p:nvSpPr>
            <p:cNvPr id="93" name="椭圆 24">
              <a:extLst>
                <a:ext uri="{FF2B5EF4-FFF2-40B4-BE49-F238E27FC236}">
                  <a16:creationId xmlns:a16="http://schemas.microsoft.com/office/drawing/2014/main" xmlns="" id="{F3CCD84F-5B91-6345-B795-40D1CAA3B4FC}"/>
                </a:ext>
              </a:extLst>
            </p:cNvPr>
            <p:cNvSpPr/>
            <p:nvPr/>
          </p:nvSpPr>
          <p:spPr>
            <a:xfrm>
              <a:off x="3744186"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4" name="文本框 23">
              <a:extLst>
                <a:ext uri="{FF2B5EF4-FFF2-40B4-BE49-F238E27FC236}">
                  <a16:creationId xmlns:a16="http://schemas.microsoft.com/office/drawing/2014/main" xmlns="" id="{F34FA97D-6A5C-5446-92EB-557CDBAAE7B3}"/>
                </a:ext>
              </a:extLst>
            </p:cNvPr>
            <p:cNvSpPr txBox="1"/>
            <p:nvPr/>
          </p:nvSpPr>
          <p:spPr>
            <a:xfrm>
              <a:off x="3776838" y="3323390"/>
              <a:ext cx="746359"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SVM</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99" name="组合 98">
            <a:extLst>
              <a:ext uri="{FF2B5EF4-FFF2-40B4-BE49-F238E27FC236}">
                <a16:creationId xmlns:a16="http://schemas.microsoft.com/office/drawing/2014/main" xmlns="" id="{5D8E8365-FC55-E948-9AC0-659005BCE321}"/>
              </a:ext>
            </a:extLst>
          </p:cNvPr>
          <p:cNvGrpSpPr/>
          <p:nvPr/>
        </p:nvGrpSpPr>
        <p:grpSpPr>
          <a:xfrm>
            <a:off x="4376330" y="2787440"/>
            <a:ext cx="566001" cy="569807"/>
            <a:chOff x="4575224" y="3155932"/>
            <a:chExt cx="754668" cy="759742"/>
          </a:xfrm>
        </p:grpSpPr>
        <p:sp>
          <p:nvSpPr>
            <p:cNvPr id="95" name="椭圆 24">
              <a:extLst>
                <a:ext uri="{FF2B5EF4-FFF2-40B4-BE49-F238E27FC236}">
                  <a16:creationId xmlns:a16="http://schemas.microsoft.com/office/drawing/2014/main" xmlns="" id="{495D4A49-CB70-E045-93D2-D13CD684CAB6}"/>
                </a:ext>
              </a:extLst>
            </p:cNvPr>
            <p:cNvSpPr/>
            <p:nvPr/>
          </p:nvSpPr>
          <p:spPr>
            <a:xfrm>
              <a:off x="4575224" y="315593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6" name="文本框 23">
              <a:extLst>
                <a:ext uri="{FF2B5EF4-FFF2-40B4-BE49-F238E27FC236}">
                  <a16:creationId xmlns:a16="http://schemas.microsoft.com/office/drawing/2014/main" xmlns="" id="{E8A81956-A6B3-CF45-9660-88217928910D}"/>
                </a:ext>
              </a:extLst>
            </p:cNvPr>
            <p:cNvSpPr txBox="1"/>
            <p:nvPr/>
          </p:nvSpPr>
          <p:spPr>
            <a:xfrm>
              <a:off x="4699213" y="3221159"/>
              <a:ext cx="627585" cy="677107"/>
            </a:xfrm>
            <a:prstGeom prst="rect">
              <a:avLst/>
            </a:prstGeom>
            <a:noFill/>
          </p:spPr>
          <p:txBody>
            <a:bodyPr wrap="squar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GBDT</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sp>
        <p:nvSpPr>
          <p:cNvPr id="101" name="矩形 100">
            <a:extLst>
              <a:ext uri="{FF2B5EF4-FFF2-40B4-BE49-F238E27FC236}">
                <a16:creationId xmlns:a16="http://schemas.microsoft.com/office/drawing/2014/main" xmlns="" id="{1D78EBA8-FCF8-C646-A3F6-207ECC53CC0B}"/>
              </a:ext>
            </a:extLst>
          </p:cNvPr>
          <p:cNvSpPr/>
          <p:nvPr/>
        </p:nvSpPr>
        <p:spPr>
          <a:xfrm>
            <a:off x="694860" y="3785668"/>
            <a:ext cx="4925609" cy="1975766"/>
          </a:xfrm>
          <a:prstGeom prst="rect">
            <a:avLst/>
          </a:prstGeom>
          <a:noFill/>
          <a:ln w="47625">
            <a:solidFill>
              <a:srgbClr val="FF000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mc:AlternateContent xmlns:mc="http://schemas.openxmlformats.org/markup-compatibility/2006" xmlns:a14="http://schemas.microsoft.com/office/drawing/2010/main">
        <mc:Choice Requires="a14">
          <p:sp>
            <p:nvSpPr>
              <p:cNvPr id="105" name="矩形 104">
                <a:extLst>
                  <a:ext uri="{FF2B5EF4-FFF2-40B4-BE49-F238E27FC236}">
                    <a16:creationId xmlns:a16="http://schemas.microsoft.com/office/drawing/2014/main" xmlns="" id="{0A4FF205-78BC-BA42-A365-9CA96693AFA1}"/>
                  </a:ext>
                </a:extLst>
              </p:cNvPr>
              <p:cNvSpPr/>
              <p:nvPr/>
            </p:nvSpPr>
            <p:spPr>
              <a:xfrm>
                <a:off x="1449437" y="4022731"/>
                <a:ext cx="2027694" cy="577081"/>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LBA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records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5B9BD5">
                        <a:lumMod val="50000"/>
                      </a:srgbClr>
                    </a:solidFill>
                    <a:latin typeface="Calibri" panose="020F0502020204030204"/>
                    <a:ea typeface="DengXian" charset="-122"/>
                    <a:cs typeface=""/>
                  </a:rPr>
                  <a:t>BA</a:t>
                </a:r>
                <a:r>
                  <a:rPr kumimoji="1" lang="zh-CN" altLang="en-US" sz="1050" dirty="0">
                    <a:solidFill>
                      <a:srgbClr val="5B9BD5">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SNV-protein-drug</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upon</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point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mutation</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is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highly</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scant</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05" name="矩形 104">
                <a:extLst>
                  <a:ext uri="{FF2B5EF4-FFF2-40B4-BE49-F238E27FC236}">
                    <a16:creationId xmlns:a16="http://schemas.microsoft.com/office/drawing/2014/main" id="{0A4FF205-78BC-BA42-A365-9CA96693AFA1}"/>
                  </a:ext>
                </a:extLst>
              </p:cNvPr>
              <p:cNvSpPr>
                <a:spLocks noRot="1" noChangeAspect="1" noMove="1" noResize="1" noEditPoints="1" noAdjustHandles="1" noChangeArrowheads="1" noChangeShapeType="1" noTextEdit="1"/>
              </p:cNvSpPr>
              <p:nvPr/>
            </p:nvSpPr>
            <p:spPr>
              <a:xfrm>
                <a:off x="1932582" y="4220641"/>
                <a:ext cx="2703592" cy="738664"/>
              </a:xfrm>
              <a:prstGeom prst="rect">
                <a:avLst/>
              </a:prstGeom>
              <a:blipFill>
                <a:blip r:embed="rId3"/>
                <a:stretch>
                  <a:fillRect l="-467" b="-8475"/>
                </a:stretch>
              </a:blipFill>
            </p:spPr>
            <p:txBody>
              <a:bodyPr/>
              <a:lstStyle/>
              <a:p>
                <a:r>
                  <a:rPr lang="zh-CN" altLang="en-US">
                    <a:noFill/>
                  </a:rPr>
                  <a:t> </a:t>
                </a:r>
              </a:p>
            </p:txBody>
          </p:sp>
        </mc:Fallback>
      </mc:AlternateContent>
      <p:grpSp>
        <p:nvGrpSpPr>
          <p:cNvPr id="115" name="组合 114">
            <a:extLst>
              <a:ext uri="{FF2B5EF4-FFF2-40B4-BE49-F238E27FC236}">
                <a16:creationId xmlns:a16="http://schemas.microsoft.com/office/drawing/2014/main" xmlns="" id="{F374C8EE-475F-524C-97B6-96BAA5F6319D}"/>
              </a:ext>
            </a:extLst>
          </p:cNvPr>
          <p:cNvGrpSpPr/>
          <p:nvPr/>
        </p:nvGrpSpPr>
        <p:grpSpPr>
          <a:xfrm>
            <a:off x="841163" y="4020869"/>
            <a:ext cx="511932" cy="527093"/>
            <a:chOff x="5518220" y="5210114"/>
            <a:chExt cx="754668" cy="759742"/>
          </a:xfrm>
        </p:grpSpPr>
        <p:sp>
          <p:nvSpPr>
            <p:cNvPr id="107" name="Freeform 19">
              <a:extLst>
                <a:ext uri="{FF2B5EF4-FFF2-40B4-BE49-F238E27FC236}">
                  <a16:creationId xmlns:a16="http://schemas.microsoft.com/office/drawing/2014/main" xmlns="" id="{6B735130-CC1A-114C-B0C3-11B080E4ADEC}"/>
                </a:ext>
              </a:extLst>
            </p:cNvPr>
            <p:cNvSpPr>
              <a:spLocks/>
            </p:cNvSpPr>
            <p:nvPr/>
          </p:nvSpPr>
          <p:spPr bwMode="auto">
            <a:xfrm>
              <a:off x="5699671" y="5398745"/>
              <a:ext cx="432096" cy="38248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sp>
          <p:nvSpPr>
            <p:cNvPr id="110" name="椭圆 24">
              <a:extLst>
                <a:ext uri="{FF2B5EF4-FFF2-40B4-BE49-F238E27FC236}">
                  <a16:creationId xmlns:a16="http://schemas.microsoft.com/office/drawing/2014/main" xmlns="" id="{B4B1C00F-0C69-6B46-94C3-498479577076}"/>
                </a:ext>
              </a:extLst>
            </p:cNvPr>
            <p:cNvSpPr/>
            <p:nvPr/>
          </p:nvSpPr>
          <p:spPr>
            <a:xfrm>
              <a:off x="5518220" y="5210114"/>
              <a:ext cx="754668" cy="759742"/>
            </a:xfrm>
            <a:prstGeom prst="ellipse">
              <a:avLst/>
            </a:prstGeom>
            <a:solidFill>
              <a:srgbClr val="FF0000">
                <a:alpha val="12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mc:AlternateContent xmlns:mc="http://schemas.openxmlformats.org/markup-compatibility/2006" xmlns:a14="http://schemas.microsoft.com/office/drawing/2010/main">
        <mc:Choice Requires="a14">
          <p:sp>
            <p:nvSpPr>
              <p:cNvPr id="116" name="矩形 115">
                <a:extLst>
                  <a:ext uri="{FF2B5EF4-FFF2-40B4-BE49-F238E27FC236}">
                    <a16:creationId xmlns:a16="http://schemas.microsoft.com/office/drawing/2014/main" xmlns="" id="{4C4CFC9F-3331-5D4A-A1FD-B8BFD32520E3}"/>
                  </a:ext>
                </a:extLst>
              </p:cNvPr>
              <p:cNvSpPr/>
              <p:nvPr/>
            </p:nvSpPr>
            <p:spPr>
              <a:xfrm>
                <a:off x="1444541" y="4870121"/>
                <a:ext cx="2027694" cy="738664"/>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Physical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calculations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get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the</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each</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fill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the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gap,</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making</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it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possible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further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statistical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modelling</a:t>
                </a:r>
              </a:p>
            </p:txBody>
          </p:sp>
        </mc:Choice>
        <mc:Fallback xmlns="">
          <p:sp>
            <p:nvSpPr>
              <p:cNvPr id="116" name="矩形 115">
                <a:extLst>
                  <a:ext uri="{FF2B5EF4-FFF2-40B4-BE49-F238E27FC236}">
                    <a16:creationId xmlns:a16="http://schemas.microsoft.com/office/drawing/2014/main" id="{4C4CFC9F-3331-5D4A-A1FD-B8BFD32520E3}"/>
                  </a:ext>
                </a:extLst>
              </p:cNvPr>
              <p:cNvSpPr>
                <a:spLocks noRot="1" noChangeAspect="1" noMove="1" noResize="1" noEditPoints="1" noAdjustHandles="1" noChangeArrowheads="1" noChangeShapeType="1" noTextEdit="1"/>
              </p:cNvSpPr>
              <p:nvPr/>
            </p:nvSpPr>
            <p:spPr>
              <a:xfrm>
                <a:off x="1926054" y="5350494"/>
                <a:ext cx="2703592" cy="954107"/>
              </a:xfrm>
              <a:prstGeom prst="rect">
                <a:avLst/>
              </a:prstGeom>
              <a:blipFill>
                <a:blip r:embed="rId4"/>
                <a:stretch>
                  <a:fillRect l="-467" b="-6579"/>
                </a:stretch>
              </a:blipFill>
            </p:spPr>
            <p:txBody>
              <a:bodyPr/>
              <a:lstStyle/>
              <a:p>
                <a:r>
                  <a:rPr lang="zh-CN" altLang="en-US">
                    <a:noFill/>
                  </a:rPr>
                  <a:t> </a:t>
                </a:r>
              </a:p>
            </p:txBody>
          </p:sp>
        </mc:Fallback>
      </mc:AlternateContent>
      <p:grpSp>
        <p:nvGrpSpPr>
          <p:cNvPr id="120" name="组合 119">
            <a:extLst>
              <a:ext uri="{FF2B5EF4-FFF2-40B4-BE49-F238E27FC236}">
                <a16:creationId xmlns:a16="http://schemas.microsoft.com/office/drawing/2014/main" xmlns="" id="{DF2DA0FE-C7BC-CB47-9057-2FE4FA17C646}"/>
              </a:ext>
            </a:extLst>
          </p:cNvPr>
          <p:cNvGrpSpPr/>
          <p:nvPr/>
        </p:nvGrpSpPr>
        <p:grpSpPr>
          <a:xfrm>
            <a:off x="863301" y="4964365"/>
            <a:ext cx="511932" cy="527093"/>
            <a:chOff x="5905613" y="5060846"/>
            <a:chExt cx="682576" cy="702790"/>
          </a:xfrm>
        </p:grpSpPr>
        <p:sp>
          <p:nvSpPr>
            <p:cNvPr id="119" name="椭圆 24">
              <a:extLst>
                <a:ext uri="{FF2B5EF4-FFF2-40B4-BE49-F238E27FC236}">
                  <a16:creationId xmlns:a16="http://schemas.microsoft.com/office/drawing/2014/main" xmlns="" id="{A2E92E4B-C616-C54A-A9A2-AEED9F74DD85}"/>
                </a:ext>
              </a:extLst>
            </p:cNvPr>
            <p:cNvSpPr/>
            <p:nvPr/>
          </p:nvSpPr>
          <p:spPr>
            <a:xfrm rot="2414596">
              <a:off x="5905613" y="5060846"/>
              <a:ext cx="682576" cy="702790"/>
            </a:xfrm>
            <a:prstGeom prst="ellipse">
              <a:avLst/>
            </a:prstGeom>
            <a:solidFill>
              <a:schemeClr val="accent6">
                <a:lumMod val="40000"/>
                <a:lumOff val="60000"/>
                <a:alpha val="36000"/>
              </a:schemeClr>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18" name="Freeform 17">
              <a:extLst>
                <a:ext uri="{FF2B5EF4-FFF2-40B4-BE49-F238E27FC236}">
                  <a16:creationId xmlns:a16="http://schemas.microsoft.com/office/drawing/2014/main" xmlns="" id="{863FDE67-4EED-B94A-8D10-BC6D1A2A02EE}"/>
                </a:ext>
              </a:extLst>
            </p:cNvPr>
            <p:cNvSpPr>
              <a:spLocks/>
            </p:cNvSpPr>
            <p:nvPr/>
          </p:nvSpPr>
          <p:spPr bwMode="auto">
            <a:xfrm rot="410673">
              <a:off x="5994496" y="5177419"/>
              <a:ext cx="493986" cy="47959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grpSp>
      <mc:AlternateContent xmlns:mc="http://schemas.openxmlformats.org/markup-compatibility/2006" xmlns:a14="http://schemas.microsoft.com/office/drawing/2010/main">
        <mc:Choice Requires="a14">
          <p:sp>
            <p:nvSpPr>
              <p:cNvPr id="124" name="矩形 123">
                <a:extLst>
                  <a:ext uri="{FF2B5EF4-FFF2-40B4-BE49-F238E27FC236}">
                    <a16:creationId xmlns:a16="http://schemas.microsoft.com/office/drawing/2014/main" xmlns="" id="{B89CBC91-F9BB-434E-A746-FFF75F6C8E56}"/>
                  </a:ext>
                </a:extLst>
              </p:cNvPr>
              <p:cNvSpPr/>
              <p:nvPr/>
            </p:nvSpPr>
            <p:spPr>
              <a:xfrm>
                <a:off x="3564678" y="4778288"/>
                <a:ext cx="2027694" cy="253916"/>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pseudo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gold-standard</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24" name="矩形 123">
                <a:extLst>
                  <a:ext uri="{FF2B5EF4-FFF2-40B4-BE49-F238E27FC236}">
                    <a16:creationId xmlns:a16="http://schemas.microsoft.com/office/drawing/2014/main" id="{B89CBC91-F9BB-434E-A746-FFF75F6C8E56}"/>
                  </a:ext>
                </a:extLst>
              </p:cNvPr>
              <p:cNvSpPr>
                <a:spLocks noRot="1" noChangeAspect="1" noMove="1" noResize="1" noEditPoints="1" noAdjustHandles="1" noChangeArrowheads="1" noChangeShapeType="1" noTextEdit="1"/>
              </p:cNvSpPr>
              <p:nvPr/>
            </p:nvSpPr>
            <p:spPr>
              <a:xfrm>
                <a:off x="4752904" y="5228051"/>
                <a:ext cx="2703592" cy="307777"/>
              </a:xfrm>
              <a:prstGeom prst="rect">
                <a:avLst/>
              </a:prstGeom>
              <a:blipFill>
                <a:blip r:embed="rId5"/>
                <a:stretch>
                  <a:fillRect l="-467" t="-4000" b="-20000"/>
                </a:stretch>
              </a:blipFill>
            </p:spPr>
            <p:txBody>
              <a:bodyPr/>
              <a:lstStyle/>
              <a:p>
                <a:r>
                  <a:rPr lang="zh-CN" altLang="en-US">
                    <a:noFill/>
                  </a:rPr>
                  <a:t> </a:t>
                </a:r>
              </a:p>
            </p:txBody>
          </p:sp>
        </mc:Fallback>
      </mc:AlternateContent>
      <p:grpSp>
        <p:nvGrpSpPr>
          <p:cNvPr id="127" name="组合 126">
            <a:extLst>
              <a:ext uri="{FF2B5EF4-FFF2-40B4-BE49-F238E27FC236}">
                <a16:creationId xmlns:a16="http://schemas.microsoft.com/office/drawing/2014/main" xmlns="" id="{4208C934-12D2-454D-917F-2D7DFD5794A5}"/>
              </a:ext>
            </a:extLst>
          </p:cNvPr>
          <p:cNvGrpSpPr/>
          <p:nvPr/>
        </p:nvGrpSpPr>
        <p:grpSpPr>
          <a:xfrm>
            <a:off x="3584858" y="3928904"/>
            <a:ext cx="2064247" cy="665220"/>
            <a:chOff x="4808779" y="4396176"/>
            <a:chExt cx="2752329" cy="886960"/>
          </a:xfrm>
        </p:grpSpPr>
        <mc:AlternateContent xmlns:mc="http://schemas.openxmlformats.org/markup-compatibility/2006" xmlns:a14="http://schemas.microsoft.com/office/drawing/2010/main">
          <mc:Choice Requires="a14">
            <p:sp>
              <p:nvSpPr>
                <p:cNvPr id="123" name="矩形 122">
                  <a:extLst>
                    <a:ext uri="{FF2B5EF4-FFF2-40B4-BE49-F238E27FC236}">
                      <a16:creationId xmlns:a16="http://schemas.microsoft.com/office/drawing/2014/main" xmlns="" id="{C3767CFC-8DA5-E84A-9E31-9BBA072314F9}"/>
                    </a:ext>
                  </a:extLst>
                </p:cNvPr>
                <p:cNvSpPr/>
                <p:nvPr/>
              </p:nvSpPr>
              <p:spPr>
                <a:xfrm>
                  <a:off x="4808779" y="4396176"/>
                  <a:ext cx="2703592" cy="338555"/>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“real”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gold-standard</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23" name="矩形 122">
                  <a:extLst>
                    <a:ext uri="{FF2B5EF4-FFF2-40B4-BE49-F238E27FC236}">
                      <a16:creationId xmlns:a16="http://schemas.microsoft.com/office/drawing/2014/main" id="{C3767CFC-8DA5-E84A-9E31-9BBA072314F9}"/>
                    </a:ext>
                  </a:extLst>
                </p:cNvPr>
                <p:cNvSpPr>
                  <a:spLocks noRot="1" noChangeAspect="1" noMove="1" noResize="1" noEditPoints="1" noAdjustHandles="1" noChangeArrowheads="1" noChangeShapeType="1" noTextEdit="1"/>
                </p:cNvSpPr>
                <p:nvPr/>
              </p:nvSpPr>
              <p:spPr>
                <a:xfrm>
                  <a:off x="4808779" y="4396176"/>
                  <a:ext cx="2703592" cy="307777"/>
                </a:xfrm>
                <a:prstGeom prst="rect">
                  <a:avLst/>
                </a:prstGeom>
                <a:blipFill>
                  <a:blip r:embed="rId6"/>
                  <a:stretch>
                    <a:fillRect l="-467" b="-15385"/>
                  </a:stretch>
                </a:blipFill>
              </p:spPr>
              <p:txBody>
                <a:bodyPr/>
                <a:lstStyle/>
                <a:p>
                  <a:r>
                    <a:rPr lang="zh-CN" altLang="en-US">
                      <a:noFill/>
                    </a:rPr>
                    <a:t> </a:t>
                  </a:r>
                </a:p>
              </p:txBody>
            </p:sp>
          </mc:Fallback>
        </mc:AlternateContent>
        <p:sp>
          <p:nvSpPr>
            <p:cNvPr id="125" name="矩形 124">
              <a:extLst>
                <a:ext uri="{FF2B5EF4-FFF2-40B4-BE49-F238E27FC236}">
                  <a16:creationId xmlns:a16="http://schemas.microsoft.com/office/drawing/2014/main" xmlns="" id="{3D610D2F-0AD2-8041-9D3E-D12C0AE0E437}"/>
                </a:ext>
              </a:extLst>
            </p:cNvPr>
            <p:cNvSpPr/>
            <p:nvPr/>
          </p:nvSpPr>
          <p:spPr>
            <a:xfrm>
              <a:off x="4857516" y="4729139"/>
              <a:ext cx="2703592" cy="553997"/>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Ligand binding assay</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data</a:t>
              </a:r>
            </a:p>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Too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few</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 model training</a:t>
              </a:r>
            </a:p>
          </p:txBody>
        </p:sp>
      </p:grpSp>
      <p:sp>
        <p:nvSpPr>
          <p:cNvPr id="126" name="矩形 125">
            <a:extLst>
              <a:ext uri="{FF2B5EF4-FFF2-40B4-BE49-F238E27FC236}">
                <a16:creationId xmlns:a16="http://schemas.microsoft.com/office/drawing/2014/main" xmlns="" id="{CAD1ED09-D02A-D74F-A037-4C763CFF4278}"/>
              </a:ext>
            </a:extLst>
          </p:cNvPr>
          <p:cNvSpPr/>
          <p:nvPr/>
        </p:nvSpPr>
        <p:spPr>
          <a:xfrm>
            <a:off x="3631184" y="5013078"/>
            <a:ext cx="2017920" cy="415498"/>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Ligand-binding model</a:t>
            </a:r>
          </a:p>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Value for each</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p>
        </p:txBody>
      </p:sp>
      <p:grpSp>
        <p:nvGrpSpPr>
          <p:cNvPr id="79" name="组合 78">
            <a:extLst>
              <a:ext uri="{FF2B5EF4-FFF2-40B4-BE49-F238E27FC236}">
                <a16:creationId xmlns:a16="http://schemas.microsoft.com/office/drawing/2014/main" xmlns="" id="{0169E2FC-BC98-6443-AE78-B4A5338A5482}"/>
              </a:ext>
            </a:extLst>
          </p:cNvPr>
          <p:cNvGrpSpPr/>
          <p:nvPr/>
        </p:nvGrpSpPr>
        <p:grpSpPr>
          <a:xfrm>
            <a:off x="3463853" y="4002703"/>
            <a:ext cx="116004" cy="755440"/>
            <a:chOff x="7807952" y="4043658"/>
            <a:chExt cx="326064" cy="2359739"/>
          </a:xfrm>
        </p:grpSpPr>
        <p:cxnSp>
          <p:nvCxnSpPr>
            <p:cNvPr id="80" name="Straight Connector 87">
              <a:extLst>
                <a:ext uri="{FF2B5EF4-FFF2-40B4-BE49-F238E27FC236}">
                  <a16:creationId xmlns:a16="http://schemas.microsoft.com/office/drawing/2014/main" xmlns="" id="{D525DA3B-16B8-7041-A0BB-0F1E9B9C4D0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Freeform 94">
              <a:extLst>
                <a:ext uri="{FF2B5EF4-FFF2-40B4-BE49-F238E27FC236}">
                  <a16:creationId xmlns:a16="http://schemas.microsoft.com/office/drawing/2014/main" xmlns="" id="{1934F3B9-35DB-DB45-84A0-22EBFBFA34CC}"/>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84" name="Freeform 95">
              <a:extLst>
                <a:ext uri="{FF2B5EF4-FFF2-40B4-BE49-F238E27FC236}">
                  <a16:creationId xmlns:a16="http://schemas.microsoft.com/office/drawing/2014/main" xmlns="" id="{03FF1F62-65DD-1B43-9D44-EE6D0F187308}"/>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nvGrpSpPr>
          <p:cNvPr id="85" name="组合 84">
            <a:extLst>
              <a:ext uri="{FF2B5EF4-FFF2-40B4-BE49-F238E27FC236}">
                <a16:creationId xmlns:a16="http://schemas.microsoft.com/office/drawing/2014/main" xmlns="" id="{35D333B2-3DC8-A647-A273-8E6FE11C29F4}"/>
              </a:ext>
            </a:extLst>
          </p:cNvPr>
          <p:cNvGrpSpPr/>
          <p:nvPr/>
        </p:nvGrpSpPr>
        <p:grpSpPr>
          <a:xfrm>
            <a:off x="3463853" y="4844790"/>
            <a:ext cx="116004" cy="755440"/>
            <a:chOff x="7807952" y="4043658"/>
            <a:chExt cx="326064" cy="2359739"/>
          </a:xfrm>
        </p:grpSpPr>
        <p:cxnSp>
          <p:nvCxnSpPr>
            <p:cNvPr id="86" name="Straight Connector 87">
              <a:extLst>
                <a:ext uri="{FF2B5EF4-FFF2-40B4-BE49-F238E27FC236}">
                  <a16:creationId xmlns:a16="http://schemas.microsoft.com/office/drawing/2014/main" xmlns="" id="{2B12155B-D711-BF49-BEB1-EB49146A274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7" name="Freeform 94">
              <a:extLst>
                <a:ext uri="{FF2B5EF4-FFF2-40B4-BE49-F238E27FC236}">
                  <a16:creationId xmlns:a16="http://schemas.microsoft.com/office/drawing/2014/main" xmlns="" id="{A3EC57F4-CDE4-A14E-8A86-9F209C211ED8}"/>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89" name="Freeform 95">
              <a:extLst>
                <a:ext uri="{FF2B5EF4-FFF2-40B4-BE49-F238E27FC236}">
                  <a16:creationId xmlns:a16="http://schemas.microsoft.com/office/drawing/2014/main" xmlns="" id="{48EFB82F-CB5D-D040-9BA5-3A4E9941D15A}"/>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sp>
        <p:nvSpPr>
          <p:cNvPr id="140" name="灯片编号占位符 4">
            <a:extLst>
              <a:ext uri="{FF2B5EF4-FFF2-40B4-BE49-F238E27FC236}">
                <a16:creationId xmlns:a16="http://schemas.microsoft.com/office/drawing/2014/main" xmlns="" id="{4F19BD0D-07F7-3647-B11A-D85D7B7F19E7}"/>
              </a:ext>
            </a:extLst>
          </p:cNvPr>
          <p:cNvSpPr>
            <a:spLocks noGrp="1"/>
          </p:cNvSpPr>
          <p:nvPr>
            <p:ph type="sldNum" sz="quarter" idx="12"/>
          </p:nvPr>
        </p:nvSpPr>
        <p:spPr>
          <a:xfrm>
            <a:off x="6581442" y="6402757"/>
            <a:ext cx="2057400" cy="273844"/>
          </a:xfrm>
        </p:spPr>
        <p:txBody>
          <a:bodyPr/>
          <a:lstStyle/>
          <a:p>
            <a:fld id="{30B938F4-FFEC-BA46-B3EB-1F4154EFE73A}" type="slidenum">
              <a:rPr lang="en-US" smtClean="0">
                <a:solidFill>
                  <a:prstClr val="black">
                    <a:tint val="75000"/>
                  </a:prstClr>
                </a:solidFill>
              </a:rPr>
              <a:pPr/>
              <a:t>42</a:t>
            </a:fld>
            <a:endParaRPr lang="en-US" dirty="0">
              <a:solidFill>
                <a:prstClr val="black">
                  <a:tint val="75000"/>
                </a:prstClr>
              </a:solidFill>
            </a:endParaRPr>
          </a:p>
        </p:txBody>
      </p:sp>
      <p:sp>
        <p:nvSpPr>
          <p:cNvPr id="90" name="Oval 345">
            <a:extLst>
              <a:ext uri="{FF2B5EF4-FFF2-40B4-BE49-F238E27FC236}">
                <a16:creationId xmlns:a16="http://schemas.microsoft.com/office/drawing/2014/main" xmlns="" id="{0824D553-5482-D441-864A-B322A55B1514}"/>
              </a:ext>
            </a:extLst>
          </p:cNvPr>
          <p:cNvSpPr>
            <a:spLocks noChangeArrowheads="1"/>
          </p:cNvSpPr>
          <p:nvPr/>
        </p:nvSpPr>
        <p:spPr bwMode="auto">
          <a:xfrm>
            <a:off x="4727069" y="1511645"/>
            <a:ext cx="780897" cy="773313"/>
          </a:xfrm>
          <a:prstGeom prst="ellipse">
            <a:avLst/>
          </a:prstGeom>
          <a:solidFill>
            <a:schemeClr val="accent6">
              <a:lumMod val="40000"/>
              <a:lumOff val="60000"/>
              <a:alpha val="78000"/>
            </a:schemeClr>
          </a:solidFill>
          <a:ln w="28575" cap="rnd" cmpd="sng" algn="ctr">
            <a:solidFill>
              <a:srgbClr val="00B05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dirty="0">
                <a:solidFill>
                  <a:srgbClr val="4472C4">
                    <a:lumMod val="50000"/>
                  </a:srgbClr>
                </a:solidFill>
              </a:rPr>
              <a:t>~10K</a:t>
            </a:r>
          </a:p>
          <a:p>
            <a:pPr algn="ctr" fontAlgn="auto">
              <a:lnSpc>
                <a:spcPct val="90000"/>
              </a:lnSpc>
              <a:spcBef>
                <a:spcPts val="0"/>
              </a:spcBef>
              <a:spcAft>
                <a:spcPts val="750"/>
              </a:spcAft>
            </a:pPr>
            <a:r>
              <a:rPr lang="en-US" sz="900" dirty="0">
                <a:solidFill>
                  <a:srgbClr val="4472C4">
                    <a:lumMod val="50000"/>
                  </a:srgbClr>
                </a:solidFill>
              </a:rPr>
              <a:t>SNV-structure</a:t>
            </a:r>
          </a:p>
          <a:p>
            <a:pPr algn="ctr" fontAlgn="auto">
              <a:lnSpc>
                <a:spcPct val="90000"/>
              </a:lnSpc>
              <a:spcBef>
                <a:spcPts val="0"/>
              </a:spcBef>
              <a:spcAft>
                <a:spcPts val="750"/>
              </a:spcAft>
            </a:pPr>
            <a:r>
              <a:rPr lang="en-US" sz="900" dirty="0">
                <a:solidFill>
                  <a:srgbClr val="4472C4">
                    <a:lumMod val="50000"/>
                  </a:srgbClr>
                </a:solidFill>
              </a:rPr>
              <a:t>-drug</a:t>
            </a:r>
          </a:p>
        </p:txBody>
      </p:sp>
      <p:sp>
        <p:nvSpPr>
          <p:cNvPr id="102"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441957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F071EE5B-9801-A749-9EDD-34ADBC4C104D}"/>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43</a:t>
            </a:fld>
            <a:endParaRPr lang="en-US" dirty="0">
              <a:solidFill>
                <a:prstClr val="black">
                  <a:tint val="75000"/>
                </a:prstClr>
              </a:solidFill>
            </a:endParaRPr>
          </a:p>
        </p:txBody>
      </p:sp>
      <p:grpSp>
        <p:nvGrpSpPr>
          <p:cNvPr id="69" name="组合 68">
            <a:extLst>
              <a:ext uri="{FF2B5EF4-FFF2-40B4-BE49-F238E27FC236}">
                <a16:creationId xmlns:a16="http://schemas.microsoft.com/office/drawing/2014/main" xmlns="" id="{E3AA81D7-0228-7B41-8530-351E5176C40B}"/>
              </a:ext>
            </a:extLst>
          </p:cNvPr>
          <p:cNvGrpSpPr/>
          <p:nvPr/>
        </p:nvGrpSpPr>
        <p:grpSpPr>
          <a:xfrm>
            <a:off x="-4634572" y="1451835"/>
            <a:ext cx="10717477" cy="4366743"/>
            <a:chOff x="-6036563" y="356698"/>
            <a:chExt cx="14289969" cy="5822324"/>
          </a:xfrm>
        </p:grpSpPr>
        <p:grpSp>
          <p:nvGrpSpPr>
            <p:cNvPr id="60" name="组合 59">
              <a:extLst>
                <a:ext uri="{FF2B5EF4-FFF2-40B4-BE49-F238E27FC236}">
                  <a16:creationId xmlns:a16="http://schemas.microsoft.com/office/drawing/2014/main" xmlns="" id="{B6895E29-56F7-0A43-BD81-B5EB1CF02BD9}"/>
                </a:ext>
              </a:extLst>
            </p:cNvPr>
            <p:cNvGrpSpPr/>
            <p:nvPr/>
          </p:nvGrpSpPr>
          <p:grpSpPr>
            <a:xfrm>
              <a:off x="-6036563" y="356698"/>
              <a:ext cx="12495395" cy="5822324"/>
              <a:chOff x="-4650676" y="-586277"/>
              <a:chExt cx="12495395" cy="5822324"/>
            </a:xfrm>
          </p:grpSpPr>
          <p:sp>
            <p:nvSpPr>
              <p:cNvPr id="32" name="弧 31">
                <a:extLst>
                  <a:ext uri="{FF2B5EF4-FFF2-40B4-BE49-F238E27FC236}">
                    <a16:creationId xmlns:a16="http://schemas.microsoft.com/office/drawing/2014/main" xmlns="" id="{FA491937-17F9-2041-8709-011B6B60EF7A}"/>
                  </a:ext>
                </a:extLst>
              </p:cNvPr>
              <p:cNvSpPr/>
              <p:nvPr/>
            </p:nvSpPr>
            <p:spPr>
              <a:xfrm rot="2730753">
                <a:off x="-1222601" y="-1984546"/>
                <a:ext cx="3792518" cy="10648667"/>
              </a:xfrm>
              <a:prstGeom prst="arc">
                <a:avLst/>
              </a:prstGeom>
              <a:ln w="47625">
                <a:solidFill>
                  <a:srgbClr val="F4C6E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grpSp>
            <p:nvGrpSpPr>
              <p:cNvPr id="59" name="组合 58">
                <a:extLst>
                  <a:ext uri="{FF2B5EF4-FFF2-40B4-BE49-F238E27FC236}">
                    <a16:creationId xmlns:a16="http://schemas.microsoft.com/office/drawing/2014/main" xmlns="" id="{BBCA52EF-0615-0644-803A-FEF96946BA16}"/>
                  </a:ext>
                </a:extLst>
              </p:cNvPr>
              <p:cNvGrpSpPr/>
              <p:nvPr/>
            </p:nvGrpSpPr>
            <p:grpSpPr>
              <a:xfrm>
                <a:off x="1971345" y="-586277"/>
                <a:ext cx="5873374" cy="5372553"/>
                <a:chOff x="1971345" y="-586277"/>
                <a:chExt cx="5873374" cy="5372553"/>
              </a:xfrm>
            </p:grpSpPr>
            <p:grpSp>
              <p:nvGrpSpPr>
                <p:cNvPr id="14" name="组合 13">
                  <a:extLst>
                    <a:ext uri="{FF2B5EF4-FFF2-40B4-BE49-F238E27FC236}">
                      <a16:creationId xmlns:a16="http://schemas.microsoft.com/office/drawing/2014/main" xmlns="" id="{6F8FF984-5211-2644-A1EE-26E2D7DDCCD0}"/>
                    </a:ext>
                  </a:extLst>
                </p:cNvPr>
                <p:cNvGrpSpPr/>
                <p:nvPr/>
              </p:nvGrpSpPr>
              <p:grpSpPr>
                <a:xfrm>
                  <a:off x="1971347" y="400051"/>
                  <a:ext cx="4538990" cy="4286252"/>
                  <a:chOff x="785485" y="757238"/>
                  <a:chExt cx="4538990" cy="4286252"/>
                </a:xfrm>
              </p:grpSpPr>
              <p:cxnSp>
                <p:nvCxnSpPr>
                  <p:cNvPr id="7" name="直线箭头连接符 6">
                    <a:extLst>
                      <a:ext uri="{FF2B5EF4-FFF2-40B4-BE49-F238E27FC236}">
                        <a16:creationId xmlns:a16="http://schemas.microsoft.com/office/drawing/2014/main" xmlns="" id="{F9BCF231-166A-F34E-9C5D-F369F1B5670C}"/>
                      </a:ext>
                    </a:extLst>
                  </p:cNvPr>
                  <p:cNvCxnSpPr>
                    <a:cxnSpLocks/>
                  </p:cNvCxnSpPr>
                  <p:nvPr/>
                </p:nvCxnSpPr>
                <p:spPr>
                  <a:xfrm flipV="1">
                    <a:off x="799773" y="757238"/>
                    <a:ext cx="30758" cy="428625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9">
                    <a:extLst>
                      <a:ext uri="{FF2B5EF4-FFF2-40B4-BE49-F238E27FC236}">
                        <a16:creationId xmlns:a16="http://schemas.microsoft.com/office/drawing/2014/main" xmlns="" id="{EC6C8221-571A-684D-A584-BC47D50F2739}"/>
                      </a:ext>
                    </a:extLst>
                  </p:cNvPr>
                  <p:cNvCxnSpPr>
                    <a:cxnSpLocks/>
                  </p:cNvCxnSpPr>
                  <p:nvPr/>
                </p:nvCxnSpPr>
                <p:spPr>
                  <a:xfrm flipV="1">
                    <a:off x="785485" y="5043488"/>
                    <a:ext cx="4538990" cy="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xmlns="" id="{E737C7F1-A42F-2B44-89DD-AAEE12C46198}"/>
                        </a:ext>
                      </a:extLst>
                    </p:cNvPr>
                    <p:cNvSpPr/>
                    <p:nvPr/>
                  </p:nvSpPr>
                  <p:spPr>
                    <a:xfrm>
                      <a:off x="6478360" y="3944679"/>
                      <a:ext cx="1366359" cy="841597"/>
                    </a:xfrm>
                    <a:prstGeom prst="rect">
                      <a:avLst/>
                    </a:prstGeom>
                  </p:spPr>
                  <p:txBody>
                    <a:bodyPr wrap="none">
                      <a:spAutoFit/>
                    </a:bodyPr>
                    <a:lstStyle/>
                    <a:p>
                      <a:pPr algn="ctr" fontAlgn="auto">
                        <a:lnSpc>
                          <a:spcPct val="90000"/>
                        </a:lnSpc>
                        <a:spcBef>
                          <a:spcPts val="0"/>
                        </a:spcBef>
                        <a:spcAft>
                          <a:spcPts val="750"/>
                        </a:spcAft>
                      </a:pPr>
                      <a:r>
                        <a:rPr lang="en-US" altLang="zh-CN" sz="1800" dirty="0">
                          <a:solidFill>
                            <a:srgbClr val="E7E6E6">
                              <a:lumMod val="50000"/>
                            </a:srgbClr>
                          </a:solidFill>
                          <a:latin typeface="Calibri" panose="020F0502020204030204"/>
                          <a:ea typeface="DengXian" charset="-122"/>
                          <a:cs typeface=""/>
                        </a:rPr>
                        <a:t>~0.1k</a:t>
                      </a:r>
                      <a:r>
                        <a:rPr lang="zh-CN" altLang="en-US" sz="1800" dirty="0">
                          <a:solidFill>
                            <a:srgbClr val="E7E6E6">
                              <a:lumMod val="50000"/>
                            </a:srgbClr>
                          </a:solidFill>
                          <a:latin typeface="Calibri" panose="020F0502020204030204"/>
                          <a:ea typeface="DengXian" charset="-122"/>
                          <a:cs typeface=""/>
                        </a:rPr>
                        <a:t> </a:t>
                      </a:r>
                      <a:endParaRPr lang="en-US" altLang="zh-CN" sz="1800" dirty="0">
                        <a:solidFill>
                          <a:srgbClr val="E7E6E6">
                            <a:lumMod val="50000"/>
                          </a:srgbClr>
                        </a:solidFill>
                        <a:latin typeface="Calibri" panose="020F0502020204030204"/>
                        <a:ea typeface="DengXian" charset="-122"/>
                        <a:cs typeface=""/>
                      </a:endParaRPr>
                    </a:p>
                    <a:p>
                      <a:pPr algn="ctr" fontAlgn="auto">
                        <a:lnSpc>
                          <a:spcPct val="90000"/>
                        </a:lnSpc>
                        <a:spcBef>
                          <a:spcPts val="0"/>
                        </a:spcBef>
                        <a:spcAft>
                          <a:spcPts val="750"/>
                        </a:spcAft>
                      </a:pPr>
                      <a:r>
                        <a:rPr kumimoji="1" lang="en-US" altLang="zh-CN" sz="1350" dirty="0">
                          <a:solidFill>
                            <a:srgbClr val="E7E6E6">
                              <a:lumMod val="50000"/>
                            </a:srgbClr>
                          </a:solidFill>
                          <a:latin typeface="Calibri" panose="020F0502020204030204"/>
                          <a:ea typeface="Cambria Math" charset="0"/>
                          <a:cs typeface="Cambria Math" charset="0"/>
                        </a:rPr>
                        <a:t>LBA</a:t>
                      </a:r>
                      <a:r>
                        <a:rPr kumimoji="1" lang="zh-CN" altLang="en-US" sz="1350" dirty="0">
                          <a:solidFill>
                            <a:srgbClr val="E7E6E6">
                              <a:lumMod val="50000"/>
                            </a:srgbClr>
                          </a:solidFill>
                          <a:latin typeface="Calibri" panose="020F0502020204030204"/>
                          <a:ea typeface="Cambria Math" charset="0"/>
                          <a:cs typeface="Cambria Math" charset="0"/>
                        </a:rPr>
                        <a:t> </a:t>
                      </a:r>
                      <a:r>
                        <a:rPr kumimoji="1" lang="en-US" altLang="zh-CN" sz="1350" dirty="0">
                          <a:solidFill>
                            <a:srgbClr val="E7E6E6">
                              <a:lumMod val="50000"/>
                            </a:srgbClr>
                          </a:solidFill>
                          <a:latin typeface="Calibri" panose="020F0502020204030204"/>
                          <a:ea typeface="Cambria Math" charset="0"/>
                          <a:cs typeface="Cambria Math" charset="0"/>
                        </a:rPr>
                        <a:t>of</a:t>
                      </a:r>
                      <a:r>
                        <a:rPr kumimoji="1" lang="zh-CN" altLang="en-US" sz="1350" dirty="0">
                          <a:solidFill>
                            <a:srgbClr val="E7E6E6">
                              <a:lumMod val="50000"/>
                            </a:srgbClr>
                          </a:solidFill>
                          <a:latin typeface="Calibri" panose="020F0502020204030204"/>
                          <a:ea typeface="Cambria Math" charset="0"/>
                          <a:cs typeface="Cambria Math" charset="0"/>
                        </a:rPr>
                        <a:t> </a:t>
                      </a:r>
                      <a14:m>
                        <m:oMath xmlns:m="http://schemas.openxmlformats.org/officeDocument/2006/math">
                          <m:r>
                            <a:rPr kumimoji="1" lang="en-US" altLang="zh-CN" sz="1350" i="1">
                              <a:solidFill>
                                <a:srgbClr val="E7E6E6">
                                  <a:lumMod val="50000"/>
                                </a:srgbClr>
                              </a:solidFill>
                              <a:latin typeface="Cambria Math" charset="0"/>
                              <a:ea typeface="Cambria Math" charset="0"/>
                              <a:cs typeface="Cambria Math" charset="0"/>
                            </a:rPr>
                            <m:t>∆</m:t>
                          </m:r>
                        </m:oMath>
                      </a14:m>
                      <a:r>
                        <a:rPr kumimoji="1" lang="en-US" altLang="zh-CN" sz="1350" dirty="0">
                          <a:solidFill>
                            <a:srgbClr val="E7E6E6">
                              <a:lumMod val="50000"/>
                            </a:srgbClr>
                          </a:solidFill>
                          <a:latin typeface="Calibri" panose="020F0502020204030204"/>
                          <a:ea typeface="DengXian" charset="-122"/>
                          <a:cs typeface=""/>
                        </a:rPr>
                        <a:t>BA</a:t>
                      </a:r>
                      <a:r>
                        <a:rPr kumimoji="1" lang="zh-CN" altLang="en-US" sz="1350" dirty="0">
                          <a:solidFill>
                            <a:srgbClr val="E7E6E6">
                              <a:lumMod val="50000"/>
                            </a:srgbClr>
                          </a:solidFill>
                          <a:latin typeface="Calibri" panose="020F0502020204030204"/>
                          <a:ea typeface="DengXian" charset="-122"/>
                          <a:cs typeface=""/>
                        </a:rPr>
                        <a:t> </a:t>
                      </a:r>
                      <a:endParaRPr lang="en-US" altLang="zh-CN" sz="1350" dirty="0">
                        <a:solidFill>
                          <a:srgbClr val="E7E6E6">
                            <a:lumMod val="50000"/>
                          </a:srgbClr>
                        </a:solidFill>
                        <a:latin typeface="Calibri" panose="020F0502020204030204"/>
                        <a:ea typeface="DengXian" charset="-122"/>
                        <a:cs typeface=""/>
                      </a:endParaRPr>
                    </a:p>
                  </p:txBody>
                </p:sp>
              </mc:Choice>
              <mc:Fallback xmlns="">
                <p:sp>
                  <p:nvSpPr>
                    <p:cNvPr id="15" name="矩形 14">
                      <a:extLst>
                        <a:ext uri="{FF2B5EF4-FFF2-40B4-BE49-F238E27FC236}">
                          <a16:creationId xmlns:a16="http://schemas.microsoft.com/office/drawing/2014/main" id="{E737C7F1-A42F-2B44-89DD-AAEE12C46198}"/>
                        </a:ext>
                      </a:extLst>
                    </p:cNvPr>
                    <p:cNvSpPr>
                      <a:spLocks noRot="1" noChangeAspect="1" noMove="1" noResize="1" noEditPoints="1" noAdjustHandles="1" noChangeArrowheads="1" noChangeShapeType="1" noTextEdit="1"/>
                    </p:cNvSpPr>
                    <p:nvPr/>
                  </p:nvSpPr>
                  <p:spPr>
                    <a:xfrm>
                      <a:off x="6506392" y="3944679"/>
                      <a:ext cx="1310294" cy="802271"/>
                    </a:xfrm>
                    <a:prstGeom prst="rect">
                      <a:avLst/>
                    </a:prstGeom>
                    <a:blipFill>
                      <a:blip r:embed="rId2"/>
                      <a:stretch>
                        <a:fillRect l="-2885" t="-7813" b="-12500"/>
                      </a:stretch>
                    </a:blipFill>
                  </p:spPr>
                  <p:txBody>
                    <a:bodyPr/>
                    <a:lstStyle/>
                    <a:p>
                      <a:r>
                        <a:rPr lang="zh-CN" altLang="en-US">
                          <a:noFill/>
                        </a:rPr>
                        <a:t> </a:t>
                      </a:r>
                    </a:p>
                  </p:txBody>
                </p:sp>
              </mc:Fallback>
            </mc:AlternateContent>
            <p:cxnSp>
              <p:nvCxnSpPr>
                <p:cNvPr id="19" name="直线连接符 18">
                  <a:extLst>
                    <a:ext uri="{FF2B5EF4-FFF2-40B4-BE49-F238E27FC236}">
                      <a16:creationId xmlns:a16="http://schemas.microsoft.com/office/drawing/2014/main" xmlns="" id="{CE009784-4B17-0C43-8EF6-04A79D66F54A}"/>
                    </a:ext>
                  </a:extLst>
                </p:cNvPr>
                <p:cNvCxnSpPr>
                  <a:cxnSpLocks/>
                </p:cNvCxnSpPr>
                <p:nvPr/>
              </p:nvCxnSpPr>
              <p:spPr>
                <a:xfrm flipV="1">
                  <a:off x="1971345" y="4430509"/>
                  <a:ext cx="3180463" cy="255795"/>
                </a:xfrm>
                <a:prstGeom prst="line">
                  <a:avLst/>
                </a:prstGeom>
                <a:ln w="4762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xmlns="" id="{DA229F5D-752B-564B-B5FF-67DDD14BF428}"/>
                    </a:ext>
                  </a:extLst>
                </p:cNvPr>
                <p:cNvCxnSpPr>
                  <a:cxnSpLocks/>
                </p:cNvCxnSpPr>
                <p:nvPr/>
              </p:nvCxnSpPr>
              <p:spPr>
                <a:xfrm flipV="1">
                  <a:off x="1971346" y="1344514"/>
                  <a:ext cx="3140767" cy="3356078"/>
                </a:xfrm>
                <a:prstGeom prst="line">
                  <a:avLst/>
                </a:prstGeom>
                <a:ln w="47625">
                  <a:solidFill>
                    <a:srgbClr val="F4C6E0"/>
                  </a:soli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xmlns="" id="{C4B5F047-BE8E-244A-9D69-A7B62A8C850B}"/>
                    </a:ext>
                  </a:extLst>
                </p:cNvPr>
                <p:cNvCxnSpPr>
                  <a:cxnSpLocks/>
                  <a:endCxn id="56" idx="0"/>
                </p:cNvCxnSpPr>
                <p:nvPr/>
              </p:nvCxnSpPr>
              <p:spPr>
                <a:xfrm flipV="1">
                  <a:off x="1977914" y="3033417"/>
                  <a:ext cx="4292972" cy="1654856"/>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xmlns="" id="{0EA48C76-00B5-3A4B-B728-0D772F069BAD}"/>
                    </a:ext>
                  </a:extLst>
                </p:cNvPr>
                <p:cNvSpPr/>
                <p:nvPr/>
              </p:nvSpPr>
              <p:spPr>
                <a:xfrm>
                  <a:off x="4052722" y="-586277"/>
                  <a:ext cx="1041366" cy="98632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6" name="矩形 55">
                  <a:extLst>
                    <a:ext uri="{FF2B5EF4-FFF2-40B4-BE49-F238E27FC236}">
                      <a16:creationId xmlns:a16="http://schemas.microsoft.com/office/drawing/2014/main" xmlns="" id="{76482E8B-49BA-2C4C-9BD1-59E2F8225908}"/>
                    </a:ext>
                  </a:extLst>
                </p:cNvPr>
                <p:cNvSpPr/>
                <p:nvPr/>
              </p:nvSpPr>
              <p:spPr>
                <a:xfrm>
                  <a:off x="5407247" y="3033417"/>
                  <a:ext cx="1727280" cy="841597"/>
                </a:xfrm>
                <a:prstGeom prst="rect">
                  <a:avLst/>
                </a:prstGeom>
              </p:spPr>
              <p:txBody>
                <a:bodyPr wrap="square">
                  <a:spAutoFit/>
                </a:bodyPr>
                <a:lstStyle/>
                <a:p>
                  <a:pPr algn="r" fontAlgn="auto">
                    <a:lnSpc>
                      <a:spcPct val="90000"/>
                    </a:lnSpc>
                    <a:spcBef>
                      <a:spcPts val="0"/>
                    </a:spcBef>
                    <a:spcAft>
                      <a:spcPts val="750"/>
                    </a:spcAft>
                  </a:pPr>
                  <a:r>
                    <a:rPr lang="en-US" altLang="zh-CN" sz="1800" dirty="0">
                      <a:solidFill>
                        <a:srgbClr val="5B9BD5">
                          <a:lumMod val="75000"/>
                        </a:srgbClr>
                      </a:solidFill>
                      <a:latin typeface="Calibri" panose="020F0502020204030204"/>
                      <a:ea typeface="DengXian" charset="-122"/>
                      <a:cs typeface=""/>
                    </a:rPr>
                    <a:t>~10K</a:t>
                  </a:r>
                </a:p>
                <a:p>
                  <a:pPr algn="r" fontAlgn="auto">
                    <a:lnSpc>
                      <a:spcPct val="90000"/>
                    </a:lnSpc>
                    <a:spcBef>
                      <a:spcPts val="0"/>
                    </a:spcBef>
                    <a:spcAft>
                      <a:spcPts val="750"/>
                    </a:spcAft>
                  </a:pPr>
                  <a:r>
                    <a:rPr lang="en-US" altLang="zh-CN" sz="1350" dirty="0">
                      <a:solidFill>
                        <a:srgbClr val="5B9BD5">
                          <a:lumMod val="75000"/>
                        </a:srgbClr>
                      </a:solidFill>
                      <a:latin typeface="Calibri" panose="020F0502020204030204"/>
                      <a:ea typeface="DengXian" charset="-122"/>
                      <a:cs typeface=""/>
                    </a:rPr>
                    <a:t>SNV-</a:t>
                  </a:r>
                  <a:r>
                    <a:rPr lang="en-US" altLang="zh-CN" sz="1350" dirty="0" err="1">
                      <a:solidFill>
                        <a:srgbClr val="5B9BD5">
                          <a:lumMod val="75000"/>
                        </a:srgbClr>
                      </a:solidFill>
                      <a:latin typeface="Calibri" panose="020F0502020204030204"/>
                      <a:ea typeface="DengXian" charset="-122"/>
                      <a:cs typeface=""/>
                    </a:rPr>
                    <a:t>struc</a:t>
                  </a:r>
                  <a:r>
                    <a:rPr lang="en-US" altLang="zh-CN" sz="1350" dirty="0">
                      <a:solidFill>
                        <a:srgbClr val="5B9BD5">
                          <a:lumMod val="75000"/>
                        </a:srgbClr>
                      </a:solidFill>
                      <a:latin typeface="Calibri" panose="020F0502020204030204"/>
                      <a:ea typeface="DengXian" charset="-122"/>
                      <a:cs typeface=""/>
                    </a:rPr>
                    <a:t>.-drug</a:t>
                  </a:r>
                </a:p>
              </p:txBody>
            </p:sp>
            <p:sp>
              <p:nvSpPr>
                <p:cNvPr id="57" name="矩形 56">
                  <a:extLst>
                    <a:ext uri="{FF2B5EF4-FFF2-40B4-BE49-F238E27FC236}">
                      <a16:creationId xmlns:a16="http://schemas.microsoft.com/office/drawing/2014/main" xmlns="" id="{C2E35995-E9EC-B143-836D-92D6C58F6696}"/>
                    </a:ext>
                  </a:extLst>
                </p:cNvPr>
                <p:cNvSpPr/>
                <p:nvPr/>
              </p:nvSpPr>
              <p:spPr>
                <a:xfrm>
                  <a:off x="4792171" y="1264470"/>
                  <a:ext cx="1827426" cy="896997"/>
                </a:xfrm>
                <a:prstGeom prst="rect">
                  <a:avLst/>
                </a:prstGeom>
              </p:spPr>
              <p:txBody>
                <a:bodyPr wrap="square">
                  <a:spAutoFit/>
                </a:bodyPr>
                <a:lstStyle/>
                <a:p>
                  <a:pPr algn="ctr" fontAlgn="auto">
                    <a:lnSpc>
                      <a:spcPct val="90000"/>
                    </a:lnSpc>
                    <a:spcBef>
                      <a:spcPts val="0"/>
                    </a:spcBef>
                    <a:spcAft>
                      <a:spcPts val="750"/>
                    </a:spcAft>
                  </a:pPr>
                  <a:r>
                    <a:rPr lang="en-US" altLang="zh-CN" sz="2100" dirty="0">
                      <a:solidFill>
                        <a:srgbClr val="F4C6E0"/>
                      </a:solidFill>
                      <a:latin typeface="Calibri" panose="020F0502020204030204"/>
                      <a:ea typeface="DengXian" charset="-122"/>
                      <a:cs typeface=""/>
                    </a:rPr>
                    <a:t>~175K</a:t>
                  </a:r>
                </a:p>
                <a:p>
                  <a:pPr algn="ctr" fontAlgn="auto">
                    <a:lnSpc>
                      <a:spcPct val="90000"/>
                    </a:lnSpc>
                    <a:spcBef>
                      <a:spcPts val="0"/>
                    </a:spcBef>
                    <a:spcAft>
                      <a:spcPts val="750"/>
                    </a:spcAft>
                  </a:pPr>
                  <a:r>
                    <a:rPr lang="en-US" altLang="zh-CN" sz="1350" dirty="0">
                      <a:solidFill>
                        <a:srgbClr val="F4C6E0"/>
                      </a:solidFill>
                      <a:latin typeface="Calibri" panose="020F0502020204030204"/>
                      <a:ea typeface="DengXian" charset="-122"/>
                      <a:cs typeface=""/>
                    </a:rPr>
                    <a:t>SNV-structure</a:t>
                  </a:r>
                </a:p>
              </p:txBody>
            </p:sp>
            <p:sp>
              <p:nvSpPr>
                <p:cNvPr id="58" name="矩形 57">
                  <a:extLst>
                    <a:ext uri="{FF2B5EF4-FFF2-40B4-BE49-F238E27FC236}">
                      <a16:creationId xmlns:a16="http://schemas.microsoft.com/office/drawing/2014/main" xmlns="" id="{54BA72F1-C1F2-F641-BA2A-3B5C5FBDD126}"/>
                    </a:ext>
                  </a:extLst>
                </p:cNvPr>
                <p:cNvSpPr/>
                <p:nvPr/>
              </p:nvSpPr>
              <p:spPr>
                <a:xfrm>
                  <a:off x="3088506" y="400051"/>
                  <a:ext cx="1827426" cy="896997"/>
                </a:xfrm>
                <a:prstGeom prst="rect">
                  <a:avLst/>
                </a:prstGeom>
              </p:spPr>
              <p:txBody>
                <a:bodyPr wrap="square">
                  <a:spAutoFit/>
                </a:bodyPr>
                <a:lstStyle/>
                <a:p>
                  <a:pPr algn="ctr" fontAlgn="auto">
                    <a:lnSpc>
                      <a:spcPct val="90000"/>
                    </a:lnSpc>
                    <a:spcBef>
                      <a:spcPts val="0"/>
                    </a:spcBef>
                    <a:spcAft>
                      <a:spcPts val="750"/>
                    </a:spcAft>
                  </a:pPr>
                  <a:r>
                    <a:rPr lang="en-US" altLang="zh-CN" sz="2100" dirty="0">
                      <a:solidFill>
                        <a:srgbClr val="F4C6E0"/>
                      </a:solidFill>
                      <a:latin typeface="Calibri" panose="020F0502020204030204"/>
                      <a:ea typeface="DengXian" charset="-122"/>
                      <a:cs typeface=""/>
                    </a:rPr>
                    <a:t>&gt;10M</a:t>
                  </a:r>
                </a:p>
                <a:p>
                  <a:pPr algn="ctr" fontAlgn="auto">
                    <a:lnSpc>
                      <a:spcPct val="90000"/>
                    </a:lnSpc>
                    <a:spcBef>
                      <a:spcPts val="0"/>
                    </a:spcBef>
                    <a:spcAft>
                      <a:spcPts val="750"/>
                    </a:spcAft>
                  </a:pPr>
                  <a:r>
                    <a:rPr lang="en-US" altLang="zh-CN" sz="1350" dirty="0">
                      <a:solidFill>
                        <a:srgbClr val="F4C6E0"/>
                      </a:solidFill>
                      <a:latin typeface="Calibri" panose="020F0502020204030204"/>
                      <a:ea typeface="DengXian" charset="-122"/>
                      <a:cs typeface=""/>
                    </a:rPr>
                    <a:t>SNV</a:t>
                  </a:r>
                </a:p>
              </p:txBody>
            </p:sp>
          </p:grpSp>
        </p:grpSp>
        <p:sp>
          <p:nvSpPr>
            <p:cNvPr id="61" name="矩形 60">
              <a:extLst>
                <a:ext uri="{FF2B5EF4-FFF2-40B4-BE49-F238E27FC236}">
                  <a16:creationId xmlns:a16="http://schemas.microsoft.com/office/drawing/2014/main" xmlns="" id="{768B73C1-A711-8548-B051-FE8AD7F000DD}"/>
                </a:ext>
              </a:extLst>
            </p:cNvPr>
            <p:cNvSpPr/>
            <p:nvPr/>
          </p:nvSpPr>
          <p:spPr>
            <a:xfrm>
              <a:off x="3414700" y="1251370"/>
              <a:ext cx="2144826"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Number of sequenced </a:t>
              </a:r>
              <a:r>
                <a:rPr kumimoji="1" lang="en-US" altLang="zh-CN" dirty="0" err="1">
                  <a:solidFill>
                    <a:srgbClr val="ED7D31">
                      <a:lumMod val="75000"/>
                    </a:srgbClr>
                  </a:solidFill>
                </a:rPr>
                <a:t>exonic</a:t>
              </a:r>
              <a:r>
                <a:rPr kumimoji="1" lang="en-US" altLang="zh-CN" dirty="0">
                  <a:solidFill>
                    <a:srgbClr val="ED7D31">
                      <a:lumMod val="75000"/>
                    </a:srgbClr>
                  </a:solidFill>
                </a:rPr>
                <a:t> SNVs</a:t>
              </a:r>
              <a:endParaRPr kumimoji="1" lang="zh-CN" altLang="en-US" dirty="0">
                <a:solidFill>
                  <a:srgbClr val="ED7D31">
                    <a:lumMod val="75000"/>
                  </a:srgbClr>
                </a:solidFill>
              </a:endParaRPr>
            </a:p>
          </p:txBody>
        </p:sp>
        <p:sp>
          <p:nvSpPr>
            <p:cNvPr id="63" name="矩形 62">
              <a:extLst>
                <a:ext uri="{FF2B5EF4-FFF2-40B4-BE49-F238E27FC236}">
                  <a16:creationId xmlns:a16="http://schemas.microsoft.com/office/drawing/2014/main" xmlns="" id="{89E5B789-1D56-1D42-9D5E-85F150144187}"/>
                </a:ext>
              </a:extLst>
            </p:cNvPr>
            <p:cNvSpPr/>
            <p:nvPr/>
          </p:nvSpPr>
          <p:spPr>
            <a:xfrm>
              <a:off x="3347274" y="2928624"/>
              <a:ext cx="2163991"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SNVs mapped with human PDB (&gt;</a:t>
              </a:r>
              <a:r>
                <a:rPr lang="en-US" altLang="zh-CN" dirty="0">
                  <a:solidFill>
                    <a:srgbClr val="ED7D31">
                      <a:lumMod val="75000"/>
                    </a:srgbClr>
                  </a:solidFill>
                </a:rPr>
                <a:t>2.8Å )</a:t>
              </a:r>
              <a:endParaRPr kumimoji="1" lang="zh-CN" altLang="en-US" dirty="0">
                <a:solidFill>
                  <a:srgbClr val="ED7D31">
                    <a:lumMod val="75000"/>
                  </a:srgbClr>
                </a:solidFill>
              </a:endParaRPr>
            </a:p>
          </p:txBody>
        </p:sp>
        <p:sp>
          <p:nvSpPr>
            <p:cNvPr id="64" name="矩形 63">
              <a:extLst>
                <a:ext uri="{FF2B5EF4-FFF2-40B4-BE49-F238E27FC236}">
                  <a16:creationId xmlns:a16="http://schemas.microsoft.com/office/drawing/2014/main" xmlns="" id="{64B18C44-60F1-374B-B806-A52EE0EC3BD5}"/>
                </a:ext>
              </a:extLst>
            </p:cNvPr>
            <p:cNvSpPr/>
            <p:nvPr/>
          </p:nvSpPr>
          <p:spPr>
            <a:xfrm>
              <a:off x="5834569" y="3884295"/>
              <a:ext cx="1727280"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entries in GenoDock</a:t>
              </a:r>
              <a:endParaRPr kumimoji="1" lang="zh-CN" altLang="en-US" dirty="0">
                <a:solidFill>
                  <a:srgbClr val="ED7D31">
                    <a:lumMod val="75000"/>
                  </a:srgbClr>
                </a:solidFill>
              </a:endParaRPr>
            </a:p>
          </p:txBody>
        </p:sp>
        <p:sp>
          <p:nvSpPr>
            <p:cNvPr id="65" name="矩形 64">
              <a:extLst>
                <a:ext uri="{FF2B5EF4-FFF2-40B4-BE49-F238E27FC236}">
                  <a16:creationId xmlns:a16="http://schemas.microsoft.com/office/drawing/2014/main" xmlns="" id="{A3D4D77D-8A92-F440-A684-95704CEF2FE1}"/>
                </a:ext>
              </a:extLst>
            </p:cNvPr>
            <p:cNvSpPr/>
            <p:nvPr/>
          </p:nvSpPr>
          <p:spPr>
            <a:xfrm>
              <a:off x="4226801" y="3497038"/>
              <a:ext cx="1069097"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(Kumar et al., 2016)</a:t>
              </a:r>
              <a:endParaRPr kumimoji="1" lang="zh-CN" altLang="en-US" sz="600" b="0" dirty="0">
                <a:solidFill>
                  <a:prstClr val="black"/>
                </a:solidFill>
                <a:latin typeface="Calibri" panose="020F0502020204030204"/>
                <a:ea typeface="DengXian" charset="-122"/>
                <a:cs typeface=""/>
              </a:endParaRPr>
            </a:p>
          </p:txBody>
        </p:sp>
        <p:sp>
          <p:nvSpPr>
            <p:cNvPr id="66" name="矩形 65">
              <a:extLst>
                <a:ext uri="{FF2B5EF4-FFF2-40B4-BE49-F238E27FC236}">
                  <a16:creationId xmlns:a16="http://schemas.microsoft.com/office/drawing/2014/main" xmlns="" id="{17F5704C-138B-9646-9AE9-A2F02C051904}"/>
                </a:ext>
              </a:extLst>
            </p:cNvPr>
            <p:cNvSpPr/>
            <p:nvPr/>
          </p:nvSpPr>
          <p:spPr>
            <a:xfrm>
              <a:off x="5868449" y="4436086"/>
              <a:ext cx="1039175"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(Wang et al., 2019)</a:t>
              </a:r>
              <a:endParaRPr kumimoji="1" lang="zh-CN" altLang="en-US" sz="600" b="0" dirty="0">
                <a:solidFill>
                  <a:prstClr val="black"/>
                </a:solidFill>
                <a:latin typeface="Calibri" panose="020F0502020204030204"/>
                <a:ea typeface="DengXian" charset="-122"/>
                <a:cs typeface=""/>
              </a:endParaRPr>
            </a:p>
          </p:txBody>
        </p: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xmlns="" id="{48D1AE91-20B7-6B4A-947B-94223CB75358}"/>
                    </a:ext>
                  </a:extLst>
                </p:cNvPr>
                <p:cNvSpPr/>
                <p:nvPr/>
              </p:nvSpPr>
              <p:spPr>
                <a:xfrm>
                  <a:off x="6383827" y="4830429"/>
                  <a:ext cx="1869579" cy="861775"/>
                </a:xfrm>
                <a:prstGeom prst="rect">
                  <a:avLst/>
                </a:prstGeom>
              </p:spPr>
              <p:txBody>
                <a:bodyPr wrap="square">
                  <a:spAutoFit/>
                </a:bodyPr>
                <a:lstStyle/>
                <a:p>
                  <a:pPr fontAlgn="auto">
                    <a:spcBef>
                      <a:spcPts val="0"/>
                    </a:spcBef>
                    <a:spcAft>
                      <a:spcPts val="0"/>
                    </a:spcAft>
                  </a:pPr>
                  <a:r>
                    <a:rPr kumimoji="1" lang="en-US" altLang="zh-CN" dirty="0">
                      <a:solidFill>
                        <a:srgbClr val="ED7D31">
                          <a:lumMod val="75000"/>
                        </a:srgbClr>
                      </a:solidFill>
                      <a:latin typeface="Calibri" panose="020F0502020204030204"/>
                      <a:ea typeface="DengXian" charset="-122"/>
                      <a:cs typeface=""/>
                    </a:rPr>
                    <a:t>experimental </a:t>
                  </a:r>
                  <a14:m>
                    <m:oMath xmlns:m="http://schemas.openxmlformats.org/officeDocument/2006/math">
                      <m:r>
                        <a:rPr kumimoji="1" lang="en-US" altLang="zh-CN" i="1">
                          <a:solidFill>
                            <a:srgbClr val="ED7D31">
                              <a:lumMod val="75000"/>
                            </a:srgbClr>
                          </a:solidFill>
                          <a:latin typeface="Cambria Math" charset="0"/>
                          <a:ea typeface="Cambria Math" charset="0"/>
                          <a:cs typeface="Cambria Math" charset="0"/>
                        </a:rPr>
                        <m:t>∆</m:t>
                      </m:r>
                    </m:oMath>
                  </a14:m>
                  <a:r>
                    <a:rPr kumimoji="1" lang="en-US" altLang="zh-CN" dirty="0">
                      <a:solidFill>
                        <a:srgbClr val="ED7D31">
                          <a:lumMod val="75000"/>
                        </a:srgbClr>
                      </a:solidFill>
                      <a:latin typeface="Calibri" panose="020F0502020204030204"/>
                      <a:ea typeface="DengXian" charset="-122"/>
                      <a:cs typeface=""/>
                    </a:rPr>
                    <a:t>BA of human protein  from Platinum</a:t>
                  </a:r>
                </a:p>
              </p:txBody>
            </p:sp>
          </mc:Choice>
          <mc:Fallback xmlns="">
            <p:sp>
              <p:nvSpPr>
                <p:cNvPr id="67" name="矩形 66">
                  <a:extLst>
                    <a:ext uri="{FF2B5EF4-FFF2-40B4-BE49-F238E27FC236}">
                      <a16:creationId xmlns:a16="http://schemas.microsoft.com/office/drawing/2014/main" id="{48D1AE91-20B7-6B4A-947B-94223CB75358}"/>
                    </a:ext>
                  </a:extLst>
                </p:cNvPr>
                <p:cNvSpPr>
                  <a:spLocks noRot="1" noChangeAspect="1" noMove="1" noResize="1" noEditPoints="1" noAdjustHandles="1" noChangeArrowheads="1" noChangeShapeType="1" noTextEdit="1"/>
                </p:cNvSpPr>
                <p:nvPr/>
              </p:nvSpPr>
              <p:spPr>
                <a:xfrm>
                  <a:off x="6383827" y="4830428"/>
                  <a:ext cx="1869579" cy="830997"/>
                </a:xfrm>
                <a:prstGeom prst="rect">
                  <a:avLst/>
                </a:prstGeom>
                <a:blipFill>
                  <a:blip r:embed="rId3"/>
                  <a:stretch>
                    <a:fillRect l="-1342" t="-1515" b="-6061"/>
                  </a:stretch>
                </a:blipFill>
              </p:spPr>
              <p:txBody>
                <a:bodyPr/>
                <a:lstStyle/>
                <a:p>
                  <a:r>
                    <a:rPr lang="zh-CN" altLang="en-US">
                      <a:noFill/>
                    </a:rPr>
                    <a:t> </a:t>
                  </a:r>
                </a:p>
              </p:txBody>
            </p:sp>
          </mc:Fallback>
        </mc:AlternateContent>
        <p:sp>
          <p:nvSpPr>
            <p:cNvPr id="68" name="矩形 67">
              <a:extLst>
                <a:ext uri="{FF2B5EF4-FFF2-40B4-BE49-F238E27FC236}">
                  <a16:creationId xmlns:a16="http://schemas.microsoft.com/office/drawing/2014/main" xmlns="" id="{6481A67E-436A-8448-80B0-C186F9729ABE}"/>
                </a:ext>
              </a:extLst>
            </p:cNvPr>
            <p:cNvSpPr/>
            <p:nvPr/>
          </p:nvSpPr>
          <p:spPr>
            <a:xfrm>
              <a:off x="7159759" y="5553703"/>
              <a:ext cx="1000701"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(Pires et al., 2015)</a:t>
              </a:r>
              <a:endParaRPr kumimoji="1" lang="zh-CN" altLang="en-US" sz="600" b="0" dirty="0">
                <a:solidFill>
                  <a:prstClr val="black"/>
                </a:solidFill>
                <a:latin typeface="Calibri" panose="020F0502020204030204"/>
                <a:ea typeface="DengXian" charset="-122"/>
                <a:cs typeface=""/>
              </a:endParaRPr>
            </a:p>
          </p:txBody>
        </p:sp>
      </p:grpSp>
      <p:grpSp>
        <p:nvGrpSpPr>
          <p:cNvPr id="70" name="组合 69">
            <a:extLst>
              <a:ext uri="{FF2B5EF4-FFF2-40B4-BE49-F238E27FC236}">
                <a16:creationId xmlns:a16="http://schemas.microsoft.com/office/drawing/2014/main" xmlns="" id="{6EC46455-B380-E842-9AFB-206C5733AC3B}"/>
              </a:ext>
            </a:extLst>
          </p:cNvPr>
          <p:cNvGrpSpPr/>
          <p:nvPr/>
        </p:nvGrpSpPr>
        <p:grpSpPr>
          <a:xfrm>
            <a:off x="4908298" y="1343673"/>
            <a:ext cx="4017794" cy="1595474"/>
            <a:chOff x="6733390" y="4171126"/>
            <a:chExt cx="5357059" cy="2127298"/>
          </a:xfrm>
        </p:grpSpPr>
        <p:sp>
          <p:nvSpPr>
            <p:cNvPr id="71" name="文本框 70">
              <a:extLst>
                <a:ext uri="{FF2B5EF4-FFF2-40B4-BE49-F238E27FC236}">
                  <a16:creationId xmlns:a16="http://schemas.microsoft.com/office/drawing/2014/main" xmlns="" id="{4ABF6BC4-7A22-1649-8F96-3E970099959F}"/>
                </a:ext>
              </a:extLst>
            </p:cNvPr>
            <p:cNvSpPr txBox="1"/>
            <p:nvPr/>
          </p:nvSpPr>
          <p:spPr>
            <a:xfrm>
              <a:off x="6961174" y="5190428"/>
              <a:ext cx="3546847" cy="1107996"/>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srgbClr val="A5A5A5">
                      <a:lumMod val="50000"/>
                    </a:srgbClr>
                  </a:solidFill>
                  <a:latin typeface="Calibri" panose="020F0502020204030204"/>
                  <a:ea typeface="DengXian" charset="-122"/>
                  <a:cs typeface=""/>
                </a:rPr>
                <a:t>Expansion of the training dataset for under sampled domains</a:t>
              </a:r>
            </a:p>
            <a:p>
              <a:pPr marL="214313" indent="-214313" fontAlgn="auto">
                <a:spcBef>
                  <a:spcPts val="0"/>
                </a:spcBef>
                <a:spcAft>
                  <a:spcPts val="0"/>
                </a:spcAft>
                <a:buFont typeface="Arial" panose="020B0604020202020204" pitchFamily="34" charset="0"/>
                <a:buChar char="•"/>
              </a:pPr>
              <a:r>
                <a:rPr kumimoji="1" lang="en-US" altLang="zh-CN" dirty="0">
                  <a:solidFill>
                    <a:srgbClr val="A5A5A5">
                      <a:lumMod val="50000"/>
                    </a:srgbClr>
                  </a:solidFill>
                  <a:latin typeface="Calibri" panose="020F0502020204030204"/>
                  <a:ea typeface="DengXian" charset="-122"/>
                  <a:cs typeface=""/>
                </a:rPr>
                <a:t>Data augmentation is crucial to avoid overfitting</a:t>
              </a:r>
            </a:p>
          </p:txBody>
        </p:sp>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xmlns="" id="{4700B776-74B8-744F-A765-4365F7F6E237}"/>
                    </a:ext>
                  </a:extLst>
                </p:cNvPr>
                <p:cNvSpPr txBox="1"/>
                <p:nvPr/>
              </p:nvSpPr>
              <p:spPr>
                <a:xfrm>
                  <a:off x="6733390" y="4171126"/>
                  <a:ext cx="4884927" cy="615553"/>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The Physically-based Data Augmentation Approach:</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Leveraging Physical Calculations of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 to Fill the Gap </a:t>
                  </a:r>
                  <a:endParaRPr kumimoji="1" lang="zh-CN" altLang="en-US" dirty="0">
                    <a:solidFill>
                      <a:srgbClr val="4472C4">
                        <a:lumMod val="50000"/>
                      </a:srgbClr>
                    </a:solidFill>
                    <a:latin typeface="Calibri" panose="020F0502020204030204"/>
                    <a:ea typeface="DengXian" charset="-122"/>
                    <a:cs typeface=""/>
                  </a:endParaRPr>
                </a:p>
              </p:txBody>
            </p:sp>
          </mc:Choice>
          <mc:Fallback xmlns="">
            <p:sp>
              <p:nvSpPr>
                <p:cNvPr id="72" name="文本框 71">
                  <a:extLst>
                    <a:ext uri="{FF2B5EF4-FFF2-40B4-BE49-F238E27FC236}">
                      <a16:creationId xmlns="" xmlns:a16="http://schemas.microsoft.com/office/drawing/2014/main" xmlns:a14="http://schemas.microsoft.com/office/drawing/2010/main" id="{4700B776-74B8-744F-A765-4365F7F6E237}"/>
                    </a:ext>
                  </a:extLst>
                </p:cNvPr>
                <p:cNvSpPr txBox="1">
                  <a:spLocks noRot="1" noChangeAspect="1" noMove="1" noResize="1" noEditPoints="1" noAdjustHandles="1" noChangeArrowheads="1" noChangeShapeType="1" noTextEdit="1"/>
                </p:cNvSpPr>
                <p:nvPr/>
              </p:nvSpPr>
              <p:spPr>
                <a:xfrm>
                  <a:off x="6733390" y="4171126"/>
                  <a:ext cx="4884927" cy="615553"/>
                </a:xfrm>
                <a:prstGeom prst="rect">
                  <a:avLst/>
                </a:prstGeom>
                <a:blipFill rotWithShape="0">
                  <a:blip r:embed="rId4"/>
                  <a:stretch>
                    <a:fillRect b="-9211"/>
                  </a:stretch>
                </a:blipFill>
              </p:spPr>
              <p:txBody>
                <a:bodyPr/>
                <a:lstStyle/>
                <a:p>
                  <a:r>
                    <a:rPr lang="en-US">
                      <a:noFill/>
                    </a:rPr>
                    <a:t> </a:t>
                  </a:r>
                </a:p>
              </p:txBody>
            </p:sp>
          </mc:Fallback>
        </mc:AlternateContent>
        <p:sp>
          <p:nvSpPr>
            <p:cNvPr id="73" name="矩形 72">
              <a:extLst>
                <a:ext uri="{FF2B5EF4-FFF2-40B4-BE49-F238E27FC236}">
                  <a16:creationId xmlns:a16="http://schemas.microsoft.com/office/drawing/2014/main" xmlns="" id="{34957847-3BBB-2A48-8CD2-AAFEAC1EE786}"/>
                </a:ext>
              </a:extLst>
            </p:cNvPr>
            <p:cNvSpPr/>
            <p:nvPr/>
          </p:nvSpPr>
          <p:spPr>
            <a:xfrm>
              <a:off x="9392701" y="4730638"/>
              <a:ext cx="2697748"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(Reichstein </a:t>
              </a:r>
              <a:r>
                <a:rPr kumimoji="1" lang="en-US" altLang="zh-CN" sz="600" b="0" i="1" dirty="0">
                  <a:solidFill>
                    <a:prstClr val="black"/>
                  </a:solidFill>
                  <a:latin typeface="Calibri" panose="020F0502020204030204"/>
                  <a:ea typeface="DengXian" charset="-122"/>
                  <a:cs typeface=""/>
                </a:rPr>
                <a:t>et al</a:t>
              </a:r>
              <a:r>
                <a:rPr kumimoji="1" lang="en-US" altLang="zh-CN" sz="600" b="0" dirty="0">
                  <a:solidFill>
                    <a:prstClr val="black"/>
                  </a:solidFill>
                  <a:latin typeface="Calibri" panose="020F0502020204030204"/>
                  <a:ea typeface="DengXian" charset="-122"/>
                  <a:cs typeface=""/>
                </a:rPr>
                <a:t>., </a:t>
              </a:r>
              <a:r>
                <a:rPr kumimoji="1" lang="en-US" altLang="zh-CN" sz="600" dirty="0">
                  <a:solidFill>
                    <a:prstClr val="black"/>
                  </a:solidFill>
                  <a:latin typeface="Calibri" panose="020F0502020204030204"/>
                  <a:ea typeface="DengXian" charset="-122"/>
                  <a:cs typeface=""/>
                </a:rPr>
                <a:t>Nature</a:t>
              </a:r>
              <a:r>
                <a:rPr kumimoji="1" lang="en-US" altLang="zh-CN" sz="600" b="0" dirty="0">
                  <a:solidFill>
                    <a:prstClr val="black"/>
                  </a:solidFill>
                  <a:latin typeface="Calibri" panose="020F0502020204030204"/>
                  <a:ea typeface="DengXian" charset="-122"/>
                  <a:cs typeface=""/>
                </a:rPr>
                <a:t>, 2019 &amp; </a:t>
              </a:r>
              <a:r>
                <a:rPr kumimoji="1" lang="en-US" altLang="zh-CN" sz="600" b="0" dirty="0" err="1">
                  <a:solidFill>
                    <a:prstClr val="black"/>
                  </a:solidFill>
                  <a:latin typeface="Calibri" panose="020F0502020204030204"/>
                  <a:ea typeface="DengXian" charset="-122"/>
                  <a:cs typeface=""/>
                </a:rPr>
                <a:t>Xie</a:t>
              </a:r>
              <a:r>
                <a:rPr kumimoji="1" lang="en-US" altLang="zh-CN" sz="600" b="0" dirty="0">
                  <a:solidFill>
                    <a:prstClr val="black"/>
                  </a:solidFill>
                  <a:latin typeface="Calibri" panose="020F0502020204030204"/>
                  <a:ea typeface="DengXian" charset="-122"/>
                  <a:cs typeface=""/>
                </a:rPr>
                <a:t> et al., preprint, 2018)</a:t>
              </a:r>
              <a:endParaRPr kumimoji="1" lang="zh-CN" altLang="en-US" sz="600" b="0" dirty="0">
                <a:solidFill>
                  <a:prstClr val="black"/>
                </a:solidFill>
                <a:latin typeface="Calibri" panose="020F0502020204030204"/>
                <a:ea typeface="DengXian" charset="-122"/>
                <a:cs typeface=""/>
              </a:endParaRPr>
            </a:p>
          </p:txBody>
        </p:sp>
      </p:grpSp>
      <p:sp>
        <p:nvSpPr>
          <p:cNvPr id="74" name="文本框 73">
            <a:extLst>
              <a:ext uri="{FF2B5EF4-FFF2-40B4-BE49-F238E27FC236}">
                <a16:creationId xmlns:a16="http://schemas.microsoft.com/office/drawing/2014/main" xmlns="" id="{9FE36CAB-8E57-2442-9D36-0A6CF8BB9CC0}"/>
              </a:ext>
            </a:extLst>
          </p:cNvPr>
          <p:cNvSpPr txBox="1"/>
          <p:nvPr/>
        </p:nvSpPr>
        <p:spPr>
          <a:xfrm>
            <a:off x="184884" y="365093"/>
            <a:ext cx="5827686" cy="646331"/>
          </a:xfrm>
          <a:prstGeom prst="rect">
            <a:avLst/>
          </a:prstGeom>
          <a:noFill/>
        </p:spPr>
        <p:txBody>
          <a:bodyPr wrap="non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A Hot</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Topic</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in</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Machine</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Learning</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is</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“Hybrid”</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Model</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
            </a:r>
            <a:br>
              <a:rPr kumimoji="1" lang="en-US" altLang="zh-CN" sz="1800" dirty="0">
                <a:solidFill>
                  <a:prstClr val="black"/>
                </a:solidFill>
                <a:latin typeface="Helvetica" pitchFamily="2" charset="0"/>
                <a:ea typeface="DengXian" charset="-122"/>
                <a:cs typeface=""/>
              </a:rPr>
            </a:br>
            <a:r>
              <a:rPr kumimoji="1" lang="en-US" altLang="zh-CN" sz="1800" dirty="0">
                <a:solidFill>
                  <a:prstClr val="black"/>
                </a:solidFill>
                <a:latin typeface="Helvetica" pitchFamily="2" charset="0"/>
                <a:ea typeface="DengXian" charset="-122"/>
                <a:cs typeface=""/>
              </a:rPr>
              <a:t>Integrating</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Physical</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&amp; Statistical Calculations</a:t>
            </a:r>
            <a:endParaRPr kumimoji="1" lang="zh-CN" altLang="en-US" sz="1800" dirty="0">
              <a:solidFill>
                <a:prstClr val="black"/>
              </a:solidFill>
              <a:latin typeface="Helvetica" pitchFamily="2" charset="0"/>
              <a:ea typeface="DengXian" charset="-122"/>
              <a:cs typeface=""/>
            </a:endParaRPr>
          </a:p>
        </p:txBody>
      </p:sp>
      <p:cxnSp>
        <p:nvCxnSpPr>
          <p:cNvPr id="75" name="直线连接符 74">
            <a:extLst>
              <a:ext uri="{FF2B5EF4-FFF2-40B4-BE49-F238E27FC236}">
                <a16:creationId xmlns:a16="http://schemas.microsoft.com/office/drawing/2014/main" xmlns="" id="{C0E9B163-5AB8-CA4F-BAAF-BB03C740A881}"/>
              </a:ext>
            </a:extLst>
          </p:cNvPr>
          <p:cNvCxnSpPr/>
          <p:nvPr/>
        </p:nvCxnSpPr>
        <p:spPr>
          <a:xfrm>
            <a:off x="184884" y="1134030"/>
            <a:ext cx="8435714" cy="0"/>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xmlns="" id="{D6738D8E-CEEE-984D-B16C-246F6D5935FC}"/>
                  </a:ext>
                </a:extLst>
              </p:cNvPr>
              <p:cNvSpPr txBox="1"/>
              <p:nvPr/>
            </p:nvSpPr>
            <p:spPr>
              <a:xfrm>
                <a:off x="223622" y="1329200"/>
                <a:ext cx="3232295" cy="461665"/>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The Major Hurdle: </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Highly Scant Ligand Binding Assay Data for</a:t>
                </a:r>
                <a:r>
                  <a:rPr kumimoji="1" lang="en-US" altLang="zh-CN" dirty="0">
                    <a:solidFill>
                      <a:srgbClr val="A5A5A5">
                        <a:lumMod val="75000"/>
                      </a:srgbClr>
                    </a:solidFill>
                    <a:latin typeface="Calibri" panose="020F0502020204030204"/>
                    <a:ea typeface="Cambria Math" charset="0"/>
                    <a:cs typeface="Cambria Math" charset="0"/>
                  </a:rPr>
                  <a:t>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 </a:t>
                </a:r>
                <a:endParaRPr kumimoji="1" lang="zh-CN" altLang="en-US" dirty="0">
                  <a:solidFill>
                    <a:srgbClr val="4472C4">
                      <a:lumMod val="50000"/>
                    </a:srgbClr>
                  </a:solidFill>
                  <a:latin typeface="Calibri" panose="020F0502020204030204"/>
                  <a:ea typeface="DengXian" charset="-122"/>
                  <a:cs typeface=""/>
                </a:endParaRPr>
              </a:p>
            </p:txBody>
          </p:sp>
        </mc:Choice>
        <mc:Fallback xmlns="">
          <p:sp>
            <p:nvSpPr>
              <p:cNvPr id="76" name="文本框 75">
                <a:extLst>
                  <a:ext uri="{FF2B5EF4-FFF2-40B4-BE49-F238E27FC236}">
                    <a16:creationId xmlns="" xmlns:a16="http://schemas.microsoft.com/office/drawing/2014/main" xmlns:a14="http://schemas.microsoft.com/office/drawing/2010/main" id="{D6738D8E-CEEE-984D-B16C-246F6D5935FC}"/>
                  </a:ext>
                </a:extLst>
              </p:cNvPr>
              <p:cNvSpPr txBox="1">
                <a:spLocks noRot="1" noChangeAspect="1" noMove="1" noResize="1" noEditPoints="1" noAdjustHandles="1" noChangeArrowheads="1" noChangeShapeType="1" noTextEdit="1"/>
              </p:cNvSpPr>
              <p:nvPr/>
            </p:nvSpPr>
            <p:spPr>
              <a:xfrm>
                <a:off x="223622" y="1329200"/>
                <a:ext cx="3232295" cy="461665"/>
              </a:xfrm>
              <a:prstGeom prst="rect">
                <a:avLst/>
              </a:prstGeom>
              <a:blipFill rotWithShape="0">
                <a:blip r:embed="rId5"/>
                <a:stretch>
                  <a:fillRect l="-189" b="-9211"/>
                </a:stretch>
              </a:blipFill>
            </p:spPr>
            <p:txBody>
              <a:bodyPr/>
              <a:lstStyle/>
              <a:p>
                <a:r>
                  <a:rPr lang="en-US">
                    <a:noFill/>
                  </a:rPr>
                  <a:t> </a:t>
                </a:r>
              </a:p>
            </p:txBody>
          </p:sp>
        </mc:Fallback>
      </mc:AlternateContent>
      <p:grpSp>
        <p:nvGrpSpPr>
          <p:cNvPr id="85" name="组合 84">
            <a:extLst>
              <a:ext uri="{FF2B5EF4-FFF2-40B4-BE49-F238E27FC236}">
                <a16:creationId xmlns:a16="http://schemas.microsoft.com/office/drawing/2014/main" xmlns="" id="{FA0A4E0E-2E16-7247-9754-532FD44A16CD}"/>
              </a:ext>
            </a:extLst>
          </p:cNvPr>
          <p:cNvGrpSpPr/>
          <p:nvPr/>
        </p:nvGrpSpPr>
        <p:grpSpPr>
          <a:xfrm>
            <a:off x="6731702" y="2942368"/>
            <a:ext cx="1879757" cy="2357747"/>
            <a:chOff x="8167910" y="3173087"/>
            <a:chExt cx="2506342" cy="3143662"/>
          </a:xfrm>
        </p:grpSpPr>
        <mc:AlternateContent xmlns:mc="http://schemas.openxmlformats.org/markup-compatibility/2006" xmlns:a14="http://schemas.microsoft.com/office/drawing/2010/main">
          <mc:Choice Requires="a14">
            <p:sp>
              <p:nvSpPr>
                <p:cNvPr id="78" name="矩形 77">
                  <a:extLst>
                    <a:ext uri="{FF2B5EF4-FFF2-40B4-BE49-F238E27FC236}">
                      <a16:creationId xmlns:a16="http://schemas.microsoft.com/office/drawing/2014/main" xmlns="" id="{ED07CBBC-8C29-CA46-8132-F67D82FE1FEE}"/>
                    </a:ext>
                  </a:extLst>
                </p:cNvPr>
                <p:cNvSpPr/>
                <p:nvPr/>
              </p:nvSpPr>
              <p:spPr>
                <a:xfrm>
                  <a:off x="8743789" y="3173087"/>
                  <a:ext cx="1930463" cy="2361444"/>
                </a:xfrm>
                <a:prstGeom prst="rect">
                  <a:avLst/>
                </a:prstGeom>
                <a:solidFill>
                  <a:schemeClr val="bg1"/>
                </a:solidFill>
                <a:ln w="47625">
                  <a:solidFill>
                    <a:srgbClr val="FF0000">
                      <a:alpha val="70000"/>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14:m>
                    <m:oMath xmlns:m="http://schemas.openxmlformats.org/officeDocument/2006/math">
                      <m:r>
                        <a:rPr kumimoji="1" lang="en-US" altLang="zh-CN" i="1">
                          <a:solidFill>
                            <a:srgbClr val="FF0000"/>
                          </a:solidFill>
                          <a:latin typeface="Cambria Math" charset="0"/>
                          <a:ea typeface="Cambria Math" charset="0"/>
                          <a:cs typeface="Cambria Math" charset="0"/>
                        </a:rPr>
                        <m:t>∆</m:t>
                      </m:r>
                    </m:oMath>
                  </a14:m>
                  <a:r>
                    <a:rPr kumimoji="1" lang="en-US" altLang="zh-CN" dirty="0">
                      <a:solidFill>
                        <a:srgbClr val="FF0000"/>
                      </a:solidFill>
                    </a:rPr>
                    <a:t>BA of each SNV-protein-drug tuple</a:t>
                  </a:r>
                </a:p>
                <a:p>
                  <a:pPr algn="ctr" fontAlgn="auto">
                    <a:spcBef>
                      <a:spcPts val="0"/>
                    </a:spcBef>
                    <a:spcAft>
                      <a:spcPts val="0"/>
                    </a:spcAft>
                  </a:pPr>
                  <a:r>
                    <a:rPr kumimoji="1" lang="en-US" altLang="zh-CN" dirty="0">
                      <a:solidFill>
                        <a:srgbClr val="FF0000"/>
                      </a:solidFill>
                    </a:rPr>
                    <a:t>(</a:t>
                  </a:r>
                  <a:r>
                    <a:rPr kumimoji="1" lang="en-US" altLang="zh-CN" i="1" dirty="0">
                      <a:solidFill>
                        <a:srgbClr val="FF0000"/>
                      </a:solidFill>
                    </a:rPr>
                    <a:t>pseudo </a:t>
                  </a:r>
                  <a:r>
                    <a:rPr kumimoji="1" lang="en-US" altLang="zh-CN" dirty="0">
                      <a:solidFill>
                        <a:srgbClr val="FF0000"/>
                      </a:solidFill>
                    </a:rPr>
                    <a:t>gold-standard),</a:t>
                  </a:r>
                  <a:r>
                    <a:rPr kumimoji="1" lang="zh-CN" altLang="en-US" dirty="0">
                      <a:solidFill>
                        <a:srgbClr val="FF0000"/>
                      </a:solidFill>
                    </a:rPr>
                    <a:t> </a:t>
                  </a:r>
                  <a:r>
                    <a:rPr kumimoji="1" lang="en-US" altLang="zh-CN" dirty="0">
                      <a:solidFill>
                        <a:srgbClr val="FF0000"/>
                      </a:solidFill>
                    </a:rPr>
                    <a:t>for</a:t>
                  </a:r>
                  <a:r>
                    <a:rPr kumimoji="1" lang="zh-CN" altLang="en-US" dirty="0">
                      <a:solidFill>
                        <a:srgbClr val="FF0000"/>
                      </a:solidFill>
                    </a:rPr>
                    <a:t> </a:t>
                  </a:r>
                  <a:r>
                    <a:rPr kumimoji="1" lang="en-US" altLang="zh-CN" dirty="0">
                      <a:solidFill>
                        <a:srgbClr val="FF0000"/>
                      </a:solidFill>
                    </a:rPr>
                    <a:t>parameterizing</a:t>
                  </a:r>
                  <a:r>
                    <a:rPr kumimoji="1" lang="zh-CN" altLang="en-US" dirty="0">
                      <a:solidFill>
                        <a:srgbClr val="FF0000"/>
                      </a:solidFill>
                    </a:rPr>
                    <a:t> </a:t>
                  </a:r>
                  <a:r>
                    <a:rPr kumimoji="1" lang="en-US" altLang="zh-CN" dirty="0">
                      <a:solidFill>
                        <a:srgbClr val="FF0000"/>
                      </a:solidFill>
                    </a:rPr>
                    <a:t>statistical</a:t>
                  </a:r>
                  <a:r>
                    <a:rPr kumimoji="1" lang="zh-CN" altLang="en-US" dirty="0">
                      <a:solidFill>
                        <a:srgbClr val="FF0000"/>
                      </a:solidFill>
                    </a:rPr>
                    <a:t> </a:t>
                  </a:r>
                  <a:r>
                    <a:rPr kumimoji="1" lang="en-US" altLang="zh-CN" dirty="0">
                      <a:solidFill>
                        <a:srgbClr val="FF0000"/>
                      </a:solidFill>
                    </a:rPr>
                    <a:t>learning</a:t>
                  </a:r>
                  <a:r>
                    <a:rPr kumimoji="1" lang="zh-CN" altLang="en-US" dirty="0">
                      <a:solidFill>
                        <a:srgbClr val="FF0000"/>
                      </a:solidFill>
                    </a:rPr>
                    <a:t> </a:t>
                  </a:r>
                  <a:r>
                    <a:rPr kumimoji="1" lang="en-US" altLang="zh-CN" dirty="0">
                      <a:solidFill>
                        <a:srgbClr val="FF0000"/>
                      </a:solidFill>
                    </a:rPr>
                    <a:t>model</a:t>
                  </a:r>
                  <a:endParaRPr kumimoji="1" lang="zh-CN" altLang="en-US" dirty="0">
                    <a:solidFill>
                      <a:srgbClr val="FF0000"/>
                    </a:solidFill>
                  </a:endParaRPr>
                </a:p>
              </p:txBody>
            </p:sp>
          </mc:Choice>
          <mc:Fallback xmlns="">
            <p:sp>
              <p:nvSpPr>
                <p:cNvPr id="78" name="矩形 77">
                  <a:extLst>
                    <a:ext uri="{FF2B5EF4-FFF2-40B4-BE49-F238E27FC236}">
                      <a16:creationId xmlns="" xmlns:a16="http://schemas.microsoft.com/office/drawing/2014/main" xmlns:a14="http://schemas.microsoft.com/office/drawing/2010/main" id="{ED07CBBC-8C29-CA46-8132-F67D82FE1FEE}"/>
                    </a:ext>
                  </a:extLst>
                </p:cNvPr>
                <p:cNvSpPr>
                  <a:spLocks noRot="1" noChangeAspect="1" noMove="1" noResize="1" noEditPoints="1" noAdjustHandles="1" noChangeArrowheads="1" noChangeShapeType="1" noTextEdit="1"/>
                </p:cNvSpPr>
                <p:nvPr/>
              </p:nvSpPr>
              <p:spPr>
                <a:xfrm>
                  <a:off x="8743789" y="3173087"/>
                  <a:ext cx="1930463" cy="2361444"/>
                </a:xfrm>
                <a:prstGeom prst="rect">
                  <a:avLst/>
                </a:prstGeom>
                <a:blipFill rotWithShape="0">
                  <a:blip r:embed="rId6"/>
                  <a:stretch>
                    <a:fillRect/>
                  </a:stretch>
                </a:blipFill>
                <a:ln w="47625">
                  <a:solidFill>
                    <a:srgbClr val="FF0000">
                      <a:alpha val="70000"/>
                    </a:srgbClr>
                  </a:solidFill>
                </a:ln>
              </p:spPr>
              <p:txBody>
                <a:bodyPr/>
                <a:lstStyle/>
                <a:p>
                  <a:r>
                    <a:rPr lang="en-US">
                      <a:noFill/>
                    </a:rPr>
                    <a:t> </a:t>
                  </a:r>
                </a:p>
              </p:txBody>
            </p:sp>
          </mc:Fallback>
        </mc:AlternateContent>
        <p:sp>
          <p:nvSpPr>
            <p:cNvPr id="79" name="矩形 78">
              <a:extLst>
                <a:ext uri="{FF2B5EF4-FFF2-40B4-BE49-F238E27FC236}">
                  <a16:creationId xmlns:a16="http://schemas.microsoft.com/office/drawing/2014/main" xmlns="" id="{BF27250E-9DA5-7A4C-9037-B2BF0D949870}"/>
                </a:ext>
              </a:extLst>
            </p:cNvPr>
            <p:cNvSpPr/>
            <p:nvPr/>
          </p:nvSpPr>
          <p:spPr>
            <a:xfrm>
              <a:off x="8594291" y="5143464"/>
              <a:ext cx="699054" cy="71892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80" name="Oval 345">
              <a:extLst>
                <a:ext uri="{FF2B5EF4-FFF2-40B4-BE49-F238E27FC236}">
                  <a16:creationId xmlns:a16="http://schemas.microsoft.com/office/drawing/2014/main" xmlns="" id="{DE4C4D7C-4DDC-F942-9658-43B437E648EE}"/>
                </a:ext>
              </a:extLst>
            </p:cNvPr>
            <p:cNvSpPr>
              <a:spLocks noChangeArrowheads="1"/>
            </p:cNvSpPr>
            <p:nvPr/>
          </p:nvSpPr>
          <p:spPr bwMode="auto">
            <a:xfrm>
              <a:off x="8167910" y="5171192"/>
              <a:ext cx="1151758" cy="1145557"/>
            </a:xfrm>
            <a:prstGeom prst="ellipse">
              <a:avLst/>
            </a:prstGeom>
            <a:solidFill>
              <a:srgbClr val="E71C57">
                <a:alpha val="53000"/>
              </a:srgbClr>
            </a:solidFill>
            <a:ln w="28575" cap="rnd" cmpd="sng" algn="ctr">
              <a:solidFill>
                <a:srgbClr val="FF000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~10K</a:t>
              </a:r>
            </a:p>
          </p:txBody>
        </p:sp>
      </p:grpSp>
      <p:sp>
        <p:nvSpPr>
          <p:cNvPr id="81" name="右弧形箭头 80">
            <a:extLst>
              <a:ext uri="{FF2B5EF4-FFF2-40B4-BE49-F238E27FC236}">
                <a16:creationId xmlns:a16="http://schemas.microsoft.com/office/drawing/2014/main" xmlns="" id="{5CEE701C-58FC-CC40-89D4-C03E6DFFEDAD}"/>
              </a:ext>
            </a:extLst>
          </p:cNvPr>
          <p:cNvSpPr/>
          <p:nvPr/>
        </p:nvSpPr>
        <p:spPr>
          <a:xfrm rot="6453265">
            <a:off x="5787692" y="3489894"/>
            <a:ext cx="204725" cy="1706413"/>
          </a:xfrm>
          <a:prstGeom prst="curvedRightArrow">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black"/>
              </a:solidFill>
            </a:endParaRPr>
          </a:p>
        </p:txBody>
      </p:sp>
      <p:grpSp>
        <p:nvGrpSpPr>
          <p:cNvPr id="82" name="组合 81">
            <a:extLst>
              <a:ext uri="{FF2B5EF4-FFF2-40B4-BE49-F238E27FC236}">
                <a16:creationId xmlns:a16="http://schemas.microsoft.com/office/drawing/2014/main" xmlns="" id="{16D0D689-3834-9A4F-8BF7-164E31A2D1FF}"/>
              </a:ext>
            </a:extLst>
          </p:cNvPr>
          <p:cNvGrpSpPr/>
          <p:nvPr/>
        </p:nvGrpSpPr>
        <p:grpSpPr>
          <a:xfrm>
            <a:off x="5434222" y="3189728"/>
            <a:ext cx="1617266" cy="978176"/>
            <a:chOff x="6620798" y="3244326"/>
            <a:chExt cx="1944964" cy="1168063"/>
          </a:xfrm>
        </p:grpSpPr>
        <p:sp>
          <p:nvSpPr>
            <p:cNvPr id="83" name="圆角矩形 82">
              <a:extLst>
                <a:ext uri="{FF2B5EF4-FFF2-40B4-BE49-F238E27FC236}">
                  <a16:creationId xmlns:a16="http://schemas.microsoft.com/office/drawing/2014/main" xmlns="" id="{4FDF5ABA-8E6E-7E45-8BDF-B79D95277C62}"/>
                </a:ext>
              </a:extLst>
            </p:cNvPr>
            <p:cNvSpPr/>
            <p:nvPr/>
          </p:nvSpPr>
          <p:spPr>
            <a:xfrm>
              <a:off x="6635300" y="3244326"/>
              <a:ext cx="1930462" cy="961780"/>
            </a:xfrm>
            <a:prstGeom prst="round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sz="1500" dirty="0">
                <a:solidFill>
                  <a:srgbClr val="4472C4">
                    <a:lumMod val="50000"/>
                  </a:srgbClr>
                </a:solidFill>
              </a:endParaRPr>
            </a:p>
          </p:txBody>
        </p:sp>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xmlns="" id="{5C4B52D1-0B8B-3549-BCA6-5BEACDAF73B5}"/>
                    </a:ext>
                  </a:extLst>
                </p:cNvPr>
                <p:cNvSpPr txBox="1"/>
                <p:nvPr/>
              </p:nvSpPr>
              <p:spPr>
                <a:xfrm>
                  <a:off x="6620798" y="3304393"/>
                  <a:ext cx="1900793" cy="1107996"/>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00B050"/>
                      </a:solidFill>
                      <a:latin typeface="Calibri" panose="020F0502020204030204"/>
                      <a:ea typeface="DengXian" charset="-122"/>
                      <a:cs typeface=""/>
                    </a:rPr>
                    <a:t>Physically-based Data Augmenting</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to</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expand</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the</a:t>
                  </a:r>
                  <a:r>
                    <a:rPr kumimoji="1" lang="zh-CN" altLang="en-US" dirty="0">
                      <a:solidFill>
                        <a:srgbClr val="00B050"/>
                      </a:solidFill>
                      <a:latin typeface="Calibri" panose="020F0502020204030204"/>
                      <a:ea typeface="DengXian" charset="-122"/>
                      <a:cs typeface=""/>
                    </a:rPr>
                    <a:t> </a:t>
                  </a:r>
                  <a14:m>
                    <m:oMath xmlns:m="http://schemas.openxmlformats.org/officeDocument/2006/math">
                      <m:r>
                        <a:rPr kumimoji="1" lang="en-US" altLang="zh-CN" i="1">
                          <a:solidFill>
                            <a:srgbClr val="00B050"/>
                          </a:solidFill>
                          <a:latin typeface="Cambria Math" charset="0"/>
                          <a:ea typeface="Cambria Math" charset="0"/>
                          <a:cs typeface="Cambria Math" charset="0"/>
                        </a:rPr>
                        <m:t>∆ </m:t>
                      </m:r>
                    </m:oMath>
                  </a14:m>
                  <a:r>
                    <a:rPr kumimoji="1" lang="en-US" altLang="zh-CN" dirty="0">
                      <a:solidFill>
                        <a:srgbClr val="00B050"/>
                      </a:solidFill>
                      <a:latin typeface="Calibri" panose="020F0502020204030204"/>
                      <a:ea typeface="DengXian" charset="-122"/>
                      <a:cs typeface=""/>
                    </a:rPr>
                    <a:t>BA</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set</a:t>
                  </a:r>
                </a:p>
              </p:txBody>
            </p:sp>
          </mc:Choice>
          <mc:Fallback xmlns="">
            <p:sp>
              <p:nvSpPr>
                <p:cNvPr id="84" name="文本框 83">
                  <a:extLst>
                    <a:ext uri="{FF2B5EF4-FFF2-40B4-BE49-F238E27FC236}">
                      <a16:creationId xmlns:a16="http://schemas.microsoft.com/office/drawing/2014/main" id="{5C4B52D1-0B8B-3549-BCA6-5BEACDAF73B5}"/>
                    </a:ext>
                  </a:extLst>
                </p:cNvPr>
                <p:cNvSpPr txBox="1">
                  <a:spLocks noRot="1" noChangeAspect="1" noMove="1" noResize="1" noEditPoints="1" noAdjustHandles="1" noChangeArrowheads="1" noChangeShapeType="1" noTextEdit="1"/>
                </p:cNvSpPr>
                <p:nvPr/>
              </p:nvSpPr>
              <p:spPr>
                <a:xfrm>
                  <a:off x="6620798" y="3304392"/>
                  <a:ext cx="1900793" cy="830997"/>
                </a:xfrm>
                <a:prstGeom prst="rect">
                  <a:avLst/>
                </a:prstGeom>
                <a:blipFill>
                  <a:blip r:embed="rId7"/>
                  <a:stretch>
                    <a:fillRect l="-1333" t="-1493" r="-667" b="-5970"/>
                  </a:stretch>
                </a:blipFill>
              </p:spPr>
              <p:txBody>
                <a:bodyPr/>
                <a:lstStyle/>
                <a:p>
                  <a:r>
                    <a:rPr lang="zh-CN" altLang="en-US">
                      <a:noFill/>
                    </a:rPr>
                    <a:t> </a:t>
                  </a:r>
                </a:p>
              </p:txBody>
            </p:sp>
          </mc:Fallback>
        </mc:AlternateContent>
      </p:grpSp>
      <p:sp>
        <p:nvSpPr>
          <p:cNvPr id="86" name="右箭头 85">
            <a:extLst>
              <a:ext uri="{FF2B5EF4-FFF2-40B4-BE49-F238E27FC236}">
                <a16:creationId xmlns:a16="http://schemas.microsoft.com/office/drawing/2014/main" xmlns="" id="{F734E64E-BC08-6248-9196-D12DA607AC2F}"/>
              </a:ext>
            </a:extLst>
          </p:cNvPr>
          <p:cNvSpPr/>
          <p:nvPr/>
        </p:nvSpPr>
        <p:spPr>
          <a:xfrm>
            <a:off x="6164105" y="4902794"/>
            <a:ext cx="418565" cy="178218"/>
          </a:xfrm>
          <a:prstGeom prst="rightArrow">
            <a:avLst/>
          </a:prstGeom>
          <a:solidFill>
            <a:srgbClr val="00B050">
              <a:alpha val="7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88" name="文本框 87">
            <a:extLst>
              <a:ext uri="{FF2B5EF4-FFF2-40B4-BE49-F238E27FC236}">
                <a16:creationId xmlns:a16="http://schemas.microsoft.com/office/drawing/2014/main" xmlns="" id="{E7400F73-ADC8-CA48-A46C-855E03544F85}"/>
              </a:ext>
            </a:extLst>
          </p:cNvPr>
          <p:cNvSpPr txBox="1"/>
          <p:nvPr/>
        </p:nvSpPr>
        <p:spPr>
          <a:xfrm>
            <a:off x="5903809" y="5099009"/>
            <a:ext cx="940240" cy="253916"/>
          </a:xfrm>
          <a:prstGeom prst="rect">
            <a:avLst/>
          </a:prstGeom>
          <a:noFill/>
        </p:spPr>
        <p:txBody>
          <a:bodyPr wrap="square" rtlCol="0">
            <a:spAutoFit/>
          </a:bodyPr>
          <a:lstStyle/>
          <a:p>
            <a:pPr algn="ctr" fontAlgn="auto">
              <a:spcBef>
                <a:spcPts val="0"/>
              </a:spcBef>
              <a:spcAft>
                <a:spcPts val="0"/>
              </a:spcAft>
            </a:pPr>
            <a:r>
              <a:rPr kumimoji="1" lang="en-US" altLang="zh-CN" sz="1050" dirty="0">
                <a:solidFill>
                  <a:srgbClr val="00B050"/>
                </a:solidFill>
                <a:latin typeface="Calibri" panose="020F0502020204030204"/>
                <a:ea typeface="DengXian" charset="-122"/>
                <a:cs typeface=""/>
              </a:rPr>
              <a:t>Docking</a:t>
            </a:r>
            <a:r>
              <a:rPr kumimoji="1" lang="zh-CN" altLang="en-US" sz="1050" dirty="0">
                <a:solidFill>
                  <a:srgbClr val="00B050"/>
                </a:solidFill>
                <a:latin typeface="Calibri" panose="020F0502020204030204"/>
                <a:ea typeface="DengXian" charset="-122"/>
                <a:cs typeface=""/>
              </a:rPr>
              <a:t> </a:t>
            </a:r>
            <a:endParaRPr kumimoji="1" lang="en-US" altLang="zh-CN" sz="1050" dirty="0">
              <a:solidFill>
                <a:srgbClr val="00B050"/>
              </a:solidFill>
              <a:latin typeface="Calibri" panose="020F0502020204030204"/>
              <a:ea typeface="DengXian" charset="-122"/>
              <a:cs typeface=""/>
            </a:endParaRPr>
          </a:p>
        </p:txBody>
      </p:sp>
      <p:cxnSp>
        <p:nvCxnSpPr>
          <p:cNvPr id="90" name="直线连接符 89">
            <a:extLst>
              <a:ext uri="{FF2B5EF4-FFF2-40B4-BE49-F238E27FC236}">
                <a16:creationId xmlns:a16="http://schemas.microsoft.com/office/drawing/2014/main" xmlns="" id="{BE3513CE-0B7A-BE4A-BEAF-1417B5F03C40}"/>
              </a:ext>
            </a:extLst>
          </p:cNvPr>
          <p:cNvCxnSpPr>
            <a:cxnSpLocks/>
          </p:cNvCxnSpPr>
          <p:nvPr/>
        </p:nvCxnSpPr>
        <p:spPr>
          <a:xfrm>
            <a:off x="4587895" y="1959412"/>
            <a:ext cx="0" cy="1965912"/>
          </a:xfrm>
          <a:prstGeom prst="line">
            <a:avLst/>
          </a:prstGeom>
          <a:ln/>
        </p:spPr>
        <p:style>
          <a:lnRef idx="3">
            <a:schemeClr val="accent3"/>
          </a:lnRef>
          <a:fillRef idx="0">
            <a:schemeClr val="accent3"/>
          </a:fillRef>
          <a:effectRef idx="2">
            <a:schemeClr val="accent3"/>
          </a:effectRef>
          <a:fontRef idx="minor">
            <a:schemeClr val="tx1"/>
          </a:fontRef>
        </p:style>
      </p:cxnSp>
      <p:sp>
        <p:nvSpPr>
          <p:cNvPr id="46" name="矩形 45">
            <a:extLst>
              <a:ext uri="{FF2B5EF4-FFF2-40B4-BE49-F238E27FC236}">
                <a16:creationId xmlns:a16="http://schemas.microsoft.com/office/drawing/2014/main" xmlns="" id="{78F493A8-5D37-C54E-ADC1-83BDE996AA3A}"/>
              </a:ext>
            </a:extLst>
          </p:cNvPr>
          <p:cNvSpPr/>
          <p:nvPr/>
        </p:nvSpPr>
        <p:spPr>
          <a:xfrm rot="16200000">
            <a:off x="-127596" y="3588645"/>
            <a:ext cx="686598" cy="276999"/>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amount</a:t>
            </a:r>
            <a:endParaRPr kumimoji="1" lang="zh-CN" altLang="en-US" dirty="0">
              <a:solidFill>
                <a:prstClr val="black"/>
              </a:solidFill>
              <a:latin typeface="Calibri" panose="020F0502020204030204"/>
              <a:ea typeface="DengXian" charset="-122"/>
              <a:cs typeface=""/>
            </a:endParaRPr>
          </a:p>
        </p:txBody>
      </p:sp>
      <p:sp>
        <p:nvSpPr>
          <p:cNvPr id="47" name="矩形 46">
            <a:extLst>
              <a:ext uri="{FF2B5EF4-FFF2-40B4-BE49-F238E27FC236}">
                <a16:creationId xmlns:a16="http://schemas.microsoft.com/office/drawing/2014/main" xmlns="" id="{49732568-B85C-484C-BACF-7096B9575210}"/>
              </a:ext>
            </a:extLst>
          </p:cNvPr>
          <p:cNvSpPr/>
          <p:nvPr/>
        </p:nvSpPr>
        <p:spPr>
          <a:xfrm>
            <a:off x="1509731" y="5406166"/>
            <a:ext cx="478016" cy="276999"/>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time</a:t>
            </a:r>
            <a:endParaRPr kumimoji="1" lang="zh-CN" altLang="en-US" dirty="0">
              <a:solidFill>
                <a:prstClr val="black"/>
              </a:solidFill>
              <a:latin typeface="Calibri" panose="020F0502020204030204"/>
              <a:ea typeface="DengXian" charset="-122"/>
              <a:cs typeface=""/>
            </a:endParaRPr>
          </a:p>
        </p:txBody>
      </p:sp>
      <p:sp>
        <p:nvSpPr>
          <p:cNvPr id="62" name="矩形 61">
            <a:extLst>
              <a:ext uri="{FF2B5EF4-FFF2-40B4-BE49-F238E27FC236}">
                <a16:creationId xmlns:a16="http://schemas.microsoft.com/office/drawing/2014/main" xmlns="" id="{701E57AB-A803-D94E-9679-7EE10BD68168}"/>
              </a:ext>
            </a:extLst>
          </p:cNvPr>
          <p:cNvSpPr/>
          <p:nvPr/>
        </p:nvSpPr>
        <p:spPr>
          <a:xfrm>
            <a:off x="3302277" y="5429305"/>
            <a:ext cx="396262" cy="219291"/>
          </a:xfrm>
          <a:prstGeom prst="rect">
            <a:avLst/>
          </a:prstGeom>
        </p:spPr>
        <p:txBody>
          <a:bodyPr wrap="none">
            <a:spAutoFit/>
          </a:bodyPr>
          <a:lstStyle/>
          <a:p>
            <a:pPr fontAlgn="auto">
              <a:spcBef>
                <a:spcPts val="0"/>
              </a:spcBef>
              <a:spcAft>
                <a:spcPts val="0"/>
              </a:spcAft>
            </a:pPr>
            <a:r>
              <a:rPr kumimoji="1" lang="en-US" altLang="zh-CN" sz="825" b="0" dirty="0">
                <a:solidFill>
                  <a:prstClr val="black"/>
                </a:solidFill>
                <a:latin typeface="Calibri" panose="020F0502020204030204"/>
                <a:ea typeface="DengXian" charset="-122"/>
                <a:cs typeface=""/>
              </a:rPr>
              <a:t>2019</a:t>
            </a:r>
            <a:endParaRPr kumimoji="1" lang="zh-CN" altLang="en-US" sz="825" b="0" dirty="0">
              <a:solidFill>
                <a:prstClr val="black"/>
              </a:solidFill>
              <a:latin typeface="Calibri" panose="020F0502020204030204"/>
              <a:ea typeface="DengXian" charset="-122"/>
              <a:cs typeface=""/>
            </a:endParaRPr>
          </a:p>
        </p:txBody>
      </p:sp>
      <p:sp>
        <p:nvSpPr>
          <p:cNvPr id="77" name="矩形 76">
            <a:extLst>
              <a:ext uri="{FF2B5EF4-FFF2-40B4-BE49-F238E27FC236}">
                <a16:creationId xmlns:a16="http://schemas.microsoft.com/office/drawing/2014/main" xmlns="" id="{D1D255F3-AAB3-C64C-B05E-B597025C412D}"/>
              </a:ext>
            </a:extLst>
          </p:cNvPr>
          <p:cNvSpPr/>
          <p:nvPr/>
        </p:nvSpPr>
        <p:spPr>
          <a:xfrm>
            <a:off x="2473627" y="5429305"/>
            <a:ext cx="396262" cy="219291"/>
          </a:xfrm>
          <a:prstGeom prst="rect">
            <a:avLst/>
          </a:prstGeom>
        </p:spPr>
        <p:txBody>
          <a:bodyPr wrap="none">
            <a:spAutoFit/>
          </a:bodyPr>
          <a:lstStyle/>
          <a:p>
            <a:pPr fontAlgn="auto">
              <a:spcBef>
                <a:spcPts val="0"/>
              </a:spcBef>
              <a:spcAft>
                <a:spcPts val="0"/>
              </a:spcAft>
            </a:pPr>
            <a:r>
              <a:rPr kumimoji="1" lang="en-US" altLang="zh-CN" sz="825" b="0" dirty="0">
                <a:solidFill>
                  <a:prstClr val="black"/>
                </a:solidFill>
                <a:latin typeface="Calibri" panose="020F0502020204030204"/>
                <a:ea typeface="DengXian" charset="-122"/>
                <a:cs typeface=""/>
              </a:rPr>
              <a:t>2015</a:t>
            </a:r>
            <a:endParaRPr kumimoji="1" lang="zh-CN" altLang="en-US" sz="825" b="0" dirty="0">
              <a:solidFill>
                <a:prstClr val="black"/>
              </a:solidFill>
              <a:latin typeface="Calibri" panose="020F0502020204030204"/>
              <a:ea typeface="DengXian" charset="-122"/>
              <a:cs typeface=""/>
            </a:endParaRPr>
          </a:p>
        </p:txBody>
      </p:sp>
      <p:sp>
        <p:nvSpPr>
          <p:cNvPr id="48"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10022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50204" y="-493143"/>
            <a:ext cx="1948070" cy="461665"/>
          </a:xfrm>
          <a:prstGeom prst="rect">
            <a:avLst/>
          </a:prstGeom>
          <a:solidFill>
            <a:schemeClr val="accent6"/>
          </a:solidFill>
          <a:ln>
            <a:solidFill>
              <a:schemeClr val="bg1"/>
            </a:solidFill>
          </a:ln>
        </p:spPr>
        <p:txBody>
          <a:bodyPr wrap="square" rtlCol="0">
            <a:spAutoFit/>
          </a:bodyPr>
          <a:lstStyle/>
          <a:p>
            <a:r>
              <a:rPr lang="en-US" sz="2400" dirty="0">
                <a:solidFill>
                  <a:schemeClr val="bg2">
                    <a:lumMod val="20000"/>
                    <a:lumOff val="80000"/>
                  </a:schemeClr>
                </a:solidFill>
              </a:rPr>
              <a:t>JW to fix</a:t>
            </a:r>
          </a:p>
        </p:txBody>
      </p:sp>
      <p:pic>
        <p:nvPicPr>
          <p:cNvPr id="15" name="图片 72">
            <a:extLst>
              <a:ext uri="{FF2B5EF4-FFF2-40B4-BE49-F238E27FC236}">
                <a16:creationId xmlns:a16="http://schemas.microsoft.com/office/drawing/2014/main" xmlns="" id="{0E21D8B4-F0EF-6547-9D39-C604F8F83798}"/>
              </a:ext>
            </a:extLst>
          </p:cNvPr>
          <p:cNvPicPr/>
          <p:nvPr/>
        </p:nvPicPr>
        <p:blipFill>
          <a:blip r:embed="rId2">
            <a:extLst>
              <a:ext uri="{28A0092B-C50C-407E-A947-70E740481C1C}">
                <a14:useLocalDpi xmlns:a14="http://schemas.microsoft.com/office/drawing/2010/main" val="0"/>
              </a:ext>
            </a:extLst>
          </a:blip>
          <a:stretch>
            <a:fillRect/>
          </a:stretch>
        </p:blipFill>
        <p:spPr>
          <a:xfrm>
            <a:off x="0" y="371014"/>
            <a:ext cx="8729180" cy="6486986"/>
          </a:xfrm>
          <a:prstGeom prst="rect">
            <a:avLst/>
          </a:prstGeom>
        </p:spPr>
      </p:pic>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0" y="0"/>
            <a:ext cx="9143999" cy="503583"/>
          </a:xfrm>
        </p:spPr>
        <p:txBody>
          <a:bodyPr>
            <a:normAutofit/>
          </a:bodyPr>
          <a:lstStyle/>
          <a:p>
            <a:r>
              <a:rPr lang="en-US" sz="1800" dirty="0"/>
              <a:t>Framework for </a:t>
            </a:r>
            <a:r>
              <a:rPr lang="en-US" sz="1800" dirty="0" err="1"/>
              <a:t>GenoDock</a:t>
            </a:r>
            <a:r>
              <a:rPr lang="en-US" sz="1800" dirty="0"/>
              <a:t>: from Dataset Preparation to Model Construction</a:t>
            </a:r>
          </a:p>
        </p:txBody>
      </p:sp>
      <p:sp>
        <p:nvSpPr>
          <p:cNvPr id="16" name="页脚占位符 3">
            <a:extLst>
              <a:ext uri="{FF2B5EF4-FFF2-40B4-BE49-F238E27FC236}">
                <a16:creationId xmlns:a16="http://schemas.microsoft.com/office/drawing/2014/main" xmlns="" id="{6757E5B7-4B2E-CB49-A971-081A7338C36D}"/>
              </a:ext>
            </a:extLst>
          </p:cNvPr>
          <p:cNvSpPr txBox="1">
            <a:spLocks/>
          </p:cNvSpPr>
          <p:nvPr/>
        </p:nvSpPr>
        <p:spPr>
          <a:xfrm rot="16200000">
            <a:off x="6964810" y="990753"/>
            <a:ext cx="4114800" cy="337089"/>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a:lstStyle>
          <a:p>
            <a:r>
              <a:rPr lang="en-US">
                <a:solidFill>
                  <a:prstClr val="black">
                    <a:tint val="75000"/>
                  </a:prstClr>
                </a:solidFill>
              </a:rPr>
              <a:t>Wang et al. Structure, 2019</a:t>
            </a:r>
            <a:endParaRPr lang="en-US" dirty="0">
              <a:solidFill>
                <a:prstClr val="black">
                  <a:tint val="75000"/>
                </a:prstClr>
              </a:solidFill>
            </a:endParaRPr>
          </a:p>
        </p:txBody>
      </p:sp>
    </p:spTree>
    <p:extLst>
      <p:ext uri="{BB962C8B-B14F-4D97-AF65-F5344CB8AC3E}">
        <p14:creationId xmlns:p14="http://schemas.microsoft.com/office/powerpoint/2010/main" val="198687000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A57FC2F-D78F-1848-959A-4CFBB77946DB}"/>
              </a:ext>
            </a:extLst>
          </p:cNvPr>
          <p:cNvSpPr/>
          <p:nvPr/>
        </p:nvSpPr>
        <p:spPr>
          <a:xfrm>
            <a:off x="4254884" y="4369783"/>
            <a:ext cx="1899703" cy="1048976"/>
          </a:xfrm>
          <a:prstGeom prst="rect">
            <a:avLst/>
          </a:prstGeom>
          <a:solidFill>
            <a:schemeClr val="accent5">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 name="矩形 3">
            <a:extLst>
              <a:ext uri="{FF2B5EF4-FFF2-40B4-BE49-F238E27FC236}">
                <a16:creationId xmlns:a16="http://schemas.microsoft.com/office/drawing/2014/main" xmlns="" id="{B107B5EE-7609-5D41-A2CD-C945CAA0C4C0}"/>
              </a:ext>
            </a:extLst>
          </p:cNvPr>
          <p:cNvSpPr/>
          <p:nvPr/>
        </p:nvSpPr>
        <p:spPr>
          <a:xfrm>
            <a:off x="4256033" y="3976198"/>
            <a:ext cx="1899703" cy="190312"/>
          </a:xfrm>
          <a:prstGeom prst="rect">
            <a:avLst/>
          </a:prstGeom>
          <a:solidFill>
            <a:srgbClr val="F4C6E0">
              <a:alpha val="2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2" name="幻灯片编号占位符 1"/>
          <p:cNvSpPr>
            <a:spLocks noGrp="1"/>
          </p:cNvSpPr>
          <p:nvPr>
            <p:ph type="sldNum" sz="quarter" idx="12"/>
          </p:nvPr>
        </p:nvSpPr>
        <p:spPr>
          <a:xfrm>
            <a:off x="6519641" y="6410891"/>
            <a:ext cx="2057400" cy="273844"/>
          </a:xfrm>
        </p:spPr>
        <p:txBody>
          <a:bodyPr/>
          <a:lstStyle/>
          <a:p>
            <a:fld id="{30B938F4-FFEC-BA46-B3EB-1F4154EFE73A}" type="slidenum">
              <a:rPr lang="en-US" smtClean="0">
                <a:solidFill>
                  <a:prstClr val="black">
                    <a:tint val="75000"/>
                  </a:prstClr>
                </a:solidFill>
              </a:rPr>
              <a:pPr/>
              <a:t>45</a:t>
            </a:fld>
            <a:endParaRPr lang="en-US" dirty="0">
              <a:solidFill>
                <a:prstClr val="black">
                  <a:tint val="75000"/>
                </a:prstClr>
              </a:solidFill>
            </a:endParaRPr>
          </a:p>
        </p:txBody>
      </p:sp>
      <p:cxnSp>
        <p:nvCxnSpPr>
          <p:cNvPr id="13" name="直线连接符 12">
            <a:extLst>
              <a:ext uri="{FF2B5EF4-FFF2-40B4-BE49-F238E27FC236}">
                <a16:creationId xmlns:a16="http://schemas.microsoft.com/office/drawing/2014/main" xmlns="" id="{64FDFC13-520B-0D41-B2BC-51412476B76B}"/>
              </a:ext>
            </a:extLst>
          </p:cNvPr>
          <p:cNvCxnSpPr/>
          <p:nvPr/>
        </p:nvCxnSpPr>
        <p:spPr>
          <a:xfrm>
            <a:off x="66998" y="1037901"/>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4" name="文本框 13">
            <a:extLst>
              <a:ext uri="{FF2B5EF4-FFF2-40B4-BE49-F238E27FC236}">
                <a16:creationId xmlns:a16="http://schemas.microsoft.com/office/drawing/2014/main" xmlns="" id="{551A61B0-8433-564C-BB10-FB4D7CCFFA88}"/>
              </a:ext>
            </a:extLst>
          </p:cNvPr>
          <p:cNvSpPr txBox="1"/>
          <p:nvPr/>
        </p:nvSpPr>
        <p:spPr>
          <a:xfrm>
            <a:off x="0" y="494348"/>
            <a:ext cx="9411987" cy="338554"/>
          </a:xfrm>
          <a:prstGeom prst="rect">
            <a:avLst/>
          </a:prstGeom>
          <a:noFill/>
        </p:spPr>
        <p:txBody>
          <a:bodyPr wrap="square" rtlCol="0">
            <a:spAutoFit/>
          </a:bodyPr>
          <a:lstStyle/>
          <a:p>
            <a:pPr fontAlgn="auto">
              <a:spcBef>
                <a:spcPts val="0"/>
              </a:spcBef>
              <a:spcAft>
                <a:spcPts val="0"/>
              </a:spcAft>
            </a:pPr>
            <a:r>
              <a:rPr kumimoji="1" lang="en-US" altLang="zh-CN" sz="1600" dirty="0">
                <a:solidFill>
                  <a:prstClr val="black"/>
                </a:solidFill>
                <a:latin typeface="Helvetica" pitchFamily="2" charset="0"/>
                <a:ea typeface="DengXian" charset="-122"/>
                <a:cs typeface=""/>
              </a:rPr>
              <a:t>3 Feature Groups as Predictor, with 4 Application Cases Based on Info Availability </a:t>
            </a:r>
            <a:endParaRPr kumimoji="1" lang="zh-CN" altLang="en-US" sz="1600" dirty="0">
              <a:solidFill>
                <a:prstClr val="black"/>
              </a:solidFill>
              <a:latin typeface="Helvetica" pitchFamily="2" charset="0"/>
              <a:ea typeface="DengXian" charset="-122"/>
              <a:cs typeface=""/>
            </a:endParaRPr>
          </a:p>
        </p:txBody>
      </p:sp>
      <p:cxnSp>
        <p:nvCxnSpPr>
          <p:cNvPr id="27" name="直线连接符 26">
            <a:extLst>
              <a:ext uri="{FF2B5EF4-FFF2-40B4-BE49-F238E27FC236}">
                <a16:creationId xmlns:a16="http://schemas.microsoft.com/office/drawing/2014/main" xmlns="" id="{04A18555-9634-1942-9C97-B29D1FCAC99A}"/>
              </a:ext>
            </a:extLst>
          </p:cNvPr>
          <p:cNvCxnSpPr/>
          <p:nvPr/>
        </p:nvCxnSpPr>
        <p:spPr>
          <a:xfrm>
            <a:off x="137161" y="3429000"/>
            <a:ext cx="8435714" cy="0"/>
          </a:xfrm>
          <a:prstGeom prst="line">
            <a:avLst/>
          </a:prstGeom>
          <a:ln w="47625"/>
        </p:spPr>
        <p:style>
          <a:lnRef idx="3">
            <a:schemeClr val="accent3"/>
          </a:lnRef>
          <a:fillRef idx="0">
            <a:schemeClr val="accent3"/>
          </a:fillRef>
          <a:effectRef idx="2">
            <a:schemeClr val="accent3"/>
          </a:effectRef>
          <a:fontRef idx="minor">
            <a:schemeClr val="tx1"/>
          </a:fontRef>
        </p:style>
      </p:cxnSp>
      <p:sp>
        <p:nvSpPr>
          <p:cNvPr id="11" name="文本框 10"/>
          <p:cNvSpPr txBox="1"/>
          <p:nvPr/>
        </p:nvSpPr>
        <p:spPr>
          <a:xfrm>
            <a:off x="4284855" y="3791614"/>
            <a:ext cx="1941494" cy="1754326"/>
          </a:xfrm>
          <a:prstGeom prst="rect">
            <a:avLst/>
          </a:prstGeom>
          <a:noFill/>
        </p:spPr>
        <p:txBody>
          <a:bodyPr wrap="none" rtlCol="0">
            <a:spAutoFit/>
          </a:bodyPr>
          <a:lstStyle/>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Structure + Ligand</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Structure</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Ligand </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only</a:t>
            </a:r>
          </a:p>
        </p:txBody>
      </p:sp>
      <p:sp>
        <p:nvSpPr>
          <p:cNvPr id="19" name="左大括号 18"/>
          <p:cNvSpPr/>
          <p:nvPr/>
        </p:nvSpPr>
        <p:spPr>
          <a:xfrm>
            <a:off x="4073004" y="4057398"/>
            <a:ext cx="183029" cy="1280160"/>
          </a:xfrm>
          <a:prstGeom prst="leftBrac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sp>
        <p:nvSpPr>
          <p:cNvPr id="29" name="ee4pHeader1">
            <a:extLst>
              <a:ext uri="{FF2B5EF4-FFF2-40B4-BE49-F238E27FC236}">
                <a16:creationId xmlns:a16="http://schemas.microsoft.com/office/drawing/2014/main" xmlns="" id="{49ECA0CE-BC86-BB46-A97A-56F26FC50F06}"/>
              </a:ext>
            </a:extLst>
          </p:cNvPr>
          <p:cNvSpPr>
            <a:spLocks noChangeArrowheads="1"/>
          </p:cNvSpPr>
          <p:nvPr>
            <p:custDataLst>
              <p:tags r:id="rId1"/>
            </p:custDataLst>
          </p:nvPr>
        </p:nvSpPr>
        <p:spPr bwMode="gray">
          <a:xfrm>
            <a:off x="241326" y="4117246"/>
            <a:ext cx="1515251" cy="1125071"/>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algn="ctr" eaLnBrk="0" fontAlgn="auto" hangingPunct="0">
              <a:spcBef>
                <a:spcPts val="0"/>
              </a:spcBef>
              <a:spcAft>
                <a:spcPts val="0"/>
              </a:spcAft>
            </a:pPr>
            <a:r>
              <a:rPr kumimoji="1" lang="en-US" altLang="zh-CN" b="0" dirty="0">
                <a:solidFill>
                  <a:prstClr val="white"/>
                </a:solidFill>
                <a:latin typeface="Calibri" panose="020F0502020204030204"/>
                <a:ea typeface="DengXian" charset="-122"/>
                <a:cs typeface=""/>
              </a:rPr>
              <a:t>Will SNV of interest disrupt protein-ligand binding</a:t>
            </a:r>
            <a:r>
              <a:rPr lang="en-US" i="1" dirty="0">
                <a:solidFill>
                  <a:prstClr val="white"/>
                </a:solidFill>
                <a:latin typeface="Calibri" panose="020F0502020204030204"/>
                <a:ea typeface=""/>
                <a:cs typeface=""/>
                <a:sym typeface="Trebuchet MS" panose="020B0603020202020204" pitchFamily="34" charset="0"/>
              </a:rPr>
              <a:t>  </a:t>
            </a:r>
          </a:p>
        </p:txBody>
      </p:sp>
      <p:grpSp>
        <p:nvGrpSpPr>
          <p:cNvPr id="33" name="组合 32">
            <a:extLst>
              <a:ext uri="{FF2B5EF4-FFF2-40B4-BE49-F238E27FC236}">
                <a16:creationId xmlns:a16="http://schemas.microsoft.com/office/drawing/2014/main" xmlns="" id="{602EC009-7DD9-5C43-B301-2F5B0EEBE6A9}"/>
              </a:ext>
            </a:extLst>
          </p:cNvPr>
          <p:cNvGrpSpPr/>
          <p:nvPr/>
        </p:nvGrpSpPr>
        <p:grpSpPr>
          <a:xfrm>
            <a:off x="2009236" y="4176368"/>
            <a:ext cx="2388382" cy="852895"/>
            <a:chOff x="3098457" y="1389521"/>
            <a:chExt cx="3184509" cy="1137193"/>
          </a:xfrm>
        </p:grpSpPr>
        <p:sp>
          <p:nvSpPr>
            <p:cNvPr id="25" name="矩形 24">
              <a:extLst>
                <a:ext uri="{FF2B5EF4-FFF2-40B4-BE49-F238E27FC236}">
                  <a16:creationId xmlns:a16="http://schemas.microsoft.com/office/drawing/2014/main" xmlns="" id="{4AA95AA3-67D3-5046-8953-76B714E43FD6}"/>
                </a:ext>
              </a:extLst>
            </p:cNvPr>
            <p:cNvSpPr/>
            <p:nvPr/>
          </p:nvSpPr>
          <p:spPr>
            <a:xfrm>
              <a:off x="3467561" y="1572606"/>
              <a:ext cx="2815405" cy="954108"/>
            </a:xfrm>
            <a:prstGeom prst="rect">
              <a:avLst/>
            </a:prstGeom>
          </p:spPr>
          <p:txBody>
            <a:bodyPr wrap="squar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 random forest model trained based on information available</a:t>
              </a:r>
              <a:endParaRPr kumimoji="1" lang="zh-CN" altLang="en-US" sz="1350" dirty="0">
                <a:solidFill>
                  <a:prstClr val="black"/>
                </a:solidFill>
                <a:latin typeface="Calibri" panose="020F0502020204030204"/>
                <a:ea typeface="DengXian" charset="-122"/>
                <a:cs typeface=""/>
              </a:endParaRPr>
            </a:p>
          </p:txBody>
        </p:sp>
        <p:sp>
          <p:nvSpPr>
            <p:cNvPr id="31" name="Oval 113">
              <a:extLst>
                <a:ext uri="{FF2B5EF4-FFF2-40B4-BE49-F238E27FC236}">
                  <a16:creationId xmlns:a16="http://schemas.microsoft.com/office/drawing/2014/main" xmlns="" id="{DF7678A5-52F4-B041-AB14-F38BEABA3D95}"/>
                </a:ext>
              </a:extLst>
            </p:cNvPr>
            <p:cNvSpPr>
              <a:spLocks noChangeArrowheads="1"/>
            </p:cNvSpPr>
            <p:nvPr/>
          </p:nvSpPr>
          <p:spPr bwMode="auto">
            <a:xfrm>
              <a:off x="3098457" y="1389521"/>
              <a:ext cx="434361" cy="454771"/>
            </a:xfrm>
            <a:prstGeom prst="ellipse">
              <a:avLst/>
            </a:prstGeom>
            <a:solidFill>
              <a:schemeClr val="accent1">
                <a:lumMod val="75000"/>
                <a:alpha val="70000"/>
              </a:schemeClr>
            </a:solidFill>
            <a:ln w="28575" cap="rnd" cmpd="sng" algn="ctr">
              <a:solidFill>
                <a:schemeClr val="accent5">
                  <a:lumMod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4</a:t>
              </a:r>
            </a:p>
          </p:txBody>
        </p:sp>
      </p:grpSp>
      <p:grpSp>
        <p:nvGrpSpPr>
          <p:cNvPr id="6" name="组合 5">
            <a:extLst>
              <a:ext uri="{FF2B5EF4-FFF2-40B4-BE49-F238E27FC236}">
                <a16:creationId xmlns:a16="http://schemas.microsoft.com/office/drawing/2014/main" xmlns="" id="{DB4A25A3-DF50-2C44-B679-62146ADC2B47}"/>
              </a:ext>
            </a:extLst>
          </p:cNvPr>
          <p:cNvGrpSpPr/>
          <p:nvPr/>
        </p:nvGrpSpPr>
        <p:grpSpPr>
          <a:xfrm>
            <a:off x="241327" y="1550742"/>
            <a:ext cx="8331548" cy="1590497"/>
            <a:chOff x="432619" y="3861616"/>
            <a:chExt cx="11108731" cy="2120663"/>
          </a:xfrm>
        </p:grpSpPr>
        <p:grpSp>
          <p:nvGrpSpPr>
            <p:cNvPr id="16" name="组合 15">
              <a:extLst>
                <a:ext uri="{FF2B5EF4-FFF2-40B4-BE49-F238E27FC236}">
                  <a16:creationId xmlns:a16="http://schemas.microsoft.com/office/drawing/2014/main" xmlns="" id="{E7537CA9-5521-B343-B754-5D405FB47691}"/>
                </a:ext>
              </a:extLst>
            </p:cNvPr>
            <p:cNvGrpSpPr/>
            <p:nvPr/>
          </p:nvGrpSpPr>
          <p:grpSpPr>
            <a:xfrm>
              <a:off x="5679850" y="3861616"/>
              <a:ext cx="5861500" cy="2120663"/>
              <a:chOff x="1727304" y="3617036"/>
              <a:chExt cx="5861500" cy="2120663"/>
            </a:xfrm>
          </p:grpSpPr>
          <p:sp>
            <p:nvSpPr>
              <p:cNvPr id="5" name="圆角矩形 4">
                <a:extLst>
                  <a:ext uri="{FF2B5EF4-FFF2-40B4-BE49-F238E27FC236}">
                    <a16:creationId xmlns:a16="http://schemas.microsoft.com/office/drawing/2014/main" xmlns="" id="{410E4C91-114A-0C4B-BF25-6332407DF49F}"/>
                  </a:ext>
                </a:extLst>
              </p:cNvPr>
              <p:cNvSpPr/>
              <p:nvPr/>
            </p:nvSpPr>
            <p:spPr>
              <a:xfrm>
                <a:off x="1727304" y="4355205"/>
                <a:ext cx="1860827" cy="1382494"/>
              </a:xfrm>
              <a:prstGeom prst="roundRect">
                <a:avLst/>
              </a:prstGeom>
              <a:noFill/>
              <a:ln w="47625">
                <a:solidFill>
                  <a:schemeClr val="accent4">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Allele Frequency</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SIFT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PolyPhen-2</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GERP</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Germline/Somatic</a:t>
                </a:r>
                <a:endParaRPr kumimoji="1" lang="zh-CN" altLang="en-US" sz="1000" dirty="0">
                  <a:solidFill>
                    <a:srgbClr val="002060"/>
                  </a:solidFill>
                </a:endParaRPr>
              </a:p>
            </p:txBody>
          </p:sp>
          <p:sp>
            <p:nvSpPr>
              <p:cNvPr id="17" name="圆角矩形 16">
                <a:extLst>
                  <a:ext uri="{FF2B5EF4-FFF2-40B4-BE49-F238E27FC236}">
                    <a16:creationId xmlns:a16="http://schemas.microsoft.com/office/drawing/2014/main" xmlns="" id="{D96D7D1E-6073-254C-B578-178528EE4638}"/>
                  </a:ext>
                </a:extLst>
              </p:cNvPr>
              <p:cNvSpPr/>
              <p:nvPr/>
            </p:nvSpPr>
            <p:spPr>
              <a:xfrm>
                <a:off x="3753065" y="3617036"/>
                <a:ext cx="1834978" cy="569711"/>
              </a:xfrm>
              <a:prstGeom prst="roundRect">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Ligand Feature</a:t>
                </a:r>
                <a:endParaRPr kumimoji="1" lang="zh-CN" altLang="en-US" sz="1350" dirty="0">
                  <a:solidFill>
                    <a:srgbClr val="002060"/>
                  </a:solidFill>
                </a:endParaRPr>
              </a:p>
            </p:txBody>
          </p:sp>
          <p:sp>
            <p:nvSpPr>
              <p:cNvPr id="18" name="圆角矩形 17">
                <a:extLst>
                  <a:ext uri="{FF2B5EF4-FFF2-40B4-BE49-F238E27FC236}">
                    <a16:creationId xmlns:a16="http://schemas.microsoft.com/office/drawing/2014/main" xmlns="" id="{0CCE0BA7-2BD4-AE4E-A116-86C00C6FF906}"/>
                  </a:ext>
                </a:extLst>
              </p:cNvPr>
              <p:cNvSpPr/>
              <p:nvPr/>
            </p:nvSpPr>
            <p:spPr>
              <a:xfrm>
                <a:off x="3753066" y="4367609"/>
                <a:ext cx="1860828" cy="1359768"/>
              </a:xfrm>
              <a:prstGeom prst="roundRect">
                <a:avLst/>
              </a:prstGeom>
              <a:noFill/>
              <a:ln w="47625">
                <a:solidFill>
                  <a:schemeClr val="accent6">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Molecular Weight</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H-bond donor</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H-bond acceptor</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Rotatable Bond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Polar Surface </a:t>
                </a:r>
                <a:r>
                  <a:rPr kumimoji="1" lang="en-US" altLang="zh-CN" sz="1050" dirty="0">
                    <a:solidFill>
                      <a:srgbClr val="002060"/>
                    </a:solidFill>
                  </a:rPr>
                  <a:t>Area</a:t>
                </a:r>
              </a:p>
            </p:txBody>
          </p:sp>
          <p:sp>
            <p:nvSpPr>
              <p:cNvPr id="20" name="圆角矩形 19">
                <a:extLst>
                  <a:ext uri="{FF2B5EF4-FFF2-40B4-BE49-F238E27FC236}">
                    <a16:creationId xmlns:a16="http://schemas.microsoft.com/office/drawing/2014/main" xmlns="" id="{EE26D544-AE67-1943-A59B-C21F08766746}"/>
                  </a:ext>
                </a:extLst>
              </p:cNvPr>
              <p:cNvSpPr/>
              <p:nvPr/>
            </p:nvSpPr>
            <p:spPr>
              <a:xfrm>
                <a:off x="1727304" y="3617037"/>
                <a:ext cx="1834978" cy="569710"/>
              </a:xfrm>
              <a:prstGeom prst="roundRect">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SNV Feature</a:t>
                </a:r>
                <a:endParaRPr kumimoji="1" lang="zh-CN" altLang="en-US" sz="1350" dirty="0">
                  <a:solidFill>
                    <a:srgbClr val="002060"/>
                  </a:solidFill>
                </a:endParaRPr>
              </a:p>
            </p:txBody>
          </p:sp>
          <p:sp>
            <p:nvSpPr>
              <p:cNvPr id="22" name="圆角矩形 21">
                <a:extLst>
                  <a:ext uri="{FF2B5EF4-FFF2-40B4-BE49-F238E27FC236}">
                    <a16:creationId xmlns:a16="http://schemas.microsoft.com/office/drawing/2014/main" xmlns="" id="{6850C1C3-03D8-DB48-9E57-0651EB07AE22}"/>
                  </a:ext>
                </a:extLst>
              </p:cNvPr>
              <p:cNvSpPr/>
              <p:nvPr/>
            </p:nvSpPr>
            <p:spPr>
              <a:xfrm>
                <a:off x="5804676" y="3617036"/>
                <a:ext cx="1784128" cy="569712"/>
              </a:xfrm>
              <a:prstGeom prst="roundRect">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Structure Feature</a:t>
                </a:r>
                <a:endParaRPr kumimoji="1" lang="zh-CN" altLang="en-US" sz="1350" dirty="0">
                  <a:solidFill>
                    <a:srgbClr val="002060"/>
                  </a:solidFill>
                </a:endParaRPr>
              </a:p>
            </p:txBody>
          </p:sp>
          <p:sp>
            <p:nvSpPr>
              <p:cNvPr id="23" name="圆角矩形 22">
                <a:extLst>
                  <a:ext uri="{FF2B5EF4-FFF2-40B4-BE49-F238E27FC236}">
                    <a16:creationId xmlns:a16="http://schemas.microsoft.com/office/drawing/2014/main" xmlns="" id="{D4B7D1FE-D602-F04F-BD9A-3FDFF50BBEB4}"/>
                  </a:ext>
                </a:extLst>
              </p:cNvPr>
              <p:cNvSpPr/>
              <p:nvPr/>
            </p:nvSpPr>
            <p:spPr>
              <a:xfrm>
                <a:off x="5804676" y="4353510"/>
                <a:ext cx="1784128" cy="1359774"/>
              </a:xfrm>
              <a:prstGeom prst="roundRect">
                <a:avLst/>
              </a:prstGeom>
              <a:noFill/>
              <a:ln w="47625">
                <a:solidFill>
                  <a:schemeClr val="bg2">
                    <a:lumMod val="75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Distance</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Binding Site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Polarity Change</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Volume Change</a:t>
                </a:r>
              </a:p>
            </p:txBody>
          </p:sp>
        </p:grpSp>
        <p:grpSp>
          <p:nvGrpSpPr>
            <p:cNvPr id="32" name="组合 31">
              <a:extLst>
                <a:ext uri="{FF2B5EF4-FFF2-40B4-BE49-F238E27FC236}">
                  <a16:creationId xmlns:a16="http://schemas.microsoft.com/office/drawing/2014/main" xmlns="" id="{93CB1F58-81EB-2743-B135-BFEC28CDCD0B}"/>
                </a:ext>
              </a:extLst>
            </p:cNvPr>
            <p:cNvGrpSpPr/>
            <p:nvPr/>
          </p:nvGrpSpPr>
          <p:grpSpPr>
            <a:xfrm>
              <a:off x="2838961" y="4362184"/>
              <a:ext cx="3173791" cy="957641"/>
              <a:chOff x="828339" y="3902773"/>
              <a:chExt cx="3173791" cy="957641"/>
            </a:xfrm>
          </p:grpSpPr>
          <p:sp>
            <p:nvSpPr>
              <p:cNvPr id="26" name="矩形 25">
                <a:extLst>
                  <a:ext uri="{FF2B5EF4-FFF2-40B4-BE49-F238E27FC236}">
                    <a16:creationId xmlns:a16="http://schemas.microsoft.com/office/drawing/2014/main" xmlns="" id="{4974281C-049C-F54D-B8FF-4F148C7EB681}"/>
                  </a:ext>
                </a:extLst>
              </p:cNvPr>
              <p:cNvSpPr/>
              <p:nvPr/>
            </p:nvSpPr>
            <p:spPr>
              <a:xfrm>
                <a:off x="1186724" y="4183306"/>
                <a:ext cx="2815406" cy="677108"/>
              </a:xfrm>
              <a:prstGeom prst="rect">
                <a:avLst/>
              </a:prstGeom>
            </p:spPr>
            <p:txBody>
              <a:bodyPr wrap="squar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 groups of features as predictors</a:t>
                </a:r>
                <a:endParaRPr kumimoji="1" lang="zh-CN" altLang="en-US" sz="1350" dirty="0">
                  <a:solidFill>
                    <a:prstClr val="black"/>
                  </a:solidFill>
                  <a:latin typeface="Calibri" panose="020F0502020204030204"/>
                  <a:ea typeface="DengXian" charset="-122"/>
                  <a:cs typeface=""/>
                </a:endParaRPr>
              </a:p>
            </p:txBody>
          </p:sp>
          <p:sp>
            <p:nvSpPr>
              <p:cNvPr id="30" name="Oval 345">
                <a:extLst>
                  <a:ext uri="{FF2B5EF4-FFF2-40B4-BE49-F238E27FC236}">
                    <a16:creationId xmlns:a16="http://schemas.microsoft.com/office/drawing/2014/main" xmlns="" id="{CFDCA493-559A-F04E-AA2F-D6FE0D29A873}"/>
                  </a:ext>
                </a:extLst>
              </p:cNvPr>
              <p:cNvSpPr>
                <a:spLocks noChangeArrowheads="1"/>
              </p:cNvSpPr>
              <p:nvPr/>
            </p:nvSpPr>
            <p:spPr bwMode="auto">
              <a:xfrm>
                <a:off x="828339" y="3902773"/>
                <a:ext cx="472707" cy="481844"/>
              </a:xfrm>
              <a:prstGeom prst="ellipse">
                <a:avLst/>
              </a:prstGeom>
              <a:solidFill>
                <a:srgbClr val="E71C57">
                  <a:alpha val="60000"/>
                </a:srgbClr>
              </a:solidFill>
              <a:ln w="28575" cap="rnd" cmpd="sng" algn="ctr">
                <a:solidFill>
                  <a:srgbClr val="E71C5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3</a:t>
                </a:r>
              </a:p>
            </p:txBody>
          </p:sp>
        </p:grpSp>
        <p:sp>
          <p:nvSpPr>
            <p:cNvPr id="34" name="ee4pHeader1">
              <a:extLst>
                <a:ext uri="{FF2B5EF4-FFF2-40B4-BE49-F238E27FC236}">
                  <a16:creationId xmlns:a16="http://schemas.microsoft.com/office/drawing/2014/main" xmlns="" id="{6C632BF1-18BD-3C4A-9553-54BF1B062C34}"/>
                </a:ext>
              </a:extLst>
            </p:cNvPr>
            <p:cNvSpPr>
              <a:spLocks noChangeArrowheads="1"/>
            </p:cNvSpPr>
            <p:nvPr>
              <p:custDataLst>
                <p:tags r:id="rId2"/>
              </p:custDataLst>
            </p:nvPr>
          </p:nvSpPr>
          <p:spPr bwMode="gray">
            <a:xfrm>
              <a:off x="432619" y="4142628"/>
              <a:ext cx="2020334" cy="1500094"/>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algn="ctr" eaLnBrk="0" fontAlgn="auto" hangingPunct="0">
                <a:spcBef>
                  <a:spcPts val="0"/>
                </a:spcBef>
                <a:spcAft>
                  <a:spcPts val="0"/>
                </a:spcAft>
              </a:pPr>
              <a:r>
                <a:rPr kumimoji="1" lang="en-US" altLang="zh-CN" b="0" dirty="0">
                  <a:solidFill>
                    <a:prstClr val="white"/>
                  </a:solidFill>
                  <a:latin typeface="Calibri" panose="020F0502020204030204"/>
                  <a:ea typeface="DengXian" charset="-122"/>
                  <a:cs typeface=""/>
                </a:rPr>
                <a:t>What are features are effective for prioritization of disruptive SNVs?</a:t>
              </a:r>
              <a:endParaRPr lang="en-US" i="1" dirty="0">
                <a:solidFill>
                  <a:prstClr val="white"/>
                </a:solidFill>
                <a:latin typeface="Calibri" panose="020F0502020204030204"/>
                <a:ea typeface=""/>
                <a:cs typeface=""/>
                <a:sym typeface="Trebuchet MS" panose="020B0603020202020204" pitchFamily="34" charset="0"/>
              </a:endParaRPr>
            </a:p>
          </p:txBody>
        </p:sp>
      </p:grpSp>
      <p:grpSp>
        <p:nvGrpSpPr>
          <p:cNvPr id="7" name="组合 6">
            <a:extLst>
              <a:ext uri="{FF2B5EF4-FFF2-40B4-BE49-F238E27FC236}">
                <a16:creationId xmlns:a16="http://schemas.microsoft.com/office/drawing/2014/main" xmlns="" id="{770609F4-5F2A-D146-847E-6C30934B704A}"/>
              </a:ext>
            </a:extLst>
          </p:cNvPr>
          <p:cNvGrpSpPr/>
          <p:nvPr/>
        </p:nvGrpSpPr>
        <p:grpSpPr>
          <a:xfrm>
            <a:off x="6213380" y="3971430"/>
            <a:ext cx="2508945" cy="310053"/>
            <a:chOff x="8764561" y="3978186"/>
            <a:chExt cx="3345260" cy="413404"/>
          </a:xfrm>
        </p:grpSpPr>
        <p:sp>
          <p:nvSpPr>
            <p:cNvPr id="35" name="矩形 34">
              <a:extLst>
                <a:ext uri="{FF2B5EF4-FFF2-40B4-BE49-F238E27FC236}">
                  <a16:creationId xmlns:a16="http://schemas.microsoft.com/office/drawing/2014/main" xmlns="" id="{F07D2760-8F94-9F4E-8901-13CAC4649EB9}"/>
                </a:ext>
              </a:extLst>
            </p:cNvPr>
            <p:cNvSpPr/>
            <p:nvPr/>
          </p:nvSpPr>
          <p:spPr>
            <a:xfrm>
              <a:off x="8823048" y="4000222"/>
              <a:ext cx="3286773" cy="369332"/>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validate the “full feature” case </a:t>
              </a:r>
              <a:endParaRPr kumimoji="1" lang="zh-CN" altLang="en-US" dirty="0">
                <a:solidFill>
                  <a:prstClr val="black"/>
                </a:solidFill>
                <a:latin typeface="Calibri" panose="020F0502020204030204"/>
                <a:ea typeface="DengXian" charset="-122"/>
                <a:cs typeface=""/>
              </a:endParaRPr>
            </a:p>
          </p:txBody>
        </p:sp>
        <p:sp>
          <p:nvSpPr>
            <p:cNvPr id="36" name="矩形 35">
              <a:extLst>
                <a:ext uri="{FF2B5EF4-FFF2-40B4-BE49-F238E27FC236}">
                  <a16:creationId xmlns:a16="http://schemas.microsoft.com/office/drawing/2014/main" xmlns="" id="{33BF2A58-8E9B-2048-B966-4B8CA04E95B0}"/>
                </a:ext>
              </a:extLst>
            </p:cNvPr>
            <p:cNvSpPr/>
            <p:nvPr/>
          </p:nvSpPr>
          <p:spPr>
            <a:xfrm>
              <a:off x="8764561" y="3978186"/>
              <a:ext cx="3286773" cy="413404"/>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grpSp>
      <p:grpSp>
        <p:nvGrpSpPr>
          <p:cNvPr id="37" name="组合 36">
            <a:extLst>
              <a:ext uri="{FF2B5EF4-FFF2-40B4-BE49-F238E27FC236}">
                <a16:creationId xmlns:a16="http://schemas.microsoft.com/office/drawing/2014/main" xmlns="" id="{FC26A525-9BCE-7B4D-BF12-63B1EDE4DCC7}"/>
              </a:ext>
            </a:extLst>
          </p:cNvPr>
          <p:cNvGrpSpPr/>
          <p:nvPr/>
        </p:nvGrpSpPr>
        <p:grpSpPr>
          <a:xfrm>
            <a:off x="6183409" y="4626846"/>
            <a:ext cx="2544039" cy="528463"/>
            <a:chOff x="8717769" y="3978185"/>
            <a:chExt cx="3392052" cy="704617"/>
          </a:xfrm>
        </p:grpSpPr>
        <p:sp>
          <p:nvSpPr>
            <p:cNvPr id="38" name="矩形 37">
              <a:extLst>
                <a:ext uri="{FF2B5EF4-FFF2-40B4-BE49-F238E27FC236}">
                  <a16:creationId xmlns:a16="http://schemas.microsoft.com/office/drawing/2014/main" xmlns="" id="{681540BA-D0BE-5F42-8E79-AF19C8CF3BF1}"/>
                </a:ext>
              </a:extLst>
            </p:cNvPr>
            <p:cNvSpPr/>
            <p:nvPr/>
          </p:nvSpPr>
          <p:spPr>
            <a:xfrm>
              <a:off x="8823048" y="4000222"/>
              <a:ext cx="3286773" cy="615553"/>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then, expand the model to 3 more “feature poor” cases</a:t>
              </a:r>
              <a:endParaRPr kumimoji="1" lang="zh-CN" altLang="en-US" dirty="0">
                <a:solidFill>
                  <a:prstClr val="black"/>
                </a:solidFill>
                <a:latin typeface="Calibri" panose="020F0502020204030204"/>
                <a:ea typeface="DengXian" charset="-122"/>
                <a:cs typeface=""/>
              </a:endParaRPr>
            </a:p>
          </p:txBody>
        </p:sp>
        <p:sp>
          <p:nvSpPr>
            <p:cNvPr id="39" name="矩形 38">
              <a:extLst>
                <a:ext uri="{FF2B5EF4-FFF2-40B4-BE49-F238E27FC236}">
                  <a16:creationId xmlns:a16="http://schemas.microsoft.com/office/drawing/2014/main" xmlns="" id="{1E5D9C9E-9A2A-B04F-9C40-1202D20332DA}"/>
                </a:ext>
              </a:extLst>
            </p:cNvPr>
            <p:cNvSpPr/>
            <p:nvPr/>
          </p:nvSpPr>
          <p:spPr>
            <a:xfrm>
              <a:off x="8717769" y="3978185"/>
              <a:ext cx="3325203" cy="704617"/>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grpSp>
      <p:sp>
        <p:nvSpPr>
          <p:cNvPr id="40"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46739"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2123643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58ADB68F-6B61-9C41-ACE8-4310499D341C}"/>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46</a:t>
            </a:fld>
            <a:endParaRPr lang="en-US">
              <a:solidFill>
                <a:prstClr val="black">
                  <a:tint val="75000"/>
                </a:prstClr>
              </a:solidFill>
            </a:endParaRPr>
          </a:p>
        </p:txBody>
      </p:sp>
      <p:pic>
        <p:nvPicPr>
          <p:cNvPr id="6" name="图片 5">
            <a:extLst>
              <a:ext uri="{FF2B5EF4-FFF2-40B4-BE49-F238E27FC236}">
                <a16:creationId xmlns:a16="http://schemas.microsoft.com/office/drawing/2014/main" xmlns="" id="{EEC98DCC-945A-2F45-8065-D862E5BB25CA}"/>
              </a:ext>
            </a:extLst>
          </p:cNvPr>
          <p:cNvPicPr/>
          <p:nvPr/>
        </p:nvPicPr>
        <p:blipFill>
          <a:blip r:embed="rId2">
            <a:extLst>
              <a:ext uri="{28A0092B-C50C-407E-A947-70E740481C1C}">
                <a14:useLocalDpi xmlns:a14="http://schemas.microsoft.com/office/drawing/2010/main" val="0"/>
              </a:ext>
            </a:extLst>
          </a:blip>
          <a:stretch>
            <a:fillRect/>
          </a:stretch>
        </p:blipFill>
        <p:spPr>
          <a:xfrm>
            <a:off x="253103" y="1824588"/>
            <a:ext cx="5947682" cy="4162765"/>
          </a:xfrm>
          <a:prstGeom prst="rect">
            <a:avLst/>
          </a:prstGeom>
        </p:spPr>
      </p:pic>
      <p:sp>
        <p:nvSpPr>
          <p:cNvPr id="7" name="矩形 6">
            <a:extLst>
              <a:ext uri="{FF2B5EF4-FFF2-40B4-BE49-F238E27FC236}">
                <a16:creationId xmlns:a16="http://schemas.microsoft.com/office/drawing/2014/main" xmlns="" id="{C3766736-8E6D-FE4C-B995-5EDA85CEA3C1}"/>
              </a:ext>
            </a:extLst>
          </p:cNvPr>
          <p:cNvSpPr/>
          <p:nvPr/>
        </p:nvSpPr>
        <p:spPr>
          <a:xfrm>
            <a:off x="375780" y="524403"/>
            <a:ext cx="7596043" cy="400110"/>
          </a:xfrm>
          <a:prstGeom prst="rect">
            <a:avLst/>
          </a:prstGeom>
        </p:spPr>
        <p:txBody>
          <a:bodyPr wrap="square">
            <a:spAutoFit/>
          </a:bodyPr>
          <a:lstStyle/>
          <a:p>
            <a:pPr fontAlgn="auto">
              <a:spcBef>
                <a:spcPts val="0"/>
              </a:spcBef>
              <a:spcAft>
                <a:spcPts val="0"/>
              </a:spcAft>
            </a:pPr>
            <a:r>
              <a:rPr kumimoji="1" lang="en-US" altLang="zh-CN" sz="2000">
                <a:solidFill>
                  <a:prstClr val="black"/>
                </a:solidFill>
                <a:latin typeface="Helvetica" pitchFamily="2" charset="0"/>
                <a:ea typeface="DengXian" charset="-122"/>
                <a:cs typeface=""/>
              </a:rPr>
              <a:t>List </a:t>
            </a:r>
            <a:r>
              <a:rPr kumimoji="1" lang="en-US" altLang="zh-CN" sz="2000" dirty="0">
                <a:solidFill>
                  <a:prstClr val="black"/>
                </a:solidFill>
                <a:latin typeface="Helvetica" pitchFamily="2" charset="0"/>
                <a:ea typeface="DengXian" charset="-122"/>
                <a:cs typeface=""/>
              </a:rPr>
              <a:t>of </a:t>
            </a:r>
            <a:r>
              <a:rPr kumimoji="1" lang="en-US" altLang="zh-CN" sz="2000">
                <a:solidFill>
                  <a:prstClr val="black"/>
                </a:solidFill>
                <a:latin typeface="Helvetica" pitchFamily="2" charset="0"/>
                <a:ea typeface="DengXian" charset="-122"/>
                <a:cs typeface=""/>
              </a:rPr>
              <a:t>Models &amp; Datasets </a:t>
            </a:r>
            <a:r>
              <a:rPr kumimoji="1" lang="en-US" altLang="zh-CN" sz="2000" dirty="0">
                <a:solidFill>
                  <a:prstClr val="black"/>
                </a:solidFill>
                <a:latin typeface="Helvetica" pitchFamily="2" charset="0"/>
                <a:ea typeface="DengXian" charset="-122"/>
                <a:cs typeface=""/>
              </a:rPr>
              <a:t>in the Study</a:t>
            </a:r>
            <a:endParaRPr kumimoji="1" lang="zh-CN" altLang="en-US" sz="2000" dirty="0">
              <a:solidFill>
                <a:prstClr val="black"/>
              </a:solidFill>
              <a:latin typeface="Helvetica" pitchFamily="2" charset="0"/>
              <a:ea typeface="DengXian" charset="-122"/>
              <a:cs typeface=""/>
            </a:endParaRPr>
          </a:p>
        </p:txBody>
      </p:sp>
      <p:cxnSp>
        <p:nvCxnSpPr>
          <p:cNvPr id="8" name="直线连接符 7">
            <a:extLst>
              <a:ext uri="{FF2B5EF4-FFF2-40B4-BE49-F238E27FC236}">
                <a16:creationId xmlns:a16="http://schemas.microsoft.com/office/drawing/2014/main" xmlns="" id="{EED1E029-CEA8-9949-B21E-0BA57D1E4B93}"/>
              </a:ext>
            </a:extLst>
          </p:cNvPr>
          <p:cNvCxnSpPr/>
          <p:nvPr/>
        </p:nvCxnSpPr>
        <p:spPr>
          <a:xfrm>
            <a:off x="450936" y="1097767"/>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3" name="文本框 12">
            <a:extLst>
              <a:ext uri="{FF2B5EF4-FFF2-40B4-BE49-F238E27FC236}">
                <a16:creationId xmlns:a16="http://schemas.microsoft.com/office/drawing/2014/main" xmlns="" id="{2D82F832-EFE9-ED45-B4C5-FAC8D0572C0D}"/>
              </a:ext>
            </a:extLst>
          </p:cNvPr>
          <p:cNvSpPr txBox="1"/>
          <p:nvPr/>
        </p:nvSpPr>
        <p:spPr>
          <a:xfrm>
            <a:off x="6676740" y="2384722"/>
            <a:ext cx="1999541" cy="2123658"/>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srgbClr val="002060"/>
                </a:solidFill>
                <a:latin typeface="Calibri" panose="020F0502020204030204"/>
                <a:ea typeface="DengXian" charset="-122"/>
                <a:cs typeface=""/>
              </a:rPr>
              <a:t>The statistical model and ligand binding model are the two models for this study;</a:t>
            </a:r>
          </a:p>
          <a:p>
            <a:pPr marL="214313" indent="-214313" fontAlgn="auto">
              <a:spcBef>
                <a:spcPts val="0"/>
              </a:spcBef>
              <a:spcAft>
                <a:spcPts val="0"/>
              </a:spcAft>
              <a:buFont typeface="Arial" panose="020B0604020202020204" pitchFamily="34" charset="0"/>
              <a:buChar char="•"/>
            </a:pPr>
            <a:endParaRPr kumimoji="1" lang="en-US" altLang="zh-CN" dirty="0">
              <a:solidFill>
                <a:srgbClr val="002060"/>
              </a:solidFill>
              <a:latin typeface="Calibri" panose="020F0502020204030204"/>
              <a:ea typeface="DengXian" charset="-122"/>
              <a:cs typeface=""/>
            </a:endParaRPr>
          </a:p>
          <a:p>
            <a:pPr marL="214313" indent="-214313" fontAlgn="auto">
              <a:spcBef>
                <a:spcPts val="0"/>
              </a:spcBef>
              <a:spcAft>
                <a:spcPts val="0"/>
              </a:spcAft>
              <a:buFont typeface="Arial" panose="020B0604020202020204" pitchFamily="34" charset="0"/>
              <a:buChar char="•"/>
            </a:pPr>
            <a:r>
              <a:rPr kumimoji="1" lang="en-US" altLang="zh-CN" dirty="0">
                <a:solidFill>
                  <a:srgbClr val="002060"/>
                </a:solidFill>
                <a:latin typeface="Calibri" panose="020F0502020204030204"/>
                <a:ea typeface="DengXian" charset="-122"/>
                <a:cs typeface=""/>
              </a:rPr>
              <a:t>The validation of the statistical model and the assessment of rigor of the ligand binding model are two independent process.</a:t>
            </a:r>
          </a:p>
        </p:txBody>
      </p:sp>
      <p:sp>
        <p:nvSpPr>
          <p:cNvPr id="14" name="文本框 13">
            <a:extLst>
              <a:ext uri="{FF2B5EF4-FFF2-40B4-BE49-F238E27FC236}">
                <a16:creationId xmlns:a16="http://schemas.microsoft.com/office/drawing/2014/main" xmlns="" id="{155E84FB-0FF9-AC49-8E27-1FE2C7CC6683}"/>
              </a:ext>
            </a:extLst>
          </p:cNvPr>
          <p:cNvSpPr txBox="1"/>
          <p:nvPr/>
        </p:nvSpPr>
        <p:spPr>
          <a:xfrm>
            <a:off x="3315346" y="1400141"/>
            <a:ext cx="2916183" cy="415498"/>
          </a:xfrm>
          <a:prstGeom prst="rect">
            <a:avLst/>
          </a:prstGeom>
          <a:noFill/>
        </p:spPr>
        <p:txBody>
          <a:bodyPr wrap="none" rtlCol="0">
            <a:spAutoFit/>
          </a:bodyPr>
          <a:lstStyle/>
          <a:p>
            <a:pPr algn="r" fontAlgn="auto">
              <a:spcBef>
                <a:spcPts val="0"/>
              </a:spcBef>
              <a:spcAft>
                <a:spcPts val="0"/>
              </a:spcAft>
            </a:pPr>
            <a:r>
              <a:rPr kumimoji="1" lang="en-US" altLang="zh-CN" sz="1050" dirty="0">
                <a:solidFill>
                  <a:prstClr val="black"/>
                </a:solidFill>
                <a:latin typeface="Calibri" panose="020F0502020204030204"/>
                <a:ea typeface="DengXian" charset="-122"/>
                <a:cs typeface=""/>
              </a:rPr>
              <a:t>Model 1: statistical model (GenoDock)</a:t>
            </a:r>
          </a:p>
          <a:p>
            <a:pPr algn="r" fontAlgn="auto">
              <a:spcBef>
                <a:spcPts val="0"/>
              </a:spcBef>
              <a:spcAft>
                <a:spcPts val="0"/>
              </a:spcAft>
            </a:pPr>
            <a:r>
              <a:rPr kumimoji="1" lang="en-US" altLang="zh-CN" sz="1050" dirty="0">
                <a:solidFill>
                  <a:prstClr val="black"/>
                </a:solidFill>
                <a:latin typeface="Calibri" panose="020F0502020204030204"/>
                <a:ea typeface="DengXian" charset="-122"/>
                <a:cs typeface=""/>
              </a:rPr>
              <a:t>Model 2: ligand binding model (to calculate </a:t>
            </a:r>
            <a:r>
              <a:rPr lang="el-GR" altLang="zh-CN" sz="1050" dirty="0">
                <a:solidFill>
                  <a:prstClr val="black"/>
                </a:solidFill>
                <a:latin typeface="Calibri" panose="020F0502020204030204"/>
                <a:ea typeface="DengXian" charset="-122"/>
                <a:cs typeface=""/>
              </a:rPr>
              <a:t>ΔBA</a:t>
            </a:r>
            <a:r>
              <a:rPr lang="en-US" altLang="zh-CN" sz="1050" dirty="0">
                <a:solidFill>
                  <a:prstClr val="black"/>
                </a:solidFill>
                <a:latin typeface="Calibri" panose="020F0502020204030204"/>
                <a:ea typeface="DengXian" charset="-122"/>
                <a:cs typeface=""/>
              </a:rPr>
              <a:t>)</a:t>
            </a:r>
            <a:endParaRPr kumimoji="1" lang="zh-CN" altLang="en-US" sz="1050" dirty="0">
              <a:solidFill>
                <a:prstClr val="black"/>
              </a:solidFill>
              <a:latin typeface="Calibri" panose="020F0502020204030204"/>
              <a:ea typeface="DengXian" charset="-122"/>
              <a:cs typeface=""/>
            </a:endParaRPr>
          </a:p>
        </p:txBody>
      </p:sp>
      <p:sp>
        <p:nvSpPr>
          <p:cNvPr id="17" name="文本框 16">
            <a:extLst>
              <a:ext uri="{FF2B5EF4-FFF2-40B4-BE49-F238E27FC236}">
                <a16:creationId xmlns:a16="http://schemas.microsoft.com/office/drawing/2014/main" xmlns="" id="{85D8D569-A2E2-DD4F-BED6-8F7BD632A395}"/>
              </a:ext>
            </a:extLst>
          </p:cNvPr>
          <p:cNvSpPr txBox="1"/>
          <p:nvPr/>
        </p:nvSpPr>
        <p:spPr>
          <a:xfrm>
            <a:off x="7036358" y="1825324"/>
            <a:ext cx="1202189" cy="276999"/>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KEY TAKE-AWAY</a:t>
            </a:r>
            <a:endParaRPr kumimoji="1" lang="zh-CN" altLang="en-US" dirty="0">
              <a:solidFill>
                <a:srgbClr val="4472C4">
                  <a:lumMod val="50000"/>
                </a:srgbClr>
              </a:solidFill>
              <a:latin typeface="Calibri" panose="020F0502020204030204"/>
              <a:ea typeface="DengXian" charset="-122"/>
              <a:cs typeface=""/>
            </a:endParaRPr>
          </a:p>
        </p:txBody>
      </p:sp>
      <p:sp>
        <p:nvSpPr>
          <p:cNvPr id="18" name="圆角矩形 17">
            <a:extLst>
              <a:ext uri="{FF2B5EF4-FFF2-40B4-BE49-F238E27FC236}">
                <a16:creationId xmlns:a16="http://schemas.microsoft.com/office/drawing/2014/main" xmlns="" id="{76D1350E-9B5F-0B40-A063-DE9A52CA0FA9}"/>
              </a:ext>
            </a:extLst>
          </p:cNvPr>
          <p:cNvSpPr/>
          <p:nvPr/>
        </p:nvSpPr>
        <p:spPr>
          <a:xfrm>
            <a:off x="6604126" y="2309568"/>
            <a:ext cx="2168144" cy="252291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grpSp>
        <p:nvGrpSpPr>
          <p:cNvPr id="19" name="Group 86">
            <a:extLst>
              <a:ext uri="{FF2B5EF4-FFF2-40B4-BE49-F238E27FC236}">
                <a16:creationId xmlns:a16="http://schemas.microsoft.com/office/drawing/2014/main" xmlns="" id="{98A61FEA-D5B3-D04F-8224-51B54463011A}"/>
              </a:ext>
            </a:extLst>
          </p:cNvPr>
          <p:cNvGrpSpPr/>
          <p:nvPr/>
        </p:nvGrpSpPr>
        <p:grpSpPr>
          <a:xfrm>
            <a:off x="6231529" y="2183656"/>
            <a:ext cx="229628" cy="2957612"/>
            <a:chOff x="5938164" y="2060923"/>
            <a:chExt cx="306171" cy="3943483"/>
          </a:xfrm>
        </p:grpSpPr>
        <p:cxnSp>
          <p:nvCxnSpPr>
            <p:cNvPr id="20" name="Straight Connector 87">
              <a:extLst>
                <a:ext uri="{FF2B5EF4-FFF2-40B4-BE49-F238E27FC236}">
                  <a16:creationId xmlns:a16="http://schemas.microsoft.com/office/drawing/2014/main" xmlns="" id="{A9A5969D-97AC-7B47-9245-21AFCE6E3666}"/>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1" name="Group 92">
              <a:extLst>
                <a:ext uri="{FF2B5EF4-FFF2-40B4-BE49-F238E27FC236}">
                  <a16:creationId xmlns:a16="http://schemas.microsoft.com/office/drawing/2014/main" xmlns="" id="{9637E301-1E14-A649-BD34-B3E4D2E6932F}"/>
                </a:ext>
              </a:extLst>
            </p:cNvPr>
            <p:cNvGrpSpPr/>
            <p:nvPr/>
          </p:nvGrpSpPr>
          <p:grpSpPr>
            <a:xfrm>
              <a:off x="5938164" y="3833745"/>
              <a:ext cx="306171" cy="306910"/>
              <a:chOff x="5942914" y="3833745"/>
              <a:chExt cx="306171" cy="306910"/>
            </a:xfrm>
          </p:grpSpPr>
          <p:sp>
            <p:nvSpPr>
              <p:cNvPr id="22" name="Freeform 94">
                <a:extLst>
                  <a:ext uri="{FF2B5EF4-FFF2-40B4-BE49-F238E27FC236}">
                    <a16:creationId xmlns:a16="http://schemas.microsoft.com/office/drawing/2014/main" xmlns="" id="{53D12D11-F4DC-794C-97CC-606A824BAFC9}"/>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23" name="Freeform 95">
                <a:extLst>
                  <a:ext uri="{FF2B5EF4-FFF2-40B4-BE49-F238E27FC236}">
                    <a16:creationId xmlns:a16="http://schemas.microsoft.com/office/drawing/2014/main" xmlns="" id="{0FEAAAE0-8C73-4347-B135-A2E9E4A52A4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cxnSp>
        <p:nvCxnSpPr>
          <p:cNvPr id="24" name="Straight Connector 18">
            <a:extLst>
              <a:ext uri="{FF2B5EF4-FFF2-40B4-BE49-F238E27FC236}">
                <a16:creationId xmlns:a16="http://schemas.microsoft.com/office/drawing/2014/main" xmlns="" id="{9AC56F90-D791-4344-8A2F-1724683A9655}"/>
              </a:ext>
            </a:extLst>
          </p:cNvPr>
          <p:cNvCxnSpPr>
            <a:cxnSpLocks/>
          </p:cNvCxnSpPr>
          <p:nvPr/>
        </p:nvCxnSpPr>
        <p:spPr>
          <a:xfrm>
            <a:off x="6604126" y="2118013"/>
            <a:ext cx="2168144" cy="775"/>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6"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887856" y="6356351"/>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0735998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077807769"/>
      </p:ext>
    </p:extLst>
  </p:cSld>
  <p:clrMapOvr>
    <a:masterClrMapping/>
  </p:clrMapOvr>
  <p:transition advTm="238108"/>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484" y="512324"/>
            <a:ext cx="8531312" cy="707886"/>
          </a:xfrm>
          <a:prstGeom prst="rect">
            <a:avLst/>
          </a:prstGeom>
        </p:spPr>
        <p:txBody>
          <a:bodyPr wrap="square">
            <a:spAutoFit/>
          </a:bodyPr>
          <a:lstStyle/>
          <a:p>
            <a:pPr fontAlgn="auto">
              <a:spcBef>
                <a:spcPts val="0"/>
              </a:spcBef>
              <a:spcAft>
                <a:spcPts val="0"/>
              </a:spcAft>
            </a:pPr>
            <a:r>
              <a:rPr lang="en-US" altLang="zh-CN" sz="2000" dirty="0">
                <a:solidFill>
                  <a:prstClr val="black"/>
                </a:solidFill>
                <a:latin typeface="Helvetica" pitchFamily="2" charset="0"/>
                <a:ea typeface="Calibri" charset="0"/>
                <a:cs typeface="Calibri" charset="0"/>
              </a:rPr>
              <a:t>The</a:t>
            </a:r>
            <a:r>
              <a:rPr lang="en-US" altLang="zh-CN" sz="2000" i="1" dirty="0">
                <a:solidFill>
                  <a:prstClr val="black"/>
                </a:solidFill>
                <a:latin typeface="Helvetica" pitchFamily="2" charset="0"/>
                <a:ea typeface="Calibri" charset="0"/>
                <a:cs typeface="Calibri" charset="0"/>
              </a:rPr>
              <a:t> pseudo</a:t>
            </a:r>
            <a:r>
              <a:rPr lang="en-US" altLang="zh-CN" sz="2000" dirty="0">
                <a:solidFill>
                  <a:prstClr val="black"/>
                </a:solidFill>
                <a:latin typeface="Helvetica" pitchFamily="2" charset="0"/>
                <a:ea typeface="Calibri" charset="0"/>
                <a:cs typeface="Calibri" charset="0"/>
              </a:rPr>
              <a:t> Gold-Standard as Self-Constructed</a:t>
            </a:r>
            <a:r>
              <a:rPr lang="zh-CN" altLang="en-US" sz="2000" dirty="0">
                <a:solidFill>
                  <a:prstClr val="black"/>
                </a:solidFill>
                <a:latin typeface="Helvetica" pitchFamily="2" charset="0"/>
                <a:ea typeface="Calibri" charset="0"/>
                <a:cs typeface="Calibri" charset="0"/>
              </a:rPr>
              <a:t> </a:t>
            </a:r>
            <a:r>
              <a:rPr lang="en-US" altLang="zh-CN" sz="2000" dirty="0">
                <a:solidFill>
                  <a:prstClr val="black"/>
                </a:solidFill>
                <a:latin typeface="Helvetica" pitchFamily="2" charset="0"/>
                <a:ea typeface="Calibri" charset="0"/>
                <a:cs typeface="Calibri" charset="0"/>
              </a:rPr>
              <a:t>Prediction Target:</a:t>
            </a:r>
          </a:p>
          <a:p>
            <a:pPr fontAlgn="auto">
              <a:spcBef>
                <a:spcPts val="0"/>
              </a:spcBef>
              <a:spcAft>
                <a:spcPts val="0"/>
              </a:spcAft>
            </a:pPr>
            <a:r>
              <a:rPr lang="en-US" altLang="zh-CN" sz="2000" dirty="0">
                <a:solidFill>
                  <a:prstClr val="black"/>
                </a:solidFill>
                <a:latin typeface="Helvetica" pitchFamily="2" charset="0"/>
                <a:ea typeface="Calibri" charset="0"/>
                <a:cs typeface="Calibri" charset="0"/>
              </a:rPr>
              <a:t>Physical Calculations for Binding Affinity Score Change (</a:t>
            </a:r>
            <a:r>
              <a:rPr lang="el-GR" altLang="zh-CN" sz="2000" dirty="0">
                <a:solidFill>
                  <a:prstClr val="black"/>
                </a:solidFill>
                <a:latin typeface="Calibri" panose="020F0502020204030204"/>
                <a:ea typeface="DengXian" charset="-122"/>
                <a:cs typeface=""/>
              </a:rPr>
              <a:t>ΔBA</a:t>
            </a:r>
            <a:r>
              <a:rPr lang="en-US" altLang="zh-CN" sz="2000" dirty="0">
                <a:solidFill>
                  <a:prstClr val="black"/>
                </a:solidFill>
                <a:latin typeface="Calibri" panose="020F0502020204030204"/>
                <a:ea typeface="DengXian" charset="-122"/>
                <a:cs typeface=""/>
              </a:rPr>
              <a:t>)</a:t>
            </a:r>
            <a:endParaRPr lang="en-US" altLang="zh-CN" sz="2000" i="1" dirty="0">
              <a:solidFill>
                <a:prstClr val="black"/>
              </a:solidFill>
              <a:latin typeface="Helvetica" pitchFamily="2" charset="0"/>
              <a:ea typeface="Calibri" charset="0"/>
              <a:cs typeface="Calibri" charset="0"/>
            </a:endParaRPr>
          </a:p>
        </p:txBody>
      </p:sp>
      <p:sp>
        <p:nvSpPr>
          <p:cNvPr id="7" name="幻灯片编号占位符 6"/>
          <p:cNvSpPr>
            <a:spLocks noGrp="1"/>
          </p:cNvSpPr>
          <p:nvPr>
            <p:ph type="sldNum" sz="quarter" idx="12"/>
          </p:nvPr>
        </p:nvSpPr>
        <p:spPr/>
        <p:txBody>
          <a:bodyPr/>
          <a:lstStyle/>
          <a:p>
            <a:fld id="{30B938F4-FFEC-BA46-B3EB-1F4154EFE73A}" type="slidenum">
              <a:rPr lang="en-US" smtClean="0">
                <a:solidFill>
                  <a:prstClr val="black">
                    <a:tint val="75000"/>
                  </a:prstClr>
                </a:solidFill>
              </a:rPr>
              <a:pPr/>
              <a:t>48</a:t>
            </a:fld>
            <a:endParaRPr lang="en-US">
              <a:solidFill>
                <a:prstClr val="black">
                  <a:tint val="75000"/>
                </a:prstClr>
              </a:solidFill>
            </a:endParaRPr>
          </a:p>
        </p:txBody>
      </p:sp>
      <p:cxnSp>
        <p:nvCxnSpPr>
          <p:cNvPr id="18" name="直线连接符 17">
            <a:extLst>
              <a:ext uri="{FF2B5EF4-FFF2-40B4-BE49-F238E27FC236}">
                <a16:creationId xmlns:a16="http://schemas.microsoft.com/office/drawing/2014/main" xmlns="" id="{95844200-2F2D-5C4F-A5AE-B5DD56711CE6}"/>
              </a:ext>
            </a:extLst>
          </p:cNvPr>
          <p:cNvCxnSpPr/>
          <p:nvPr/>
        </p:nvCxnSpPr>
        <p:spPr>
          <a:xfrm>
            <a:off x="168484" y="1353057"/>
            <a:ext cx="8435714" cy="0"/>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43" name="组合 42">
            <a:extLst>
              <a:ext uri="{FF2B5EF4-FFF2-40B4-BE49-F238E27FC236}">
                <a16:creationId xmlns:a16="http://schemas.microsoft.com/office/drawing/2014/main" xmlns="" id="{78DBD1C9-EAD4-5B4A-9366-0C6A6E108FD3}"/>
              </a:ext>
            </a:extLst>
          </p:cNvPr>
          <p:cNvGrpSpPr/>
          <p:nvPr/>
        </p:nvGrpSpPr>
        <p:grpSpPr>
          <a:xfrm>
            <a:off x="395177" y="1706245"/>
            <a:ext cx="3756555" cy="3391413"/>
            <a:chOff x="429779" y="1086977"/>
            <a:chExt cx="5008740" cy="4521884"/>
          </a:xfrm>
        </p:grpSpPr>
        <p:sp>
          <p:nvSpPr>
            <p:cNvPr id="34" name="矩形 33">
              <a:extLst>
                <a:ext uri="{FF2B5EF4-FFF2-40B4-BE49-F238E27FC236}">
                  <a16:creationId xmlns:a16="http://schemas.microsoft.com/office/drawing/2014/main" xmlns="" id="{8DA08CDA-5D37-2849-B9DF-6707E83B8B47}"/>
                </a:ext>
              </a:extLst>
            </p:cNvPr>
            <p:cNvSpPr/>
            <p:nvPr/>
          </p:nvSpPr>
          <p:spPr>
            <a:xfrm rot="16200000">
              <a:off x="-443136" y="2805955"/>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Equation </a:t>
              </a:r>
              <a:endParaRPr kumimoji="1" lang="zh-CN" altLang="en-US" sz="1350" dirty="0">
                <a:solidFill>
                  <a:srgbClr val="4472C4">
                    <a:lumMod val="50000"/>
                  </a:srgbClr>
                </a:solidFill>
              </a:endParaRPr>
            </a:p>
          </p:txBody>
        </p:sp>
        <p:sp>
          <p:nvSpPr>
            <p:cNvPr id="19" name="圆角矩形 18">
              <a:extLst>
                <a:ext uri="{FF2B5EF4-FFF2-40B4-BE49-F238E27FC236}">
                  <a16:creationId xmlns:a16="http://schemas.microsoft.com/office/drawing/2014/main" xmlns="" id="{E483BB9D-DC9D-7847-8597-86BDE7CA9B8D}"/>
                </a:ext>
              </a:extLst>
            </p:cNvPr>
            <p:cNvSpPr/>
            <p:nvPr/>
          </p:nvSpPr>
          <p:spPr>
            <a:xfrm>
              <a:off x="1156694" y="1117118"/>
              <a:ext cx="4281825" cy="883403"/>
            </a:xfrm>
            <a:prstGeom prst="roundRect">
              <a:avLst/>
            </a:prstGeom>
            <a:noFill/>
            <a:ln w="47625">
              <a:solidFill>
                <a:schemeClr val="bg2">
                  <a:lumMod val="5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r>
                <a:rPr lang="en-US" altLang="zh-CN" sz="1350" dirty="0">
                  <a:solidFill>
                    <a:srgbClr val="E7E6E6">
                      <a:lumMod val="25000"/>
                    </a:srgbClr>
                  </a:solidFill>
                </a:rPr>
                <a:t>ExAC:</a:t>
              </a:r>
              <a:r>
                <a:rPr lang="zh-CN" altLang="en-US" sz="1350" dirty="0">
                  <a:solidFill>
                    <a:srgbClr val="E7E6E6">
                      <a:lumMod val="25000"/>
                    </a:srgbClr>
                  </a:solidFill>
                </a:rPr>
                <a:t> </a:t>
              </a:r>
              <a:r>
                <a:rPr lang="en-US" altLang="zh-CN" sz="1350" dirty="0">
                  <a:solidFill>
                    <a:srgbClr val="E7E6E6">
                      <a:lumMod val="25000"/>
                    </a:srgbClr>
                  </a:solidFill>
                </a:rPr>
                <a:t>8565 SNV-PDB native-mutant pairs</a:t>
              </a:r>
            </a:p>
            <a:p>
              <a:pPr algn="ctr" fontAlgn="auto">
                <a:spcBef>
                  <a:spcPts val="0"/>
                </a:spcBef>
                <a:spcAft>
                  <a:spcPts val="0"/>
                </a:spcAft>
                <a:defRPr/>
              </a:pPr>
              <a:r>
                <a:rPr lang="en-US" altLang="zh-CN" sz="1350" dirty="0">
                  <a:solidFill>
                    <a:srgbClr val="E7E6E6">
                      <a:lumMod val="25000"/>
                    </a:srgbClr>
                  </a:solidFill>
                </a:rPr>
                <a:t>TCGA:</a:t>
              </a:r>
              <a:r>
                <a:rPr lang="zh-CN" altLang="en-US" sz="1350" dirty="0">
                  <a:solidFill>
                    <a:srgbClr val="E7E6E6">
                      <a:lumMod val="25000"/>
                    </a:srgbClr>
                  </a:solidFill>
                </a:rPr>
                <a:t> </a:t>
              </a:r>
              <a:r>
                <a:rPr lang="en-US" altLang="zh-CN" sz="1350" dirty="0">
                  <a:solidFill>
                    <a:srgbClr val="E7E6E6">
                      <a:lumMod val="25000"/>
                    </a:srgbClr>
                  </a:solidFill>
                </a:rPr>
                <a:t>1718 SNV-PDB native-mutant pairs</a:t>
              </a:r>
            </a:p>
          </p:txBody>
        </p:sp>
        <p:grpSp>
          <p:nvGrpSpPr>
            <p:cNvPr id="25" name="组合 24">
              <a:extLst>
                <a:ext uri="{FF2B5EF4-FFF2-40B4-BE49-F238E27FC236}">
                  <a16:creationId xmlns:a16="http://schemas.microsoft.com/office/drawing/2014/main" xmlns="" id="{1230CA3D-A86A-9F44-AD36-2FA9A585B7EC}"/>
                </a:ext>
              </a:extLst>
            </p:cNvPr>
            <p:cNvGrpSpPr/>
            <p:nvPr/>
          </p:nvGrpSpPr>
          <p:grpSpPr>
            <a:xfrm>
              <a:off x="1085534" y="2499747"/>
              <a:ext cx="4352984" cy="1387088"/>
              <a:chOff x="1085535" y="4807419"/>
              <a:chExt cx="4352984" cy="1387088"/>
            </a:xfrm>
          </p:grpSpPr>
          <mc:AlternateContent xmlns:mc="http://schemas.openxmlformats.org/markup-compatibility/2006" xmlns:a14="http://schemas.microsoft.com/office/drawing/2010/main">
            <mc:Choice Requires="a14">
              <p:sp>
                <p:nvSpPr>
                  <p:cNvPr id="9" name="圆角矩形 8"/>
                  <p:cNvSpPr/>
                  <p:nvPr/>
                </p:nvSpPr>
                <p:spPr>
                  <a:xfrm>
                    <a:off x="1156695" y="4807419"/>
                    <a:ext cx="4281824" cy="657838"/>
                  </a:xfrm>
                  <a:prstGeom prst="roundRect">
                    <a:avLst/>
                  </a:prstGeom>
                  <a:noFill/>
                  <a:ln w="4762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14:m>
                      <m:oMath xmlns:m="http://schemas.openxmlformats.org/officeDocument/2006/math">
                        <m:r>
                          <a:rPr lang="en-US" altLang="zh-CN" sz="1500">
                            <a:solidFill>
                              <a:srgbClr val="ED7D31">
                                <a:lumMod val="75000"/>
                              </a:srgbClr>
                            </a:solidFill>
                            <a:latin typeface="Cambria Math"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𝐆</m:t>
                        </m:r>
                        <m:d>
                          <m:dPr>
                            <m:ctrlPr>
                              <a:rPr lang="en-US" altLang="zh-CN" sz="1500" i="1">
                                <a:solidFill>
                                  <a:srgbClr val="ED7D31">
                                    <a:lumMod val="75000"/>
                                  </a:srgbClr>
                                </a:solidFill>
                                <a:latin typeface="Cambria Math" charset="0"/>
                                <a:ea typeface="Cambria Math" charset="0"/>
                                <a:cs typeface="Cambria Math" charset="0"/>
                              </a:rPr>
                            </m:ctrlPr>
                          </m:dPr>
                          <m:e>
                            <m:r>
                              <a:rPr lang="en-US" altLang="zh-CN" sz="1500">
                                <a:solidFill>
                                  <a:srgbClr val="ED7D31">
                                    <a:lumMod val="75000"/>
                                  </a:srgbClr>
                                </a:solidFill>
                                <a:latin typeface="Cambria Math" charset="0"/>
                                <a:ea typeface="Cambria Math" charset="0"/>
                                <a:cs typeface="Cambria Math" charset="0"/>
                              </a:rPr>
                              <m:t>𝐒𝐍</m:t>
                            </m:r>
                            <m:r>
                              <a:rPr lang="en-US" altLang="zh-CN" sz="1500">
                                <a:solidFill>
                                  <a:srgbClr val="ED7D31">
                                    <a:lumMod val="75000"/>
                                  </a:srgbClr>
                                </a:solidFill>
                                <a:latin typeface="Cambria Math" panose="02040503050406030204" pitchFamily="18" charset="0"/>
                                <a:ea typeface="Cambria Math" charset="0"/>
                                <a:cs typeface="Cambria Math" charset="0"/>
                              </a:rPr>
                              <m:t>𝐕</m:t>
                            </m:r>
                          </m:e>
                        </m:d>
                        <m:r>
                          <a:rPr lang="en-US" altLang="zh-CN" sz="1500">
                            <a:solidFill>
                              <a:srgbClr val="ED7D31">
                                <a:lumMod val="75000"/>
                              </a:srgbClr>
                            </a:solidFill>
                            <a:latin typeface="Cambria Math" panose="02040503050406030204" pitchFamily="18"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𝐆</m:t>
                        </m:r>
                        <m:d>
                          <m:dPr>
                            <m:ctrlPr>
                              <a:rPr lang="en-US" altLang="zh-CN" sz="1500" i="1">
                                <a:solidFill>
                                  <a:srgbClr val="ED7D31">
                                    <a:lumMod val="75000"/>
                                  </a:srgbClr>
                                </a:solidFill>
                                <a:latin typeface="Cambria Math" charset="0"/>
                                <a:ea typeface="Cambria Math" charset="0"/>
                                <a:cs typeface="Cambria Math" charset="0"/>
                              </a:rPr>
                            </m:ctrlPr>
                          </m:dPr>
                          <m:e>
                            <m:r>
                              <a:rPr lang="en-US" altLang="zh-CN" sz="1500">
                                <a:solidFill>
                                  <a:srgbClr val="ED7D31">
                                    <a:lumMod val="75000"/>
                                  </a:srgbClr>
                                </a:solidFill>
                                <a:latin typeface="Cambria Math" charset="0"/>
                                <a:ea typeface="Cambria Math" charset="0"/>
                                <a:cs typeface="Cambria Math" charset="0"/>
                              </a:rPr>
                              <m:t>𝐒𝐍</m:t>
                            </m:r>
                            <m:r>
                              <a:rPr lang="en-US" altLang="zh-CN" sz="1500">
                                <a:solidFill>
                                  <a:srgbClr val="ED7D31">
                                    <a:lumMod val="75000"/>
                                  </a:srgbClr>
                                </a:solidFill>
                                <a:latin typeface="Cambria Math" panose="02040503050406030204" pitchFamily="18" charset="0"/>
                                <a:ea typeface="Cambria Math" charset="0"/>
                                <a:cs typeface="Cambria Math" charset="0"/>
                              </a:rPr>
                              <m:t>𝐕</m:t>
                            </m:r>
                          </m:e>
                        </m:d>
                      </m:oMath>
                    </a14:m>
                    <a:r>
                      <a:rPr lang="en-US" altLang="zh-CN" sz="1500" dirty="0">
                        <a:solidFill>
                          <a:srgbClr val="ED7D31">
                            <a:lumMod val="75000"/>
                          </a:srgbClr>
                        </a:solidFill>
                        <a:latin typeface="Cambria Math" charset="0"/>
                        <a:ea typeface="Cambria Math" charset="0"/>
                        <a:cs typeface="Cambria Math" charset="0"/>
                      </a:rPr>
                      <a:t>-</a:t>
                    </a:r>
                    <a14:m>
                      <m:oMath xmlns:m="http://schemas.openxmlformats.org/officeDocument/2006/math">
                        <m:r>
                          <a:rPr lang="en-US" altLang="zh-CN" sz="1500" dirty="0">
                            <a:solidFill>
                              <a:srgbClr val="ED7D31">
                                <a:lumMod val="75000"/>
                              </a:srgbClr>
                            </a:solidFill>
                            <a:latin typeface="Cambria Math" charset="0"/>
                            <a:ea typeface="Cambria Math" charset="0"/>
                            <a:cs typeface="Cambria Math" charset="0"/>
                          </a:rPr>
                          <m:t>∆</m:t>
                        </m:r>
                        <m:r>
                          <a:rPr lang="en-US" altLang="zh-CN" sz="1500" dirty="0">
                            <a:solidFill>
                              <a:srgbClr val="ED7D31">
                                <a:lumMod val="75000"/>
                              </a:srgbClr>
                            </a:solidFill>
                            <a:latin typeface="Cambria Math" charset="0"/>
                            <a:ea typeface="Cambria Math" charset="0"/>
                            <a:cs typeface="Cambria Math" charset="0"/>
                          </a:rPr>
                          <m:t>𝐆</m:t>
                        </m:r>
                        <m:r>
                          <a:rPr lang="en-US" altLang="zh-CN" sz="1500" dirty="0">
                            <a:solidFill>
                              <a:srgbClr val="ED7D31">
                                <a:lumMod val="75000"/>
                              </a:srgbClr>
                            </a:solidFill>
                            <a:latin typeface="Cambria Math" charset="0"/>
                            <a:ea typeface="Cambria Math" charset="0"/>
                            <a:cs typeface="Cambria Math" charset="0"/>
                          </a:rPr>
                          <m:t>(</m:t>
                        </m:r>
                        <m:r>
                          <a:rPr lang="en-US" altLang="zh-CN" sz="1500" dirty="0">
                            <a:solidFill>
                              <a:srgbClr val="ED7D31">
                                <a:lumMod val="75000"/>
                              </a:srgbClr>
                            </a:solidFill>
                            <a:latin typeface="Cambria Math" charset="0"/>
                            <a:ea typeface="Cambria Math" charset="0"/>
                            <a:cs typeface="Cambria Math" charset="0"/>
                          </a:rPr>
                          <m:t>𝐖𝐓</m:t>
                        </m:r>
                        <m:r>
                          <a:rPr lang="en-US" altLang="zh-CN" sz="1500" dirty="0">
                            <a:solidFill>
                              <a:srgbClr val="ED7D31">
                                <a:lumMod val="75000"/>
                              </a:srgbClr>
                            </a:solidFill>
                            <a:latin typeface="Cambria Math" charset="0"/>
                            <a:ea typeface="Cambria Math" charset="0"/>
                            <a:cs typeface="Cambria Math" charset="0"/>
                          </a:rPr>
                          <m:t>)</m:t>
                        </m:r>
                      </m:oMath>
                    </a14:m>
                    <a:endParaRPr lang="en-US" altLang="zh-CN" sz="1500" dirty="0">
                      <a:solidFill>
                        <a:srgbClr val="ED7D31">
                          <a:lumMod val="75000"/>
                        </a:srgbClr>
                      </a:solidFill>
                      <a:latin typeface="Cambria Math" charset="0"/>
                      <a:ea typeface="Cambria Math" charset="0"/>
                      <a:cs typeface="Cambria Math" charset="0"/>
                    </a:endParaRPr>
                  </a:p>
                </p:txBody>
              </p:sp>
            </mc:Choice>
            <mc:Fallback xmlns="">
              <p:sp>
                <p:nvSpPr>
                  <p:cNvPr id="9" name="圆角矩形 8"/>
                  <p:cNvSpPr>
                    <a:spLocks noRot="1" noChangeAspect="1" noMove="1" noResize="1" noEditPoints="1" noAdjustHandles="1" noChangeArrowheads="1" noChangeShapeType="1" noTextEdit="1"/>
                  </p:cNvSpPr>
                  <p:nvPr/>
                </p:nvSpPr>
                <p:spPr>
                  <a:xfrm>
                    <a:off x="1156695" y="4807419"/>
                    <a:ext cx="4281824" cy="657838"/>
                  </a:xfrm>
                  <a:prstGeom prst="roundRect">
                    <a:avLst/>
                  </a:prstGeom>
                  <a:blipFill>
                    <a:blip r:embed="rId2"/>
                    <a:stretch>
                      <a:fillRect/>
                    </a:stretch>
                  </a:blipFill>
                  <a:ln w="47625">
                    <a:solidFill>
                      <a:schemeClr val="accent2"/>
                    </a:solidFill>
                    <a:prstDash val="sysDash"/>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xmlns="" id="{49A01BE8-C71A-3A4C-BE37-40B2DE7D43B9}"/>
                      </a:ext>
                    </a:extLst>
                  </p:cNvPr>
                  <p:cNvSpPr txBox="1"/>
                  <p:nvPr/>
                </p:nvSpPr>
                <p:spPr>
                  <a:xfrm>
                    <a:off x="1085535" y="5563566"/>
                    <a:ext cx="3338521" cy="630941"/>
                  </a:xfrm>
                  <a:prstGeom prst="rect">
                    <a:avLst/>
                  </a:prstGeom>
                  <a:noFill/>
                </p:spPr>
                <p:txBody>
                  <a:bodyPr wrap="none" rtlCol="0">
                    <a:spAutoFit/>
                  </a:bodyPr>
                  <a:lstStyle/>
                  <a:p>
                    <a:pPr fontAlgn="auto">
                      <a:spcBef>
                        <a:spcPts val="0"/>
                      </a:spcBef>
                      <a:spcAft>
                        <a:spcPts val="0"/>
                      </a:spcAft>
                      <a:defRPr/>
                    </a:pPr>
                    <a14:m>
                      <m:oMath xmlns:m="http://schemas.openxmlformats.org/officeDocument/2006/math">
                        <m:r>
                          <a:rPr lang="en-US" altLang="zh-CN" sz="825" b="0" dirty="0">
                            <a:solidFill>
                              <a:prstClr val="black">
                                <a:lumMod val="75000"/>
                                <a:lumOff val="25000"/>
                              </a:prstClr>
                            </a:solidFill>
                            <a:latin typeface="Cambria Math" charset="0"/>
                            <a:ea typeface="Cambria Math" charset="0"/>
                            <a:cs typeface="Cambria Math" charset="0"/>
                          </a:rPr>
                          <m:t>∆</m:t>
                        </m:r>
                        <m:r>
                          <m:rPr>
                            <m:sty m:val="p"/>
                          </m:rPr>
                          <a:rPr lang="en-US" altLang="zh-CN" sz="825" b="0" dirty="0">
                            <a:solidFill>
                              <a:prstClr val="black">
                                <a:lumMod val="75000"/>
                                <a:lumOff val="25000"/>
                              </a:prstClr>
                            </a:solidFill>
                            <a:latin typeface="Cambria Math" charset="0"/>
                            <a:ea typeface="Cambria Math" charset="0"/>
                            <a:cs typeface="Cambria Math" charset="0"/>
                          </a:rPr>
                          <m:t>G</m:t>
                        </m:r>
                        <m:r>
                          <a:rPr lang="en-US" altLang="zh-CN" sz="825" b="0" dirty="0">
                            <a:solidFill>
                              <a:prstClr val="black">
                                <a:lumMod val="75000"/>
                                <a:lumOff val="25000"/>
                              </a:prstClr>
                            </a:solidFill>
                            <a:latin typeface="Cambria Math" charset="0"/>
                            <a:ea typeface="Cambria Math" charset="0"/>
                            <a:cs typeface="Cambria Math" charset="0"/>
                          </a:rPr>
                          <m:t>(</m:t>
                        </m:r>
                        <m:r>
                          <m:rPr>
                            <m:sty m:val="p"/>
                          </m:rPr>
                          <a:rPr lang="en-US" altLang="zh-CN" sz="825" b="0" dirty="0">
                            <a:solidFill>
                              <a:prstClr val="black">
                                <a:lumMod val="75000"/>
                                <a:lumOff val="25000"/>
                              </a:prstClr>
                            </a:solidFill>
                            <a:latin typeface="Cambria Math" charset="0"/>
                            <a:ea typeface="Cambria Math" charset="0"/>
                            <a:cs typeface="Cambria Math" charset="0"/>
                          </a:rPr>
                          <m:t>WT</m:t>
                        </m:r>
                        <m:r>
                          <a:rPr lang="en-US" altLang="zh-CN" sz="825" b="0" dirty="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of WT protein-drug complex</a:t>
                    </a:r>
                  </a:p>
                  <a:p>
                    <a:pPr fontAlgn="auto">
                      <a:spcBef>
                        <a:spcPts val="0"/>
                      </a:spcBef>
                      <a:spcAft>
                        <a:spcPts val="0"/>
                      </a:spcAft>
                      <a:defRPr/>
                    </a:pPr>
                    <a14:m>
                      <m:oMath xmlns:m="http://schemas.openxmlformats.org/officeDocument/2006/math">
                        <m:r>
                          <a:rPr lang="en-US" altLang="zh-CN" sz="825" b="0">
                            <a:solidFill>
                              <a:prstClr val="black">
                                <a:lumMod val="75000"/>
                                <a:lumOff val="25000"/>
                              </a:prstClr>
                            </a:solidFill>
                            <a:latin typeface="Cambria Math" charset="0"/>
                            <a:ea typeface="Cambria Math" charset="0"/>
                            <a:cs typeface="Cambria Math" charset="0"/>
                          </a:rPr>
                          <m:t>∆</m:t>
                        </m:r>
                        <m:r>
                          <m:rPr>
                            <m:sty m:val="p"/>
                          </m:rPr>
                          <a:rPr lang="en-US" altLang="zh-CN" sz="825" b="0">
                            <a:solidFill>
                              <a:prstClr val="black">
                                <a:lumMod val="75000"/>
                                <a:lumOff val="25000"/>
                              </a:prstClr>
                            </a:solidFill>
                            <a:latin typeface="Cambria Math" charset="0"/>
                            <a:ea typeface="Cambria Math" charset="0"/>
                            <a:cs typeface="Cambria Math" charset="0"/>
                          </a:rPr>
                          <m:t>G</m:t>
                        </m:r>
                        <m:d>
                          <m:dPr>
                            <m:ctrlPr>
                              <a:rPr lang="en-US" altLang="zh-CN" sz="825" b="0" i="1">
                                <a:solidFill>
                                  <a:prstClr val="black">
                                    <a:lumMod val="75000"/>
                                    <a:lumOff val="25000"/>
                                  </a:prstClr>
                                </a:solidFill>
                                <a:latin typeface="Cambria Math" charset="0"/>
                                <a:ea typeface="Cambria Math" charset="0"/>
                                <a:cs typeface="Cambria Math" charset="0"/>
                              </a:rPr>
                            </m:ctrlPr>
                          </m:dPr>
                          <m:e>
                            <m:r>
                              <m:rPr>
                                <m:sty m:val="p"/>
                              </m:rPr>
                              <a:rPr lang="en-US" altLang="zh-CN" sz="825" b="0">
                                <a:solidFill>
                                  <a:prstClr val="black">
                                    <a:lumMod val="75000"/>
                                    <a:lumOff val="25000"/>
                                  </a:prstClr>
                                </a:solidFill>
                                <a:latin typeface="Cambria Math" charset="0"/>
                                <a:ea typeface="Cambria Math" charset="0"/>
                                <a:cs typeface="Cambria Math" charset="0"/>
                              </a:rPr>
                              <m:t>SN</m:t>
                            </m:r>
                            <m:r>
                              <m:rPr>
                                <m:sty m:val="p"/>
                              </m:rPr>
                              <a:rPr lang="en-US" altLang="zh-CN" sz="825" b="0">
                                <a:solidFill>
                                  <a:prstClr val="black">
                                    <a:lumMod val="75000"/>
                                    <a:lumOff val="25000"/>
                                  </a:prstClr>
                                </a:solidFill>
                                <a:latin typeface="Cambria Math" panose="02040503050406030204" pitchFamily="18" charset="0"/>
                                <a:ea typeface="Cambria Math" charset="0"/>
                                <a:cs typeface="Cambria Math" charset="0"/>
                              </a:rPr>
                              <m:t>V</m:t>
                            </m:r>
                          </m:e>
                        </m:d>
                        <m:r>
                          <a:rPr lang="en-US" altLang="zh-CN" sz="825" b="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of point mutated  protein-drug complex</a:t>
                    </a:r>
                  </a:p>
                  <a:p>
                    <a:pPr fontAlgn="auto">
                      <a:spcBef>
                        <a:spcPts val="0"/>
                      </a:spcBef>
                      <a:spcAft>
                        <a:spcPts val="0"/>
                      </a:spcAft>
                      <a:defRPr/>
                    </a:pPr>
                    <a14:m>
                      <m:oMath xmlns:m="http://schemas.openxmlformats.org/officeDocument/2006/math">
                        <m:r>
                          <a:rPr lang="en-US" altLang="zh-CN" sz="825" b="0">
                            <a:solidFill>
                              <a:prstClr val="black">
                                <a:lumMod val="75000"/>
                                <a:lumOff val="25000"/>
                              </a:prstClr>
                            </a:solidFill>
                            <a:latin typeface="Cambria Math" charset="0"/>
                            <a:ea typeface="Cambria Math" charset="0"/>
                            <a:cs typeface="Cambria Math" charset="0"/>
                          </a:rPr>
                          <m:t>∆∆</m:t>
                        </m:r>
                        <m:r>
                          <m:rPr>
                            <m:sty m:val="p"/>
                          </m:rPr>
                          <a:rPr lang="en-US" altLang="zh-CN" sz="825" b="0">
                            <a:solidFill>
                              <a:prstClr val="black">
                                <a:lumMod val="75000"/>
                                <a:lumOff val="25000"/>
                              </a:prstClr>
                            </a:solidFill>
                            <a:latin typeface="Cambria Math" charset="0"/>
                            <a:ea typeface="Cambria Math" charset="0"/>
                            <a:cs typeface="Cambria Math" charset="0"/>
                          </a:rPr>
                          <m:t>G</m:t>
                        </m:r>
                        <m:d>
                          <m:dPr>
                            <m:ctrlPr>
                              <a:rPr lang="en-US" altLang="zh-CN" sz="825" b="0" i="1">
                                <a:solidFill>
                                  <a:prstClr val="black">
                                    <a:lumMod val="75000"/>
                                    <a:lumOff val="25000"/>
                                  </a:prstClr>
                                </a:solidFill>
                                <a:latin typeface="Cambria Math" charset="0"/>
                                <a:ea typeface="Cambria Math" charset="0"/>
                                <a:cs typeface="Cambria Math" charset="0"/>
                              </a:rPr>
                            </m:ctrlPr>
                          </m:dPr>
                          <m:e>
                            <m:r>
                              <m:rPr>
                                <m:sty m:val="p"/>
                              </m:rPr>
                              <a:rPr lang="en-US" altLang="zh-CN" sz="825" b="0">
                                <a:solidFill>
                                  <a:prstClr val="black">
                                    <a:lumMod val="75000"/>
                                    <a:lumOff val="25000"/>
                                  </a:prstClr>
                                </a:solidFill>
                                <a:latin typeface="Cambria Math" charset="0"/>
                                <a:ea typeface="Cambria Math" charset="0"/>
                                <a:cs typeface="Cambria Math" charset="0"/>
                              </a:rPr>
                              <m:t>SNP</m:t>
                            </m:r>
                          </m:e>
                        </m:d>
                        <m:r>
                          <a:rPr lang="en-US" altLang="zh-CN" sz="825" b="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change</a:t>
                    </a:r>
                  </a:p>
                </p:txBody>
              </p:sp>
            </mc:Choice>
            <mc:Fallback xmlns="">
              <p:sp>
                <p:nvSpPr>
                  <p:cNvPr id="23" name="文本框 22">
                    <a:extLst>
                      <a:ext uri="{FF2B5EF4-FFF2-40B4-BE49-F238E27FC236}">
                        <a16:creationId xmlns:a16="http://schemas.microsoft.com/office/drawing/2014/main" id="{49A01BE8-C71A-3A4C-BE37-40B2DE7D43B9}"/>
                      </a:ext>
                    </a:extLst>
                  </p:cNvPr>
                  <p:cNvSpPr txBox="1">
                    <a:spLocks noRot="1" noChangeAspect="1" noMove="1" noResize="1" noEditPoints="1" noAdjustHandles="1" noChangeArrowheads="1" noChangeShapeType="1" noTextEdit="1"/>
                  </p:cNvSpPr>
                  <p:nvPr/>
                </p:nvSpPr>
                <p:spPr>
                  <a:xfrm>
                    <a:off x="1085535" y="5563565"/>
                    <a:ext cx="3259290" cy="600164"/>
                  </a:xfrm>
                  <a:prstGeom prst="rect">
                    <a:avLst/>
                  </a:prstGeom>
                  <a:blipFill>
                    <a:blip r:embed="rId3"/>
                    <a:stretch>
                      <a:fillRect b="-6250"/>
                    </a:stretch>
                  </a:blipFill>
                </p:spPr>
                <p:txBody>
                  <a:bodyPr/>
                  <a:lstStyle/>
                  <a:p>
                    <a:r>
                      <a:rPr lang="zh-CN" altLang="en-US">
                        <a:noFill/>
                      </a:rPr>
                      <a:t> </a:t>
                    </a:r>
                  </a:p>
                </p:txBody>
              </p:sp>
            </mc:Fallback>
          </mc:AlternateContent>
        </p:grpSp>
        <p:cxnSp>
          <p:nvCxnSpPr>
            <p:cNvPr id="26" name="Straight Connector 18">
              <a:extLst>
                <a:ext uri="{FF2B5EF4-FFF2-40B4-BE49-F238E27FC236}">
                  <a16:creationId xmlns:a16="http://schemas.microsoft.com/office/drawing/2014/main" xmlns="" id="{5ED33215-C694-0D42-84F0-0612BA735A06}"/>
                </a:ext>
              </a:extLst>
            </p:cNvPr>
            <p:cNvCxnSpPr>
              <a:cxnSpLocks/>
            </p:cNvCxnSpPr>
            <p:nvPr/>
          </p:nvCxnSpPr>
          <p:spPr>
            <a:xfrm flipV="1">
              <a:off x="799729" y="1086977"/>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xmlns="" id="{FCACDD33-09D4-9A44-BA59-9DBDD49C0F28}"/>
                </a:ext>
              </a:extLst>
            </p:cNvPr>
            <p:cNvSpPr/>
            <p:nvPr/>
          </p:nvSpPr>
          <p:spPr>
            <a:xfrm rot="16200000">
              <a:off x="92721" y="1436153"/>
              <a:ext cx="1024541"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Dataset </a:t>
              </a:r>
              <a:endParaRPr kumimoji="1" lang="zh-CN" altLang="en-US" sz="1350" dirty="0">
                <a:solidFill>
                  <a:srgbClr val="4472C4">
                    <a:lumMod val="50000"/>
                  </a:srgbClr>
                </a:solidFill>
              </a:endParaRPr>
            </a:p>
          </p:txBody>
        </p:sp>
        <p:cxnSp>
          <p:nvCxnSpPr>
            <p:cNvPr id="33" name="Straight Connector 18">
              <a:extLst>
                <a:ext uri="{FF2B5EF4-FFF2-40B4-BE49-F238E27FC236}">
                  <a16:creationId xmlns:a16="http://schemas.microsoft.com/office/drawing/2014/main" xmlns="" id="{EAC8DB50-3E3F-8943-B690-B25B552D68B1}"/>
                </a:ext>
              </a:extLst>
            </p:cNvPr>
            <p:cNvCxnSpPr>
              <a:cxnSpLocks/>
            </p:cNvCxnSpPr>
            <p:nvPr/>
          </p:nvCxnSpPr>
          <p:spPr>
            <a:xfrm flipV="1">
              <a:off x="799728" y="2477951"/>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2" name="组合 41">
              <a:extLst>
                <a:ext uri="{FF2B5EF4-FFF2-40B4-BE49-F238E27FC236}">
                  <a16:creationId xmlns:a16="http://schemas.microsoft.com/office/drawing/2014/main" xmlns="" id="{BF857EAD-FDBC-714C-B327-4AE2EA4DF842}"/>
                </a:ext>
              </a:extLst>
            </p:cNvPr>
            <p:cNvGrpSpPr/>
            <p:nvPr/>
          </p:nvGrpSpPr>
          <p:grpSpPr>
            <a:xfrm>
              <a:off x="429779" y="3512607"/>
              <a:ext cx="5008738" cy="2096254"/>
              <a:chOff x="429780" y="3615014"/>
              <a:chExt cx="5008738" cy="2096254"/>
            </a:xfrm>
          </p:grpSpPr>
          <p:grpSp>
            <p:nvGrpSpPr>
              <p:cNvPr id="15" name="组合 14">
                <a:extLst>
                  <a:ext uri="{FF2B5EF4-FFF2-40B4-BE49-F238E27FC236}">
                    <a16:creationId xmlns:a16="http://schemas.microsoft.com/office/drawing/2014/main" xmlns="" id="{416396BB-26DA-544A-9BDC-76F290BA9452}"/>
                  </a:ext>
                </a:extLst>
              </p:cNvPr>
              <p:cNvGrpSpPr/>
              <p:nvPr/>
            </p:nvGrpSpPr>
            <p:grpSpPr>
              <a:xfrm>
                <a:off x="1156694" y="4125568"/>
                <a:ext cx="4281824" cy="993066"/>
                <a:chOff x="1277802" y="2801311"/>
                <a:chExt cx="4281824" cy="993066"/>
              </a:xfrm>
            </p:grpSpPr>
            <p:sp>
              <p:nvSpPr>
                <p:cNvPr id="20" name="圆角矩形 19">
                  <a:extLst>
                    <a:ext uri="{FF2B5EF4-FFF2-40B4-BE49-F238E27FC236}">
                      <a16:creationId xmlns:a16="http://schemas.microsoft.com/office/drawing/2014/main" xmlns="" id="{C8EA3361-B7D3-B04D-A3CF-5DABE010C180}"/>
                    </a:ext>
                  </a:extLst>
                </p:cNvPr>
                <p:cNvSpPr/>
                <p:nvPr/>
              </p:nvSpPr>
              <p:spPr>
                <a:xfrm>
                  <a:off x="4204325" y="3012989"/>
                  <a:ext cx="1355301" cy="569711"/>
                </a:xfrm>
                <a:prstGeom prst="roundRect">
                  <a:avLst/>
                </a:prstGeom>
                <a:solidFill>
                  <a:schemeClr val="accent6">
                    <a:lumMod val="60000"/>
                    <a:lumOff val="40000"/>
                    <a:alpha val="70000"/>
                  </a:schemeClr>
                </a:solidFill>
                <a:ln w="4762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AutoDock</a:t>
                  </a:r>
                  <a:r>
                    <a:rPr kumimoji="1" lang="en-US" altLang="zh-CN" sz="1350" dirty="0">
                      <a:solidFill>
                        <a:srgbClr val="002060"/>
                      </a:solidFill>
                    </a:rPr>
                    <a:t> 4</a:t>
                  </a:r>
                  <a:endParaRPr kumimoji="1" lang="zh-CN" altLang="en-US" sz="1350" dirty="0">
                    <a:solidFill>
                      <a:srgbClr val="002060"/>
                    </a:solidFill>
                  </a:endParaRPr>
                </a:p>
              </p:txBody>
            </p:sp>
            <p:sp>
              <p:nvSpPr>
                <p:cNvPr id="21" name="圆角矩形 20">
                  <a:extLst>
                    <a:ext uri="{FF2B5EF4-FFF2-40B4-BE49-F238E27FC236}">
                      <a16:creationId xmlns:a16="http://schemas.microsoft.com/office/drawing/2014/main" xmlns="" id="{4A13FF76-3C77-E24D-9DAB-0CF6709C61FB}"/>
                    </a:ext>
                  </a:extLst>
                </p:cNvPr>
                <p:cNvSpPr/>
                <p:nvPr/>
              </p:nvSpPr>
              <p:spPr>
                <a:xfrm>
                  <a:off x="1277802" y="3012989"/>
                  <a:ext cx="1355300" cy="569710"/>
                </a:xfrm>
                <a:prstGeom prst="roundRect">
                  <a:avLst/>
                </a:prstGeom>
                <a:solidFill>
                  <a:schemeClr val="accent4">
                    <a:lumMod val="60000"/>
                    <a:lumOff val="40000"/>
                    <a:alpha val="70000"/>
                  </a:schemeClr>
                </a:solid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MDock</a:t>
                  </a:r>
                  <a:endParaRPr kumimoji="1" lang="zh-CN" altLang="en-US" sz="1350" dirty="0">
                    <a:solidFill>
                      <a:srgbClr val="002060"/>
                    </a:solidFill>
                  </a:endParaRPr>
                </a:p>
              </p:txBody>
            </p:sp>
            <p:sp>
              <p:nvSpPr>
                <p:cNvPr id="22" name="圆角矩形 21">
                  <a:extLst>
                    <a:ext uri="{FF2B5EF4-FFF2-40B4-BE49-F238E27FC236}">
                      <a16:creationId xmlns:a16="http://schemas.microsoft.com/office/drawing/2014/main" xmlns="" id="{B1C5AB37-F0CC-2F46-AF89-18FE30B20FB0}"/>
                    </a:ext>
                  </a:extLst>
                </p:cNvPr>
                <p:cNvSpPr/>
                <p:nvPr/>
              </p:nvSpPr>
              <p:spPr>
                <a:xfrm>
                  <a:off x="2741063" y="3012989"/>
                  <a:ext cx="1355301" cy="569712"/>
                </a:xfrm>
                <a:prstGeom prst="roundRect">
                  <a:avLst/>
                </a:prstGeom>
                <a:solidFill>
                  <a:schemeClr val="accent5">
                    <a:lumMod val="60000"/>
                    <a:lumOff val="40000"/>
                    <a:alpha val="72000"/>
                  </a:schemeClr>
                </a:solidFill>
                <a:ln w="47625">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AutoDock</a:t>
                  </a:r>
                  <a:r>
                    <a:rPr kumimoji="1" lang="en-US" altLang="zh-CN" sz="1350" dirty="0">
                      <a:solidFill>
                        <a:srgbClr val="002060"/>
                      </a:solidFill>
                    </a:rPr>
                    <a:t> Vina</a:t>
                  </a:r>
                  <a:endParaRPr kumimoji="1" lang="zh-CN" altLang="en-US" sz="1350" dirty="0">
                    <a:solidFill>
                      <a:srgbClr val="002060"/>
                    </a:solidFill>
                  </a:endParaRPr>
                </a:p>
              </p:txBody>
            </p:sp>
            <p:sp>
              <p:nvSpPr>
                <p:cNvPr id="10" name="左中括号 9">
                  <a:extLst>
                    <a:ext uri="{FF2B5EF4-FFF2-40B4-BE49-F238E27FC236}">
                      <a16:creationId xmlns:a16="http://schemas.microsoft.com/office/drawing/2014/main" xmlns="" id="{EFE83BA5-95A3-3847-BE1E-F67B576E8898}"/>
                    </a:ext>
                  </a:extLst>
                </p:cNvPr>
                <p:cNvSpPr/>
                <p:nvPr/>
              </p:nvSpPr>
              <p:spPr>
                <a:xfrm rot="16200000">
                  <a:off x="2596055" y="3120835"/>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sp>
              <p:nvSpPr>
                <p:cNvPr id="24" name="左中括号 23">
                  <a:extLst>
                    <a:ext uri="{FF2B5EF4-FFF2-40B4-BE49-F238E27FC236}">
                      <a16:creationId xmlns:a16="http://schemas.microsoft.com/office/drawing/2014/main" xmlns="" id="{81E0995C-0955-7243-A8F4-3626EFAF3D91}"/>
                    </a:ext>
                  </a:extLst>
                </p:cNvPr>
                <p:cNvSpPr/>
                <p:nvPr/>
              </p:nvSpPr>
              <p:spPr>
                <a:xfrm rot="5400000">
                  <a:off x="4167278" y="2201863"/>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grpSp>
          <p:sp>
            <p:nvSpPr>
              <p:cNvPr id="40" name="矩形 39">
                <a:extLst>
                  <a:ext uri="{FF2B5EF4-FFF2-40B4-BE49-F238E27FC236}">
                    <a16:creationId xmlns:a16="http://schemas.microsoft.com/office/drawing/2014/main" xmlns="" id="{F601BFF9-F2C5-CD47-8161-F1DBE660EBBF}"/>
                  </a:ext>
                </a:extLst>
              </p:cNvPr>
              <p:cNvSpPr/>
              <p:nvPr/>
            </p:nvSpPr>
            <p:spPr>
              <a:xfrm rot="16200000">
                <a:off x="-443135" y="4487929"/>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Approach </a:t>
                </a:r>
                <a:endParaRPr kumimoji="1" lang="zh-CN" altLang="en-US" sz="1350" dirty="0">
                  <a:solidFill>
                    <a:srgbClr val="4472C4">
                      <a:lumMod val="50000"/>
                    </a:srgbClr>
                  </a:solidFill>
                </a:endParaRPr>
              </a:p>
            </p:txBody>
          </p:sp>
          <p:cxnSp>
            <p:nvCxnSpPr>
              <p:cNvPr id="41" name="Straight Connector 18">
                <a:extLst>
                  <a:ext uri="{FF2B5EF4-FFF2-40B4-BE49-F238E27FC236}">
                    <a16:creationId xmlns:a16="http://schemas.microsoft.com/office/drawing/2014/main" xmlns="" id="{0C874534-F3FF-1447-BD84-F959BBA76B3E}"/>
                  </a:ext>
                </a:extLst>
              </p:cNvPr>
              <p:cNvCxnSpPr>
                <a:cxnSpLocks/>
              </p:cNvCxnSpPr>
              <p:nvPr/>
            </p:nvCxnSpPr>
            <p:spPr>
              <a:xfrm flipV="1">
                <a:off x="799729" y="4159925"/>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cxnSp>
        <p:nvCxnSpPr>
          <p:cNvPr id="45" name="直线连接符 44">
            <a:extLst>
              <a:ext uri="{FF2B5EF4-FFF2-40B4-BE49-F238E27FC236}">
                <a16:creationId xmlns:a16="http://schemas.microsoft.com/office/drawing/2014/main" xmlns="" id="{D1568100-2176-7F4F-98AE-83CE038F0152}"/>
              </a:ext>
            </a:extLst>
          </p:cNvPr>
          <p:cNvCxnSpPr>
            <a:cxnSpLocks/>
          </p:cNvCxnSpPr>
          <p:nvPr/>
        </p:nvCxnSpPr>
        <p:spPr>
          <a:xfrm>
            <a:off x="4369085" y="1725675"/>
            <a:ext cx="0" cy="3898838"/>
          </a:xfrm>
          <a:prstGeom prst="line">
            <a:avLst/>
          </a:prstGeom>
          <a:ln w="47625">
            <a:solidFill>
              <a:schemeClr val="bg2">
                <a:lumMod val="50000"/>
                <a:alpha val="50000"/>
              </a:schemeClr>
            </a:solidFill>
          </a:ln>
        </p:spPr>
        <p:style>
          <a:lnRef idx="3">
            <a:schemeClr val="accent3"/>
          </a:lnRef>
          <a:fillRef idx="0">
            <a:schemeClr val="accent3"/>
          </a:fillRef>
          <a:effectRef idx="2">
            <a:schemeClr val="accent3"/>
          </a:effectRef>
          <a:fontRef idx="minor">
            <a:schemeClr val="tx1"/>
          </a:fontRef>
        </p:style>
      </p:cxnSp>
      <p:pic>
        <p:nvPicPr>
          <p:cNvPr id="11" name="图片 10" descr="图片包含 文字, 地图&#10;&#10;描述已自动生成">
            <a:extLst>
              <a:ext uri="{FF2B5EF4-FFF2-40B4-BE49-F238E27FC236}">
                <a16:creationId xmlns:a16="http://schemas.microsoft.com/office/drawing/2014/main" xmlns="" id="{1F4D1C66-A93D-7642-ADE9-68B205E46635}"/>
              </a:ext>
            </a:extLst>
          </p:cNvPr>
          <p:cNvPicPr>
            <a:picLocks noChangeAspect="1"/>
          </p:cNvPicPr>
          <p:nvPr/>
        </p:nvPicPr>
        <p:blipFill>
          <a:blip r:embed="rId4"/>
          <a:stretch>
            <a:fillRect/>
          </a:stretch>
        </p:blipFill>
        <p:spPr>
          <a:xfrm>
            <a:off x="4538186" y="2658456"/>
            <a:ext cx="3713322" cy="2870297"/>
          </a:xfrm>
          <a:prstGeom prst="rect">
            <a:avLst/>
          </a:prstGeom>
        </p:spPr>
      </p:pic>
      <p:sp>
        <p:nvSpPr>
          <p:cNvPr id="87" name="文本框 86">
            <a:extLst>
              <a:ext uri="{FF2B5EF4-FFF2-40B4-BE49-F238E27FC236}">
                <a16:creationId xmlns:a16="http://schemas.microsoft.com/office/drawing/2014/main" xmlns="" id="{0696A0B1-A19E-234A-9F09-BC71C565FC1B}"/>
              </a:ext>
            </a:extLst>
          </p:cNvPr>
          <p:cNvSpPr txBox="1"/>
          <p:nvPr/>
        </p:nvSpPr>
        <p:spPr>
          <a:xfrm>
            <a:off x="4696960" y="1691110"/>
            <a:ext cx="4002836" cy="923330"/>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prstClr val="black">
                    <a:lumMod val="75000"/>
                    <a:lumOff val="25000"/>
                  </a:prstClr>
                </a:solidFill>
                <a:latin typeface="Calibri" panose="020F0502020204030204"/>
                <a:ea typeface="DengXian" charset="-122"/>
                <a:cs typeface=""/>
              </a:rPr>
              <a:t>Pearson Product-Moment Correlation (PMCC) reveals good consistency of different docking calculations</a:t>
            </a:r>
          </a:p>
          <a:p>
            <a:pPr marL="214313" indent="-214313" fontAlgn="auto">
              <a:spcBef>
                <a:spcPts val="0"/>
              </a:spcBef>
              <a:spcAft>
                <a:spcPts val="0"/>
              </a:spcAft>
              <a:buFont typeface="Arial" panose="020B0604020202020204" pitchFamily="34" charset="0"/>
              <a:buChar char="•"/>
            </a:pPr>
            <a:r>
              <a:rPr kumimoji="1" lang="en-US" altLang="zh-CN" dirty="0">
                <a:solidFill>
                  <a:srgbClr val="5B9BD5">
                    <a:lumMod val="75000"/>
                  </a:srgbClr>
                </a:solidFill>
                <a:latin typeface="Calibri" panose="020F0502020204030204"/>
                <a:ea typeface="DengXian" charset="-122"/>
                <a:cs typeface=""/>
              </a:rPr>
              <a:t>PMCC (Vina &amp; AD4) = 0.89</a:t>
            </a:r>
          </a:p>
          <a:p>
            <a:pPr marL="214313" indent="-214313" fontAlgn="auto">
              <a:lnSpc>
                <a:spcPct val="150000"/>
              </a:lnSpc>
              <a:spcBef>
                <a:spcPts val="0"/>
              </a:spcBef>
              <a:spcAft>
                <a:spcPts val="0"/>
              </a:spcAft>
              <a:buFont typeface="Arial" panose="020B0604020202020204" pitchFamily="34" charset="0"/>
              <a:buChar char="•"/>
            </a:pPr>
            <a:r>
              <a:rPr kumimoji="1" lang="en-US" altLang="zh-CN" dirty="0">
                <a:solidFill>
                  <a:srgbClr val="5B9BD5">
                    <a:lumMod val="75000"/>
                  </a:srgbClr>
                </a:solidFill>
                <a:latin typeface="Calibri" panose="020F0502020204030204"/>
                <a:ea typeface="DengXian" charset="-122"/>
                <a:cs typeface=""/>
              </a:rPr>
              <a:t>PMCC (Vina &amp; </a:t>
            </a:r>
            <a:r>
              <a:rPr kumimoji="1" lang="en-US" altLang="zh-CN" dirty="0" err="1">
                <a:solidFill>
                  <a:srgbClr val="5B9BD5">
                    <a:lumMod val="75000"/>
                  </a:srgbClr>
                </a:solidFill>
                <a:latin typeface="Calibri" panose="020F0502020204030204"/>
                <a:ea typeface="DengXian" charset="-122"/>
                <a:cs typeface=""/>
              </a:rPr>
              <a:t>MDock</a:t>
            </a:r>
            <a:r>
              <a:rPr kumimoji="1" lang="en-US" altLang="zh-CN" dirty="0">
                <a:solidFill>
                  <a:srgbClr val="5B9BD5">
                    <a:lumMod val="75000"/>
                  </a:srgbClr>
                </a:solidFill>
                <a:latin typeface="Calibri" panose="020F0502020204030204"/>
                <a:ea typeface="DengXian" charset="-122"/>
                <a:cs typeface=""/>
              </a:rPr>
              <a:t>) = 0.94</a:t>
            </a:r>
          </a:p>
        </p:txBody>
      </p:sp>
      <p:sp>
        <p:nvSpPr>
          <p:cNvPr id="28"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
        <p:nvSpPr>
          <p:cNvPr id="3" name="TextBox 2"/>
          <p:cNvSpPr txBox="1"/>
          <p:nvPr/>
        </p:nvSpPr>
        <p:spPr>
          <a:xfrm>
            <a:off x="7667704" y="5090578"/>
            <a:ext cx="583804" cy="276999"/>
          </a:xfrm>
          <a:prstGeom prst="rect">
            <a:avLst/>
          </a:prstGeom>
          <a:solidFill>
            <a:schemeClr val="bg1"/>
          </a:solidFill>
        </p:spPr>
        <p:txBody>
          <a:bodyPr wrap="square" rtlCol="0">
            <a:spAutoFit/>
          </a:bodyPr>
          <a:lstStyle/>
          <a:p>
            <a:r>
              <a:rPr lang="en-US"/>
              <a:t>8000</a:t>
            </a:r>
          </a:p>
        </p:txBody>
      </p:sp>
      <p:sp>
        <p:nvSpPr>
          <p:cNvPr id="4" name="Rectangle 3"/>
          <p:cNvSpPr/>
          <p:nvPr/>
        </p:nvSpPr>
        <p:spPr>
          <a:xfrm>
            <a:off x="7036594"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p>
        </p:txBody>
      </p:sp>
      <p:sp>
        <p:nvSpPr>
          <p:cNvPr id="31" name="Rectangle 30"/>
          <p:cNvSpPr/>
          <p:nvPr/>
        </p:nvSpPr>
        <p:spPr>
          <a:xfrm>
            <a:off x="5840016"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p>
        </p:txBody>
      </p:sp>
    </p:spTree>
    <p:extLst>
      <p:ext uri="{BB962C8B-B14F-4D97-AF65-F5344CB8AC3E}">
        <p14:creationId xmlns:p14="http://schemas.microsoft.com/office/powerpoint/2010/main" val="835076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48">
            <a:extLst>
              <a:ext uri="{FF2B5EF4-FFF2-40B4-BE49-F238E27FC236}">
                <a16:creationId xmlns:a16="http://schemas.microsoft.com/office/drawing/2014/main" xmlns="" id="{848E98A0-E400-254B-AD5A-26574FE2C264}"/>
              </a:ext>
            </a:extLst>
          </p:cNvPr>
          <p:cNvGrpSpPr/>
          <p:nvPr/>
        </p:nvGrpSpPr>
        <p:grpSpPr>
          <a:xfrm>
            <a:off x="285899" y="3203337"/>
            <a:ext cx="2951843" cy="253916"/>
            <a:chOff x="299803" y="1015687"/>
            <a:chExt cx="3935790" cy="338555"/>
          </a:xfrm>
        </p:grpSpPr>
        <p:sp>
          <p:nvSpPr>
            <p:cNvPr id="75" name="Rectangle 3">
              <a:extLst>
                <a:ext uri="{FF2B5EF4-FFF2-40B4-BE49-F238E27FC236}">
                  <a16:creationId xmlns:a16="http://schemas.microsoft.com/office/drawing/2014/main" xmlns="" id="{1DA2BF6D-F982-F44F-A609-8B3CA989F0A2}"/>
                </a:ext>
              </a:extLst>
            </p:cNvPr>
            <p:cNvSpPr/>
            <p:nvPr/>
          </p:nvSpPr>
          <p:spPr>
            <a:xfrm>
              <a:off x="151878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76" name="Rectangle 4">
              <a:extLst>
                <a:ext uri="{FF2B5EF4-FFF2-40B4-BE49-F238E27FC236}">
                  <a16:creationId xmlns:a16="http://schemas.microsoft.com/office/drawing/2014/main" xmlns="" id="{F67511D3-6CF1-E24B-BD0B-2104F6348755}"/>
                </a:ext>
              </a:extLst>
            </p:cNvPr>
            <p:cNvSpPr/>
            <p:nvPr/>
          </p:nvSpPr>
          <p:spPr>
            <a:xfrm>
              <a:off x="179017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77" name="Rectangle 5">
              <a:extLst>
                <a:ext uri="{FF2B5EF4-FFF2-40B4-BE49-F238E27FC236}">
                  <a16:creationId xmlns:a16="http://schemas.microsoft.com/office/drawing/2014/main" xmlns="" id="{F63AEA8C-17B5-2441-B3EE-9FF6B009819B}"/>
                </a:ext>
              </a:extLst>
            </p:cNvPr>
            <p:cNvSpPr/>
            <p:nvPr/>
          </p:nvSpPr>
          <p:spPr>
            <a:xfrm>
              <a:off x="206155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7" name="Rectangle 6">
              <a:extLst>
                <a:ext uri="{FF2B5EF4-FFF2-40B4-BE49-F238E27FC236}">
                  <a16:creationId xmlns:a16="http://schemas.microsoft.com/office/drawing/2014/main" xmlns="" id="{28DBCFC2-D88D-8E4C-AFB1-71552623C0E1}"/>
                </a:ext>
              </a:extLst>
            </p:cNvPr>
            <p:cNvSpPr/>
            <p:nvPr/>
          </p:nvSpPr>
          <p:spPr>
            <a:xfrm>
              <a:off x="233294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8" name="Rectangle 7">
              <a:extLst>
                <a:ext uri="{FF2B5EF4-FFF2-40B4-BE49-F238E27FC236}">
                  <a16:creationId xmlns:a16="http://schemas.microsoft.com/office/drawing/2014/main" xmlns="" id="{DD005B60-EEF9-174C-80F0-E55929C61382}"/>
                </a:ext>
              </a:extLst>
            </p:cNvPr>
            <p:cNvSpPr/>
            <p:nvPr/>
          </p:nvSpPr>
          <p:spPr>
            <a:xfrm>
              <a:off x="2604334"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9" name="Rectangle 8">
              <a:extLst>
                <a:ext uri="{FF2B5EF4-FFF2-40B4-BE49-F238E27FC236}">
                  <a16:creationId xmlns:a16="http://schemas.microsoft.com/office/drawing/2014/main" xmlns="" id="{CB81B207-DAB4-8040-B13C-94BBA93317EA}"/>
                </a:ext>
              </a:extLst>
            </p:cNvPr>
            <p:cNvSpPr/>
            <p:nvPr/>
          </p:nvSpPr>
          <p:spPr>
            <a:xfrm>
              <a:off x="287572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0" name="Rectangle 9">
              <a:extLst>
                <a:ext uri="{FF2B5EF4-FFF2-40B4-BE49-F238E27FC236}">
                  <a16:creationId xmlns:a16="http://schemas.microsoft.com/office/drawing/2014/main" xmlns="" id="{1C4EFC8B-C915-0E49-8737-CDB218DBFC6D}"/>
                </a:ext>
              </a:extLst>
            </p:cNvPr>
            <p:cNvSpPr/>
            <p:nvPr/>
          </p:nvSpPr>
          <p:spPr>
            <a:xfrm>
              <a:off x="314711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1" name="Rectangle 10">
              <a:extLst>
                <a:ext uri="{FF2B5EF4-FFF2-40B4-BE49-F238E27FC236}">
                  <a16:creationId xmlns:a16="http://schemas.microsoft.com/office/drawing/2014/main" xmlns="" id="{A2FC42C7-4EB4-C442-AE07-CCE2C8D795D3}"/>
                </a:ext>
              </a:extLst>
            </p:cNvPr>
            <p:cNvSpPr/>
            <p:nvPr/>
          </p:nvSpPr>
          <p:spPr>
            <a:xfrm>
              <a:off x="341849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2" name="Rectangle 11">
              <a:extLst>
                <a:ext uri="{FF2B5EF4-FFF2-40B4-BE49-F238E27FC236}">
                  <a16:creationId xmlns:a16="http://schemas.microsoft.com/office/drawing/2014/main" xmlns="" id="{36055F5C-F835-BD4C-B7FF-7F0390C61D1F}"/>
                </a:ext>
              </a:extLst>
            </p:cNvPr>
            <p:cNvSpPr/>
            <p:nvPr/>
          </p:nvSpPr>
          <p:spPr>
            <a:xfrm>
              <a:off x="368988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9" name="Rectangle 12">
              <a:extLst>
                <a:ext uri="{FF2B5EF4-FFF2-40B4-BE49-F238E27FC236}">
                  <a16:creationId xmlns:a16="http://schemas.microsoft.com/office/drawing/2014/main" xmlns="" id="{39A877F3-D40A-E44F-8081-A4BC06CE9D3D}"/>
                </a:ext>
              </a:extLst>
            </p:cNvPr>
            <p:cNvSpPr/>
            <p:nvPr/>
          </p:nvSpPr>
          <p:spPr>
            <a:xfrm>
              <a:off x="3961273" y="103415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0" name="TextBox 14">
              <a:extLst>
                <a:ext uri="{FF2B5EF4-FFF2-40B4-BE49-F238E27FC236}">
                  <a16:creationId xmlns:a16="http://schemas.microsoft.com/office/drawing/2014/main" xmlns="" id="{39316A01-743D-F047-9B9D-282C7D439094}"/>
                </a:ext>
              </a:extLst>
            </p:cNvPr>
            <p:cNvSpPr txBox="1"/>
            <p:nvPr/>
          </p:nvSpPr>
          <p:spPr>
            <a:xfrm>
              <a:off x="299803" y="1015687"/>
              <a:ext cx="1149958"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1</a:t>
              </a:r>
              <a:r>
                <a:rPr lang="en-US" sz="1050" b="0" baseline="30000" dirty="0">
                  <a:solidFill>
                    <a:prstClr val="black"/>
                  </a:solidFill>
                  <a:latin typeface="Arial" panose="020B0604020202020204" pitchFamily="34" charset="0"/>
                  <a:ea typeface=""/>
                  <a:cs typeface="Arial" panose="020B0604020202020204" pitchFamily="34" charset="0"/>
                </a:rPr>
                <a:t>st</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02" name="Group 49">
            <a:extLst>
              <a:ext uri="{FF2B5EF4-FFF2-40B4-BE49-F238E27FC236}">
                <a16:creationId xmlns:a16="http://schemas.microsoft.com/office/drawing/2014/main" xmlns="" id="{FD03B51D-1BBE-CC43-93C7-8FFC3751DC42}"/>
              </a:ext>
            </a:extLst>
          </p:cNvPr>
          <p:cNvGrpSpPr/>
          <p:nvPr/>
        </p:nvGrpSpPr>
        <p:grpSpPr>
          <a:xfrm>
            <a:off x="285900" y="3613732"/>
            <a:ext cx="2959339" cy="253916"/>
            <a:chOff x="299803" y="1437907"/>
            <a:chExt cx="3945785" cy="338555"/>
          </a:xfrm>
        </p:grpSpPr>
        <p:sp>
          <p:nvSpPr>
            <p:cNvPr id="103" name="Rectangle 15">
              <a:extLst>
                <a:ext uri="{FF2B5EF4-FFF2-40B4-BE49-F238E27FC236}">
                  <a16:creationId xmlns:a16="http://schemas.microsoft.com/office/drawing/2014/main" xmlns="" id="{F70E6D05-BB9B-6546-B2EC-2C8FA820DAF1}"/>
                </a:ext>
              </a:extLst>
            </p:cNvPr>
            <p:cNvSpPr/>
            <p:nvPr/>
          </p:nvSpPr>
          <p:spPr>
            <a:xfrm>
              <a:off x="152877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4" name="Rectangle 16">
              <a:extLst>
                <a:ext uri="{FF2B5EF4-FFF2-40B4-BE49-F238E27FC236}">
                  <a16:creationId xmlns:a16="http://schemas.microsoft.com/office/drawing/2014/main" xmlns="" id="{E13D97BE-E4BD-9849-885F-D9E5F6AC3439}"/>
                </a:ext>
              </a:extLst>
            </p:cNvPr>
            <p:cNvSpPr/>
            <p:nvPr/>
          </p:nvSpPr>
          <p:spPr>
            <a:xfrm>
              <a:off x="180016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5" name="Rectangle 17">
              <a:extLst>
                <a:ext uri="{FF2B5EF4-FFF2-40B4-BE49-F238E27FC236}">
                  <a16:creationId xmlns:a16="http://schemas.microsoft.com/office/drawing/2014/main" xmlns="" id="{3051BC97-3F0E-B74D-853D-A6CA662D3B25}"/>
                </a:ext>
              </a:extLst>
            </p:cNvPr>
            <p:cNvSpPr/>
            <p:nvPr/>
          </p:nvSpPr>
          <p:spPr>
            <a:xfrm>
              <a:off x="207155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7" name="Rectangle 18">
              <a:extLst>
                <a:ext uri="{FF2B5EF4-FFF2-40B4-BE49-F238E27FC236}">
                  <a16:creationId xmlns:a16="http://schemas.microsoft.com/office/drawing/2014/main" xmlns="" id="{8477DFB0-05A5-634C-AA84-A4AD42D39350}"/>
                </a:ext>
              </a:extLst>
            </p:cNvPr>
            <p:cNvSpPr/>
            <p:nvPr/>
          </p:nvSpPr>
          <p:spPr>
            <a:xfrm>
              <a:off x="2342941"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8" name="Rectangle 19">
              <a:extLst>
                <a:ext uri="{FF2B5EF4-FFF2-40B4-BE49-F238E27FC236}">
                  <a16:creationId xmlns:a16="http://schemas.microsoft.com/office/drawing/2014/main" xmlns="" id="{2A862B5F-30DD-624C-A112-D3C37E2435E9}"/>
                </a:ext>
              </a:extLst>
            </p:cNvPr>
            <p:cNvSpPr/>
            <p:nvPr/>
          </p:nvSpPr>
          <p:spPr>
            <a:xfrm>
              <a:off x="2614329"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0" name="Rectangle 20">
              <a:extLst>
                <a:ext uri="{FF2B5EF4-FFF2-40B4-BE49-F238E27FC236}">
                  <a16:creationId xmlns:a16="http://schemas.microsoft.com/office/drawing/2014/main" xmlns="" id="{59B63BFD-6841-8C4C-9F7F-43B792624C1D}"/>
                </a:ext>
              </a:extLst>
            </p:cNvPr>
            <p:cNvSpPr/>
            <p:nvPr/>
          </p:nvSpPr>
          <p:spPr>
            <a:xfrm>
              <a:off x="288571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1" name="Rectangle 21">
              <a:extLst>
                <a:ext uri="{FF2B5EF4-FFF2-40B4-BE49-F238E27FC236}">
                  <a16:creationId xmlns:a16="http://schemas.microsoft.com/office/drawing/2014/main" xmlns="" id="{CD4B0C68-FD6E-F44F-B6E5-DA21034B0D68}"/>
                </a:ext>
              </a:extLst>
            </p:cNvPr>
            <p:cNvSpPr/>
            <p:nvPr/>
          </p:nvSpPr>
          <p:spPr>
            <a:xfrm>
              <a:off x="315710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2" name="Rectangle 22">
              <a:extLst>
                <a:ext uri="{FF2B5EF4-FFF2-40B4-BE49-F238E27FC236}">
                  <a16:creationId xmlns:a16="http://schemas.microsoft.com/office/drawing/2014/main" xmlns="" id="{851D2522-3FB2-9D43-8901-7F30A7181EAA}"/>
                </a:ext>
              </a:extLst>
            </p:cNvPr>
            <p:cNvSpPr/>
            <p:nvPr/>
          </p:nvSpPr>
          <p:spPr>
            <a:xfrm>
              <a:off x="342849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3" name="Rectangle 23">
              <a:extLst>
                <a:ext uri="{FF2B5EF4-FFF2-40B4-BE49-F238E27FC236}">
                  <a16:creationId xmlns:a16="http://schemas.microsoft.com/office/drawing/2014/main" xmlns="" id="{A8F8BF7A-D644-114A-A6A6-A0DBEC4E0717}"/>
                </a:ext>
              </a:extLst>
            </p:cNvPr>
            <p:cNvSpPr/>
            <p:nvPr/>
          </p:nvSpPr>
          <p:spPr>
            <a:xfrm>
              <a:off x="3699881" y="145637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4" name="Rectangle 24">
              <a:extLst>
                <a:ext uri="{FF2B5EF4-FFF2-40B4-BE49-F238E27FC236}">
                  <a16:creationId xmlns:a16="http://schemas.microsoft.com/office/drawing/2014/main" xmlns="" id="{98C0D4A4-6502-2143-B2A7-3B27AA906591}"/>
                </a:ext>
              </a:extLst>
            </p:cNvPr>
            <p:cNvSpPr/>
            <p:nvPr/>
          </p:nvSpPr>
          <p:spPr>
            <a:xfrm>
              <a:off x="3971268"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5" name="TextBox 25">
              <a:extLst>
                <a:ext uri="{FF2B5EF4-FFF2-40B4-BE49-F238E27FC236}">
                  <a16:creationId xmlns:a16="http://schemas.microsoft.com/office/drawing/2014/main" xmlns="" id="{A3514ACA-8756-504F-9216-AC8CDB2F7BE5}"/>
                </a:ext>
              </a:extLst>
            </p:cNvPr>
            <p:cNvSpPr txBox="1"/>
            <p:nvPr/>
          </p:nvSpPr>
          <p:spPr>
            <a:xfrm>
              <a:off x="299803" y="1437907"/>
              <a:ext cx="1159955"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2</a:t>
              </a:r>
              <a:r>
                <a:rPr lang="en-US" sz="1050" b="0" baseline="30000" dirty="0">
                  <a:solidFill>
                    <a:prstClr val="black"/>
                  </a:solidFill>
                  <a:latin typeface="Arial" panose="020B0604020202020204" pitchFamily="34" charset="0"/>
                  <a:ea typeface=""/>
                  <a:cs typeface="Arial" panose="020B0604020202020204" pitchFamily="34" charset="0"/>
                </a:rPr>
                <a:t>nd</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16" name="Group 50">
            <a:extLst>
              <a:ext uri="{FF2B5EF4-FFF2-40B4-BE49-F238E27FC236}">
                <a16:creationId xmlns:a16="http://schemas.microsoft.com/office/drawing/2014/main" xmlns="" id="{0E263233-C567-6341-8822-E07040CBDCAE}"/>
              </a:ext>
            </a:extLst>
          </p:cNvPr>
          <p:cNvGrpSpPr/>
          <p:nvPr/>
        </p:nvGrpSpPr>
        <p:grpSpPr>
          <a:xfrm>
            <a:off x="285900" y="4024128"/>
            <a:ext cx="2959339" cy="253916"/>
            <a:chOff x="299803" y="1865128"/>
            <a:chExt cx="3945785" cy="338555"/>
          </a:xfrm>
        </p:grpSpPr>
        <p:sp>
          <p:nvSpPr>
            <p:cNvPr id="117" name="Rectangle 26">
              <a:extLst>
                <a:ext uri="{FF2B5EF4-FFF2-40B4-BE49-F238E27FC236}">
                  <a16:creationId xmlns:a16="http://schemas.microsoft.com/office/drawing/2014/main" xmlns="" id="{CD8DDC7A-2B19-1643-8C14-E2F66A500862}"/>
                </a:ext>
              </a:extLst>
            </p:cNvPr>
            <p:cNvSpPr/>
            <p:nvPr/>
          </p:nvSpPr>
          <p:spPr>
            <a:xfrm>
              <a:off x="152877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8" name="Rectangle 27">
              <a:extLst>
                <a:ext uri="{FF2B5EF4-FFF2-40B4-BE49-F238E27FC236}">
                  <a16:creationId xmlns:a16="http://schemas.microsoft.com/office/drawing/2014/main" xmlns="" id="{F9F9190A-72CA-984B-BE63-307C7E32EEB9}"/>
                </a:ext>
              </a:extLst>
            </p:cNvPr>
            <p:cNvSpPr/>
            <p:nvPr/>
          </p:nvSpPr>
          <p:spPr>
            <a:xfrm>
              <a:off x="180016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9" name="Rectangle 28">
              <a:extLst>
                <a:ext uri="{FF2B5EF4-FFF2-40B4-BE49-F238E27FC236}">
                  <a16:creationId xmlns:a16="http://schemas.microsoft.com/office/drawing/2014/main" xmlns="" id="{BCBAD0F4-2AF1-5947-AFD2-73D0CDAE34E8}"/>
                </a:ext>
              </a:extLst>
            </p:cNvPr>
            <p:cNvSpPr/>
            <p:nvPr/>
          </p:nvSpPr>
          <p:spPr>
            <a:xfrm>
              <a:off x="2071553"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0" name="Rectangle 29">
              <a:extLst>
                <a:ext uri="{FF2B5EF4-FFF2-40B4-BE49-F238E27FC236}">
                  <a16:creationId xmlns:a16="http://schemas.microsoft.com/office/drawing/2014/main" xmlns="" id="{9D9B36E7-D20A-1340-9851-21DB4FB23918}"/>
                </a:ext>
              </a:extLst>
            </p:cNvPr>
            <p:cNvSpPr/>
            <p:nvPr/>
          </p:nvSpPr>
          <p:spPr>
            <a:xfrm>
              <a:off x="234294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1" name="Rectangle 30">
              <a:extLst>
                <a:ext uri="{FF2B5EF4-FFF2-40B4-BE49-F238E27FC236}">
                  <a16:creationId xmlns:a16="http://schemas.microsoft.com/office/drawing/2014/main" xmlns="" id="{5A52C7F8-B3C1-F24C-AA27-7ADCA1BFAF74}"/>
                </a:ext>
              </a:extLst>
            </p:cNvPr>
            <p:cNvSpPr/>
            <p:nvPr/>
          </p:nvSpPr>
          <p:spPr>
            <a:xfrm>
              <a:off x="2614329"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2" name="Rectangle 31">
              <a:extLst>
                <a:ext uri="{FF2B5EF4-FFF2-40B4-BE49-F238E27FC236}">
                  <a16:creationId xmlns:a16="http://schemas.microsoft.com/office/drawing/2014/main" xmlns="" id="{D95A8E64-8D0B-914E-ABE7-53FFDC3E3ADB}"/>
                </a:ext>
              </a:extLst>
            </p:cNvPr>
            <p:cNvSpPr/>
            <p:nvPr/>
          </p:nvSpPr>
          <p:spPr>
            <a:xfrm>
              <a:off x="288571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3" name="Rectangle 32">
              <a:extLst>
                <a:ext uri="{FF2B5EF4-FFF2-40B4-BE49-F238E27FC236}">
                  <a16:creationId xmlns:a16="http://schemas.microsoft.com/office/drawing/2014/main" xmlns="" id="{77249E66-5AD8-AE45-BB8D-1E56CFEEF59D}"/>
                </a:ext>
              </a:extLst>
            </p:cNvPr>
            <p:cNvSpPr/>
            <p:nvPr/>
          </p:nvSpPr>
          <p:spPr>
            <a:xfrm>
              <a:off x="315710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4" name="Rectangle 33">
              <a:extLst>
                <a:ext uri="{FF2B5EF4-FFF2-40B4-BE49-F238E27FC236}">
                  <a16:creationId xmlns:a16="http://schemas.microsoft.com/office/drawing/2014/main" xmlns="" id="{BFD2816B-FCDA-0042-97F0-684152114433}"/>
                </a:ext>
              </a:extLst>
            </p:cNvPr>
            <p:cNvSpPr/>
            <p:nvPr/>
          </p:nvSpPr>
          <p:spPr>
            <a:xfrm>
              <a:off x="3428493" y="188359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5" name="Rectangle 34">
              <a:extLst>
                <a:ext uri="{FF2B5EF4-FFF2-40B4-BE49-F238E27FC236}">
                  <a16:creationId xmlns:a16="http://schemas.microsoft.com/office/drawing/2014/main" xmlns="" id="{2727950E-D64F-CE49-822B-736640AD8A43}"/>
                </a:ext>
              </a:extLst>
            </p:cNvPr>
            <p:cNvSpPr/>
            <p:nvPr/>
          </p:nvSpPr>
          <p:spPr>
            <a:xfrm>
              <a:off x="369988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6" name="Rectangle 35">
              <a:extLst>
                <a:ext uri="{FF2B5EF4-FFF2-40B4-BE49-F238E27FC236}">
                  <a16:creationId xmlns:a16="http://schemas.microsoft.com/office/drawing/2014/main" xmlns="" id="{5FFFD872-D183-174A-91BB-36337C1770DD}"/>
                </a:ext>
              </a:extLst>
            </p:cNvPr>
            <p:cNvSpPr/>
            <p:nvPr/>
          </p:nvSpPr>
          <p:spPr>
            <a:xfrm>
              <a:off x="3971268"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7" name="TextBox 36">
              <a:extLst>
                <a:ext uri="{FF2B5EF4-FFF2-40B4-BE49-F238E27FC236}">
                  <a16:creationId xmlns:a16="http://schemas.microsoft.com/office/drawing/2014/main" xmlns="" id="{3515EC4E-9B1E-2B43-877C-11D49EE385B4}"/>
                </a:ext>
              </a:extLst>
            </p:cNvPr>
            <p:cNvSpPr txBox="1"/>
            <p:nvPr/>
          </p:nvSpPr>
          <p:spPr>
            <a:xfrm>
              <a:off x="299803" y="1865128"/>
              <a:ext cx="1159955"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3</a:t>
              </a:r>
              <a:r>
                <a:rPr lang="en-US" sz="1050" b="0" baseline="30000" dirty="0">
                  <a:solidFill>
                    <a:prstClr val="black"/>
                  </a:solidFill>
                  <a:latin typeface="Arial" panose="020B0604020202020204" pitchFamily="34" charset="0"/>
                  <a:ea typeface=""/>
                  <a:cs typeface="Arial" panose="020B0604020202020204" pitchFamily="34" charset="0"/>
                </a:rPr>
                <a:t>rd</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28" name="Group 51">
            <a:extLst>
              <a:ext uri="{FF2B5EF4-FFF2-40B4-BE49-F238E27FC236}">
                <a16:creationId xmlns:a16="http://schemas.microsoft.com/office/drawing/2014/main" xmlns="" id="{7B20531F-913E-A748-AA6F-BDB1CC764BF3}"/>
              </a:ext>
            </a:extLst>
          </p:cNvPr>
          <p:cNvGrpSpPr/>
          <p:nvPr/>
        </p:nvGrpSpPr>
        <p:grpSpPr>
          <a:xfrm>
            <a:off x="285899" y="4973053"/>
            <a:ext cx="2966835" cy="415498"/>
            <a:chOff x="299803" y="2287348"/>
            <a:chExt cx="3955780" cy="553998"/>
          </a:xfrm>
        </p:grpSpPr>
        <p:sp>
          <p:nvSpPr>
            <p:cNvPr id="129" name="Rectangle 37">
              <a:extLst>
                <a:ext uri="{FF2B5EF4-FFF2-40B4-BE49-F238E27FC236}">
                  <a16:creationId xmlns:a16="http://schemas.microsoft.com/office/drawing/2014/main" xmlns="" id="{07C7DBB0-1D11-F443-B1F8-8BD35C3646E6}"/>
                </a:ext>
              </a:extLst>
            </p:cNvPr>
            <p:cNvSpPr/>
            <p:nvPr/>
          </p:nvSpPr>
          <p:spPr>
            <a:xfrm>
              <a:off x="1538772" y="230581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0" name="Rectangle 38">
              <a:extLst>
                <a:ext uri="{FF2B5EF4-FFF2-40B4-BE49-F238E27FC236}">
                  <a16:creationId xmlns:a16="http://schemas.microsoft.com/office/drawing/2014/main" xmlns="" id="{7F89C454-4ED4-254E-B0C5-467E7047BF2C}"/>
                </a:ext>
              </a:extLst>
            </p:cNvPr>
            <p:cNvSpPr/>
            <p:nvPr/>
          </p:nvSpPr>
          <p:spPr>
            <a:xfrm>
              <a:off x="181016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1" name="Rectangle 39">
              <a:extLst>
                <a:ext uri="{FF2B5EF4-FFF2-40B4-BE49-F238E27FC236}">
                  <a16:creationId xmlns:a16="http://schemas.microsoft.com/office/drawing/2014/main" xmlns="" id="{B3C2FD4B-B5CD-4346-BB69-3F31DA0B0D2C}"/>
                </a:ext>
              </a:extLst>
            </p:cNvPr>
            <p:cNvSpPr/>
            <p:nvPr/>
          </p:nvSpPr>
          <p:spPr>
            <a:xfrm>
              <a:off x="208154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2" name="Rectangle 40">
              <a:extLst>
                <a:ext uri="{FF2B5EF4-FFF2-40B4-BE49-F238E27FC236}">
                  <a16:creationId xmlns:a16="http://schemas.microsoft.com/office/drawing/2014/main" xmlns="" id="{43D6DD83-ACAF-0F42-82F8-6BE7BD639CFC}"/>
                </a:ext>
              </a:extLst>
            </p:cNvPr>
            <p:cNvSpPr/>
            <p:nvPr/>
          </p:nvSpPr>
          <p:spPr>
            <a:xfrm>
              <a:off x="235293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3" name="Rectangle 41">
              <a:extLst>
                <a:ext uri="{FF2B5EF4-FFF2-40B4-BE49-F238E27FC236}">
                  <a16:creationId xmlns:a16="http://schemas.microsoft.com/office/drawing/2014/main" xmlns="" id="{6C61B0A0-7521-0F4C-8B75-2BA6A414EC66}"/>
                </a:ext>
              </a:extLst>
            </p:cNvPr>
            <p:cNvSpPr/>
            <p:nvPr/>
          </p:nvSpPr>
          <p:spPr>
            <a:xfrm>
              <a:off x="2624324"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4" name="Rectangle 42">
              <a:extLst>
                <a:ext uri="{FF2B5EF4-FFF2-40B4-BE49-F238E27FC236}">
                  <a16:creationId xmlns:a16="http://schemas.microsoft.com/office/drawing/2014/main" xmlns="" id="{4D9729CD-7BAD-3740-BE46-EF24DC05CC7B}"/>
                </a:ext>
              </a:extLst>
            </p:cNvPr>
            <p:cNvSpPr/>
            <p:nvPr/>
          </p:nvSpPr>
          <p:spPr>
            <a:xfrm>
              <a:off x="2895712"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5" name="Rectangle 43">
              <a:extLst>
                <a:ext uri="{FF2B5EF4-FFF2-40B4-BE49-F238E27FC236}">
                  <a16:creationId xmlns:a16="http://schemas.microsoft.com/office/drawing/2014/main" xmlns="" id="{3B35883E-2CC6-2E43-BAF5-7799B52CA4CF}"/>
                </a:ext>
              </a:extLst>
            </p:cNvPr>
            <p:cNvSpPr/>
            <p:nvPr/>
          </p:nvSpPr>
          <p:spPr>
            <a:xfrm>
              <a:off x="316710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6" name="Rectangle 44">
              <a:extLst>
                <a:ext uri="{FF2B5EF4-FFF2-40B4-BE49-F238E27FC236}">
                  <a16:creationId xmlns:a16="http://schemas.microsoft.com/office/drawing/2014/main" xmlns="" id="{ED3A442B-82DB-714C-B3DA-2B79C89F5296}"/>
                </a:ext>
              </a:extLst>
            </p:cNvPr>
            <p:cNvSpPr/>
            <p:nvPr/>
          </p:nvSpPr>
          <p:spPr>
            <a:xfrm>
              <a:off x="343848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7" name="Rectangle 45">
              <a:extLst>
                <a:ext uri="{FF2B5EF4-FFF2-40B4-BE49-F238E27FC236}">
                  <a16:creationId xmlns:a16="http://schemas.microsoft.com/office/drawing/2014/main" xmlns="" id="{1A3B6B9A-06CF-D44A-B108-FEB755319081}"/>
                </a:ext>
              </a:extLst>
            </p:cNvPr>
            <p:cNvSpPr/>
            <p:nvPr/>
          </p:nvSpPr>
          <p:spPr>
            <a:xfrm>
              <a:off x="370987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8" name="Rectangle 46">
              <a:extLst>
                <a:ext uri="{FF2B5EF4-FFF2-40B4-BE49-F238E27FC236}">
                  <a16:creationId xmlns:a16="http://schemas.microsoft.com/office/drawing/2014/main" xmlns="" id="{D5505B6A-1112-5045-BB35-4CBD3A667394}"/>
                </a:ext>
              </a:extLst>
            </p:cNvPr>
            <p:cNvSpPr/>
            <p:nvPr/>
          </p:nvSpPr>
          <p:spPr>
            <a:xfrm>
              <a:off x="3981263"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9" name="TextBox 47">
              <a:extLst>
                <a:ext uri="{FF2B5EF4-FFF2-40B4-BE49-F238E27FC236}">
                  <a16:creationId xmlns:a16="http://schemas.microsoft.com/office/drawing/2014/main" xmlns="" id="{0BB2E844-7634-FA48-8F96-55F0EEA21BE6}"/>
                </a:ext>
              </a:extLst>
            </p:cNvPr>
            <p:cNvSpPr txBox="1"/>
            <p:nvPr/>
          </p:nvSpPr>
          <p:spPr>
            <a:xfrm>
              <a:off x="299803" y="2287348"/>
              <a:ext cx="1169949" cy="553998"/>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10</a:t>
              </a:r>
              <a:r>
                <a:rPr lang="en-US" sz="1050" b="0" baseline="30000" dirty="0">
                  <a:solidFill>
                    <a:prstClr val="black"/>
                  </a:solidFill>
                  <a:latin typeface="Arial" panose="020B0604020202020204" pitchFamily="34" charset="0"/>
                  <a:ea typeface=""/>
                  <a:cs typeface="Arial" panose="020B0604020202020204" pitchFamily="34" charset="0"/>
                </a:rPr>
                <a:t>th</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40" name="Group 54">
            <a:extLst>
              <a:ext uri="{FF2B5EF4-FFF2-40B4-BE49-F238E27FC236}">
                <a16:creationId xmlns:a16="http://schemas.microsoft.com/office/drawing/2014/main" xmlns="" id="{9E310CD1-A963-CD49-8D2B-3899440FB8A6}"/>
              </a:ext>
            </a:extLst>
          </p:cNvPr>
          <p:cNvGrpSpPr/>
          <p:nvPr/>
        </p:nvGrpSpPr>
        <p:grpSpPr>
          <a:xfrm>
            <a:off x="529619" y="4487630"/>
            <a:ext cx="1788211" cy="275981"/>
            <a:chOff x="624763" y="2285712"/>
            <a:chExt cx="2384282" cy="367975"/>
          </a:xfrm>
        </p:grpSpPr>
        <p:sp>
          <p:nvSpPr>
            <p:cNvPr id="141" name="TextBox 52">
              <a:extLst>
                <a:ext uri="{FF2B5EF4-FFF2-40B4-BE49-F238E27FC236}">
                  <a16:creationId xmlns:a16="http://schemas.microsoft.com/office/drawing/2014/main" xmlns="" id="{7EE3604F-2411-2542-A80B-50B3EA6D79ED}"/>
                </a:ext>
              </a:extLst>
            </p:cNvPr>
            <p:cNvSpPr txBox="1"/>
            <p:nvPr/>
          </p:nvSpPr>
          <p:spPr>
            <a:xfrm rot="16200000">
              <a:off x="640830" y="2269645"/>
              <a:ext cx="367975" cy="400109"/>
            </a:xfrm>
            <a:prstGeom prst="rect">
              <a:avLst/>
            </a:prstGeom>
            <a:noFill/>
          </p:spPr>
          <p:txBody>
            <a:bodyPr wrap="square" rtlCol="0" anchor="ctr">
              <a:spAutoFit/>
            </a:bodyPr>
            <a:lstStyle/>
            <a:p>
              <a:pPr algn="ctr" fontAlgn="auto">
                <a:spcBef>
                  <a:spcPts val="0"/>
                </a:spcBef>
                <a:spcAft>
                  <a:spcPts val="0"/>
                </a:spcAft>
              </a:pPr>
              <a:r>
                <a:rPr lang="en-US" sz="1350" b="0" dirty="0">
                  <a:solidFill>
                    <a:prstClr val="black"/>
                  </a:solidFill>
                  <a:latin typeface="Arial" panose="020B0604020202020204" pitchFamily="34" charset="0"/>
                  <a:ea typeface=""/>
                  <a:cs typeface="Arial" panose="020B0604020202020204" pitchFamily="34" charset="0"/>
                </a:rPr>
                <a:t>…</a:t>
              </a:r>
            </a:p>
          </p:txBody>
        </p:sp>
        <p:sp>
          <p:nvSpPr>
            <p:cNvPr id="142" name="TextBox 53">
              <a:extLst>
                <a:ext uri="{FF2B5EF4-FFF2-40B4-BE49-F238E27FC236}">
                  <a16:creationId xmlns:a16="http://schemas.microsoft.com/office/drawing/2014/main" xmlns="" id="{DBDD06E0-DEEE-1E4A-B2F6-5714BCD13DBA}"/>
                </a:ext>
              </a:extLst>
            </p:cNvPr>
            <p:cNvSpPr txBox="1"/>
            <p:nvPr/>
          </p:nvSpPr>
          <p:spPr>
            <a:xfrm rot="16200000">
              <a:off x="2625002" y="2269645"/>
              <a:ext cx="367975" cy="400110"/>
            </a:xfrm>
            <a:prstGeom prst="rect">
              <a:avLst/>
            </a:prstGeom>
            <a:noFill/>
          </p:spPr>
          <p:txBody>
            <a:bodyPr wrap="square" rtlCol="0" anchor="ctr">
              <a:spAutoFit/>
            </a:bodyPr>
            <a:lstStyle/>
            <a:p>
              <a:pPr algn="ctr" fontAlgn="auto">
                <a:spcBef>
                  <a:spcPts val="0"/>
                </a:spcBef>
                <a:spcAft>
                  <a:spcPts val="0"/>
                </a:spcAft>
              </a:pPr>
              <a:r>
                <a:rPr lang="en-US" sz="1350" b="0" dirty="0">
                  <a:solidFill>
                    <a:prstClr val="black"/>
                  </a:solidFill>
                  <a:latin typeface="Arial" panose="020B0604020202020204" pitchFamily="34" charset="0"/>
                  <a:ea typeface=""/>
                  <a:cs typeface="Arial" panose="020B0604020202020204" pitchFamily="34" charset="0"/>
                </a:rPr>
                <a:t>…</a:t>
              </a:r>
            </a:p>
          </p:txBody>
        </p:sp>
      </p:grpSp>
      <p:sp>
        <p:nvSpPr>
          <p:cNvPr id="143" name="Left Brace 55">
            <a:extLst>
              <a:ext uri="{FF2B5EF4-FFF2-40B4-BE49-F238E27FC236}">
                <a16:creationId xmlns:a16="http://schemas.microsoft.com/office/drawing/2014/main" xmlns="" id="{31DC9C92-C1A7-264E-BD9D-BA6C5182634B}"/>
              </a:ext>
            </a:extLst>
          </p:cNvPr>
          <p:cNvSpPr/>
          <p:nvPr/>
        </p:nvSpPr>
        <p:spPr>
          <a:xfrm rot="5400000">
            <a:off x="2016165" y="2082043"/>
            <a:ext cx="188549" cy="1843124"/>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b="0" dirty="0">
              <a:solidFill>
                <a:prstClr val="black"/>
              </a:solidFill>
            </a:endParaRPr>
          </a:p>
        </p:txBody>
      </p:sp>
      <p:sp>
        <p:nvSpPr>
          <p:cNvPr id="144" name="TextBox 56">
            <a:extLst>
              <a:ext uri="{FF2B5EF4-FFF2-40B4-BE49-F238E27FC236}">
                <a16:creationId xmlns:a16="http://schemas.microsoft.com/office/drawing/2014/main" xmlns="" id="{EA67EB98-0F70-C847-8F35-12E6F4CF66DD}"/>
              </a:ext>
            </a:extLst>
          </p:cNvPr>
          <p:cNvSpPr txBox="1"/>
          <p:nvPr/>
        </p:nvSpPr>
        <p:spPr>
          <a:xfrm>
            <a:off x="1545550" y="2673518"/>
            <a:ext cx="1131072" cy="253916"/>
          </a:xfrm>
          <a:prstGeom prst="rect">
            <a:avLst/>
          </a:prstGeom>
          <a:noFill/>
        </p:spPr>
        <p:txBody>
          <a:bodyPr wrap="square" rtlCol="0">
            <a:spAutoFit/>
          </a:bodyPr>
          <a:lstStyle/>
          <a:p>
            <a:pPr algn="ct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Training folds</a:t>
            </a:r>
          </a:p>
        </p:txBody>
      </p:sp>
      <p:cxnSp>
        <p:nvCxnSpPr>
          <p:cNvPr id="145" name="Straight Connector 58">
            <a:extLst>
              <a:ext uri="{FF2B5EF4-FFF2-40B4-BE49-F238E27FC236}">
                <a16:creationId xmlns:a16="http://schemas.microsoft.com/office/drawing/2014/main" xmlns="" id="{A1B88B87-FCC1-C34E-9A28-5BE1BE9DBD63}"/>
              </a:ext>
            </a:extLst>
          </p:cNvPr>
          <p:cNvCxnSpPr>
            <a:cxnSpLocks/>
          </p:cNvCxnSpPr>
          <p:nvPr/>
        </p:nvCxnSpPr>
        <p:spPr>
          <a:xfrm flipV="1">
            <a:off x="3140289" y="2948326"/>
            <a:ext cx="104949" cy="149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59">
            <a:extLst>
              <a:ext uri="{FF2B5EF4-FFF2-40B4-BE49-F238E27FC236}">
                <a16:creationId xmlns:a16="http://schemas.microsoft.com/office/drawing/2014/main" xmlns="" id="{B05F3BAC-2290-A04E-BEAD-2C0AD986AFA5}"/>
              </a:ext>
            </a:extLst>
          </p:cNvPr>
          <p:cNvSpPr txBox="1"/>
          <p:nvPr/>
        </p:nvSpPr>
        <p:spPr>
          <a:xfrm>
            <a:off x="2799550" y="2673518"/>
            <a:ext cx="699887" cy="253916"/>
          </a:xfrm>
          <a:prstGeom prst="rect">
            <a:avLst/>
          </a:prstGeom>
          <a:noFill/>
        </p:spPr>
        <p:txBody>
          <a:bodyPr wrap="square" rtlCol="0">
            <a:spAutoFit/>
          </a:bodyPr>
          <a:lstStyle/>
          <a:p>
            <a:pPr algn="ct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Test fold</a:t>
            </a:r>
          </a:p>
        </p:txBody>
      </p:sp>
      <p:grpSp>
        <p:nvGrpSpPr>
          <p:cNvPr id="147" name="组合 146">
            <a:extLst>
              <a:ext uri="{FF2B5EF4-FFF2-40B4-BE49-F238E27FC236}">
                <a16:creationId xmlns:a16="http://schemas.microsoft.com/office/drawing/2014/main" xmlns="" id="{443AF1CD-09D3-E943-A0BF-A836556DBB1A}"/>
              </a:ext>
            </a:extLst>
          </p:cNvPr>
          <p:cNvGrpSpPr/>
          <p:nvPr/>
        </p:nvGrpSpPr>
        <p:grpSpPr>
          <a:xfrm>
            <a:off x="388536" y="992228"/>
            <a:ext cx="2497580" cy="1077686"/>
            <a:chOff x="1531158" y="217540"/>
            <a:chExt cx="2785831" cy="1436915"/>
          </a:xfrm>
        </p:grpSpPr>
        <p:sp>
          <p:nvSpPr>
            <p:cNvPr id="148" name="矩形 4">
              <a:extLst>
                <a:ext uri="{FF2B5EF4-FFF2-40B4-BE49-F238E27FC236}">
                  <a16:creationId xmlns:a16="http://schemas.microsoft.com/office/drawing/2014/main" xmlns="" id="{4925AC30-72F1-AF45-BD7A-5BECA4991FD5}"/>
                </a:ext>
              </a:extLst>
            </p:cNvPr>
            <p:cNvSpPr/>
            <p:nvPr/>
          </p:nvSpPr>
          <p:spPr>
            <a:xfrm>
              <a:off x="1531159" y="217540"/>
              <a:ext cx="2785829" cy="754083"/>
            </a:xfrm>
            <a:prstGeom prst="rect">
              <a:avLst/>
            </a:prstGeom>
            <a:solidFill>
              <a:schemeClr val="bg1"/>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Training set (70%)</a:t>
              </a: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149" name="矩形 6">
              <a:extLst>
                <a:ext uri="{FF2B5EF4-FFF2-40B4-BE49-F238E27FC236}">
                  <a16:creationId xmlns:a16="http://schemas.microsoft.com/office/drawing/2014/main" xmlns="" id="{E5BD87DC-0457-8A40-BBDA-8165C966CE38}"/>
                </a:ext>
              </a:extLst>
            </p:cNvPr>
            <p:cNvSpPr/>
            <p:nvPr/>
          </p:nvSpPr>
          <p:spPr>
            <a:xfrm>
              <a:off x="1531158" y="971623"/>
              <a:ext cx="2785831" cy="326573"/>
            </a:xfrm>
            <a:prstGeom prst="rect">
              <a:avLst/>
            </a:prstGeom>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white"/>
                  </a:solidFill>
                  <a:latin typeface="Arial" panose="020B0604020202020204" pitchFamily="34" charset="0"/>
                  <a:cs typeface="Arial" panose="020B0604020202020204" pitchFamily="34" charset="0"/>
                </a:rPr>
                <a:t>n disruptive SNVs</a:t>
              </a:r>
              <a:endParaRPr kumimoji="1" lang="zh-CN" altLang="en-US" sz="900" dirty="0">
                <a:solidFill>
                  <a:prstClr val="white"/>
                </a:solidFill>
                <a:latin typeface="Arial" panose="020B0604020202020204" pitchFamily="34" charset="0"/>
                <a:cs typeface="Arial" panose="020B0604020202020204" pitchFamily="34" charset="0"/>
              </a:endParaRPr>
            </a:p>
          </p:txBody>
        </p:sp>
        <p:sp>
          <p:nvSpPr>
            <p:cNvPr id="150" name="矩形 8">
              <a:extLst>
                <a:ext uri="{FF2B5EF4-FFF2-40B4-BE49-F238E27FC236}">
                  <a16:creationId xmlns:a16="http://schemas.microsoft.com/office/drawing/2014/main" xmlns="" id="{BC22A5F3-B5FB-2648-A8E1-156848F07F53}"/>
                </a:ext>
              </a:extLst>
            </p:cNvPr>
            <p:cNvSpPr/>
            <p:nvPr/>
          </p:nvSpPr>
          <p:spPr>
            <a:xfrm>
              <a:off x="1531158" y="1298196"/>
              <a:ext cx="2785831" cy="356259"/>
            </a:xfrm>
            <a:prstGeom prst="rect">
              <a:avLst/>
            </a:prstGeom>
            <a:solidFill>
              <a:srgbClr val="FF0000"/>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white"/>
                  </a:solidFill>
                  <a:latin typeface="Arial" panose="020B0604020202020204" pitchFamily="34" charset="0"/>
                  <a:cs typeface="Arial" panose="020B0604020202020204" pitchFamily="34" charset="0"/>
                </a:rPr>
                <a:t>n non-disruptive</a:t>
              </a:r>
              <a:r>
                <a:rPr kumimoji="1" lang="zh-CN" altLang="en-US" sz="900" dirty="0">
                  <a:solidFill>
                    <a:prstClr val="white"/>
                  </a:solidFill>
                  <a:latin typeface="Arial" panose="020B0604020202020204" pitchFamily="34" charset="0"/>
                  <a:cs typeface="Arial" panose="020B0604020202020204" pitchFamily="34" charset="0"/>
                </a:rPr>
                <a:t> </a:t>
              </a:r>
              <a:r>
                <a:rPr kumimoji="1" lang="en-US" altLang="zh-CN" sz="900" dirty="0">
                  <a:solidFill>
                    <a:prstClr val="white"/>
                  </a:solidFill>
                  <a:latin typeface="Arial" panose="020B0604020202020204" pitchFamily="34" charset="0"/>
                  <a:cs typeface="Arial" panose="020B0604020202020204" pitchFamily="34" charset="0"/>
                </a:rPr>
                <a:t>SNVs</a:t>
              </a:r>
              <a:endParaRPr kumimoji="1" lang="zh-CN" altLang="en-US" sz="900" dirty="0">
                <a:solidFill>
                  <a:prstClr val="white"/>
                </a:solidFill>
                <a:latin typeface="Arial" panose="020B0604020202020204" pitchFamily="34" charset="0"/>
                <a:cs typeface="Arial" panose="020B0604020202020204" pitchFamily="34" charset="0"/>
              </a:endParaRPr>
            </a:p>
          </p:txBody>
        </p:sp>
      </p:grpSp>
      <p:sp>
        <p:nvSpPr>
          <p:cNvPr id="151" name="右箭头 9">
            <a:extLst>
              <a:ext uri="{FF2B5EF4-FFF2-40B4-BE49-F238E27FC236}">
                <a16:creationId xmlns:a16="http://schemas.microsoft.com/office/drawing/2014/main" xmlns="" id="{DAE12CE4-87AE-694C-872B-2A9CFF8A50F9}"/>
              </a:ext>
            </a:extLst>
          </p:cNvPr>
          <p:cNvSpPr/>
          <p:nvPr/>
        </p:nvSpPr>
        <p:spPr>
          <a:xfrm>
            <a:off x="3394848" y="1116268"/>
            <a:ext cx="2153890"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2" name="文本框 18">
            <a:extLst>
              <a:ext uri="{FF2B5EF4-FFF2-40B4-BE49-F238E27FC236}">
                <a16:creationId xmlns:a16="http://schemas.microsoft.com/office/drawing/2014/main" xmlns="" id="{1FD4C78D-7DA1-C14C-8AA5-CF6D3A98C2AA}"/>
              </a:ext>
            </a:extLst>
          </p:cNvPr>
          <p:cNvSpPr txBox="1"/>
          <p:nvPr/>
        </p:nvSpPr>
        <p:spPr>
          <a:xfrm>
            <a:off x="3645403" y="921433"/>
            <a:ext cx="1560042" cy="300082"/>
          </a:xfrm>
          <a:prstGeom prst="rect">
            <a:avLst/>
          </a:prstGeom>
          <a:noFill/>
        </p:spPr>
        <p:txBody>
          <a:bodyPr wrap="non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1. Model training</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grpSp>
        <p:nvGrpSpPr>
          <p:cNvPr id="153" name="Group 77">
            <a:extLst>
              <a:ext uri="{FF2B5EF4-FFF2-40B4-BE49-F238E27FC236}">
                <a16:creationId xmlns:a16="http://schemas.microsoft.com/office/drawing/2014/main" xmlns="" id="{8FE4B5FB-FA1E-264F-8021-A2DA1CD2EBB9}"/>
              </a:ext>
            </a:extLst>
          </p:cNvPr>
          <p:cNvGrpSpPr/>
          <p:nvPr/>
        </p:nvGrpSpPr>
        <p:grpSpPr>
          <a:xfrm>
            <a:off x="3333110" y="1537914"/>
            <a:ext cx="2130186" cy="732941"/>
            <a:chOff x="6458197" y="2966420"/>
            <a:chExt cx="2840248" cy="977254"/>
          </a:xfrm>
        </p:grpSpPr>
        <p:sp>
          <p:nvSpPr>
            <p:cNvPr id="154" name="圆角矩形 17">
              <a:extLst>
                <a:ext uri="{FF2B5EF4-FFF2-40B4-BE49-F238E27FC236}">
                  <a16:creationId xmlns:a16="http://schemas.microsoft.com/office/drawing/2014/main" xmlns="" id="{CAF8FBDD-BAA4-434F-955E-A282391C901C}"/>
                </a:ext>
              </a:extLst>
            </p:cNvPr>
            <p:cNvSpPr/>
            <p:nvPr/>
          </p:nvSpPr>
          <p:spPr>
            <a:xfrm>
              <a:off x="6458197" y="2966420"/>
              <a:ext cx="2840248" cy="977254"/>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5" name="椭圆 19">
              <a:extLst>
                <a:ext uri="{FF2B5EF4-FFF2-40B4-BE49-F238E27FC236}">
                  <a16:creationId xmlns:a16="http://schemas.microsoft.com/office/drawing/2014/main" xmlns="" id="{D2DB4A33-9688-7A47-803F-B897C2A807F6}"/>
                </a:ext>
              </a:extLst>
            </p:cNvPr>
            <p:cNvSpPr/>
            <p:nvPr/>
          </p:nvSpPr>
          <p:spPr>
            <a:xfrm>
              <a:off x="6496862"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6" name="文本框 21">
              <a:extLst>
                <a:ext uri="{FF2B5EF4-FFF2-40B4-BE49-F238E27FC236}">
                  <a16:creationId xmlns:a16="http://schemas.microsoft.com/office/drawing/2014/main" xmlns="" id="{F0830DBE-D28A-2447-A1E9-AA67E0831AA1}"/>
                </a:ext>
              </a:extLst>
            </p:cNvPr>
            <p:cNvSpPr txBox="1"/>
            <p:nvPr/>
          </p:nvSpPr>
          <p:spPr>
            <a:xfrm>
              <a:off x="6538700" y="3285634"/>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RF</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57" name="椭圆 22">
              <a:extLst>
                <a:ext uri="{FF2B5EF4-FFF2-40B4-BE49-F238E27FC236}">
                  <a16:creationId xmlns:a16="http://schemas.microsoft.com/office/drawing/2014/main" xmlns="" id="{306E5126-84D4-CB44-8655-C2CB9AED507B}"/>
                </a:ext>
              </a:extLst>
            </p:cNvPr>
            <p:cNvSpPr/>
            <p:nvPr/>
          </p:nvSpPr>
          <p:spPr>
            <a:xfrm>
              <a:off x="7064746"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8" name="文本框 23">
              <a:extLst>
                <a:ext uri="{FF2B5EF4-FFF2-40B4-BE49-F238E27FC236}">
                  <a16:creationId xmlns:a16="http://schemas.microsoft.com/office/drawing/2014/main" xmlns="" id="{FA4FB4FF-0B5A-3F4E-87C8-80A8572E19AB}"/>
                </a:ext>
              </a:extLst>
            </p:cNvPr>
            <p:cNvSpPr txBox="1"/>
            <p:nvPr/>
          </p:nvSpPr>
          <p:spPr>
            <a:xfrm>
              <a:off x="7097440" y="3285634"/>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LR</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59" name="椭圆 24">
              <a:extLst>
                <a:ext uri="{FF2B5EF4-FFF2-40B4-BE49-F238E27FC236}">
                  <a16:creationId xmlns:a16="http://schemas.microsoft.com/office/drawing/2014/main" xmlns="" id="{CCF456B3-CDA6-1F45-8F76-59F856C402B4}"/>
                </a:ext>
              </a:extLst>
            </p:cNvPr>
            <p:cNvSpPr/>
            <p:nvPr/>
          </p:nvSpPr>
          <p:spPr>
            <a:xfrm>
              <a:off x="7650820" y="3102313"/>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0" name="文本框 25">
              <a:extLst>
                <a:ext uri="{FF2B5EF4-FFF2-40B4-BE49-F238E27FC236}">
                  <a16:creationId xmlns:a16="http://schemas.microsoft.com/office/drawing/2014/main" xmlns="" id="{8CBAA1C7-5558-BB4D-AD9D-8939A7F47A40}"/>
                </a:ext>
              </a:extLst>
            </p:cNvPr>
            <p:cNvSpPr txBox="1"/>
            <p:nvPr/>
          </p:nvSpPr>
          <p:spPr>
            <a:xfrm>
              <a:off x="7692966" y="3288202"/>
              <a:ext cx="746359"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SVM</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61" name="椭圆 26">
              <a:extLst>
                <a:ext uri="{FF2B5EF4-FFF2-40B4-BE49-F238E27FC236}">
                  <a16:creationId xmlns:a16="http://schemas.microsoft.com/office/drawing/2014/main" xmlns="" id="{38CE73C0-ACB5-4A43-B84B-473F3474FCBD}"/>
                </a:ext>
              </a:extLst>
            </p:cNvPr>
            <p:cNvSpPr/>
            <p:nvPr/>
          </p:nvSpPr>
          <p:spPr>
            <a:xfrm>
              <a:off x="8457281" y="3113136"/>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2" name="文本框 27">
              <a:extLst>
                <a:ext uri="{FF2B5EF4-FFF2-40B4-BE49-F238E27FC236}">
                  <a16:creationId xmlns:a16="http://schemas.microsoft.com/office/drawing/2014/main" xmlns="" id="{BE1E95AF-FB25-8949-84B3-094A06E0F878}"/>
                </a:ext>
              </a:extLst>
            </p:cNvPr>
            <p:cNvSpPr txBox="1"/>
            <p:nvPr/>
          </p:nvSpPr>
          <p:spPr>
            <a:xfrm>
              <a:off x="8600320" y="3160275"/>
              <a:ext cx="592469" cy="677108"/>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GB</a:t>
              </a:r>
            </a:p>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DT</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sp>
        <p:nvSpPr>
          <p:cNvPr id="163" name="圆角矩形 28">
            <a:extLst>
              <a:ext uri="{FF2B5EF4-FFF2-40B4-BE49-F238E27FC236}">
                <a16:creationId xmlns:a16="http://schemas.microsoft.com/office/drawing/2014/main" xmlns="" id="{DA53EE0D-D444-754B-A690-C09E5581FB68}"/>
              </a:ext>
            </a:extLst>
          </p:cNvPr>
          <p:cNvSpPr/>
          <p:nvPr/>
        </p:nvSpPr>
        <p:spPr>
          <a:xfrm>
            <a:off x="5818460" y="1523685"/>
            <a:ext cx="1399205" cy="747170"/>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4" name="文本框 30">
            <a:extLst>
              <a:ext uri="{FF2B5EF4-FFF2-40B4-BE49-F238E27FC236}">
                <a16:creationId xmlns:a16="http://schemas.microsoft.com/office/drawing/2014/main" xmlns="" id="{EBB52777-C96C-6B4E-ADA2-1DE21E5709D6}"/>
              </a:ext>
            </a:extLst>
          </p:cNvPr>
          <p:cNvSpPr txBox="1"/>
          <p:nvPr/>
        </p:nvSpPr>
        <p:spPr>
          <a:xfrm>
            <a:off x="5600463" y="925620"/>
            <a:ext cx="1822724" cy="300082"/>
          </a:xfrm>
          <a:prstGeom prst="rect">
            <a:avLst/>
          </a:prstGeom>
          <a:noFill/>
        </p:spPr>
        <p:txBody>
          <a:bodyPr wrap="squar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2. Evaluation</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grpSp>
        <p:nvGrpSpPr>
          <p:cNvPr id="165" name="组合 51">
            <a:extLst>
              <a:ext uri="{FF2B5EF4-FFF2-40B4-BE49-F238E27FC236}">
                <a16:creationId xmlns:a16="http://schemas.microsoft.com/office/drawing/2014/main" xmlns="" id="{E78BDFA0-E8C5-D441-99E3-C293556C6510}"/>
              </a:ext>
            </a:extLst>
          </p:cNvPr>
          <p:cNvGrpSpPr/>
          <p:nvPr/>
        </p:nvGrpSpPr>
        <p:grpSpPr>
          <a:xfrm>
            <a:off x="5912352" y="1773457"/>
            <a:ext cx="289927" cy="473860"/>
            <a:chOff x="5689537" y="4998235"/>
            <a:chExt cx="386569" cy="631813"/>
          </a:xfrm>
        </p:grpSpPr>
        <p:cxnSp>
          <p:nvCxnSpPr>
            <p:cNvPr id="166" name="直线箭头连接符 32">
              <a:extLst>
                <a:ext uri="{FF2B5EF4-FFF2-40B4-BE49-F238E27FC236}">
                  <a16:creationId xmlns:a16="http://schemas.microsoft.com/office/drawing/2014/main" xmlns="" id="{F215758B-5BF2-3348-89C0-24F23410FC2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线箭头连接符 34">
              <a:extLst>
                <a:ext uri="{FF2B5EF4-FFF2-40B4-BE49-F238E27FC236}">
                  <a16:creationId xmlns:a16="http://schemas.microsoft.com/office/drawing/2014/main" xmlns="" id="{EFFDF791-2C88-434C-8C68-1509832C3C5D}"/>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弧 36">
              <a:extLst>
                <a:ext uri="{FF2B5EF4-FFF2-40B4-BE49-F238E27FC236}">
                  <a16:creationId xmlns:a16="http://schemas.microsoft.com/office/drawing/2014/main" xmlns="" id="{C72B798D-45C7-F04D-8AAD-91DB013B1BED}"/>
                </a:ext>
              </a:extLst>
            </p:cNvPr>
            <p:cNvSpPr/>
            <p:nvPr/>
          </p:nvSpPr>
          <p:spPr>
            <a:xfrm rot="16849564">
              <a:off x="5606317" y="5160259"/>
              <a:ext cx="553009" cy="38656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cxnSp>
          <p:nvCxnSpPr>
            <p:cNvPr id="169" name="直线连接符 38">
              <a:extLst>
                <a:ext uri="{FF2B5EF4-FFF2-40B4-BE49-F238E27FC236}">
                  <a16:creationId xmlns:a16="http://schemas.microsoft.com/office/drawing/2014/main" xmlns="" id="{88B8B095-3536-FA44-85AD-1371B727106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组合 52">
            <a:extLst>
              <a:ext uri="{FF2B5EF4-FFF2-40B4-BE49-F238E27FC236}">
                <a16:creationId xmlns:a16="http://schemas.microsoft.com/office/drawing/2014/main" xmlns="" id="{801BB3B0-89A1-D14D-8287-1B36B09C300B}"/>
              </a:ext>
            </a:extLst>
          </p:cNvPr>
          <p:cNvGrpSpPr/>
          <p:nvPr/>
        </p:nvGrpSpPr>
        <p:grpSpPr>
          <a:xfrm>
            <a:off x="6835768" y="1793870"/>
            <a:ext cx="269762" cy="455197"/>
            <a:chOff x="5697848" y="4998235"/>
            <a:chExt cx="359683" cy="606929"/>
          </a:xfrm>
        </p:grpSpPr>
        <p:cxnSp>
          <p:nvCxnSpPr>
            <p:cNvPr id="171" name="直线箭头连接符 53">
              <a:extLst>
                <a:ext uri="{FF2B5EF4-FFF2-40B4-BE49-F238E27FC236}">
                  <a16:creationId xmlns:a16="http://schemas.microsoft.com/office/drawing/2014/main" xmlns="" id="{9B855C1B-BE51-0040-919F-5C3FE12004B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线箭头连接符 54">
              <a:extLst>
                <a:ext uri="{FF2B5EF4-FFF2-40B4-BE49-F238E27FC236}">
                  <a16:creationId xmlns:a16="http://schemas.microsoft.com/office/drawing/2014/main" xmlns="" id="{DF74C415-4F07-854E-81C5-1D9F2779F849}"/>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弧 55">
              <a:extLst>
                <a:ext uri="{FF2B5EF4-FFF2-40B4-BE49-F238E27FC236}">
                  <a16:creationId xmlns:a16="http://schemas.microsoft.com/office/drawing/2014/main" xmlns="" id="{A8EAFA17-E35B-984A-A04A-F1C48A585A15}"/>
                </a:ext>
              </a:extLst>
            </p:cNvPr>
            <p:cNvSpPr/>
            <p:nvPr/>
          </p:nvSpPr>
          <p:spPr>
            <a:xfrm rot="16849564">
              <a:off x="5621096" y="5168729"/>
              <a:ext cx="514753" cy="358117"/>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cxnSp>
          <p:nvCxnSpPr>
            <p:cNvPr id="174" name="直线连接符 56">
              <a:extLst>
                <a:ext uri="{FF2B5EF4-FFF2-40B4-BE49-F238E27FC236}">
                  <a16:creationId xmlns:a16="http://schemas.microsoft.com/office/drawing/2014/main" xmlns="" id="{A21EBA28-60A5-8442-9BFB-26E756D42DF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文本框 57">
            <a:extLst>
              <a:ext uri="{FF2B5EF4-FFF2-40B4-BE49-F238E27FC236}">
                <a16:creationId xmlns:a16="http://schemas.microsoft.com/office/drawing/2014/main" xmlns="" id="{9C9B3EBB-D234-4E47-80FC-7D028DEDC910}"/>
              </a:ext>
            </a:extLst>
          </p:cNvPr>
          <p:cNvSpPr txBox="1"/>
          <p:nvPr/>
        </p:nvSpPr>
        <p:spPr>
          <a:xfrm>
            <a:off x="6325861" y="1814179"/>
            <a:ext cx="377026" cy="415498"/>
          </a:xfrm>
          <a:prstGeom prst="rect">
            <a:avLst/>
          </a:prstGeom>
          <a:noFill/>
        </p:spPr>
        <p:txBody>
          <a:bodyPr wrap="none" rtlCol="0">
            <a:spAutoFit/>
          </a:bodyPr>
          <a:lstStyle/>
          <a:p>
            <a:pPr fontAlgn="auto">
              <a:spcBef>
                <a:spcPts val="0"/>
              </a:spcBef>
              <a:spcAft>
                <a:spcPts val="0"/>
              </a:spcAft>
            </a:pPr>
            <a:r>
              <a:rPr kumimoji="1" lang="en-US" altLang="zh-CN" sz="2100" dirty="0">
                <a:solidFill>
                  <a:prstClr val="black"/>
                </a:solidFill>
                <a:latin typeface="Calibri" panose="020F0502020204030204"/>
                <a:ea typeface="DengXian" charset="-122"/>
                <a:cs typeface=""/>
              </a:rPr>
              <a:t>…</a:t>
            </a:r>
            <a:endParaRPr kumimoji="1" lang="zh-CN" altLang="en-US" sz="2100" dirty="0">
              <a:solidFill>
                <a:prstClr val="black"/>
              </a:solidFill>
              <a:latin typeface="Calibri" panose="020F0502020204030204"/>
              <a:ea typeface="DengXian" charset="-122"/>
              <a:cs typeface=""/>
            </a:endParaRPr>
          </a:p>
        </p:txBody>
      </p:sp>
      <p:sp>
        <p:nvSpPr>
          <p:cNvPr id="176" name="右箭头 9">
            <a:extLst>
              <a:ext uri="{FF2B5EF4-FFF2-40B4-BE49-F238E27FC236}">
                <a16:creationId xmlns:a16="http://schemas.microsoft.com/office/drawing/2014/main" xmlns="" id="{B69FFBF3-8480-DF4A-ACE8-FEB4EF3A012E}"/>
              </a:ext>
            </a:extLst>
          </p:cNvPr>
          <p:cNvSpPr/>
          <p:nvPr/>
        </p:nvSpPr>
        <p:spPr>
          <a:xfrm>
            <a:off x="5721294" y="1113476"/>
            <a:ext cx="1678007"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7" name="椭圆 77">
            <a:extLst>
              <a:ext uri="{FF2B5EF4-FFF2-40B4-BE49-F238E27FC236}">
                <a16:creationId xmlns:a16="http://schemas.microsoft.com/office/drawing/2014/main" xmlns="" id="{47610067-2CE3-6E48-ABDF-036ECD94DE2D}"/>
              </a:ext>
            </a:extLst>
          </p:cNvPr>
          <p:cNvSpPr/>
          <p:nvPr/>
        </p:nvSpPr>
        <p:spPr>
          <a:xfrm>
            <a:off x="7893113" y="1487033"/>
            <a:ext cx="685800" cy="685800"/>
          </a:xfrm>
          <a:prstGeom prst="ellipse">
            <a:avLst/>
          </a:prstGeom>
          <a:solidFill>
            <a:srgbClr val="FFFF00">
              <a:alpha val="50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8" name="文本框 78">
            <a:extLst>
              <a:ext uri="{FF2B5EF4-FFF2-40B4-BE49-F238E27FC236}">
                <a16:creationId xmlns:a16="http://schemas.microsoft.com/office/drawing/2014/main" xmlns="" id="{18718363-D340-074E-84AD-ADCD41D95B01}"/>
              </a:ext>
            </a:extLst>
          </p:cNvPr>
          <p:cNvSpPr txBox="1"/>
          <p:nvPr/>
        </p:nvSpPr>
        <p:spPr>
          <a:xfrm>
            <a:off x="7970090" y="1637994"/>
            <a:ext cx="543740" cy="415498"/>
          </a:xfrm>
          <a:prstGeom prst="rect">
            <a:avLst/>
          </a:prstGeom>
          <a:noFill/>
        </p:spPr>
        <p:txBody>
          <a:bodyPr wrap="none" rtlCol="0">
            <a:spAutoFit/>
          </a:bodyPr>
          <a:lstStyle/>
          <a:p>
            <a:pPr algn="ctr" fontAlgn="auto">
              <a:spcBef>
                <a:spcPts val="0"/>
              </a:spcBef>
              <a:spcAft>
                <a:spcPts val="0"/>
              </a:spcAft>
            </a:pPr>
            <a:r>
              <a:rPr kumimoji="1" lang="en-US" altLang="zh-CN" sz="2100" dirty="0">
                <a:solidFill>
                  <a:prstClr val="black"/>
                </a:solidFill>
                <a:latin typeface="Arial" panose="020B0604020202020204" pitchFamily="34" charset="0"/>
                <a:ea typeface="DengXian" charset="-122"/>
                <a:cs typeface="Arial" panose="020B0604020202020204" pitchFamily="34" charset="0"/>
              </a:rPr>
              <a:t>RF</a:t>
            </a:r>
            <a:endParaRPr kumimoji="1" lang="zh-CN" altLang="en-US" sz="2100" dirty="0">
              <a:solidFill>
                <a:prstClr val="black"/>
              </a:solidFill>
              <a:latin typeface="Arial" panose="020B0604020202020204" pitchFamily="34" charset="0"/>
              <a:ea typeface="DengXian" charset="-122"/>
              <a:cs typeface="Arial" panose="020B0604020202020204" pitchFamily="34" charset="0"/>
            </a:endParaRPr>
          </a:p>
        </p:txBody>
      </p:sp>
      <p:sp>
        <p:nvSpPr>
          <p:cNvPr id="179" name="文本框 30">
            <a:extLst>
              <a:ext uri="{FF2B5EF4-FFF2-40B4-BE49-F238E27FC236}">
                <a16:creationId xmlns:a16="http://schemas.microsoft.com/office/drawing/2014/main" xmlns="" id="{848EFB9B-4C64-1140-B1DA-00565D53B64E}"/>
              </a:ext>
            </a:extLst>
          </p:cNvPr>
          <p:cNvSpPr txBox="1"/>
          <p:nvPr/>
        </p:nvSpPr>
        <p:spPr>
          <a:xfrm>
            <a:off x="7590313" y="1145477"/>
            <a:ext cx="1321772" cy="276999"/>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Selected model</a:t>
            </a:r>
            <a:endParaRPr kumimoji="1" lang="zh-CN" altLang="en-US" dirty="0">
              <a:solidFill>
                <a:prstClr val="black"/>
              </a:solidFill>
              <a:latin typeface="Arial" panose="020B0604020202020204" pitchFamily="34" charset="0"/>
              <a:ea typeface="DengXian" charset="-122"/>
              <a:cs typeface="Arial" panose="020B0604020202020204" pitchFamily="34" charset="0"/>
            </a:endParaRPr>
          </a:p>
        </p:txBody>
      </p:sp>
      <p:sp>
        <p:nvSpPr>
          <p:cNvPr id="180" name="矩形 4">
            <a:extLst>
              <a:ext uri="{FF2B5EF4-FFF2-40B4-BE49-F238E27FC236}">
                <a16:creationId xmlns:a16="http://schemas.microsoft.com/office/drawing/2014/main" xmlns="" id="{4A292FF8-3B00-CB46-878E-D17B999611C9}"/>
              </a:ext>
            </a:extLst>
          </p:cNvPr>
          <p:cNvSpPr/>
          <p:nvPr/>
        </p:nvSpPr>
        <p:spPr>
          <a:xfrm>
            <a:off x="5275198" y="2389565"/>
            <a:ext cx="2661173" cy="847581"/>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Test set (30%)</a:t>
            </a:r>
          </a:p>
          <a:p>
            <a:pPr algn="ctr" fontAlgn="auto">
              <a:spcBef>
                <a:spcPts val="0"/>
              </a:spcBef>
              <a:spcAft>
                <a:spcPts val="0"/>
              </a:spcAft>
            </a:pPr>
            <a:endParaRPr kumimoji="1" lang="en-US" altLang="zh-CN" sz="135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endParaRPr kumimoji="1" lang="en-US" altLang="zh-CN" sz="135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181" name="右箭头 9">
            <a:extLst>
              <a:ext uri="{FF2B5EF4-FFF2-40B4-BE49-F238E27FC236}">
                <a16:creationId xmlns:a16="http://schemas.microsoft.com/office/drawing/2014/main" xmlns="" id="{4B5790CA-3373-474F-83A4-8F1F8DFE86AE}"/>
              </a:ext>
            </a:extLst>
          </p:cNvPr>
          <p:cNvSpPr/>
          <p:nvPr/>
        </p:nvSpPr>
        <p:spPr>
          <a:xfrm rot="5400000">
            <a:off x="7592131" y="2987469"/>
            <a:ext cx="1362722"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0" name="文本框 18">
            <a:extLst>
              <a:ext uri="{FF2B5EF4-FFF2-40B4-BE49-F238E27FC236}">
                <a16:creationId xmlns:a16="http://schemas.microsoft.com/office/drawing/2014/main" xmlns="" id="{0CAD1F52-00DC-F543-BDFC-D07D98CA2F3D}"/>
              </a:ext>
            </a:extLst>
          </p:cNvPr>
          <p:cNvSpPr txBox="1"/>
          <p:nvPr/>
        </p:nvSpPr>
        <p:spPr>
          <a:xfrm rot="5400000">
            <a:off x="7883087" y="3019165"/>
            <a:ext cx="1492717" cy="300082"/>
          </a:xfrm>
          <a:prstGeom prst="rect">
            <a:avLst/>
          </a:prstGeom>
          <a:noFill/>
        </p:spPr>
        <p:txBody>
          <a:bodyPr wrap="non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3. Model testing</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sp>
        <p:nvSpPr>
          <p:cNvPr id="192" name="右箭头 9">
            <a:extLst>
              <a:ext uri="{FF2B5EF4-FFF2-40B4-BE49-F238E27FC236}">
                <a16:creationId xmlns:a16="http://schemas.microsoft.com/office/drawing/2014/main" xmlns="" id="{FDF14E92-7018-364D-BFF9-4F99D19676BA}"/>
              </a:ext>
            </a:extLst>
          </p:cNvPr>
          <p:cNvSpPr/>
          <p:nvPr/>
        </p:nvSpPr>
        <p:spPr>
          <a:xfrm rot="10800000">
            <a:off x="5660147" y="4652326"/>
            <a:ext cx="441611"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2" name="圆角矩形 28">
            <a:extLst>
              <a:ext uri="{FF2B5EF4-FFF2-40B4-BE49-F238E27FC236}">
                <a16:creationId xmlns:a16="http://schemas.microsoft.com/office/drawing/2014/main" xmlns="" id="{988C7FA6-89F5-2C4D-A962-57D0F631B173}"/>
              </a:ext>
            </a:extLst>
          </p:cNvPr>
          <p:cNvSpPr/>
          <p:nvPr/>
        </p:nvSpPr>
        <p:spPr>
          <a:xfrm>
            <a:off x="7474913" y="1018879"/>
            <a:ext cx="1512785" cy="1251976"/>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3" name="矩形 4">
            <a:extLst>
              <a:ext uri="{FF2B5EF4-FFF2-40B4-BE49-F238E27FC236}">
                <a16:creationId xmlns:a16="http://schemas.microsoft.com/office/drawing/2014/main" xmlns="" id="{E9199D77-6AC6-2D40-A3DE-5FF5B3530CD3}"/>
              </a:ext>
            </a:extLst>
          </p:cNvPr>
          <p:cNvSpPr/>
          <p:nvPr/>
        </p:nvSpPr>
        <p:spPr>
          <a:xfrm>
            <a:off x="5264275" y="3299586"/>
            <a:ext cx="2666639" cy="536147"/>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Independent Validation</a:t>
            </a:r>
          </a:p>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(Platinum Experiment Dataset)</a:t>
            </a: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204" name="矩形 11">
            <a:extLst>
              <a:ext uri="{FF2B5EF4-FFF2-40B4-BE49-F238E27FC236}">
                <a16:creationId xmlns:a16="http://schemas.microsoft.com/office/drawing/2014/main" xmlns="" id="{78F2B37B-F2C9-7244-AB64-4F64D928E19A}"/>
              </a:ext>
            </a:extLst>
          </p:cNvPr>
          <p:cNvSpPr/>
          <p:nvPr/>
        </p:nvSpPr>
        <p:spPr>
          <a:xfrm>
            <a:off x="7042299" y="2677146"/>
            <a:ext cx="173573" cy="24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5" name="矩形 12">
            <a:extLst>
              <a:ext uri="{FF2B5EF4-FFF2-40B4-BE49-F238E27FC236}">
                <a16:creationId xmlns:a16="http://schemas.microsoft.com/office/drawing/2014/main" xmlns="" id="{605529D0-F071-4740-8B7B-4DE218C51E6F}"/>
              </a:ext>
            </a:extLst>
          </p:cNvPr>
          <p:cNvSpPr/>
          <p:nvPr/>
        </p:nvSpPr>
        <p:spPr>
          <a:xfrm>
            <a:off x="7042300" y="2922076"/>
            <a:ext cx="641762" cy="2671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900" dirty="0">
              <a:solidFill>
                <a:prstClr val="white"/>
              </a:solidFill>
            </a:endParaRPr>
          </a:p>
        </p:txBody>
      </p:sp>
      <p:sp>
        <p:nvSpPr>
          <p:cNvPr id="206" name="文本框 13">
            <a:extLst>
              <a:ext uri="{FF2B5EF4-FFF2-40B4-BE49-F238E27FC236}">
                <a16:creationId xmlns:a16="http://schemas.microsoft.com/office/drawing/2014/main" xmlns="" id="{8142C29F-6449-3F41-9B7E-6CE9FCE69AA1}"/>
              </a:ext>
            </a:extLst>
          </p:cNvPr>
          <p:cNvSpPr txBox="1"/>
          <p:nvPr/>
        </p:nvSpPr>
        <p:spPr>
          <a:xfrm>
            <a:off x="5627261" y="2715054"/>
            <a:ext cx="1391760" cy="230832"/>
          </a:xfrm>
          <a:prstGeom prst="rect">
            <a:avLst/>
          </a:prstGeom>
          <a:noFill/>
        </p:spPr>
        <p:txBody>
          <a:bodyPr wrap="square" rtlCol="0">
            <a:spAutoFit/>
          </a:bodyPr>
          <a:lstStyle/>
          <a:p>
            <a:pPr algn="r" fontAlgn="auto">
              <a:spcBef>
                <a:spcPts val="0"/>
              </a:spcBef>
              <a:spcAft>
                <a:spcPts val="0"/>
              </a:spcAft>
            </a:pPr>
            <a:r>
              <a:rPr kumimoji="1" lang="en-US" altLang="zh-CN" sz="900" dirty="0">
                <a:solidFill>
                  <a:prstClr val="black"/>
                </a:solidFill>
                <a:latin typeface="Arial" panose="020B0604020202020204" pitchFamily="34" charset="0"/>
                <a:ea typeface="DengXian" charset="-122"/>
                <a:cs typeface="Arial" panose="020B0604020202020204" pitchFamily="34" charset="0"/>
              </a:rPr>
              <a:t>n disruptive SNVs:</a:t>
            </a:r>
            <a:endParaRPr kumimoji="1" lang="zh-CN" altLang="en-US" sz="900" dirty="0">
              <a:solidFill>
                <a:prstClr val="black"/>
              </a:solidFill>
              <a:latin typeface="Arial" panose="020B0604020202020204" pitchFamily="34" charset="0"/>
              <a:ea typeface="DengXian" charset="-122"/>
              <a:cs typeface="Arial" panose="020B0604020202020204" pitchFamily="34" charset="0"/>
            </a:endParaRPr>
          </a:p>
        </p:txBody>
      </p:sp>
      <p:sp>
        <p:nvSpPr>
          <p:cNvPr id="207" name="矩形 14">
            <a:extLst>
              <a:ext uri="{FF2B5EF4-FFF2-40B4-BE49-F238E27FC236}">
                <a16:creationId xmlns:a16="http://schemas.microsoft.com/office/drawing/2014/main" xmlns="" id="{8B0F09EA-9D0F-134A-B0C7-FD7F2D298102}"/>
              </a:ext>
            </a:extLst>
          </p:cNvPr>
          <p:cNvSpPr/>
          <p:nvPr/>
        </p:nvSpPr>
        <p:spPr>
          <a:xfrm>
            <a:off x="5568158" y="2961457"/>
            <a:ext cx="1460656" cy="230832"/>
          </a:xfrm>
          <a:prstGeom prst="rect">
            <a:avLst/>
          </a:prstGeom>
        </p:spPr>
        <p:txBody>
          <a:bodyPr wrap="none">
            <a:spAutoFit/>
          </a:bodyPr>
          <a:lstStyle/>
          <a:p>
            <a:pPr algn="r" fontAlgn="auto">
              <a:spcBef>
                <a:spcPts val="0"/>
              </a:spcBef>
              <a:spcAft>
                <a:spcPts val="0"/>
              </a:spcAft>
            </a:pPr>
            <a:r>
              <a:rPr kumimoji="1" lang="en-US" altLang="zh-CN" sz="900" dirty="0">
                <a:solidFill>
                  <a:prstClr val="black"/>
                </a:solidFill>
                <a:latin typeface="Arial" panose="020B0604020202020204" pitchFamily="34" charset="0"/>
                <a:ea typeface="DengXian" charset="-122"/>
                <a:cs typeface="Arial" panose="020B0604020202020204" pitchFamily="34" charset="0"/>
              </a:rPr>
              <a:t>n non-disruptive SNVs:</a:t>
            </a:r>
            <a:endParaRPr kumimoji="1" lang="zh-CN" altLang="en-US" sz="900" dirty="0">
              <a:solidFill>
                <a:prstClr val="black"/>
              </a:solidFill>
              <a:latin typeface="Arial" panose="020B0604020202020204" pitchFamily="34" charset="0"/>
              <a:ea typeface="DengXian" charset="-122"/>
              <a:cs typeface="Arial" panose="020B0604020202020204" pitchFamily="34" charset="0"/>
            </a:endParaRPr>
          </a:p>
        </p:txBody>
      </p:sp>
      <p:sp>
        <p:nvSpPr>
          <p:cNvPr id="208" name="文本框 7">
            <a:extLst>
              <a:ext uri="{FF2B5EF4-FFF2-40B4-BE49-F238E27FC236}">
                <a16:creationId xmlns:a16="http://schemas.microsoft.com/office/drawing/2014/main" xmlns="" id="{988FC7AF-8377-2240-AA90-1FCD28A5DA86}"/>
              </a:ext>
            </a:extLst>
          </p:cNvPr>
          <p:cNvSpPr txBox="1"/>
          <p:nvPr/>
        </p:nvSpPr>
        <p:spPr>
          <a:xfrm>
            <a:off x="423697" y="2573966"/>
            <a:ext cx="1213629" cy="415498"/>
          </a:xfrm>
          <a:prstGeom prst="rect">
            <a:avLst/>
          </a:prstGeom>
          <a:noFill/>
        </p:spPr>
        <p:txBody>
          <a:bodyPr wrap="square" rtlCol="0">
            <a:spAutoFit/>
          </a:bodyPr>
          <a:lstStyle/>
          <a:p>
            <a:pPr algn="ctr" fontAlgn="auto">
              <a:spcBef>
                <a:spcPts val="0"/>
              </a:spcBef>
              <a:spcAft>
                <a:spcPts val="0"/>
              </a:spcAft>
            </a:pPr>
            <a:r>
              <a:rPr kumimoji="1" lang="en-US" altLang="zh-CN" sz="1050" dirty="0">
                <a:solidFill>
                  <a:prstClr val="black"/>
                </a:solidFill>
                <a:latin typeface="Arial" panose="020B0604020202020204" pitchFamily="34" charset="0"/>
                <a:ea typeface="DengXian" charset="-122"/>
                <a:cs typeface="Arial" panose="020B0604020202020204" pitchFamily="34" charset="0"/>
              </a:rPr>
              <a:t>10-fold</a:t>
            </a:r>
          </a:p>
          <a:p>
            <a:pPr algn="ctr" fontAlgn="auto">
              <a:spcBef>
                <a:spcPts val="0"/>
              </a:spcBef>
              <a:spcAft>
                <a:spcPts val="0"/>
              </a:spcAft>
            </a:pPr>
            <a:r>
              <a:rPr kumimoji="1" lang="en-US" altLang="zh-CN" sz="1050" dirty="0">
                <a:solidFill>
                  <a:prstClr val="black"/>
                </a:solidFill>
                <a:latin typeface="Arial" panose="020B0604020202020204" pitchFamily="34" charset="0"/>
                <a:ea typeface="DengXian" charset="-122"/>
                <a:cs typeface="Arial" panose="020B0604020202020204" pitchFamily="34" charset="0"/>
              </a:rPr>
              <a:t>cross-validation</a:t>
            </a:r>
            <a:endParaRPr kumimoji="1" lang="zh-CN" altLang="en-US" sz="1050" dirty="0">
              <a:solidFill>
                <a:prstClr val="black"/>
              </a:solidFill>
              <a:latin typeface="Arial" panose="020B0604020202020204" pitchFamily="34" charset="0"/>
              <a:ea typeface="DengXian" charset="-122"/>
              <a:cs typeface="Arial" panose="020B0604020202020204" pitchFamily="34" charset="0"/>
            </a:endParaRPr>
          </a:p>
        </p:txBody>
      </p:sp>
      <p:sp>
        <p:nvSpPr>
          <p:cNvPr id="209" name="圆角矩形标注 208">
            <a:extLst>
              <a:ext uri="{FF2B5EF4-FFF2-40B4-BE49-F238E27FC236}">
                <a16:creationId xmlns:a16="http://schemas.microsoft.com/office/drawing/2014/main" xmlns="" id="{34F2C95C-F0D0-894B-BC03-D99E3A470328}"/>
              </a:ext>
            </a:extLst>
          </p:cNvPr>
          <p:cNvSpPr/>
          <p:nvPr/>
        </p:nvSpPr>
        <p:spPr>
          <a:xfrm rot="10800000">
            <a:off x="165111" y="2530638"/>
            <a:ext cx="3355779" cy="3216753"/>
          </a:xfrm>
          <a:prstGeom prst="wedgeRoundRectCallout">
            <a:avLst/>
          </a:prstGeom>
          <a:noFill/>
          <a:ln w="38100">
            <a:solidFill>
              <a:schemeClr val="tx1">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6" name="灯片编号占位符 5">
            <a:extLst>
              <a:ext uri="{FF2B5EF4-FFF2-40B4-BE49-F238E27FC236}">
                <a16:creationId xmlns:a16="http://schemas.microsoft.com/office/drawing/2014/main" xmlns="" id="{7C29F4D6-44E2-654C-AEB9-B42143F1BC16}"/>
              </a:ext>
            </a:extLst>
          </p:cNvPr>
          <p:cNvSpPr>
            <a:spLocks noGrp="1"/>
          </p:cNvSpPr>
          <p:nvPr>
            <p:ph type="sldNum" sz="quarter" idx="12"/>
          </p:nvPr>
        </p:nvSpPr>
        <p:spPr>
          <a:xfrm>
            <a:off x="6722087" y="6384387"/>
            <a:ext cx="2057400" cy="273844"/>
          </a:xfrm>
        </p:spPr>
        <p:txBody>
          <a:bodyPr/>
          <a:lstStyle/>
          <a:p>
            <a:fld id="{30B938F4-FFEC-BA46-B3EB-1F4154EFE73A}" type="slidenum">
              <a:rPr lang="en-US" smtClean="0">
                <a:solidFill>
                  <a:prstClr val="black">
                    <a:tint val="75000"/>
                  </a:prstClr>
                </a:solidFill>
              </a:rPr>
              <a:pPr/>
              <a:t>49</a:t>
            </a:fld>
            <a:endParaRPr lang="en-US" dirty="0">
              <a:solidFill>
                <a:prstClr val="black">
                  <a:tint val="75000"/>
                </a:prstClr>
              </a:solidFill>
            </a:endParaRPr>
          </a:p>
        </p:txBody>
      </p:sp>
      <p:sp>
        <p:nvSpPr>
          <p:cNvPr id="2" name="文本框 1">
            <a:extLst>
              <a:ext uri="{FF2B5EF4-FFF2-40B4-BE49-F238E27FC236}">
                <a16:creationId xmlns:a16="http://schemas.microsoft.com/office/drawing/2014/main" xmlns="" id="{11C5744C-97A2-2949-B39A-257AA9E82C6F}"/>
              </a:ext>
            </a:extLst>
          </p:cNvPr>
          <p:cNvSpPr txBox="1"/>
          <p:nvPr/>
        </p:nvSpPr>
        <p:spPr>
          <a:xfrm>
            <a:off x="3520141" y="3108114"/>
            <a:ext cx="1763152" cy="784830"/>
          </a:xfrm>
          <a:prstGeom prst="rect">
            <a:avLst/>
          </a:prstGeom>
          <a:noFill/>
        </p:spPr>
        <p:txBody>
          <a:bodyPr wrap="square" rtlCol="0">
            <a:spAutoFit/>
          </a:bodyPr>
          <a:lstStyle/>
          <a:p>
            <a:pPr algn="ctr" fontAlgn="auto">
              <a:spcBef>
                <a:spcPts val="0"/>
              </a:spcBef>
              <a:spcAft>
                <a:spcPts val="0"/>
              </a:spcAft>
            </a:pPr>
            <a:r>
              <a:rPr kumimoji="1" lang="en-US" altLang="zh-CN" sz="1500" dirty="0">
                <a:solidFill>
                  <a:srgbClr val="4472C4">
                    <a:lumMod val="50000"/>
                  </a:srgbClr>
                </a:solidFill>
                <a:latin typeface="Calibri" panose="020F0502020204030204"/>
                <a:ea typeface="DengXian" charset="-122"/>
                <a:cs typeface=""/>
              </a:rPr>
              <a:t>Statistical</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Model</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Development</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for</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GenoDock</a:t>
            </a:r>
            <a:endParaRPr kumimoji="1" lang="zh-CN" altLang="en-US" sz="1500" dirty="0">
              <a:solidFill>
                <a:srgbClr val="4472C4">
                  <a:lumMod val="50000"/>
                </a:srgbClr>
              </a:solidFill>
              <a:latin typeface="Calibri" panose="020F0502020204030204"/>
              <a:ea typeface="DengXian" charset="-122"/>
              <a:cs typeface=""/>
            </a:endParaRPr>
          </a:p>
        </p:txBody>
      </p:sp>
      <p:sp>
        <p:nvSpPr>
          <p:cNvPr id="3" name="三角形 2">
            <a:extLst>
              <a:ext uri="{FF2B5EF4-FFF2-40B4-BE49-F238E27FC236}">
                <a16:creationId xmlns:a16="http://schemas.microsoft.com/office/drawing/2014/main" xmlns="" id="{9D3A0DBA-2DC7-674D-ACE1-56F2D5C30D6C}"/>
              </a:ext>
            </a:extLst>
          </p:cNvPr>
          <p:cNvSpPr/>
          <p:nvPr/>
        </p:nvSpPr>
        <p:spPr>
          <a:xfrm>
            <a:off x="5780047" y="1453699"/>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210" name="三角形 209">
            <a:extLst>
              <a:ext uri="{FF2B5EF4-FFF2-40B4-BE49-F238E27FC236}">
                <a16:creationId xmlns:a16="http://schemas.microsoft.com/office/drawing/2014/main" xmlns="" id="{4D7E94D1-58BF-0E48-98C7-C53D4096AC7F}"/>
              </a:ext>
            </a:extLst>
          </p:cNvPr>
          <p:cNvSpPr/>
          <p:nvPr/>
        </p:nvSpPr>
        <p:spPr>
          <a:xfrm>
            <a:off x="5195119" y="2312632"/>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 name="椭圆 4">
            <a:extLst>
              <a:ext uri="{FF2B5EF4-FFF2-40B4-BE49-F238E27FC236}">
                <a16:creationId xmlns:a16="http://schemas.microsoft.com/office/drawing/2014/main" xmlns="" id="{947412FC-5F5D-EE46-B795-08F1CF09A89E}"/>
              </a:ext>
            </a:extLst>
          </p:cNvPr>
          <p:cNvSpPr/>
          <p:nvPr/>
        </p:nvSpPr>
        <p:spPr>
          <a:xfrm>
            <a:off x="5229333" y="3365493"/>
            <a:ext cx="159754" cy="16725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8" name="组合 7">
            <a:extLst>
              <a:ext uri="{FF2B5EF4-FFF2-40B4-BE49-F238E27FC236}">
                <a16:creationId xmlns:a16="http://schemas.microsoft.com/office/drawing/2014/main" xmlns="" id="{003C295A-32B6-4349-B12B-235EEA84B664}"/>
              </a:ext>
            </a:extLst>
          </p:cNvPr>
          <p:cNvGrpSpPr/>
          <p:nvPr/>
        </p:nvGrpSpPr>
        <p:grpSpPr>
          <a:xfrm>
            <a:off x="3607795" y="3905173"/>
            <a:ext cx="1992668" cy="1845707"/>
            <a:chOff x="9328853" y="4066315"/>
            <a:chExt cx="2656890" cy="2460943"/>
          </a:xfrm>
        </p:grpSpPr>
        <p:sp>
          <p:nvSpPr>
            <p:cNvPr id="182" name="圆角矩形 64">
              <a:extLst>
                <a:ext uri="{FF2B5EF4-FFF2-40B4-BE49-F238E27FC236}">
                  <a16:creationId xmlns:a16="http://schemas.microsoft.com/office/drawing/2014/main" xmlns="" id="{639FF439-A115-DF4B-A8C4-0BC3D3E75054}"/>
                </a:ext>
              </a:extLst>
            </p:cNvPr>
            <p:cNvSpPr/>
            <p:nvPr/>
          </p:nvSpPr>
          <p:spPr>
            <a:xfrm>
              <a:off x="9328853" y="4119615"/>
              <a:ext cx="2656890" cy="2407643"/>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1" name="文本框 30">
              <a:extLst>
                <a:ext uri="{FF2B5EF4-FFF2-40B4-BE49-F238E27FC236}">
                  <a16:creationId xmlns:a16="http://schemas.microsoft.com/office/drawing/2014/main" xmlns="" id="{53F70C18-B290-C345-8281-4EF4E7C1ED82}"/>
                </a:ext>
              </a:extLst>
            </p:cNvPr>
            <p:cNvSpPr txBox="1"/>
            <p:nvPr/>
          </p:nvSpPr>
          <p:spPr>
            <a:xfrm>
              <a:off x="9441098" y="4257382"/>
              <a:ext cx="2506543"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test on experiment data </a:t>
              </a:r>
              <a:r>
                <a:rPr kumimoji="1" lang="en-US" altLang="zh-CN" dirty="0" err="1">
                  <a:solidFill>
                    <a:prstClr val="black"/>
                  </a:solidFill>
                  <a:latin typeface="Arial" panose="020B0604020202020204" pitchFamily="34" charset="0"/>
                  <a:ea typeface="DengXian" charset="-122"/>
                  <a:cs typeface="Arial" panose="020B0604020202020204" pitchFamily="34" charset="0"/>
                </a:rPr>
                <a:t>auROC</a:t>
              </a:r>
              <a:r>
                <a:rPr kumimoji="1" lang="en-US" altLang="zh-CN" dirty="0">
                  <a:solidFill>
                    <a:prstClr val="black"/>
                  </a:solidFill>
                  <a:latin typeface="Arial" panose="020B0604020202020204" pitchFamily="34" charset="0"/>
                  <a:ea typeface="DengXian" charset="-122"/>
                  <a:cs typeface="Arial" panose="020B0604020202020204" pitchFamily="34" charset="0"/>
                </a:rPr>
                <a:t>= 0.62</a:t>
              </a:r>
              <a:endParaRPr kumimoji="1" lang="zh-CN" altLang="en-US" dirty="0">
                <a:solidFill>
                  <a:prstClr val="black"/>
                </a:solidFill>
                <a:latin typeface="Arial" panose="020B0604020202020204" pitchFamily="34" charset="0"/>
                <a:ea typeface="DengXian" charset="-122"/>
                <a:cs typeface="Arial" panose="020B0604020202020204" pitchFamily="34" charset="0"/>
              </a:endParaRPr>
            </a:p>
          </p:txBody>
        </p:sp>
        <p:sp>
          <p:nvSpPr>
            <p:cNvPr id="211" name="椭圆 210">
              <a:extLst>
                <a:ext uri="{FF2B5EF4-FFF2-40B4-BE49-F238E27FC236}">
                  <a16:creationId xmlns:a16="http://schemas.microsoft.com/office/drawing/2014/main" xmlns="" id="{7D9ED0FC-76FA-D14E-9755-836B5519F158}"/>
                </a:ext>
              </a:extLst>
            </p:cNvPr>
            <p:cNvSpPr/>
            <p:nvPr/>
          </p:nvSpPr>
          <p:spPr>
            <a:xfrm>
              <a:off x="9425109" y="4066315"/>
              <a:ext cx="213005" cy="22300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213" name="组合 212">
              <a:extLst>
                <a:ext uri="{FF2B5EF4-FFF2-40B4-BE49-F238E27FC236}">
                  <a16:creationId xmlns:a16="http://schemas.microsoft.com/office/drawing/2014/main" xmlns="" id="{220BB839-3ADF-A541-97DE-5E668AB7F503}"/>
                </a:ext>
              </a:extLst>
            </p:cNvPr>
            <p:cNvGrpSpPr/>
            <p:nvPr/>
          </p:nvGrpSpPr>
          <p:grpSpPr>
            <a:xfrm>
              <a:off x="9575143" y="4764510"/>
              <a:ext cx="2238455" cy="1622468"/>
              <a:chOff x="2270149" y="590701"/>
              <a:chExt cx="7700469" cy="5133646"/>
            </a:xfrm>
          </p:grpSpPr>
          <p:pic>
            <p:nvPicPr>
              <p:cNvPr id="214" name="图片 213">
                <a:extLst>
                  <a:ext uri="{FF2B5EF4-FFF2-40B4-BE49-F238E27FC236}">
                    <a16:creationId xmlns:a16="http://schemas.microsoft.com/office/drawing/2014/main" xmlns="" id="{B4AF0040-84FF-5C41-B9D3-0A03D36A3078}"/>
                  </a:ext>
                </a:extLst>
              </p:cNvPr>
              <p:cNvPicPr>
                <a:picLocks noChangeAspect="1"/>
              </p:cNvPicPr>
              <p:nvPr/>
            </p:nvPicPr>
            <p:blipFill>
              <a:blip r:embed="rId3"/>
              <a:stretch>
                <a:fillRect/>
              </a:stretch>
            </p:blipFill>
            <p:spPr>
              <a:xfrm>
                <a:off x="2270149" y="590701"/>
                <a:ext cx="7700469" cy="5133646"/>
              </a:xfrm>
              <a:prstGeom prst="rect">
                <a:avLst/>
              </a:prstGeom>
            </p:spPr>
          </p:pic>
          <p:sp>
            <p:nvSpPr>
              <p:cNvPr id="217" name="矩形 216">
                <a:extLst>
                  <a:ext uri="{FF2B5EF4-FFF2-40B4-BE49-F238E27FC236}">
                    <a16:creationId xmlns:a16="http://schemas.microsoft.com/office/drawing/2014/main" xmlns="" id="{A1618240-AA99-C34A-9524-362500A3DC65}"/>
                  </a:ext>
                </a:extLst>
              </p:cNvPr>
              <p:cNvSpPr/>
              <p:nvPr/>
            </p:nvSpPr>
            <p:spPr>
              <a:xfrm>
                <a:off x="3621028" y="670142"/>
                <a:ext cx="5127952" cy="514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825" dirty="0">
                  <a:solidFill>
                    <a:prstClr val="black"/>
                  </a:solidFill>
                </a:endParaRPr>
              </a:p>
            </p:txBody>
          </p:sp>
        </p:grpSp>
      </p:grpSp>
      <p:grpSp>
        <p:nvGrpSpPr>
          <p:cNvPr id="9" name="组合 8">
            <a:extLst>
              <a:ext uri="{FF2B5EF4-FFF2-40B4-BE49-F238E27FC236}">
                <a16:creationId xmlns:a16="http://schemas.microsoft.com/office/drawing/2014/main" xmlns="" id="{C838A96F-D835-2B45-A073-1F13BDA02246}"/>
              </a:ext>
            </a:extLst>
          </p:cNvPr>
          <p:cNvGrpSpPr/>
          <p:nvPr/>
        </p:nvGrpSpPr>
        <p:grpSpPr>
          <a:xfrm>
            <a:off x="5600464" y="3954921"/>
            <a:ext cx="3926537" cy="1800430"/>
            <a:chOff x="4062659" y="4119615"/>
            <a:chExt cx="5235383" cy="2400573"/>
          </a:xfrm>
        </p:grpSpPr>
        <p:sp>
          <p:nvSpPr>
            <p:cNvPr id="193" name="圆角矩形 64">
              <a:extLst>
                <a:ext uri="{FF2B5EF4-FFF2-40B4-BE49-F238E27FC236}">
                  <a16:creationId xmlns:a16="http://schemas.microsoft.com/office/drawing/2014/main" xmlns="" id="{F0973267-9B5C-5A4D-BFE7-943B2021A945}"/>
                </a:ext>
              </a:extLst>
            </p:cNvPr>
            <p:cNvSpPr/>
            <p:nvPr/>
          </p:nvSpPr>
          <p:spPr>
            <a:xfrm>
              <a:off x="4807691" y="4119615"/>
              <a:ext cx="3742278" cy="2400573"/>
            </a:xfrm>
            <a:prstGeom prst="roundRect">
              <a:avLst/>
            </a:prstGeom>
            <a:noFill/>
            <a:ln w="476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1" name="文本框 30">
              <a:extLst>
                <a:ext uri="{FF2B5EF4-FFF2-40B4-BE49-F238E27FC236}">
                  <a16:creationId xmlns:a16="http://schemas.microsoft.com/office/drawing/2014/main" xmlns="" id="{57D3FB1D-B1B3-3043-8062-A52A03DEF4BF}"/>
                </a:ext>
              </a:extLst>
            </p:cNvPr>
            <p:cNvSpPr txBox="1"/>
            <p:nvPr/>
          </p:nvSpPr>
          <p:spPr>
            <a:xfrm>
              <a:off x="4062659" y="4257382"/>
              <a:ext cx="5235383"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cross validation on pseudo G.S.</a:t>
              </a:r>
            </a:p>
            <a:p>
              <a:pPr algn="ctr" fontAlgn="auto">
                <a:spcBef>
                  <a:spcPts val="0"/>
                </a:spcBef>
                <a:spcAft>
                  <a:spcPts val="0"/>
                </a:spcAft>
              </a:pPr>
              <a:r>
                <a:rPr kumimoji="1" lang="en-US" altLang="zh-CN" dirty="0" err="1">
                  <a:solidFill>
                    <a:prstClr val="black"/>
                  </a:solidFill>
                  <a:latin typeface="Arial" panose="020B0604020202020204" pitchFamily="34" charset="0"/>
                  <a:ea typeface="DengXian" charset="-122"/>
                  <a:cs typeface="Arial" panose="020B0604020202020204" pitchFamily="34" charset="0"/>
                </a:rPr>
                <a:t>auROC</a:t>
              </a:r>
              <a:r>
                <a:rPr kumimoji="1" lang="en-US" altLang="zh-CN" dirty="0">
                  <a:solidFill>
                    <a:prstClr val="black"/>
                  </a:solidFill>
                  <a:latin typeface="Arial" panose="020B0604020202020204" pitchFamily="34" charset="0"/>
                  <a:ea typeface="DengXian" charset="-122"/>
                  <a:cs typeface="Arial" panose="020B0604020202020204" pitchFamily="34" charset="0"/>
                </a:rPr>
                <a:t>=0.97</a:t>
              </a:r>
            </a:p>
          </p:txBody>
        </p:sp>
        <p:pic>
          <p:nvPicPr>
            <p:cNvPr id="218" name="图片 217">
              <a:extLst>
                <a:ext uri="{FF2B5EF4-FFF2-40B4-BE49-F238E27FC236}">
                  <a16:creationId xmlns:a16="http://schemas.microsoft.com/office/drawing/2014/main" xmlns="" id="{8D010F20-AB2B-A741-835A-B19F1871D0FB}"/>
                </a:ext>
              </a:extLst>
            </p:cNvPr>
            <p:cNvPicPr>
              <a:picLocks noChangeAspect="1"/>
            </p:cNvPicPr>
            <p:nvPr/>
          </p:nvPicPr>
          <p:blipFill>
            <a:blip r:embed="rId4"/>
            <a:stretch>
              <a:fillRect/>
            </a:stretch>
          </p:blipFill>
          <p:spPr>
            <a:xfrm>
              <a:off x="5760207" y="4802767"/>
              <a:ext cx="2605821" cy="1662678"/>
            </a:xfrm>
            <a:prstGeom prst="rect">
              <a:avLst/>
            </a:prstGeom>
          </p:spPr>
        </p:pic>
        <p:sp>
          <p:nvSpPr>
            <p:cNvPr id="7" name="矩形 6">
              <a:extLst>
                <a:ext uri="{FF2B5EF4-FFF2-40B4-BE49-F238E27FC236}">
                  <a16:creationId xmlns:a16="http://schemas.microsoft.com/office/drawing/2014/main" xmlns="" id="{A3EEA157-4514-B14A-950E-7342AFEAF5D8}"/>
                </a:ext>
              </a:extLst>
            </p:cNvPr>
            <p:cNvSpPr/>
            <p:nvPr/>
          </p:nvSpPr>
          <p:spPr>
            <a:xfrm rot="16200000">
              <a:off x="4853045" y="5311151"/>
              <a:ext cx="1297790" cy="677108"/>
            </a:xfrm>
            <a:prstGeom prst="rect">
              <a:avLst/>
            </a:prstGeom>
          </p:spPr>
          <p:txBody>
            <a:bodyPr wrap="none">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Finalized </a:t>
              </a:r>
            </a:p>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model </a:t>
              </a:r>
            </a:p>
          </p:txBody>
        </p:sp>
      </p:grpSp>
      <p:sp>
        <p:nvSpPr>
          <p:cNvPr id="183"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
        <p:nvSpPr>
          <p:cNvPr id="184" name="矩形 1"/>
          <p:cNvSpPr/>
          <p:nvPr/>
        </p:nvSpPr>
        <p:spPr>
          <a:xfrm>
            <a:off x="210382" y="162757"/>
            <a:ext cx="8777315" cy="646331"/>
          </a:xfrm>
          <a:prstGeom prst="rect">
            <a:avLst/>
          </a:prstGeom>
        </p:spPr>
        <p:txBody>
          <a:bodyPr wrap="square">
            <a:spAutoFit/>
          </a:bodyPr>
          <a:lstStyle/>
          <a:p>
            <a:pPr fontAlgn="auto">
              <a:spcBef>
                <a:spcPts val="0"/>
              </a:spcBef>
              <a:spcAft>
                <a:spcPts val="0"/>
              </a:spcAft>
            </a:pPr>
            <a:r>
              <a:rPr lang="en-US" altLang="zh-CN" sz="1800" dirty="0">
                <a:solidFill>
                  <a:prstClr val="black"/>
                </a:solidFill>
                <a:latin typeface="Helvetica" pitchFamily="2" charset="0"/>
                <a:ea typeface="Calibri" charset="0"/>
                <a:cs typeface="Calibri" charset="0"/>
              </a:rPr>
              <a:t>Given the pseudo Gold-Standard, the Workflow for Building the Statistical Model &amp; its Performance in Cross-validation &amp; Independent Testing</a:t>
            </a:r>
            <a:endParaRPr lang="en-US" altLang="zh-CN" sz="1800" i="1" dirty="0">
              <a:solidFill>
                <a:prstClr val="black"/>
              </a:solidFill>
              <a:latin typeface="Helvetica" pitchFamily="2" charset="0"/>
              <a:ea typeface="Calibri" charset="0"/>
              <a:cs typeface="Calibri" charset="0"/>
            </a:endParaRPr>
          </a:p>
        </p:txBody>
      </p:sp>
    </p:spTree>
    <p:extLst>
      <p:ext uri="{BB962C8B-B14F-4D97-AF65-F5344CB8AC3E}">
        <p14:creationId xmlns:p14="http://schemas.microsoft.com/office/powerpoint/2010/main" val="1331085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targets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drug </a:t>
            </a:r>
            <a:r>
              <a:rPr lang="en-US" sz="1400" dirty="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ea typeface="ＭＳ Ｐゴシック" charset="-128"/>
                <a:cs typeface="ＭＳ Ｐゴシック" charset="-128"/>
              </a:rPr>
              <a:t>PsychENCODE</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Population-level analysis of </a:t>
            </a:r>
            <a:br>
              <a:rPr lang="en-US" altLang="en-US" sz="1700" dirty="0">
                <a:ea typeface="ＭＳ Ｐゴシック" charset="-128"/>
                <a:cs typeface="ＭＳ Ｐゴシック" charset="-128"/>
              </a:rPr>
            </a:br>
            <a:r>
              <a:rPr lang="en-US" altLang="en-US" sz="1700" dirty="0">
                <a:ea typeface="ＭＳ Ｐゴシック" charset="-128"/>
                <a:cs typeface="ＭＳ Ｐゴシック" charset="-128"/>
              </a:rPr>
              <a:t>functional genomics data related to </a:t>
            </a:r>
            <a:br>
              <a:rPr lang="en-US" altLang="en-US" sz="1700" dirty="0">
                <a:ea typeface="ＭＳ Ｐゴシック" charset="-128"/>
                <a:cs typeface="ＭＳ Ｐゴシック" charset="-128"/>
              </a:rPr>
            </a:br>
            <a:r>
              <a:rPr lang="en-US" altLang="en-US" sz="1700" dirty="0">
                <a:ea typeface="ＭＳ Ｐゴシック" charset="-128"/>
                <a:cs typeface="ＭＳ Ｐゴシック" charset="-128"/>
              </a:rPr>
              <a:t>neuropsychiatric disease</a:t>
            </a:r>
          </a:p>
          <a:p>
            <a:pPr lvl="1"/>
            <a:r>
              <a:rPr lang="en-US" altLang="en-US" sz="1700" dirty="0">
                <a:ea typeface="ＭＳ Ｐゴシック" charset="-128"/>
              </a:rPr>
              <a:t>Construction of an adult brain resource with 1866 individuals + full developmental time-course</a:t>
            </a:r>
          </a:p>
          <a:p>
            <a:pPr lvl="1"/>
            <a:r>
              <a:rPr lang="en-US" altLang="en-US" sz="1700" dirty="0">
                <a:ea typeface="ＭＳ Ｐゴシック" charset="-128"/>
              </a:rPr>
              <a:t>Using the changing proportions of cell types (via </a:t>
            </a:r>
            <a:r>
              <a:rPr lang="en-US" altLang="en-US" sz="1700" b="1" dirty="0">
                <a:ea typeface="ＭＳ Ｐゴシック" charset="-128"/>
              </a:rPr>
              <a:t>single-cell deconvolution</a:t>
            </a:r>
            <a:r>
              <a:rPr lang="en-US" altLang="en-US" sz="1700" dirty="0">
                <a:ea typeface="ＭＳ Ｐゴシック" charset="-128"/>
              </a:rPr>
              <a:t>) to account for </a:t>
            </a:r>
            <a:br>
              <a:rPr lang="en-US" altLang="en-US" sz="1700" dirty="0">
                <a:ea typeface="ＭＳ Ｐゴシック" charset="-128"/>
              </a:rPr>
            </a:br>
            <a:r>
              <a:rPr lang="en-US" altLang="en-US" sz="1700" dirty="0">
                <a:ea typeface="ＭＳ Ｐゴシック" charset="-128"/>
              </a:rPr>
              <a:t>expression variation across a population, </a:t>
            </a:r>
            <a:br>
              <a:rPr lang="en-US" altLang="en-US" sz="1700" dirty="0">
                <a:ea typeface="ＭＳ Ｐゴシック" charset="-128"/>
              </a:rPr>
            </a:br>
            <a:r>
              <a:rPr lang="en-US" altLang="en-US" sz="1700" dirty="0">
                <a:ea typeface="ＭＳ Ｐゴシック" charset="-128"/>
              </a:rPr>
              <a:t>disorders &amp; development</a:t>
            </a:r>
          </a:p>
          <a:p>
            <a:pPr lvl="1"/>
            <a:r>
              <a:rPr lang="en-US" altLang="en-US" sz="1700" dirty="0">
                <a:ea typeface="ＭＳ Ｐゴシック" charset="-128"/>
              </a:rPr>
              <a:t>Large-scale processing defines ~79K PFC </a:t>
            </a:r>
            <a:br>
              <a:rPr lang="en-US" altLang="en-US" sz="1700" dirty="0">
                <a:ea typeface="ＭＳ Ｐゴシック" charset="-128"/>
              </a:rPr>
            </a:br>
            <a:r>
              <a:rPr lang="en-US" altLang="en-US" sz="1700" b="1" dirty="0">
                <a:ea typeface="ＭＳ Ｐゴシック" charset="-128"/>
              </a:rPr>
              <a:t>enhancers &amp; creates a comprehensive QTL </a:t>
            </a:r>
            <a:r>
              <a:rPr lang="en-US" altLang="en-US" sz="1700" dirty="0">
                <a:ea typeface="ＭＳ Ｐゴシック" charset="-128"/>
              </a:rPr>
              <a:t>resource (~2.5M </a:t>
            </a:r>
            <a:r>
              <a:rPr lang="en-US" altLang="en-US" sz="1700" dirty="0" err="1">
                <a:ea typeface="ＭＳ Ｐゴシック" charset="-128"/>
              </a:rPr>
              <a:t>eQTLs</a:t>
            </a:r>
            <a:r>
              <a:rPr lang="en-US" altLang="en-US" sz="1700" dirty="0">
                <a:ea typeface="ＭＳ Ｐゴシック" charset="-128"/>
              </a:rPr>
              <a:t> + </a:t>
            </a:r>
            <a:r>
              <a:rPr lang="en-US" altLang="en-US" sz="1700" dirty="0" err="1">
                <a:ea typeface="ＭＳ Ｐゴシック" charset="-128"/>
              </a:rPr>
              <a:t>cQTLs</a:t>
            </a:r>
            <a:r>
              <a:rPr lang="en-US" altLang="en-US" sz="1700" dirty="0">
                <a:ea typeface="ＭＳ Ｐゴシック" charset="-128"/>
              </a:rPr>
              <a:t> &amp; </a:t>
            </a:r>
            <a:r>
              <a:rPr lang="en-US" altLang="en-US" sz="1700" dirty="0" err="1">
                <a:ea typeface="ＭＳ Ｐゴシック" charset="-128"/>
              </a:rPr>
              <a:t>fQTLs</a:t>
            </a:r>
            <a:r>
              <a:rPr lang="en-US" altLang="en-US" sz="1700" dirty="0">
                <a:ea typeface="ＭＳ Ｐゴシック" charset="-128"/>
              </a:rPr>
              <a:t>)</a:t>
            </a:r>
          </a:p>
          <a:p>
            <a:pPr lvl="1"/>
            <a:r>
              <a:rPr lang="en-US" altLang="en-US" sz="1700" dirty="0">
                <a:ea typeface="ＭＳ Ｐゴシック" charset="-128"/>
              </a:rPr>
              <a:t>Connecting </a:t>
            </a:r>
            <a:r>
              <a:rPr lang="en-US" altLang="en-US" sz="1700" dirty="0" smtClean="0">
                <a:ea typeface="ＭＳ Ｐゴシック" charset="-128"/>
              </a:rPr>
              <a:t>QTLs</a:t>
            </a:r>
            <a:r>
              <a:rPr lang="en-US" altLang="en-US" sz="1700" dirty="0">
                <a:ea typeface="ＭＳ Ｐゴシック" charset="-128"/>
              </a:rPr>
              <a:t>, enhancer activity relationships &amp; Hi-C contacts into a</a:t>
            </a:r>
            <a:r>
              <a:rPr lang="en-US" altLang="en-US" sz="1700" b="1" dirty="0">
                <a:ea typeface="ＭＳ Ｐゴシック" charset="-128"/>
              </a:rPr>
              <a:t> brain regulatory network </a:t>
            </a:r>
            <a:r>
              <a:rPr lang="en-US" altLang="en-US" sz="1700" dirty="0">
                <a:ea typeface="ＭＳ Ｐゴシック" charset="-128"/>
              </a:rPr>
              <a:t>&amp; using this to link SCZ GWAS SNPs to genes</a:t>
            </a: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to predict psychiatric disease from genotype &amp; transcriptome. Using this to suggest specific pathways &amp; genes, as potential drug targets.</a:t>
            </a:r>
          </a:p>
          <a:p>
            <a:pPr lvl="1"/>
            <a:r>
              <a:rPr lang="en-US" altLang="en-US" sz="1700" dirty="0">
                <a:ea typeface="ＭＳ Ｐゴシック" charset="-128"/>
              </a:rPr>
              <a:t>Other resource uses: highlighting </a:t>
            </a:r>
            <a:r>
              <a:rPr lang="en-US" altLang="en-US" sz="1700" b="1" dirty="0">
                <a:ea typeface="ＭＳ Ｐゴシック" charset="-128"/>
              </a:rPr>
              <a:t>aging</a:t>
            </a:r>
            <a:r>
              <a:rPr lang="en-US" altLang="en-US" sz="1700" dirty="0">
                <a:ea typeface="ＭＳ Ｐゴシック" charset="-128"/>
              </a:rPr>
              <a:t> related genes + consistently comparing the brain to other organs</a:t>
            </a: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ea typeface="ＭＳ Ｐゴシック" charset="-128"/>
                <a:cs typeface="ＭＳ Ｐゴシック" charset="-128"/>
              </a:rPr>
              <a:t>GenoDock</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Building a predictor for the sensitivity of drug binding to personal SNVs</a:t>
            </a:r>
          </a:p>
          <a:p>
            <a:pPr lvl="1"/>
            <a:r>
              <a:rPr lang="en-US" altLang="en-US" sz="1700" dirty="0">
                <a:ea typeface="ＭＳ Ｐゴシック" charset="-128"/>
                <a:cs typeface="ＭＳ Ｐゴシック" charset="-128"/>
              </a:rPr>
              <a:t>Hybrid classifier connecting</a:t>
            </a:r>
            <a:r>
              <a:rPr lang="en-US" altLang="en-US" sz="1700" b="1" dirty="0">
                <a:ea typeface="ＭＳ Ｐゴシック" charset="-128"/>
                <a:cs typeface="ＭＳ Ｐゴシック" charset="-128"/>
              </a:rPr>
              <a:t> physical modelling with statistical learning</a:t>
            </a:r>
          </a:p>
          <a:p>
            <a:pPr lvl="2"/>
            <a:r>
              <a:rPr lang="en-US" altLang="en-US" sz="1600" dirty="0">
                <a:ea typeface="ＭＳ Ｐゴシック" charset="-128"/>
                <a:cs typeface="ＭＳ Ｐゴシック" charset="-128"/>
              </a:rPr>
              <a:t>The modeling creates a pseudo gold-standard dataset, which is used to train the stat. classifier</a:t>
            </a:r>
          </a:p>
          <a:p>
            <a:pPr lvl="1"/>
            <a:r>
              <a:rPr lang="en-US" altLang="en-US" sz="1700" b="1" dirty="0">
                <a:ea typeface="ＭＳ Ｐゴシック" charset="-128"/>
                <a:cs typeface="ＭＳ Ｐゴシック" charset="-128"/>
              </a:rPr>
              <a:t>Classifier Results</a:t>
            </a:r>
          </a:p>
          <a:p>
            <a:pPr lvl="2"/>
            <a:r>
              <a:rPr lang="en-US" altLang="en-US" sz="1600" dirty="0">
                <a:ea typeface="ＭＳ Ｐゴシック" charset="-128"/>
                <a:cs typeface="ＭＳ Ｐゴシック" charset="-128"/>
              </a:rPr>
              <a:t>Independent validation </a:t>
            </a:r>
            <a:br>
              <a:rPr lang="en-US" altLang="en-US" sz="1600" dirty="0">
                <a:ea typeface="ＭＳ Ｐゴシック" charset="-128"/>
                <a:cs typeface="ＭＳ Ｐゴシック" charset="-128"/>
              </a:rPr>
            </a:br>
            <a:r>
              <a:rPr lang="en-US" altLang="en-US" sz="1600" dirty="0">
                <a:ea typeface="ＭＳ Ｐゴシック" charset="-128"/>
                <a:cs typeface="ＭＳ Ｐゴシック" charset="-128"/>
              </a:rPr>
              <a:t>on an expt. validation set</a:t>
            </a:r>
          </a:p>
          <a:p>
            <a:pPr lvl="2"/>
            <a:r>
              <a:rPr lang="en-US" altLang="en-US" sz="1600" dirty="0">
                <a:ea typeface="ＭＳ Ｐゴシック" charset="-128"/>
                <a:cs typeface="ＭＳ Ｐゴシック" charset="-128"/>
              </a:rPr>
              <a:t>Gives higher disruption scores to cancer driver SNVs. Also, illustrates importance of different features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GERP).</a:t>
            </a:r>
          </a:p>
          <a:p>
            <a:pPr lvl="2"/>
            <a:r>
              <a:rPr lang="en-US" altLang="en-US" sz="1600" dirty="0">
                <a:ea typeface="ＭＳ Ｐゴシック" charset="-128"/>
                <a:cs typeface="ＭＳ Ｐゴシック" charset="-128"/>
              </a:rPr>
              <a:t>Picks out certain drugs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a:t>
            </a:r>
            <a:r>
              <a:rPr lang="en-US" altLang="en-US" sz="1600" dirty="0" err="1">
                <a:ea typeface="ＭＳ Ｐゴシック" charset="-128"/>
                <a:cs typeface="ＭＳ Ｐゴシック" charset="-128"/>
              </a:rPr>
              <a:t>imatinib</a:t>
            </a:r>
            <a:r>
              <a:rPr lang="en-US" altLang="en-US" sz="1600" dirty="0">
                <a:ea typeface="ＭＳ Ｐゴシック" charset="-128"/>
                <a:cs typeface="ＭＳ Ｐゴシック" charset="-128"/>
              </a:rPr>
              <a:t>) as being particularly sensitive to SNVs</a:t>
            </a: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274460733"/>
      </p:ext>
    </p:extLst>
  </p:cSld>
  <p:clrMapOvr>
    <a:masterClrMapping/>
  </p:clrMapOvr>
  <p:transition advTm="23810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B3A7C741-D663-E043-A312-B174BCB6AEF4}"/>
              </a:ext>
            </a:extLst>
          </p:cNvPr>
          <p:cNvPicPr>
            <a:picLocks noChangeAspect="1"/>
          </p:cNvPicPr>
          <p:nvPr/>
        </p:nvPicPr>
        <p:blipFill>
          <a:blip r:embed="rId3"/>
          <a:stretch>
            <a:fillRect/>
          </a:stretch>
        </p:blipFill>
        <p:spPr>
          <a:xfrm>
            <a:off x="1293329" y="4318481"/>
            <a:ext cx="2214640" cy="802764"/>
          </a:xfrm>
          <a:prstGeom prst="rect">
            <a:avLst/>
          </a:prstGeom>
        </p:spPr>
      </p:pic>
      <p:pic>
        <p:nvPicPr>
          <p:cNvPr id="43" name="图片 42">
            <a:extLst>
              <a:ext uri="{FF2B5EF4-FFF2-40B4-BE49-F238E27FC236}">
                <a16:creationId xmlns:a16="http://schemas.microsoft.com/office/drawing/2014/main" xmlns="" id="{67D00789-5D51-1046-B4C4-94DD21DB9CC1}"/>
              </a:ext>
            </a:extLst>
          </p:cNvPr>
          <p:cNvPicPr>
            <a:picLocks noChangeAspect="1"/>
          </p:cNvPicPr>
          <p:nvPr/>
        </p:nvPicPr>
        <p:blipFill>
          <a:blip r:embed="rId4"/>
          <a:stretch>
            <a:fillRect/>
          </a:stretch>
        </p:blipFill>
        <p:spPr>
          <a:xfrm>
            <a:off x="1286851" y="2089676"/>
            <a:ext cx="2197720" cy="818427"/>
          </a:xfrm>
          <a:prstGeom prst="rect">
            <a:avLst/>
          </a:prstGeom>
        </p:spPr>
      </p:pic>
      <p:pic>
        <p:nvPicPr>
          <p:cNvPr id="44" name="图片 43">
            <a:extLst>
              <a:ext uri="{FF2B5EF4-FFF2-40B4-BE49-F238E27FC236}">
                <a16:creationId xmlns:a16="http://schemas.microsoft.com/office/drawing/2014/main" xmlns="" id="{EF7C4BCB-93A4-754A-BA68-C52BFFBE1031}"/>
              </a:ext>
            </a:extLst>
          </p:cNvPr>
          <p:cNvPicPr>
            <a:picLocks noChangeAspect="1"/>
          </p:cNvPicPr>
          <p:nvPr/>
        </p:nvPicPr>
        <p:blipFill>
          <a:blip r:embed="rId5"/>
          <a:stretch>
            <a:fillRect/>
          </a:stretch>
        </p:blipFill>
        <p:spPr>
          <a:xfrm>
            <a:off x="1285244" y="1203259"/>
            <a:ext cx="2202949" cy="880724"/>
          </a:xfrm>
          <a:prstGeom prst="rect">
            <a:avLst/>
          </a:prstGeom>
        </p:spPr>
      </p:pic>
      <p:pic>
        <p:nvPicPr>
          <p:cNvPr id="45" name="图片 44">
            <a:extLst>
              <a:ext uri="{FF2B5EF4-FFF2-40B4-BE49-F238E27FC236}">
                <a16:creationId xmlns:a16="http://schemas.microsoft.com/office/drawing/2014/main" xmlns="" id="{ACD64F27-1D03-4E42-BCF5-806AF816A440}"/>
              </a:ext>
            </a:extLst>
          </p:cNvPr>
          <p:cNvPicPr>
            <a:picLocks noChangeAspect="1"/>
          </p:cNvPicPr>
          <p:nvPr/>
        </p:nvPicPr>
        <p:blipFill>
          <a:blip r:embed="rId6"/>
          <a:stretch>
            <a:fillRect/>
          </a:stretch>
        </p:blipFill>
        <p:spPr>
          <a:xfrm>
            <a:off x="1262650" y="3393144"/>
            <a:ext cx="2252705" cy="891641"/>
          </a:xfrm>
          <a:prstGeom prst="rect">
            <a:avLst/>
          </a:prstGeom>
        </p:spPr>
      </p:pic>
      <p:sp>
        <p:nvSpPr>
          <p:cNvPr id="46" name="文本框 45">
            <a:extLst>
              <a:ext uri="{FF2B5EF4-FFF2-40B4-BE49-F238E27FC236}">
                <a16:creationId xmlns:a16="http://schemas.microsoft.com/office/drawing/2014/main" xmlns="" id="{2E49DEDB-0E19-794A-80ED-9130D395D4F9}"/>
              </a:ext>
            </a:extLst>
          </p:cNvPr>
          <p:cNvSpPr txBox="1"/>
          <p:nvPr/>
        </p:nvSpPr>
        <p:spPr>
          <a:xfrm>
            <a:off x="1326992" y="2900607"/>
            <a:ext cx="2079415" cy="415498"/>
          </a:xfrm>
          <a:prstGeom prst="rect">
            <a:avLst/>
          </a:prstGeom>
          <a:noFill/>
        </p:spPr>
        <p:txBody>
          <a:bodyPr wrap="none" rtlCol="0">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human</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EGFR</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&amp;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gefitinib (IRE)</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PDB:</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2ity</a:t>
            </a:r>
            <a:endParaRPr kumimoji="1" lang="zh-CN" altLang="en-US" sz="1050" dirty="0">
              <a:solidFill>
                <a:prstClr val="black"/>
              </a:solidFill>
              <a:latin typeface="Helvetica" pitchFamily="2" charset="0"/>
              <a:ea typeface="DengXian" charset="-122"/>
              <a:cs typeface=""/>
            </a:endParaRPr>
          </a:p>
        </p:txBody>
      </p:sp>
      <p:sp>
        <p:nvSpPr>
          <p:cNvPr id="47" name="矩形 46">
            <a:extLst>
              <a:ext uri="{FF2B5EF4-FFF2-40B4-BE49-F238E27FC236}">
                <a16:creationId xmlns:a16="http://schemas.microsoft.com/office/drawing/2014/main" xmlns="" id="{89D89594-4D06-3949-A6D3-1A73F76005AA}"/>
              </a:ext>
            </a:extLst>
          </p:cNvPr>
          <p:cNvSpPr/>
          <p:nvPr/>
        </p:nvSpPr>
        <p:spPr>
          <a:xfrm>
            <a:off x="2658282" y="1462892"/>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48" name="矩形 47">
            <a:extLst>
              <a:ext uri="{FF2B5EF4-FFF2-40B4-BE49-F238E27FC236}">
                <a16:creationId xmlns:a16="http://schemas.microsoft.com/office/drawing/2014/main" xmlns="" id="{17526EEB-6336-B349-8D9B-8476BBBD6343}"/>
              </a:ext>
            </a:extLst>
          </p:cNvPr>
          <p:cNvSpPr/>
          <p:nvPr/>
        </p:nvSpPr>
        <p:spPr>
          <a:xfrm>
            <a:off x="1491397" y="1654763"/>
            <a:ext cx="49244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T790</a:t>
            </a:r>
            <a:endParaRPr kumimoji="1" lang="zh-CN" altLang="en-US" sz="1050" dirty="0">
              <a:solidFill>
                <a:prstClr val="black"/>
              </a:solidFill>
              <a:latin typeface="Helvetica" pitchFamily="2" charset="0"/>
              <a:ea typeface="DengXian" charset="-122"/>
              <a:cs typeface=""/>
            </a:endParaRPr>
          </a:p>
        </p:txBody>
      </p:sp>
      <p:sp>
        <p:nvSpPr>
          <p:cNvPr id="49" name="矩形 48">
            <a:extLst>
              <a:ext uri="{FF2B5EF4-FFF2-40B4-BE49-F238E27FC236}">
                <a16:creationId xmlns:a16="http://schemas.microsoft.com/office/drawing/2014/main" xmlns="" id="{DC72CF97-12FB-2049-ACBC-61E74EA0F5C2}"/>
              </a:ext>
            </a:extLst>
          </p:cNvPr>
          <p:cNvSpPr/>
          <p:nvPr/>
        </p:nvSpPr>
        <p:spPr>
          <a:xfrm>
            <a:off x="1384303" y="2608147"/>
            <a:ext cx="522900"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M790</a:t>
            </a:r>
            <a:endParaRPr kumimoji="1" lang="zh-CN" altLang="en-US" sz="1050" dirty="0">
              <a:solidFill>
                <a:prstClr val="black"/>
              </a:solidFill>
              <a:latin typeface="Helvetica" pitchFamily="2" charset="0"/>
              <a:ea typeface="DengXian" charset="-122"/>
              <a:cs typeface=""/>
            </a:endParaRPr>
          </a:p>
        </p:txBody>
      </p:sp>
      <p:cxnSp>
        <p:nvCxnSpPr>
          <p:cNvPr id="50" name="直线连接符 49">
            <a:extLst>
              <a:ext uri="{FF2B5EF4-FFF2-40B4-BE49-F238E27FC236}">
                <a16:creationId xmlns:a16="http://schemas.microsoft.com/office/drawing/2014/main" xmlns="" id="{250DF5FA-4696-C24D-A93F-928D5166D8C5}"/>
              </a:ext>
            </a:extLst>
          </p:cNvPr>
          <p:cNvCxnSpPr>
            <a:cxnSpLocks/>
          </p:cNvCxnSpPr>
          <p:nvPr/>
        </p:nvCxnSpPr>
        <p:spPr>
          <a:xfrm flipH="1" flipV="1">
            <a:off x="1275888" y="1178708"/>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xmlns="" id="{7844D659-4885-9747-A3A4-D4E5888F6C2D}"/>
              </a:ext>
            </a:extLst>
          </p:cNvPr>
          <p:cNvCxnSpPr>
            <a:cxnSpLocks/>
          </p:cNvCxnSpPr>
          <p:nvPr/>
        </p:nvCxnSpPr>
        <p:spPr>
          <a:xfrm flipV="1">
            <a:off x="3524711" y="1192195"/>
            <a:ext cx="0" cy="209954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线连接符 51">
            <a:extLst>
              <a:ext uri="{FF2B5EF4-FFF2-40B4-BE49-F238E27FC236}">
                <a16:creationId xmlns:a16="http://schemas.microsoft.com/office/drawing/2014/main" xmlns="" id="{E068ED5B-EC4B-B141-AA3F-A5CC42F2CCA8}"/>
              </a:ext>
            </a:extLst>
          </p:cNvPr>
          <p:cNvCxnSpPr>
            <a:cxnSpLocks/>
          </p:cNvCxnSpPr>
          <p:nvPr/>
        </p:nvCxnSpPr>
        <p:spPr>
          <a:xfrm flipV="1">
            <a:off x="1274427" y="1192194"/>
            <a:ext cx="7166317" cy="1"/>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线连接符 52">
            <a:extLst>
              <a:ext uri="{FF2B5EF4-FFF2-40B4-BE49-F238E27FC236}">
                <a16:creationId xmlns:a16="http://schemas.microsoft.com/office/drawing/2014/main" xmlns="" id="{8BE06FE6-3FF7-CA4D-A9B1-F0BAFBC2B37A}"/>
              </a:ext>
            </a:extLst>
          </p:cNvPr>
          <p:cNvCxnSpPr>
            <a:cxnSpLocks/>
          </p:cNvCxnSpPr>
          <p:nvPr/>
        </p:nvCxnSpPr>
        <p:spPr>
          <a:xfrm>
            <a:off x="1271358" y="33032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xmlns="" id="{7FBCA6E4-38D8-9A4E-9155-1C4C700C2857}"/>
              </a:ext>
            </a:extLst>
          </p:cNvPr>
          <p:cNvCxnSpPr>
            <a:cxnSpLocks/>
          </p:cNvCxnSpPr>
          <p:nvPr/>
        </p:nvCxnSpPr>
        <p:spPr>
          <a:xfrm flipV="1">
            <a:off x="7151742" y="1188622"/>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圆角矩形 56">
            <a:extLst>
              <a:ext uri="{FF2B5EF4-FFF2-40B4-BE49-F238E27FC236}">
                <a16:creationId xmlns:a16="http://schemas.microsoft.com/office/drawing/2014/main" xmlns="" id="{AECB9E7A-BE2D-1B46-9B42-09155FC4EED9}"/>
              </a:ext>
            </a:extLst>
          </p:cNvPr>
          <p:cNvSpPr/>
          <p:nvPr/>
        </p:nvSpPr>
        <p:spPr>
          <a:xfrm>
            <a:off x="7231410" y="1306102"/>
            <a:ext cx="1097280" cy="5279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mutation close</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to</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ligand</a:t>
            </a:r>
            <a:endParaRPr kumimoji="1" lang="zh-CN" altLang="en-US" sz="1050" dirty="0">
              <a:solidFill>
                <a:prstClr val="black"/>
              </a:solidFill>
              <a:latin typeface="Helvetica" pitchFamily="2" charset="0"/>
            </a:endParaRPr>
          </a:p>
        </p:txBody>
      </p:sp>
      <p:sp>
        <p:nvSpPr>
          <p:cNvPr id="58" name="圆角矩形 57">
            <a:extLst>
              <a:ext uri="{FF2B5EF4-FFF2-40B4-BE49-F238E27FC236}">
                <a16:creationId xmlns:a16="http://schemas.microsoft.com/office/drawing/2014/main" xmlns="" id="{C4CB2E60-DE85-624F-B5C0-E3D8A075D5B4}"/>
              </a:ext>
            </a:extLst>
          </p:cNvPr>
          <p:cNvSpPr/>
          <p:nvPr/>
        </p:nvSpPr>
        <p:spPr>
          <a:xfrm>
            <a:off x="7235245" y="1958648"/>
            <a:ext cx="1097280" cy="4818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steric</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hindrance</a:t>
            </a:r>
            <a:endParaRPr kumimoji="1" lang="zh-CN" altLang="en-US" sz="1050" dirty="0">
              <a:solidFill>
                <a:prstClr val="black"/>
              </a:solidFill>
              <a:latin typeface="Helvetica" pitchFamily="2" charset="0"/>
            </a:endParaRPr>
          </a:p>
        </p:txBody>
      </p:sp>
      <p:sp>
        <p:nvSpPr>
          <p:cNvPr id="59" name="圆角矩形 58">
            <a:extLst>
              <a:ext uri="{FF2B5EF4-FFF2-40B4-BE49-F238E27FC236}">
                <a16:creationId xmlns:a16="http://schemas.microsoft.com/office/drawing/2014/main" xmlns="" id="{F9779119-E426-2549-A417-0BEA6FE79398}"/>
              </a:ext>
            </a:extLst>
          </p:cNvPr>
          <p:cNvSpPr/>
          <p:nvPr/>
        </p:nvSpPr>
        <p:spPr>
          <a:xfrm>
            <a:off x="7231898" y="2586899"/>
            <a:ext cx="1104659" cy="53327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high impact by SNV features</a:t>
            </a:r>
            <a:endParaRPr kumimoji="1" lang="zh-CN" altLang="en-US" sz="1050" dirty="0">
              <a:solidFill>
                <a:prstClr val="black"/>
              </a:solidFill>
              <a:latin typeface="Helvetica" pitchFamily="2" charset="0"/>
            </a:endParaRPr>
          </a:p>
        </p:txBody>
      </p:sp>
      <p:cxnSp>
        <p:nvCxnSpPr>
          <p:cNvPr id="60" name="直线连接符 59">
            <a:extLst>
              <a:ext uri="{FF2B5EF4-FFF2-40B4-BE49-F238E27FC236}">
                <a16:creationId xmlns:a16="http://schemas.microsoft.com/office/drawing/2014/main" xmlns="" id="{96D10BFE-BA9B-DA48-AB48-697C4986B03B}"/>
              </a:ext>
            </a:extLst>
          </p:cNvPr>
          <p:cNvCxnSpPr>
            <a:cxnSpLocks/>
          </p:cNvCxnSpPr>
          <p:nvPr/>
        </p:nvCxnSpPr>
        <p:spPr>
          <a:xfrm>
            <a:off x="1277494" y="2925357"/>
            <a:ext cx="223382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xmlns="" id="{B03FACB3-9275-9E4F-B62D-1D04F19E2808}"/>
                  </a:ext>
                </a:extLst>
              </p:cNvPr>
              <p:cNvSpPr/>
              <p:nvPr/>
            </p:nvSpPr>
            <p:spPr>
              <a:xfrm>
                <a:off x="6026041" y="2613652"/>
                <a:ext cx="1047448" cy="646331"/>
              </a:xfrm>
              <a:prstGeom prst="rect">
                <a:avLst/>
              </a:prstGeom>
            </p:spPr>
            <p:txBody>
              <a:bodyPr wrap="square">
                <a:spAutoFit/>
              </a:bodyPr>
              <a:lstStyle/>
              <a:p>
                <a:pPr algn="ctr" fontAlgn="auto">
                  <a:spcBef>
                    <a:spcPts val="0"/>
                  </a:spcBef>
                  <a:spcAft>
                    <a:spcPts val="0"/>
                  </a:spcAft>
                </a:pPr>
                <a:r>
                  <a:rPr lang="en-US" altLang="zh-CN" sz="900" dirty="0">
                    <a:solidFill>
                      <a:srgbClr val="FFC000">
                        <a:lumMod val="50000"/>
                      </a:srgbClr>
                    </a:solidFill>
                    <a:latin typeface="Helvetica" pitchFamily="2" charset="0"/>
                    <a:ea typeface="DengXian" charset="-122"/>
                    <a:cs typeface=""/>
                  </a:rPr>
                  <a:t>Prob.</a:t>
                </a:r>
                <a:r>
                  <a:rPr lang="zh-CN" altLang="en-US" sz="900" dirty="0">
                    <a:solidFill>
                      <a:srgbClr val="FFC000">
                        <a:lumMod val="50000"/>
                      </a:srgbClr>
                    </a:solidFill>
                    <a:latin typeface="Helvetica" pitchFamily="2" charset="0"/>
                    <a:ea typeface="DengXian" charset="-122"/>
                    <a:cs typeface=""/>
                  </a:rPr>
                  <a:t> </a:t>
                </a:r>
                <a:r>
                  <a:rPr lang="en-US" altLang="zh-CN" sz="900" dirty="0">
                    <a:solidFill>
                      <a:srgbClr val="FFC000">
                        <a:lumMod val="50000"/>
                      </a:srgbClr>
                    </a:solidFill>
                    <a:latin typeface="Helvetica" pitchFamily="2" charset="0"/>
                    <a:ea typeface="DengXian" charset="-122"/>
                    <a:cs typeface=""/>
                  </a:rPr>
                  <a:t>of</a:t>
                </a:r>
                <a:r>
                  <a:rPr lang="zh-CN" altLang="en-US" sz="900" dirty="0">
                    <a:solidFill>
                      <a:srgbClr val="FFC000">
                        <a:lumMod val="50000"/>
                      </a:srgbClr>
                    </a:solidFill>
                    <a:latin typeface="Helvetica" pitchFamily="2" charset="0"/>
                    <a:ea typeface="DengXian" charset="-122"/>
                    <a:cs typeface=""/>
                  </a:rPr>
                  <a:t> </a:t>
                </a:r>
                <a:endParaRPr lang="en-US" altLang="zh-CN" sz="900" i="1" dirty="0">
                  <a:solidFill>
                    <a:srgbClr val="FFC000">
                      <a:lumMod val="50000"/>
                    </a:srgbClr>
                  </a:solidFill>
                  <a:latin typeface="Helvetica" pitchFamily="2" charset="0"/>
                  <a:ea typeface="Cambria Math" charset="0"/>
                  <a:cs typeface="Cambria Math" charset="0"/>
                </a:endParaRPr>
              </a:p>
              <a:p>
                <a:pPr algn="ctr" fontAlgn="auto">
                  <a:spcBef>
                    <a:spcPts val="0"/>
                  </a:spcBef>
                  <a:spcAft>
                    <a:spcPts val="0"/>
                  </a:spcAft>
                </a:pPr>
                <a14:m>
                  <m:oMath xmlns:m="http://schemas.openxmlformats.org/officeDocument/2006/math">
                    <m:r>
                      <a:rPr lang="en-US" altLang="zh-CN" sz="900" i="1">
                        <a:solidFill>
                          <a:srgbClr val="FFC000">
                            <a:lumMod val="50000"/>
                          </a:srgbClr>
                        </a:solidFill>
                        <a:latin typeface="Cambria Math" charset="0"/>
                        <a:ea typeface="Cambria Math" charset="0"/>
                        <a:cs typeface="Cambria Math" charset="0"/>
                      </a:rPr>
                      <m:t>∆ </m:t>
                    </m:r>
                  </m:oMath>
                </a14:m>
                <a:r>
                  <a:rPr kumimoji="1" lang="en-US" altLang="zh-CN" sz="900" dirty="0">
                    <a:solidFill>
                      <a:srgbClr val="FFC000">
                        <a:lumMod val="50000"/>
                      </a:srgbClr>
                    </a:solidFill>
                    <a:latin typeface="Helvetica" pitchFamily="2" charset="0"/>
                    <a:ea typeface="DengXian" charset="-122"/>
                    <a:cs typeface=""/>
                  </a:rPr>
                  <a:t>BA</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&gt;</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0</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by</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GenoDock:</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64.0%</a:t>
                </a:r>
                <a:r>
                  <a:rPr kumimoji="1" lang="en-US" altLang="zh-CN" sz="900" baseline="30000" dirty="0">
                    <a:solidFill>
                      <a:srgbClr val="FFC000">
                        <a:lumMod val="50000"/>
                      </a:srgbClr>
                    </a:solidFill>
                    <a:latin typeface="Helvetica" pitchFamily="2" charset="0"/>
                    <a:ea typeface="DengXian" charset="-122"/>
                    <a:cs typeface=""/>
                  </a:rPr>
                  <a:t>*</a:t>
                </a:r>
                <a:r>
                  <a:rPr lang="zh-CN" altLang="en-US" sz="900" dirty="0">
                    <a:solidFill>
                      <a:srgbClr val="FFC000">
                        <a:lumMod val="50000"/>
                      </a:srgbClr>
                    </a:solidFill>
                    <a:latin typeface="Helvetica" pitchFamily="2" charset="0"/>
                    <a:ea typeface="DengXian" charset="-122"/>
                    <a:cs typeface=""/>
                  </a:rPr>
                  <a:t> </a:t>
                </a:r>
              </a:p>
            </p:txBody>
          </p:sp>
        </mc:Choice>
        <mc:Fallback xmlns="">
          <p:sp>
            <p:nvSpPr>
              <p:cNvPr id="61" name="矩形 60">
                <a:extLst>
                  <a:ext uri="{FF2B5EF4-FFF2-40B4-BE49-F238E27FC236}">
                    <a16:creationId xmlns:a16="http://schemas.microsoft.com/office/drawing/2014/main" id="{B03FACB3-9275-9E4F-B62D-1D04F19E2808}"/>
                  </a:ext>
                </a:extLst>
              </p:cNvPr>
              <p:cNvSpPr>
                <a:spLocks noRot="1" noChangeAspect="1" noMove="1" noResize="1" noEditPoints="1" noAdjustHandles="1" noChangeArrowheads="1" noChangeShapeType="1" noTextEdit="1"/>
              </p:cNvSpPr>
              <p:nvPr/>
            </p:nvSpPr>
            <p:spPr>
              <a:xfrm>
                <a:off x="8034721" y="2341869"/>
                <a:ext cx="1396597" cy="830997"/>
              </a:xfrm>
              <a:prstGeom prst="rect">
                <a:avLst/>
              </a:prstGeom>
              <a:blipFill>
                <a:blip r:embed="rId7"/>
                <a:stretch>
                  <a:fillRect b="-2985"/>
                </a:stretch>
              </a:blipFill>
            </p:spPr>
            <p:txBody>
              <a:bodyPr/>
              <a:lstStyle/>
              <a:p>
                <a:r>
                  <a:rPr lang="zh-CN" altLang="en-US">
                    <a:noFill/>
                  </a:rPr>
                  <a:t> </a:t>
                </a:r>
              </a:p>
            </p:txBody>
          </p:sp>
        </mc:Fallback>
      </mc:AlternateContent>
      <p:sp>
        <p:nvSpPr>
          <p:cNvPr id="62" name="矩形 61">
            <a:extLst>
              <a:ext uri="{FF2B5EF4-FFF2-40B4-BE49-F238E27FC236}">
                <a16:creationId xmlns:a16="http://schemas.microsoft.com/office/drawing/2014/main" xmlns="" id="{C2006F80-53A5-F24B-9201-216BAD5A2D34}"/>
              </a:ext>
            </a:extLst>
          </p:cNvPr>
          <p:cNvSpPr/>
          <p:nvPr/>
        </p:nvSpPr>
        <p:spPr>
          <a:xfrm>
            <a:off x="867074" y="1146995"/>
            <a:ext cx="34977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(a)</a:t>
            </a:r>
            <a:endParaRPr kumimoji="1" lang="zh-CN" altLang="en-US" sz="1050" dirty="0">
              <a:solidFill>
                <a:prstClr val="black"/>
              </a:solidFill>
              <a:latin typeface="Helvetica" pitchFamily="2" charset="0"/>
              <a:ea typeface="DengXian" charset="-122"/>
              <a:cs typeface=""/>
            </a:endParaRPr>
          </a:p>
        </p:txBody>
      </p:sp>
      <p:grpSp>
        <p:nvGrpSpPr>
          <p:cNvPr id="63" name="组合 62">
            <a:extLst>
              <a:ext uri="{FF2B5EF4-FFF2-40B4-BE49-F238E27FC236}">
                <a16:creationId xmlns:a16="http://schemas.microsoft.com/office/drawing/2014/main" xmlns="" id="{45A94F89-2D1B-164A-902F-594214774046}"/>
              </a:ext>
            </a:extLst>
          </p:cNvPr>
          <p:cNvGrpSpPr/>
          <p:nvPr/>
        </p:nvGrpSpPr>
        <p:grpSpPr>
          <a:xfrm>
            <a:off x="4825977" y="1262412"/>
            <a:ext cx="609839" cy="202648"/>
            <a:chOff x="7792793" y="315069"/>
            <a:chExt cx="813118" cy="270197"/>
          </a:xfrm>
        </p:grpSpPr>
        <p:cxnSp>
          <p:nvCxnSpPr>
            <p:cNvPr id="64" name="直线连接符 63">
              <a:extLst>
                <a:ext uri="{FF2B5EF4-FFF2-40B4-BE49-F238E27FC236}">
                  <a16:creationId xmlns:a16="http://schemas.microsoft.com/office/drawing/2014/main" xmlns="" id="{D60D213B-5D77-BD46-9480-E68D2CB4F0BE}"/>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xmlns="" id="{913970E8-0A07-0F4E-B5A7-3FD26F3572C4}"/>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组合 65">
            <a:extLst>
              <a:ext uri="{FF2B5EF4-FFF2-40B4-BE49-F238E27FC236}">
                <a16:creationId xmlns:a16="http://schemas.microsoft.com/office/drawing/2014/main" xmlns="" id="{472F498C-6A18-A84B-B454-D27A94CACB21}"/>
              </a:ext>
            </a:extLst>
          </p:cNvPr>
          <p:cNvGrpSpPr/>
          <p:nvPr/>
        </p:nvGrpSpPr>
        <p:grpSpPr>
          <a:xfrm>
            <a:off x="4380939" y="1906799"/>
            <a:ext cx="631467" cy="213708"/>
            <a:chOff x="7612226" y="2952904"/>
            <a:chExt cx="841956" cy="284944"/>
          </a:xfrm>
        </p:grpSpPr>
        <p:cxnSp>
          <p:nvCxnSpPr>
            <p:cNvPr id="67" name="直线连接符 66">
              <a:extLst>
                <a:ext uri="{FF2B5EF4-FFF2-40B4-BE49-F238E27FC236}">
                  <a16:creationId xmlns:a16="http://schemas.microsoft.com/office/drawing/2014/main" xmlns="" id="{10E34C7B-4793-A245-812D-2196462C0B5B}"/>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xmlns="" id="{89C541CE-5600-6D41-9FB8-B8095BB8C0B5}"/>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9" name="直线连接符 68">
            <a:extLst>
              <a:ext uri="{FF2B5EF4-FFF2-40B4-BE49-F238E27FC236}">
                <a16:creationId xmlns:a16="http://schemas.microsoft.com/office/drawing/2014/main" xmlns="" id="{3B4A50F5-CB96-074A-ADE7-70F88CBAD468}"/>
              </a:ext>
            </a:extLst>
          </p:cNvPr>
          <p:cNvCxnSpPr>
            <a:cxnSpLocks/>
          </p:cNvCxnSpPr>
          <p:nvPr/>
        </p:nvCxnSpPr>
        <p:spPr>
          <a:xfrm flipV="1">
            <a:off x="1268725" y="2084682"/>
            <a:ext cx="2228149" cy="2708"/>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xmlns="" id="{2A91568B-2A7B-5A49-80CE-A91013826B74}"/>
              </a:ext>
            </a:extLst>
          </p:cNvPr>
          <p:cNvSpPr txBox="1"/>
          <p:nvPr/>
        </p:nvSpPr>
        <p:spPr>
          <a:xfrm>
            <a:off x="1304662" y="5115853"/>
            <a:ext cx="2334293" cy="415498"/>
          </a:xfrm>
          <a:prstGeom prst="rect">
            <a:avLst/>
          </a:prstGeom>
          <a:noFill/>
        </p:spPr>
        <p:txBody>
          <a:bodyPr wrap="none" rtlCol="0">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human</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FPPS</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&amp;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zoledronate (ZOL)</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PDB:</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4p0w</a:t>
            </a:r>
            <a:endParaRPr kumimoji="1" lang="zh-CN" altLang="en-US" sz="1050" dirty="0">
              <a:solidFill>
                <a:prstClr val="black"/>
              </a:solidFill>
              <a:latin typeface="Helvetica" pitchFamily="2" charset="0"/>
              <a:ea typeface="DengXian" charset="-122"/>
              <a:cs typeface=""/>
            </a:endParaRPr>
          </a:p>
        </p:txBody>
      </p:sp>
      <p:sp>
        <p:nvSpPr>
          <p:cNvPr id="71" name="矩形 70">
            <a:extLst>
              <a:ext uri="{FF2B5EF4-FFF2-40B4-BE49-F238E27FC236}">
                <a16:creationId xmlns:a16="http://schemas.microsoft.com/office/drawing/2014/main" xmlns="" id="{7B7F332A-3292-7D4D-85B7-71DBCA0DEA64}"/>
              </a:ext>
            </a:extLst>
          </p:cNvPr>
          <p:cNvSpPr/>
          <p:nvPr/>
        </p:nvSpPr>
        <p:spPr>
          <a:xfrm>
            <a:off x="2762456" y="3980893"/>
            <a:ext cx="452368"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ZOL</a:t>
            </a:r>
            <a:endParaRPr kumimoji="1" lang="zh-CN" altLang="en-US" sz="1050" dirty="0">
              <a:solidFill>
                <a:prstClr val="black"/>
              </a:solidFill>
              <a:latin typeface="Helvetica" pitchFamily="2" charset="0"/>
              <a:ea typeface="DengXian" charset="-122"/>
              <a:cs typeface=""/>
            </a:endParaRPr>
          </a:p>
        </p:txBody>
      </p:sp>
      <p:sp>
        <p:nvSpPr>
          <p:cNvPr id="72" name="矩形 71">
            <a:extLst>
              <a:ext uri="{FF2B5EF4-FFF2-40B4-BE49-F238E27FC236}">
                <a16:creationId xmlns:a16="http://schemas.microsoft.com/office/drawing/2014/main" xmlns="" id="{8B8B4E0A-2C9C-9A4C-B530-777ECAFB6E79}"/>
              </a:ext>
            </a:extLst>
          </p:cNvPr>
          <p:cNvSpPr/>
          <p:nvPr/>
        </p:nvSpPr>
        <p:spPr>
          <a:xfrm>
            <a:off x="1619695" y="3625610"/>
            <a:ext cx="50847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R112</a:t>
            </a:r>
            <a:endParaRPr kumimoji="1" lang="zh-CN" altLang="en-US" sz="1050" dirty="0">
              <a:solidFill>
                <a:prstClr val="black"/>
              </a:solidFill>
              <a:latin typeface="Helvetica" pitchFamily="2" charset="0"/>
              <a:ea typeface="DengXian" charset="-122"/>
              <a:cs typeface=""/>
            </a:endParaRPr>
          </a:p>
        </p:txBody>
      </p:sp>
      <p:sp>
        <p:nvSpPr>
          <p:cNvPr id="73" name="矩形 72">
            <a:extLst>
              <a:ext uri="{FF2B5EF4-FFF2-40B4-BE49-F238E27FC236}">
                <a16:creationId xmlns:a16="http://schemas.microsoft.com/office/drawing/2014/main" xmlns="" id="{25603CA4-1CD9-2E4C-B302-DC8A8B703E8F}"/>
              </a:ext>
            </a:extLst>
          </p:cNvPr>
          <p:cNvSpPr/>
          <p:nvPr/>
        </p:nvSpPr>
        <p:spPr>
          <a:xfrm>
            <a:off x="1780781" y="4752570"/>
            <a:ext cx="50847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H112</a:t>
            </a:r>
            <a:endParaRPr kumimoji="1" lang="zh-CN" altLang="en-US" sz="1050" dirty="0">
              <a:solidFill>
                <a:prstClr val="black"/>
              </a:solidFill>
              <a:latin typeface="Helvetica" pitchFamily="2" charset="0"/>
              <a:ea typeface="DengXian" charset="-122"/>
              <a:cs typeface=""/>
            </a:endParaRPr>
          </a:p>
        </p:txBody>
      </p:sp>
      <p:cxnSp>
        <p:nvCxnSpPr>
          <p:cNvPr id="74" name="直线连接符 73">
            <a:extLst>
              <a:ext uri="{FF2B5EF4-FFF2-40B4-BE49-F238E27FC236}">
                <a16:creationId xmlns:a16="http://schemas.microsoft.com/office/drawing/2014/main" xmlns="" id="{B993C87D-D9A1-5E44-B5D0-2F3E3F8E3480}"/>
              </a:ext>
            </a:extLst>
          </p:cNvPr>
          <p:cNvCxnSpPr>
            <a:cxnSpLocks/>
          </p:cNvCxnSpPr>
          <p:nvPr/>
        </p:nvCxnSpPr>
        <p:spPr>
          <a:xfrm flipH="1" flipV="1">
            <a:off x="3524711" y="3373028"/>
            <a:ext cx="1797" cy="213524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线连接符 74">
            <a:extLst>
              <a:ext uri="{FF2B5EF4-FFF2-40B4-BE49-F238E27FC236}">
                <a16:creationId xmlns:a16="http://schemas.microsoft.com/office/drawing/2014/main" xmlns="" id="{B4D0CDF8-165F-014E-9A39-2D7CA60E5C64}"/>
              </a:ext>
            </a:extLst>
          </p:cNvPr>
          <p:cNvCxnSpPr>
            <a:cxnSpLocks/>
          </p:cNvCxnSpPr>
          <p:nvPr/>
        </p:nvCxnSpPr>
        <p:spPr>
          <a:xfrm flipV="1">
            <a:off x="8438110" y="3379718"/>
            <a:ext cx="0" cy="212855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xmlns="" id="{D252527A-7EB1-BD4F-B2C6-9C1B5F6CC1D3}"/>
              </a:ext>
            </a:extLst>
          </p:cNvPr>
          <p:cNvCxnSpPr>
            <a:cxnSpLocks/>
          </p:cNvCxnSpPr>
          <p:nvPr/>
        </p:nvCxnSpPr>
        <p:spPr>
          <a:xfrm>
            <a:off x="1275157" y="5133697"/>
            <a:ext cx="224955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xmlns="" id="{5C1748D5-8324-6B4E-AB65-9D34922B95BE}"/>
              </a:ext>
            </a:extLst>
          </p:cNvPr>
          <p:cNvSpPr/>
          <p:nvPr/>
        </p:nvSpPr>
        <p:spPr>
          <a:xfrm>
            <a:off x="880263" y="3373028"/>
            <a:ext cx="356188"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(b)</a:t>
            </a:r>
            <a:endParaRPr kumimoji="1" lang="zh-CN" altLang="en-US" sz="1050" dirty="0">
              <a:solidFill>
                <a:prstClr val="black"/>
              </a:solidFill>
              <a:latin typeface="Helvetica" pitchFamily="2" charset="0"/>
              <a:ea typeface="DengXian" charset="-122"/>
              <a:cs typeface=""/>
            </a:endParaRPr>
          </a:p>
        </p:txBody>
      </p:sp>
      <p:cxnSp>
        <p:nvCxnSpPr>
          <p:cNvPr id="78" name="直线连接符 77">
            <a:extLst>
              <a:ext uri="{FF2B5EF4-FFF2-40B4-BE49-F238E27FC236}">
                <a16:creationId xmlns:a16="http://schemas.microsoft.com/office/drawing/2014/main" xmlns="" id="{CF26730B-22A5-0145-854C-4D25DA50827D}"/>
              </a:ext>
            </a:extLst>
          </p:cNvPr>
          <p:cNvCxnSpPr>
            <a:cxnSpLocks/>
          </p:cNvCxnSpPr>
          <p:nvPr/>
        </p:nvCxnSpPr>
        <p:spPr>
          <a:xfrm>
            <a:off x="1274426" y="4312415"/>
            <a:ext cx="2240928" cy="0"/>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圆角矩形 78">
            <a:extLst>
              <a:ext uri="{FF2B5EF4-FFF2-40B4-BE49-F238E27FC236}">
                <a16:creationId xmlns:a16="http://schemas.microsoft.com/office/drawing/2014/main" xmlns="" id="{2EFCFD5C-30FD-B14E-A576-0C76BC8E5697}"/>
              </a:ext>
            </a:extLst>
          </p:cNvPr>
          <p:cNvSpPr/>
          <p:nvPr/>
        </p:nvSpPr>
        <p:spPr>
          <a:xfrm>
            <a:off x="7228945" y="3455909"/>
            <a:ext cx="1097280" cy="5275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mutation close</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to</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ligand</a:t>
            </a:r>
            <a:endParaRPr kumimoji="1" lang="zh-CN" altLang="en-US" sz="1050" dirty="0">
              <a:solidFill>
                <a:prstClr val="black"/>
              </a:solidFill>
              <a:latin typeface="Helvetica" pitchFamily="2" charset="0"/>
            </a:endParaRPr>
          </a:p>
        </p:txBody>
      </p:sp>
      <p:sp>
        <p:nvSpPr>
          <p:cNvPr id="80" name="圆角矩形 79">
            <a:extLst>
              <a:ext uri="{FF2B5EF4-FFF2-40B4-BE49-F238E27FC236}">
                <a16:creationId xmlns:a16="http://schemas.microsoft.com/office/drawing/2014/main" xmlns="" id="{60D47080-25F3-6541-8B56-3F325050BC8F}"/>
              </a:ext>
            </a:extLst>
          </p:cNvPr>
          <p:cNvSpPr/>
          <p:nvPr/>
        </p:nvSpPr>
        <p:spPr>
          <a:xfrm>
            <a:off x="7235245" y="4904506"/>
            <a:ext cx="1097280" cy="4114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salt bridge disappeared</a:t>
            </a:r>
            <a:endParaRPr kumimoji="1" lang="zh-CN" altLang="en-US" sz="1050" dirty="0">
              <a:solidFill>
                <a:prstClr val="black"/>
              </a:solidFill>
              <a:latin typeface="Helvetica" pitchFamily="2" charset="0"/>
            </a:endParaRPr>
          </a:p>
        </p:txBody>
      </p:sp>
      <p:sp>
        <p:nvSpPr>
          <p:cNvPr id="81" name="圆角矩形 80">
            <a:extLst>
              <a:ext uri="{FF2B5EF4-FFF2-40B4-BE49-F238E27FC236}">
                <a16:creationId xmlns:a16="http://schemas.microsoft.com/office/drawing/2014/main" xmlns="" id="{AA0F5557-D234-E748-B6EB-3E07D0BEFA84}"/>
              </a:ext>
            </a:extLst>
          </p:cNvPr>
          <p:cNvSpPr/>
          <p:nvPr/>
        </p:nvSpPr>
        <p:spPr>
          <a:xfrm>
            <a:off x="7228945" y="4173568"/>
            <a:ext cx="1097280" cy="58811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high evolutionary significance</a:t>
            </a:r>
            <a:endParaRPr kumimoji="1" lang="zh-CN" altLang="en-US" sz="1050" dirty="0">
              <a:solidFill>
                <a:prstClr val="black"/>
              </a:solidFill>
              <a:latin typeface="Helvetica" pitchFamily="2" charset="0"/>
            </a:endParaRPr>
          </a:p>
        </p:txBody>
      </p:sp>
      <p:sp>
        <p:nvSpPr>
          <p:cNvPr id="82" name="文本框 81">
            <a:extLst>
              <a:ext uri="{FF2B5EF4-FFF2-40B4-BE49-F238E27FC236}">
                <a16:creationId xmlns:a16="http://schemas.microsoft.com/office/drawing/2014/main" xmlns="" id="{DD749833-8264-184A-9369-522ACE4E04A9}"/>
              </a:ext>
            </a:extLst>
          </p:cNvPr>
          <p:cNvSpPr txBox="1"/>
          <p:nvPr/>
        </p:nvSpPr>
        <p:spPr>
          <a:xfrm>
            <a:off x="4582153" y="906580"/>
            <a:ext cx="1579278"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DECISION FLOW</a:t>
            </a:r>
            <a:endParaRPr kumimoji="1" lang="zh-CN" altLang="en-US" sz="1350" dirty="0">
              <a:solidFill>
                <a:prstClr val="black"/>
              </a:solidFill>
              <a:latin typeface="Helvetica" pitchFamily="2" charset="0"/>
              <a:ea typeface="DengXian" charset="-122"/>
              <a:cs typeface=""/>
            </a:endParaRPr>
          </a:p>
        </p:txBody>
      </p:sp>
      <p:sp>
        <p:nvSpPr>
          <p:cNvPr id="83" name="文本框 82">
            <a:extLst>
              <a:ext uri="{FF2B5EF4-FFF2-40B4-BE49-F238E27FC236}">
                <a16:creationId xmlns:a16="http://schemas.microsoft.com/office/drawing/2014/main" xmlns="" id="{0396DC15-F143-164C-BC08-E6493AD52EB5}"/>
              </a:ext>
            </a:extLst>
          </p:cNvPr>
          <p:cNvSpPr txBox="1"/>
          <p:nvPr/>
        </p:nvSpPr>
        <p:spPr>
          <a:xfrm>
            <a:off x="7100645" y="903238"/>
            <a:ext cx="1412759"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EXPLANATION</a:t>
            </a:r>
            <a:endParaRPr kumimoji="1" lang="zh-CN" altLang="en-US" sz="1350" dirty="0">
              <a:solidFill>
                <a:prstClr val="black"/>
              </a:solidFill>
              <a:latin typeface="Helvetica" pitchFamily="2" charset="0"/>
              <a:ea typeface="DengXian" charset="-122"/>
              <a:cs typeface=""/>
            </a:endParaRPr>
          </a:p>
        </p:txBody>
      </p:sp>
      <p:sp>
        <p:nvSpPr>
          <p:cNvPr id="84" name="文本框 83">
            <a:extLst>
              <a:ext uri="{FF2B5EF4-FFF2-40B4-BE49-F238E27FC236}">
                <a16:creationId xmlns:a16="http://schemas.microsoft.com/office/drawing/2014/main" xmlns="" id="{E4D5572C-9AF9-8949-8BD3-1A02F2F3C328}"/>
              </a:ext>
            </a:extLst>
          </p:cNvPr>
          <p:cNvSpPr txBox="1"/>
          <p:nvPr/>
        </p:nvSpPr>
        <p:spPr>
          <a:xfrm>
            <a:off x="1660663" y="903681"/>
            <a:ext cx="1499321"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VISUALIZATION</a:t>
            </a:r>
            <a:endParaRPr kumimoji="1" lang="zh-CN" altLang="en-US" sz="1350" dirty="0">
              <a:solidFill>
                <a:prstClr val="black"/>
              </a:solidFill>
              <a:latin typeface="Helvetica" pitchFamily="2" charset="0"/>
              <a:ea typeface="DengXian" charset="-122"/>
              <a:cs typeface=""/>
            </a:endParaRPr>
          </a:p>
        </p:txBody>
      </p:sp>
      <p:sp>
        <p:nvSpPr>
          <p:cNvPr id="85" name="矩形 84">
            <a:extLst>
              <a:ext uri="{FF2B5EF4-FFF2-40B4-BE49-F238E27FC236}">
                <a16:creationId xmlns:a16="http://schemas.microsoft.com/office/drawing/2014/main" xmlns="" id="{C087A012-930C-804C-8C92-6904BB6B19FD}"/>
              </a:ext>
            </a:extLst>
          </p:cNvPr>
          <p:cNvSpPr/>
          <p:nvPr/>
        </p:nvSpPr>
        <p:spPr>
          <a:xfrm rot="16200000">
            <a:off x="945428" y="1519651"/>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86" name="矩形 85">
            <a:extLst>
              <a:ext uri="{FF2B5EF4-FFF2-40B4-BE49-F238E27FC236}">
                <a16:creationId xmlns:a16="http://schemas.microsoft.com/office/drawing/2014/main" xmlns="" id="{1C6DD2F0-547D-3744-B14F-A179CED7B048}"/>
              </a:ext>
            </a:extLst>
          </p:cNvPr>
          <p:cNvSpPr/>
          <p:nvPr/>
        </p:nvSpPr>
        <p:spPr>
          <a:xfrm rot="16200000">
            <a:off x="899686" y="2369701"/>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87" name="椭圆 86">
            <a:extLst>
              <a:ext uri="{FF2B5EF4-FFF2-40B4-BE49-F238E27FC236}">
                <a16:creationId xmlns:a16="http://schemas.microsoft.com/office/drawing/2014/main" xmlns="" id="{AE6242B2-D52E-FA45-A99D-F462595E15A5}"/>
              </a:ext>
            </a:extLst>
          </p:cNvPr>
          <p:cNvSpPr/>
          <p:nvPr/>
        </p:nvSpPr>
        <p:spPr>
          <a:xfrm>
            <a:off x="1274426" y="5567576"/>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88" name="矩形 87">
            <a:extLst>
              <a:ext uri="{FF2B5EF4-FFF2-40B4-BE49-F238E27FC236}">
                <a16:creationId xmlns:a16="http://schemas.microsoft.com/office/drawing/2014/main" xmlns="" id="{2DA050EB-E1F4-C747-8A04-B5AA1D503ECB}"/>
              </a:ext>
            </a:extLst>
          </p:cNvPr>
          <p:cNvSpPr/>
          <p:nvPr/>
        </p:nvSpPr>
        <p:spPr>
          <a:xfrm>
            <a:off x="2452964" y="5567576"/>
            <a:ext cx="130302" cy="1303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89" name="三角形 88">
            <a:extLst>
              <a:ext uri="{FF2B5EF4-FFF2-40B4-BE49-F238E27FC236}">
                <a16:creationId xmlns:a16="http://schemas.microsoft.com/office/drawing/2014/main" xmlns="" id="{25BB3035-E404-3B46-9685-5264FBD8E6BC}"/>
              </a:ext>
            </a:extLst>
          </p:cNvPr>
          <p:cNvSpPr/>
          <p:nvPr/>
        </p:nvSpPr>
        <p:spPr>
          <a:xfrm>
            <a:off x="3377666" y="5565252"/>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mc:AlternateContent xmlns:mc="http://schemas.openxmlformats.org/markup-compatibility/2006" xmlns:a14="http://schemas.microsoft.com/office/drawing/2010/main">
        <mc:Choice Requires="a14">
          <p:sp>
            <p:nvSpPr>
              <p:cNvPr id="90" name="矩形 89">
                <a:extLst>
                  <a:ext uri="{FF2B5EF4-FFF2-40B4-BE49-F238E27FC236}">
                    <a16:creationId xmlns:a16="http://schemas.microsoft.com/office/drawing/2014/main" xmlns="" id="{7249D89D-4E92-E241-AE28-7442B1AEF6DA}"/>
                  </a:ext>
                </a:extLst>
              </p:cNvPr>
              <p:cNvSpPr/>
              <p:nvPr/>
            </p:nvSpPr>
            <p:spPr>
              <a:xfrm>
                <a:off x="6001381" y="4819405"/>
                <a:ext cx="1047448" cy="646331"/>
              </a:xfrm>
              <a:prstGeom prst="rect">
                <a:avLst/>
              </a:prstGeom>
            </p:spPr>
            <p:txBody>
              <a:bodyPr wrap="square">
                <a:spAutoFit/>
              </a:bodyPr>
              <a:lstStyle/>
              <a:p>
                <a:pPr algn="ctr" fontAlgn="auto">
                  <a:spcBef>
                    <a:spcPts val="0"/>
                  </a:spcBef>
                  <a:spcAft>
                    <a:spcPts val="0"/>
                  </a:spcAft>
                </a:pPr>
                <a:r>
                  <a:rPr lang="en-US" altLang="zh-CN" sz="900" dirty="0">
                    <a:solidFill>
                      <a:srgbClr val="FFC000">
                        <a:lumMod val="50000"/>
                      </a:srgbClr>
                    </a:solidFill>
                    <a:latin typeface="Helvetica" pitchFamily="2" charset="0"/>
                    <a:ea typeface="DengXian" charset="-122"/>
                    <a:cs typeface=""/>
                  </a:rPr>
                  <a:t>Prob.</a:t>
                </a:r>
                <a:r>
                  <a:rPr lang="zh-CN" altLang="en-US" sz="900" dirty="0">
                    <a:solidFill>
                      <a:srgbClr val="FFC000">
                        <a:lumMod val="50000"/>
                      </a:srgbClr>
                    </a:solidFill>
                    <a:latin typeface="Helvetica" pitchFamily="2" charset="0"/>
                    <a:ea typeface="DengXian" charset="-122"/>
                    <a:cs typeface=""/>
                  </a:rPr>
                  <a:t> </a:t>
                </a:r>
                <a:r>
                  <a:rPr lang="en-US" altLang="zh-CN" sz="900" dirty="0">
                    <a:solidFill>
                      <a:srgbClr val="FFC000">
                        <a:lumMod val="50000"/>
                      </a:srgbClr>
                    </a:solidFill>
                    <a:latin typeface="Helvetica" pitchFamily="2" charset="0"/>
                    <a:ea typeface="DengXian" charset="-122"/>
                    <a:cs typeface=""/>
                  </a:rPr>
                  <a:t>of</a:t>
                </a:r>
                <a:r>
                  <a:rPr lang="zh-CN" altLang="en-US" sz="900" dirty="0">
                    <a:solidFill>
                      <a:srgbClr val="FFC000">
                        <a:lumMod val="50000"/>
                      </a:srgbClr>
                    </a:solidFill>
                    <a:latin typeface="Helvetica" pitchFamily="2" charset="0"/>
                    <a:ea typeface="DengXian" charset="-122"/>
                    <a:cs typeface=""/>
                  </a:rPr>
                  <a:t> </a:t>
                </a:r>
                <a:endParaRPr lang="en-US" altLang="zh-CN" sz="900" i="1" dirty="0">
                  <a:solidFill>
                    <a:srgbClr val="FFC000">
                      <a:lumMod val="50000"/>
                    </a:srgbClr>
                  </a:solidFill>
                  <a:latin typeface="Helvetica" pitchFamily="2" charset="0"/>
                  <a:ea typeface="Cambria Math" charset="0"/>
                  <a:cs typeface="Cambria Math" charset="0"/>
                </a:endParaRPr>
              </a:p>
              <a:p>
                <a:pPr algn="ctr" fontAlgn="auto">
                  <a:spcBef>
                    <a:spcPts val="0"/>
                  </a:spcBef>
                  <a:spcAft>
                    <a:spcPts val="0"/>
                  </a:spcAft>
                </a:pPr>
                <a14:m>
                  <m:oMath xmlns:m="http://schemas.openxmlformats.org/officeDocument/2006/math">
                    <m:r>
                      <a:rPr lang="en-US" altLang="zh-CN" sz="900" i="1">
                        <a:solidFill>
                          <a:srgbClr val="FFC000">
                            <a:lumMod val="50000"/>
                          </a:srgbClr>
                        </a:solidFill>
                        <a:latin typeface="Cambria Math" charset="0"/>
                        <a:ea typeface="Cambria Math" charset="0"/>
                        <a:cs typeface="Cambria Math" charset="0"/>
                      </a:rPr>
                      <m:t>∆ </m:t>
                    </m:r>
                  </m:oMath>
                </a14:m>
                <a:r>
                  <a:rPr kumimoji="1" lang="en-US" altLang="zh-CN" sz="900" dirty="0">
                    <a:solidFill>
                      <a:srgbClr val="FFC000">
                        <a:lumMod val="50000"/>
                      </a:srgbClr>
                    </a:solidFill>
                    <a:latin typeface="Helvetica" pitchFamily="2" charset="0"/>
                    <a:ea typeface="DengXian" charset="-122"/>
                    <a:cs typeface=""/>
                  </a:rPr>
                  <a:t>BA</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&gt;</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0</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by</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GenoDock:</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99.8%</a:t>
                </a:r>
                <a:r>
                  <a:rPr kumimoji="1" lang="en-US" altLang="zh-CN" sz="900" baseline="30000" dirty="0">
                    <a:solidFill>
                      <a:srgbClr val="FFC000">
                        <a:lumMod val="50000"/>
                      </a:srgbClr>
                    </a:solidFill>
                    <a:latin typeface="Helvetica" pitchFamily="2" charset="0"/>
                    <a:ea typeface="DengXian" charset="-122"/>
                    <a:cs typeface=""/>
                  </a:rPr>
                  <a:t>*</a:t>
                </a:r>
                <a:r>
                  <a:rPr lang="zh-CN" altLang="en-US" sz="900" dirty="0">
                    <a:solidFill>
                      <a:srgbClr val="FFC000">
                        <a:lumMod val="50000"/>
                      </a:srgbClr>
                    </a:solidFill>
                    <a:latin typeface="Helvetica" pitchFamily="2" charset="0"/>
                    <a:ea typeface="DengXian" charset="-122"/>
                    <a:cs typeface=""/>
                  </a:rPr>
                  <a:t> </a:t>
                </a:r>
              </a:p>
            </p:txBody>
          </p:sp>
        </mc:Choice>
        <mc:Fallback xmlns="">
          <p:sp>
            <p:nvSpPr>
              <p:cNvPr id="90" name="矩形 89">
                <a:extLst>
                  <a:ext uri="{FF2B5EF4-FFF2-40B4-BE49-F238E27FC236}">
                    <a16:creationId xmlns:a16="http://schemas.microsoft.com/office/drawing/2014/main" id="{7249D89D-4E92-E241-AE28-7442B1AEF6DA}"/>
                  </a:ext>
                </a:extLst>
              </p:cNvPr>
              <p:cNvSpPr>
                <a:spLocks noRot="1" noChangeAspect="1" noMove="1" noResize="1" noEditPoints="1" noAdjustHandles="1" noChangeArrowheads="1" noChangeShapeType="1" noTextEdit="1"/>
              </p:cNvSpPr>
              <p:nvPr/>
            </p:nvSpPr>
            <p:spPr>
              <a:xfrm>
                <a:off x="8001841" y="5282872"/>
                <a:ext cx="1396597" cy="830997"/>
              </a:xfrm>
              <a:prstGeom prst="rect">
                <a:avLst/>
              </a:prstGeom>
              <a:blipFill>
                <a:blip r:embed="rId8"/>
                <a:stretch>
                  <a:fillRect b="-3030"/>
                </a:stretch>
              </a:blipFill>
            </p:spPr>
            <p:txBody>
              <a:bodyPr/>
              <a:lstStyle/>
              <a:p>
                <a:r>
                  <a:rPr lang="zh-CN" altLang="en-US">
                    <a:noFill/>
                  </a:rPr>
                  <a:t> </a:t>
                </a:r>
              </a:p>
            </p:txBody>
          </p:sp>
        </mc:Fallback>
      </mc:AlternateContent>
      <p:sp>
        <p:nvSpPr>
          <p:cNvPr id="91" name="圆角矩形 90">
            <a:extLst>
              <a:ext uri="{FF2B5EF4-FFF2-40B4-BE49-F238E27FC236}">
                <a16:creationId xmlns:a16="http://schemas.microsoft.com/office/drawing/2014/main" xmlns="" id="{D659E08C-2ED7-5241-8782-EB88B6CD3253}"/>
              </a:ext>
            </a:extLst>
          </p:cNvPr>
          <p:cNvSpPr/>
          <p:nvPr/>
        </p:nvSpPr>
        <p:spPr>
          <a:xfrm>
            <a:off x="6013588" y="2586898"/>
            <a:ext cx="1021778" cy="637760"/>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2" name="圆角矩形 91">
            <a:extLst>
              <a:ext uri="{FF2B5EF4-FFF2-40B4-BE49-F238E27FC236}">
                <a16:creationId xmlns:a16="http://schemas.microsoft.com/office/drawing/2014/main" xmlns="" id="{FA94255B-613B-0546-ACBC-7E8BA3D2C1A0}"/>
              </a:ext>
            </a:extLst>
          </p:cNvPr>
          <p:cNvSpPr/>
          <p:nvPr/>
        </p:nvSpPr>
        <p:spPr>
          <a:xfrm>
            <a:off x="5995552" y="4783038"/>
            <a:ext cx="1021778" cy="663223"/>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3" name="虚尾箭头 92">
            <a:extLst>
              <a:ext uri="{FF2B5EF4-FFF2-40B4-BE49-F238E27FC236}">
                <a16:creationId xmlns:a16="http://schemas.microsoft.com/office/drawing/2014/main" xmlns="" id="{88614E32-EE30-9442-AA61-ACC43E0C6D69}"/>
              </a:ext>
            </a:extLst>
          </p:cNvPr>
          <p:cNvSpPr/>
          <p:nvPr/>
        </p:nvSpPr>
        <p:spPr>
          <a:xfrm>
            <a:off x="5306932" y="2862322"/>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4" name="虚尾箭头 93">
            <a:extLst>
              <a:ext uri="{FF2B5EF4-FFF2-40B4-BE49-F238E27FC236}">
                <a16:creationId xmlns:a16="http://schemas.microsoft.com/office/drawing/2014/main" xmlns="" id="{131ACD68-2917-3D49-B472-733E8FDE5E30}"/>
              </a:ext>
            </a:extLst>
          </p:cNvPr>
          <p:cNvSpPr/>
          <p:nvPr/>
        </p:nvSpPr>
        <p:spPr>
          <a:xfrm>
            <a:off x="5312146" y="5082981"/>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5" name="矩形 94">
            <a:extLst>
              <a:ext uri="{FF2B5EF4-FFF2-40B4-BE49-F238E27FC236}">
                <a16:creationId xmlns:a16="http://schemas.microsoft.com/office/drawing/2014/main" xmlns="" id="{875ECDBC-DA07-6742-961F-4D0B46BD1A37}"/>
              </a:ext>
            </a:extLst>
          </p:cNvPr>
          <p:cNvSpPr/>
          <p:nvPr/>
        </p:nvSpPr>
        <p:spPr>
          <a:xfrm>
            <a:off x="3877446" y="4642603"/>
            <a:ext cx="1524046" cy="415498"/>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large polar surface area of ligand</a:t>
            </a:r>
            <a:endParaRPr lang="zh-CN" altLang="en-US" sz="1050" b="0" dirty="0">
              <a:solidFill>
                <a:prstClr val="black"/>
              </a:solidFill>
              <a:latin typeface="Helvetica" pitchFamily="2" charset="0"/>
              <a:ea typeface="DengXian" charset="-122"/>
              <a:cs typeface=""/>
            </a:endParaRPr>
          </a:p>
        </p:txBody>
      </p:sp>
      <p:sp>
        <p:nvSpPr>
          <p:cNvPr id="96" name="矩形 95">
            <a:extLst>
              <a:ext uri="{FF2B5EF4-FFF2-40B4-BE49-F238E27FC236}">
                <a16:creationId xmlns:a16="http://schemas.microsoft.com/office/drawing/2014/main" xmlns="" id="{AED2D2BD-2DA2-8D4F-86F2-71A7BF6B976A}"/>
              </a:ext>
            </a:extLst>
          </p:cNvPr>
          <p:cNvSpPr/>
          <p:nvPr/>
        </p:nvSpPr>
        <p:spPr>
          <a:xfrm>
            <a:off x="3902030" y="5001620"/>
            <a:ext cx="1352473" cy="415498"/>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increased hydrophobicity</a:t>
            </a:r>
            <a:endParaRPr lang="zh-CN" altLang="en-US" sz="1050" b="0" dirty="0">
              <a:solidFill>
                <a:prstClr val="black"/>
              </a:solidFill>
              <a:latin typeface="Helvetica" pitchFamily="2" charset="0"/>
              <a:ea typeface="DengXian" charset="-122"/>
              <a:cs typeface=""/>
            </a:endParaRPr>
          </a:p>
        </p:txBody>
      </p:sp>
      <p:grpSp>
        <p:nvGrpSpPr>
          <p:cNvPr id="97" name="组合 96">
            <a:extLst>
              <a:ext uri="{FF2B5EF4-FFF2-40B4-BE49-F238E27FC236}">
                <a16:creationId xmlns:a16="http://schemas.microsoft.com/office/drawing/2014/main" xmlns="" id="{4512AC0D-1211-8C49-AB27-A850C289412E}"/>
              </a:ext>
            </a:extLst>
          </p:cNvPr>
          <p:cNvGrpSpPr/>
          <p:nvPr/>
        </p:nvGrpSpPr>
        <p:grpSpPr>
          <a:xfrm>
            <a:off x="3650471" y="1465313"/>
            <a:ext cx="1432902" cy="415498"/>
            <a:chOff x="4787212" y="925711"/>
            <a:chExt cx="1910536" cy="553996"/>
          </a:xfrm>
        </p:grpSpPr>
        <p:sp>
          <p:nvSpPr>
            <p:cNvPr id="98" name="矩形 97">
              <a:extLst>
                <a:ext uri="{FF2B5EF4-FFF2-40B4-BE49-F238E27FC236}">
                  <a16:creationId xmlns:a16="http://schemas.microsoft.com/office/drawing/2014/main" xmlns="" id="{872013F2-A470-A741-BE16-927E9894F70C}"/>
                </a:ext>
              </a:extLst>
            </p:cNvPr>
            <p:cNvSpPr/>
            <p:nvPr/>
          </p:nvSpPr>
          <p:spPr>
            <a:xfrm>
              <a:off x="4894451" y="925711"/>
              <a:ext cx="1803297" cy="553996"/>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distance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from</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ligand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&lt;</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3Å</a:t>
              </a:r>
              <a:endParaRPr lang="zh-CN" altLang="en-US" sz="1050" b="0" dirty="0">
                <a:solidFill>
                  <a:prstClr val="black"/>
                </a:solidFill>
                <a:latin typeface="Helvetica" pitchFamily="2" charset="0"/>
                <a:ea typeface="DengXian" charset="-122"/>
                <a:cs typeface=""/>
              </a:endParaRPr>
            </a:p>
          </p:txBody>
        </p:sp>
        <p:sp>
          <p:nvSpPr>
            <p:cNvPr id="99" name="文本框 98">
              <a:extLst>
                <a:ext uri="{FF2B5EF4-FFF2-40B4-BE49-F238E27FC236}">
                  <a16:creationId xmlns:a16="http://schemas.microsoft.com/office/drawing/2014/main" xmlns="" id="{17E7E43B-6840-4047-B22A-9B1217C82C37}"/>
                </a:ext>
              </a:extLst>
            </p:cNvPr>
            <p:cNvSpPr txBox="1"/>
            <p:nvPr/>
          </p:nvSpPr>
          <p:spPr>
            <a:xfrm>
              <a:off x="4787212" y="951927"/>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a:t>
              </a:r>
              <a:endParaRPr kumimoji="1" lang="zh-CN" altLang="en-US" sz="1050" dirty="0">
                <a:solidFill>
                  <a:srgbClr val="FF0000"/>
                </a:solidFill>
                <a:latin typeface="Helvetica" pitchFamily="2" charset="0"/>
                <a:ea typeface="DengXian" charset="-122"/>
                <a:cs typeface=""/>
              </a:endParaRPr>
            </a:p>
          </p:txBody>
        </p:sp>
        <p:sp>
          <p:nvSpPr>
            <p:cNvPr id="100" name="椭圆 99">
              <a:extLst>
                <a:ext uri="{FF2B5EF4-FFF2-40B4-BE49-F238E27FC236}">
                  <a16:creationId xmlns:a16="http://schemas.microsoft.com/office/drawing/2014/main" xmlns="" id="{1DEBCF4D-E098-0B43-9225-C52AAA170DF4}"/>
                </a:ext>
              </a:extLst>
            </p:cNvPr>
            <p:cNvSpPr/>
            <p:nvPr/>
          </p:nvSpPr>
          <p:spPr>
            <a:xfrm>
              <a:off x="5039441" y="101160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grpSp>
      <p:grpSp>
        <p:nvGrpSpPr>
          <p:cNvPr id="101" name="组合 100">
            <a:extLst>
              <a:ext uri="{FF2B5EF4-FFF2-40B4-BE49-F238E27FC236}">
                <a16:creationId xmlns:a16="http://schemas.microsoft.com/office/drawing/2014/main" xmlns="" id="{9D847A2C-C69C-8B44-B8F1-B5E9B31D2050}"/>
              </a:ext>
            </a:extLst>
          </p:cNvPr>
          <p:cNvGrpSpPr/>
          <p:nvPr/>
        </p:nvGrpSpPr>
        <p:grpSpPr>
          <a:xfrm>
            <a:off x="5090556" y="2100487"/>
            <a:ext cx="1170508" cy="577081"/>
            <a:chOff x="7979323" y="836412"/>
            <a:chExt cx="1560677" cy="769440"/>
          </a:xfrm>
        </p:grpSpPr>
        <p:sp>
          <p:nvSpPr>
            <p:cNvPr id="102" name="矩形 101">
              <a:extLst>
                <a:ext uri="{FF2B5EF4-FFF2-40B4-BE49-F238E27FC236}">
                  <a16:creationId xmlns:a16="http://schemas.microsoft.com/office/drawing/2014/main" xmlns="" id="{8C331F8B-9B1B-DE4C-884C-8F92DA10DD4B}"/>
                </a:ext>
              </a:extLst>
            </p:cNvPr>
            <p:cNvSpPr/>
            <p:nvPr/>
          </p:nvSpPr>
          <p:spPr>
            <a:xfrm>
              <a:off x="8010790" y="836412"/>
              <a:ext cx="1529210" cy="769440"/>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volume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increased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by</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33.3%</a:t>
              </a:r>
              <a:endParaRPr lang="zh-CN" altLang="en-US" sz="1050" b="0" dirty="0">
                <a:solidFill>
                  <a:prstClr val="black"/>
                </a:solidFill>
                <a:latin typeface="Helvetica" pitchFamily="2" charset="0"/>
                <a:ea typeface="DengXian" charset="-122"/>
                <a:cs typeface=""/>
              </a:endParaRPr>
            </a:p>
          </p:txBody>
        </p:sp>
        <p:sp>
          <p:nvSpPr>
            <p:cNvPr id="103" name="椭圆 102">
              <a:extLst>
                <a:ext uri="{FF2B5EF4-FFF2-40B4-BE49-F238E27FC236}">
                  <a16:creationId xmlns:a16="http://schemas.microsoft.com/office/drawing/2014/main" xmlns="" id="{ABBAB1DE-97A6-2342-922C-49C77EBFB203}"/>
                </a:ext>
              </a:extLst>
            </p:cNvPr>
            <p:cNvSpPr/>
            <p:nvPr/>
          </p:nvSpPr>
          <p:spPr>
            <a:xfrm>
              <a:off x="8234377" y="92478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4" name="文本框 103">
              <a:extLst>
                <a:ext uri="{FF2B5EF4-FFF2-40B4-BE49-F238E27FC236}">
                  <a16:creationId xmlns:a16="http://schemas.microsoft.com/office/drawing/2014/main" xmlns="" id="{C522007F-2DC7-E046-A980-E827949D35B6}"/>
                </a:ext>
              </a:extLst>
            </p:cNvPr>
            <p:cNvSpPr txBox="1"/>
            <p:nvPr/>
          </p:nvSpPr>
          <p:spPr>
            <a:xfrm>
              <a:off x="7979323" y="849368"/>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3</a:t>
              </a:r>
              <a:endParaRPr kumimoji="1" lang="zh-CN" altLang="en-US" sz="1050" dirty="0">
                <a:solidFill>
                  <a:srgbClr val="FF0000"/>
                </a:solidFill>
                <a:latin typeface="Helvetica" pitchFamily="2" charset="0"/>
                <a:ea typeface="DengXian" charset="-122"/>
                <a:cs typeface=""/>
              </a:endParaRPr>
            </a:p>
          </p:txBody>
        </p:sp>
      </p:grpSp>
      <p:grpSp>
        <p:nvGrpSpPr>
          <p:cNvPr id="105" name="组合 104">
            <a:extLst>
              <a:ext uri="{FF2B5EF4-FFF2-40B4-BE49-F238E27FC236}">
                <a16:creationId xmlns:a16="http://schemas.microsoft.com/office/drawing/2014/main" xmlns="" id="{12E21B6A-D6F5-4E4D-9638-D8027FCAED38}"/>
              </a:ext>
            </a:extLst>
          </p:cNvPr>
          <p:cNvGrpSpPr/>
          <p:nvPr/>
        </p:nvGrpSpPr>
        <p:grpSpPr>
          <a:xfrm>
            <a:off x="3896455" y="2645614"/>
            <a:ext cx="1250318" cy="616444"/>
            <a:chOff x="5439723" y="1799085"/>
            <a:chExt cx="1667091" cy="821926"/>
          </a:xfrm>
        </p:grpSpPr>
        <p:sp>
          <p:nvSpPr>
            <p:cNvPr id="106" name="矩形 105">
              <a:extLst>
                <a:ext uri="{FF2B5EF4-FFF2-40B4-BE49-F238E27FC236}">
                  <a16:creationId xmlns:a16="http://schemas.microsoft.com/office/drawing/2014/main" xmlns="" id="{83551C5C-7B7D-6B45-8C34-E0C4BC65496E}"/>
                </a:ext>
              </a:extLst>
            </p:cNvPr>
            <p:cNvSpPr/>
            <p:nvPr/>
          </p:nvSpPr>
          <p:spPr>
            <a:xfrm>
              <a:off x="5885215" y="1799085"/>
              <a:ext cx="1221599" cy="769442"/>
            </a:xfrm>
            <a:prstGeom prst="rect">
              <a:avLst/>
            </a:prstGeom>
          </p:spPr>
          <p:txBody>
            <a:bodyPr wrap="squar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GERP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5.9</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PPH</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1</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SIFT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=0</a:t>
              </a:r>
              <a:endParaRPr lang="zh-CN" altLang="en-US" sz="1050" b="0" dirty="0">
                <a:solidFill>
                  <a:prstClr val="black"/>
                </a:solidFill>
                <a:latin typeface="Helvetica" pitchFamily="2" charset="0"/>
                <a:ea typeface="DengXian" charset="-122"/>
                <a:cs typeface=""/>
              </a:endParaRPr>
            </a:p>
          </p:txBody>
        </p:sp>
        <p:sp>
          <p:nvSpPr>
            <p:cNvPr id="107" name="矩形 106">
              <a:extLst>
                <a:ext uri="{FF2B5EF4-FFF2-40B4-BE49-F238E27FC236}">
                  <a16:creationId xmlns:a16="http://schemas.microsoft.com/office/drawing/2014/main" xmlns="" id="{BDA8D6EB-E852-1C4C-A61A-05BF8A250150}"/>
                </a:ext>
              </a:extLst>
            </p:cNvPr>
            <p:cNvSpPr/>
            <p:nvPr/>
          </p:nvSpPr>
          <p:spPr>
            <a:xfrm>
              <a:off x="5718205" y="1915046"/>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8" name="矩形 107">
              <a:extLst>
                <a:ext uri="{FF2B5EF4-FFF2-40B4-BE49-F238E27FC236}">
                  <a16:creationId xmlns:a16="http://schemas.microsoft.com/office/drawing/2014/main" xmlns="" id="{330F815D-9A29-D540-A83F-3CEDFABA5D70}"/>
                </a:ext>
              </a:extLst>
            </p:cNvPr>
            <p:cNvSpPr/>
            <p:nvPr/>
          </p:nvSpPr>
          <p:spPr>
            <a:xfrm>
              <a:off x="5718491" y="2128472"/>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9" name="矩形 108">
              <a:extLst>
                <a:ext uri="{FF2B5EF4-FFF2-40B4-BE49-F238E27FC236}">
                  <a16:creationId xmlns:a16="http://schemas.microsoft.com/office/drawing/2014/main" xmlns="" id="{9D5C93EB-0A6E-B34D-B03A-9E353316DF06}"/>
                </a:ext>
              </a:extLst>
            </p:cNvPr>
            <p:cNvSpPr/>
            <p:nvPr/>
          </p:nvSpPr>
          <p:spPr>
            <a:xfrm>
              <a:off x="5718205" y="234317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10" name="文本框 109">
              <a:extLst>
                <a:ext uri="{FF2B5EF4-FFF2-40B4-BE49-F238E27FC236}">
                  <a16:creationId xmlns:a16="http://schemas.microsoft.com/office/drawing/2014/main" xmlns="" id="{35AAD412-7330-8048-B803-916C2669821D}"/>
                </a:ext>
              </a:extLst>
            </p:cNvPr>
            <p:cNvSpPr txBox="1"/>
            <p:nvPr/>
          </p:nvSpPr>
          <p:spPr>
            <a:xfrm>
              <a:off x="5439723" y="1844754"/>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4</a:t>
              </a:r>
              <a:endParaRPr kumimoji="1" lang="zh-CN" altLang="en-US" sz="1050" dirty="0">
                <a:solidFill>
                  <a:srgbClr val="FF0000"/>
                </a:solidFill>
                <a:latin typeface="Helvetica" pitchFamily="2" charset="0"/>
                <a:ea typeface="DengXian" charset="-122"/>
                <a:cs typeface=""/>
              </a:endParaRPr>
            </a:p>
          </p:txBody>
        </p:sp>
        <p:sp>
          <p:nvSpPr>
            <p:cNvPr id="111" name="文本框 110">
              <a:extLst>
                <a:ext uri="{FF2B5EF4-FFF2-40B4-BE49-F238E27FC236}">
                  <a16:creationId xmlns:a16="http://schemas.microsoft.com/office/drawing/2014/main" xmlns="" id="{016EB665-37BD-EA4D-95A4-7DF17218124E}"/>
                </a:ext>
              </a:extLst>
            </p:cNvPr>
            <p:cNvSpPr txBox="1"/>
            <p:nvPr/>
          </p:nvSpPr>
          <p:spPr>
            <a:xfrm>
              <a:off x="5439723" y="2060532"/>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5</a:t>
              </a:r>
              <a:endParaRPr kumimoji="1" lang="zh-CN" altLang="en-US" sz="1050" dirty="0">
                <a:solidFill>
                  <a:srgbClr val="FF0000"/>
                </a:solidFill>
                <a:latin typeface="Helvetica" pitchFamily="2" charset="0"/>
                <a:ea typeface="DengXian" charset="-122"/>
                <a:cs typeface=""/>
              </a:endParaRPr>
            </a:p>
          </p:txBody>
        </p:sp>
        <p:sp>
          <p:nvSpPr>
            <p:cNvPr id="112" name="文本框 111">
              <a:extLst>
                <a:ext uri="{FF2B5EF4-FFF2-40B4-BE49-F238E27FC236}">
                  <a16:creationId xmlns:a16="http://schemas.microsoft.com/office/drawing/2014/main" xmlns="" id="{E66EFC38-2BA7-AB47-A7CB-48E7BC0B97B6}"/>
                </a:ext>
              </a:extLst>
            </p:cNvPr>
            <p:cNvSpPr txBox="1"/>
            <p:nvPr/>
          </p:nvSpPr>
          <p:spPr>
            <a:xfrm>
              <a:off x="5439723" y="2282456"/>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8</a:t>
              </a:r>
              <a:endParaRPr kumimoji="1" lang="zh-CN" altLang="en-US" sz="1050" dirty="0">
                <a:solidFill>
                  <a:srgbClr val="FF0000"/>
                </a:solidFill>
                <a:latin typeface="Helvetica" pitchFamily="2" charset="0"/>
                <a:ea typeface="DengXian" charset="-122"/>
                <a:cs typeface=""/>
              </a:endParaRPr>
            </a:p>
          </p:txBody>
        </p:sp>
      </p:grpSp>
      <p:cxnSp>
        <p:nvCxnSpPr>
          <p:cNvPr id="113" name="直线连接符 112">
            <a:extLst>
              <a:ext uri="{FF2B5EF4-FFF2-40B4-BE49-F238E27FC236}">
                <a16:creationId xmlns:a16="http://schemas.microsoft.com/office/drawing/2014/main" xmlns="" id="{9E88E9A6-A83C-C142-8C3E-1D4A1DDB4820}"/>
              </a:ext>
            </a:extLst>
          </p:cNvPr>
          <p:cNvCxnSpPr>
            <a:cxnSpLocks/>
          </p:cNvCxnSpPr>
          <p:nvPr/>
        </p:nvCxnSpPr>
        <p:spPr>
          <a:xfrm flipH="1">
            <a:off x="4910657" y="2445657"/>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线连接符 113">
            <a:extLst>
              <a:ext uri="{FF2B5EF4-FFF2-40B4-BE49-F238E27FC236}">
                <a16:creationId xmlns:a16="http://schemas.microsoft.com/office/drawing/2014/main" xmlns="" id="{82022A62-6FE4-EC4E-BD82-D8D4F9EBAF84}"/>
              </a:ext>
            </a:extLst>
          </p:cNvPr>
          <p:cNvCxnSpPr>
            <a:cxnSpLocks/>
          </p:cNvCxnSpPr>
          <p:nvPr/>
        </p:nvCxnSpPr>
        <p:spPr>
          <a:xfrm flipV="1">
            <a:off x="8440743" y="118597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线连接符 114">
            <a:extLst>
              <a:ext uri="{FF2B5EF4-FFF2-40B4-BE49-F238E27FC236}">
                <a16:creationId xmlns:a16="http://schemas.microsoft.com/office/drawing/2014/main" xmlns="" id="{C20DAF90-7C06-1744-9C86-3DC39D04B1BC}"/>
              </a:ext>
            </a:extLst>
          </p:cNvPr>
          <p:cNvCxnSpPr>
            <a:cxnSpLocks/>
          </p:cNvCxnSpPr>
          <p:nvPr/>
        </p:nvCxnSpPr>
        <p:spPr>
          <a:xfrm>
            <a:off x="1268725" y="33797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线连接符 115">
            <a:extLst>
              <a:ext uri="{FF2B5EF4-FFF2-40B4-BE49-F238E27FC236}">
                <a16:creationId xmlns:a16="http://schemas.microsoft.com/office/drawing/2014/main" xmlns="" id="{04502FA0-5F61-9A4E-9A6C-5559F06F4552}"/>
              </a:ext>
            </a:extLst>
          </p:cNvPr>
          <p:cNvCxnSpPr>
            <a:cxnSpLocks/>
          </p:cNvCxnSpPr>
          <p:nvPr/>
        </p:nvCxnSpPr>
        <p:spPr>
          <a:xfrm flipH="1" flipV="1">
            <a:off x="1277185" y="3383761"/>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线连接符 116">
            <a:extLst>
              <a:ext uri="{FF2B5EF4-FFF2-40B4-BE49-F238E27FC236}">
                <a16:creationId xmlns:a16="http://schemas.microsoft.com/office/drawing/2014/main" xmlns="" id="{577541A1-F25F-9549-B4B9-BD6474EE7C0D}"/>
              </a:ext>
            </a:extLst>
          </p:cNvPr>
          <p:cNvCxnSpPr>
            <a:cxnSpLocks/>
          </p:cNvCxnSpPr>
          <p:nvPr/>
        </p:nvCxnSpPr>
        <p:spPr>
          <a:xfrm>
            <a:off x="1274426" y="5508271"/>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线连接符 117">
            <a:extLst>
              <a:ext uri="{FF2B5EF4-FFF2-40B4-BE49-F238E27FC236}">
                <a16:creationId xmlns:a16="http://schemas.microsoft.com/office/drawing/2014/main" xmlns="" id="{E6E5F9B4-6A97-ED46-BEAB-E53D1F3F8416}"/>
              </a:ext>
            </a:extLst>
          </p:cNvPr>
          <p:cNvCxnSpPr>
            <a:cxnSpLocks/>
          </p:cNvCxnSpPr>
          <p:nvPr/>
        </p:nvCxnSpPr>
        <p:spPr>
          <a:xfrm flipV="1">
            <a:off x="7158614" y="339051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9" name="组合 118">
            <a:extLst>
              <a:ext uri="{FF2B5EF4-FFF2-40B4-BE49-F238E27FC236}">
                <a16:creationId xmlns:a16="http://schemas.microsoft.com/office/drawing/2014/main" xmlns="" id="{CB6411E3-76E5-AF47-8FE6-FE8407EC3A6C}"/>
              </a:ext>
            </a:extLst>
          </p:cNvPr>
          <p:cNvGrpSpPr/>
          <p:nvPr/>
        </p:nvGrpSpPr>
        <p:grpSpPr>
          <a:xfrm>
            <a:off x="3619399" y="3614715"/>
            <a:ext cx="1459778" cy="415498"/>
            <a:chOff x="4825866" y="3676617"/>
            <a:chExt cx="1946370" cy="553996"/>
          </a:xfrm>
        </p:grpSpPr>
        <p:sp>
          <p:nvSpPr>
            <p:cNvPr id="120" name="矩形 119">
              <a:extLst>
                <a:ext uri="{FF2B5EF4-FFF2-40B4-BE49-F238E27FC236}">
                  <a16:creationId xmlns:a16="http://schemas.microsoft.com/office/drawing/2014/main" xmlns="" id="{93370505-879F-D34C-A480-53722C91098E}"/>
                </a:ext>
              </a:extLst>
            </p:cNvPr>
            <p:cNvSpPr/>
            <p:nvPr/>
          </p:nvSpPr>
          <p:spPr>
            <a:xfrm>
              <a:off x="4968939" y="3676617"/>
              <a:ext cx="1803297" cy="553996"/>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distance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from</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ligand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&lt;</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3Å</a:t>
              </a:r>
              <a:endParaRPr lang="zh-CN" altLang="en-US" sz="1050" b="0" dirty="0">
                <a:solidFill>
                  <a:prstClr val="black"/>
                </a:solidFill>
                <a:latin typeface="Helvetica" pitchFamily="2" charset="0"/>
                <a:ea typeface="DengXian" charset="-122"/>
                <a:cs typeface=""/>
              </a:endParaRPr>
            </a:p>
          </p:txBody>
        </p:sp>
        <p:sp>
          <p:nvSpPr>
            <p:cNvPr id="121" name="椭圆 120">
              <a:extLst>
                <a:ext uri="{FF2B5EF4-FFF2-40B4-BE49-F238E27FC236}">
                  <a16:creationId xmlns:a16="http://schemas.microsoft.com/office/drawing/2014/main" xmlns="" id="{FDBF3B80-05C0-9F43-B327-15A2B9FAC517}"/>
                </a:ext>
              </a:extLst>
            </p:cNvPr>
            <p:cNvSpPr/>
            <p:nvPr/>
          </p:nvSpPr>
          <p:spPr>
            <a:xfrm>
              <a:off x="5086506" y="3748795"/>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2" name="文本框 121">
              <a:extLst>
                <a:ext uri="{FF2B5EF4-FFF2-40B4-BE49-F238E27FC236}">
                  <a16:creationId xmlns:a16="http://schemas.microsoft.com/office/drawing/2014/main" xmlns="" id="{6D9D0E04-8AA8-7348-B957-524F62DE556C}"/>
                </a:ext>
              </a:extLst>
            </p:cNvPr>
            <p:cNvSpPr txBox="1"/>
            <p:nvPr/>
          </p:nvSpPr>
          <p:spPr>
            <a:xfrm>
              <a:off x="4825866" y="3696005"/>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a:t>
              </a:r>
              <a:endParaRPr kumimoji="1" lang="zh-CN" altLang="en-US" sz="1050" dirty="0">
                <a:solidFill>
                  <a:srgbClr val="FF0000"/>
                </a:solidFill>
                <a:latin typeface="Helvetica" pitchFamily="2" charset="0"/>
                <a:ea typeface="DengXian" charset="-122"/>
                <a:cs typeface=""/>
              </a:endParaRPr>
            </a:p>
          </p:txBody>
        </p:sp>
      </p:grpSp>
      <p:sp>
        <p:nvSpPr>
          <p:cNvPr id="123" name="三角形 122">
            <a:extLst>
              <a:ext uri="{FF2B5EF4-FFF2-40B4-BE49-F238E27FC236}">
                <a16:creationId xmlns:a16="http://schemas.microsoft.com/office/drawing/2014/main" xmlns="" id="{DB69CB9E-0CE2-D849-8759-8EF72477B5A3}"/>
              </a:ext>
            </a:extLst>
          </p:cNvPr>
          <p:cNvSpPr/>
          <p:nvPr/>
        </p:nvSpPr>
        <p:spPr>
          <a:xfrm>
            <a:off x="3842608" y="4758936"/>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4" name="文本框 123">
            <a:extLst>
              <a:ext uri="{FF2B5EF4-FFF2-40B4-BE49-F238E27FC236}">
                <a16:creationId xmlns:a16="http://schemas.microsoft.com/office/drawing/2014/main" xmlns="" id="{3DF77319-ED98-1642-8D1F-5D8F47D5836E}"/>
              </a:ext>
            </a:extLst>
          </p:cNvPr>
          <p:cNvSpPr txBox="1"/>
          <p:nvPr/>
        </p:nvSpPr>
        <p:spPr>
          <a:xfrm>
            <a:off x="3650471" y="4724288"/>
            <a:ext cx="260008" cy="253916"/>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7</a:t>
            </a:r>
            <a:endParaRPr kumimoji="1" lang="zh-CN" altLang="en-US" sz="1050" dirty="0">
              <a:solidFill>
                <a:srgbClr val="FF0000"/>
              </a:solidFill>
              <a:latin typeface="Helvetica" pitchFamily="2" charset="0"/>
              <a:ea typeface="DengXian" charset="-122"/>
              <a:cs typeface=""/>
            </a:endParaRPr>
          </a:p>
        </p:txBody>
      </p:sp>
      <p:grpSp>
        <p:nvGrpSpPr>
          <p:cNvPr id="125" name="组合 124">
            <a:extLst>
              <a:ext uri="{FF2B5EF4-FFF2-40B4-BE49-F238E27FC236}">
                <a16:creationId xmlns:a16="http://schemas.microsoft.com/office/drawing/2014/main" xmlns="" id="{56E4ACCE-663A-844D-846E-2F0793F8CD57}"/>
              </a:ext>
            </a:extLst>
          </p:cNvPr>
          <p:cNvGrpSpPr/>
          <p:nvPr/>
        </p:nvGrpSpPr>
        <p:grpSpPr>
          <a:xfrm>
            <a:off x="4910658" y="4225602"/>
            <a:ext cx="1774781" cy="258014"/>
            <a:chOff x="6258612" y="4497761"/>
            <a:chExt cx="2366375" cy="344019"/>
          </a:xfrm>
        </p:grpSpPr>
        <p:sp>
          <p:nvSpPr>
            <p:cNvPr id="126" name="矩形 125">
              <a:extLst>
                <a:ext uri="{FF2B5EF4-FFF2-40B4-BE49-F238E27FC236}">
                  <a16:creationId xmlns:a16="http://schemas.microsoft.com/office/drawing/2014/main" xmlns="" id="{FDF3F09D-5F2D-8B49-A84B-17D0546A9B2D}"/>
                </a:ext>
              </a:extLst>
            </p:cNvPr>
            <p:cNvSpPr/>
            <p:nvPr/>
          </p:nvSpPr>
          <p:spPr>
            <a:xfrm>
              <a:off x="6672979" y="4497761"/>
              <a:ext cx="1952008" cy="338555"/>
            </a:xfrm>
            <a:prstGeom prst="rect">
              <a:avLst/>
            </a:prstGeom>
          </p:spPr>
          <p:txBody>
            <a:bodyPr wrap="squar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GERP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score</a:t>
              </a:r>
              <a:r>
                <a:rPr kumimoji="1" lang="zh-CN" altLang="en-US" sz="1050" dirty="0">
                  <a:solidFill>
                    <a:prstClr val="black"/>
                  </a:solidFill>
                  <a:latin typeface="Helvetica" pitchFamily="2" charset="0"/>
                  <a:ea typeface="DengXian" charset="-122"/>
                  <a:cs typeface=""/>
                </a:rPr>
                <a:t> </a:t>
              </a:r>
              <a:r>
                <a:rPr lang="zh-CN" altLang="en-US" sz="1050" b="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4.0</a:t>
              </a:r>
              <a:endParaRPr lang="zh-CN" altLang="en-US" sz="1050" b="0" dirty="0">
                <a:solidFill>
                  <a:prstClr val="black"/>
                </a:solidFill>
                <a:latin typeface="Helvetica" pitchFamily="2" charset="0"/>
                <a:ea typeface="DengXian" charset="-122"/>
                <a:cs typeface=""/>
              </a:endParaRPr>
            </a:p>
          </p:txBody>
        </p:sp>
        <p:sp>
          <p:nvSpPr>
            <p:cNvPr id="127" name="矩形 126">
              <a:extLst>
                <a:ext uri="{FF2B5EF4-FFF2-40B4-BE49-F238E27FC236}">
                  <a16:creationId xmlns:a16="http://schemas.microsoft.com/office/drawing/2014/main" xmlns="" id="{E6211203-98F3-724E-9CB6-142A18A22F02}"/>
                </a:ext>
              </a:extLst>
            </p:cNvPr>
            <p:cNvSpPr/>
            <p:nvPr/>
          </p:nvSpPr>
          <p:spPr>
            <a:xfrm>
              <a:off x="6539806" y="456365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8" name="文本框 127">
              <a:extLst>
                <a:ext uri="{FF2B5EF4-FFF2-40B4-BE49-F238E27FC236}">
                  <a16:creationId xmlns:a16="http://schemas.microsoft.com/office/drawing/2014/main" xmlns="" id="{16EFF7D6-FB8A-EC47-BD39-838D6A042DAF}"/>
                </a:ext>
              </a:extLst>
            </p:cNvPr>
            <p:cNvSpPr txBox="1"/>
            <p:nvPr/>
          </p:nvSpPr>
          <p:spPr>
            <a:xfrm>
              <a:off x="6258612" y="4503225"/>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4</a:t>
              </a:r>
              <a:endParaRPr kumimoji="1" lang="zh-CN" altLang="en-US" sz="1050" dirty="0">
                <a:solidFill>
                  <a:srgbClr val="FF0000"/>
                </a:solidFill>
                <a:latin typeface="Helvetica" pitchFamily="2" charset="0"/>
                <a:ea typeface="DengXian" charset="-122"/>
                <a:cs typeface=""/>
              </a:endParaRPr>
            </a:p>
          </p:txBody>
        </p:sp>
      </p:grpSp>
      <p:grpSp>
        <p:nvGrpSpPr>
          <p:cNvPr id="129" name="组合 128">
            <a:extLst>
              <a:ext uri="{FF2B5EF4-FFF2-40B4-BE49-F238E27FC236}">
                <a16:creationId xmlns:a16="http://schemas.microsoft.com/office/drawing/2014/main" xmlns="" id="{94010682-6512-5148-8EE6-41FB3CACDE7D}"/>
              </a:ext>
            </a:extLst>
          </p:cNvPr>
          <p:cNvGrpSpPr/>
          <p:nvPr/>
        </p:nvGrpSpPr>
        <p:grpSpPr>
          <a:xfrm>
            <a:off x="4738870" y="3433740"/>
            <a:ext cx="609839" cy="202648"/>
            <a:chOff x="7792793" y="315069"/>
            <a:chExt cx="813118" cy="270197"/>
          </a:xfrm>
        </p:grpSpPr>
        <p:cxnSp>
          <p:nvCxnSpPr>
            <p:cNvPr id="130" name="直线连接符 129">
              <a:extLst>
                <a:ext uri="{FF2B5EF4-FFF2-40B4-BE49-F238E27FC236}">
                  <a16:creationId xmlns:a16="http://schemas.microsoft.com/office/drawing/2014/main" xmlns="" id="{91B59D51-C3C6-6B46-9698-5289A187D959}"/>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线连接符 130">
              <a:extLst>
                <a:ext uri="{FF2B5EF4-FFF2-40B4-BE49-F238E27FC236}">
                  <a16:creationId xmlns:a16="http://schemas.microsoft.com/office/drawing/2014/main" xmlns="" id="{E624AACC-2CD9-AB4A-AE66-03F803A89A1F}"/>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组合 131">
            <a:extLst>
              <a:ext uri="{FF2B5EF4-FFF2-40B4-BE49-F238E27FC236}">
                <a16:creationId xmlns:a16="http://schemas.microsoft.com/office/drawing/2014/main" xmlns="" id="{7362DC57-5ECA-B145-9421-0C47DB6AF70C}"/>
              </a:ext>
            </a:extLst>
          </p:cNvPr>
          <p:cNvGrpSpPr/>
          <p:nvPr/>
        </p:nvGrpSpPr>
        <p:grpSpPr>
          <a:xfrm>
            <a:off x="4359495" y="4023421"/>
            <a:ext cx="631467" cy="213708"/>
            <a:chOff x="7612226" y="2952904"/>
            <a:chExt cx="841956" cy="284944"/>
          </a:xfrm>
        </p:grpSpPr>
        <p:cxnSp>
          <p:nvCxnSpPr>
            <p:cNvPr id="133" name="直线连接符 132">
              <a:extLst>
                <a:ext uri="{FF2B5EF4-FFF2-40B4-BE49-F238E27FC236}">
                  <a16:creationId xmlns:a16="http://schemas.microsoft.com/office/drawing/2014/main" xmlns="" id="{785C02C8-C8A2-2C46-B58E-18E929C3B088}"/>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线连接符 133">
              <a:extLst>
                <a:ext uri="{FF2B5EF4-FFF2-40B4-BE49-F238E27FC236}">
                  <a16:creationId xmlns:a16="http://schemas.microsoft.com/office/drawing/2014/main" xmlns="" id="{CC072C50-7CFF-084E-847C-19F1C8C38606}"/>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5" name="直线连接符 134">
            <a:extLst>
              <a:ext uri="{FF2B5EF4-FFF2-40B4-BE49-F238E27FC236}">
                <a16:creationId xmlns:a16="http://schemas.microsoft.com/office/drawing/2014/main" xmlns="" id="{F0477CE5-CD3E-234C-90BA-4A41445DC691}"/>
              </a:ext>
            </a:extLst>
          </p:cNvPr>
          <p:cNvCxnSpPr>
            <a:cxnSpLocks/>
          </p:cNvCxnSpPr>
          <p:nvPr/>
        </p:nvCxnSpPr>
        <p:spPr>
          <a:xfrm flipH="1">
            <a:off x="4670207" y="4458954"/>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xmlns="" id="{64546B18-E396-4340-B76B-FC591B497F2B}"/>
              </a:ext>
            </a:extLst>
          </p:cNvPr>
          <p:cNvSpPr/>
          <p:nvPr/>
        </p:nvSpPr>
        <p:spPr>
          <a:xfrm>
            <a:off x="1390942" y="5528419"/>
            <a:ext cx="1464006" cy="230832"/>
          </a:xfrm>
          <a:prstGeom prst="rect">
            <a:avLst/>
          </a:prstGeom>
        </p:spPr>
        <p:txBody>
          <a:bodyPr wrap="square">
            <a:spAutoFit/>
          </a:bodyPr>
          <a:lstStyle/>
          <a:p>
            <a:pPr fontAlgn="auto">
              <a:spcBef>
                <a:spcPts val="0"/>
              </a:spcBef>
              <a:spcAft>
                <a:spcPts val="0"/>
              </a:spcAft>
            </a:pPr>
            <a:r>
              <a:rPr lang="en-US" altLang="zh-CN" sz="900" dirty="0">
                <a:solidFill>
                  <a:srgbClr val="ED7D31">
                    <a:lumMod val="75000"/>
                  </a:srgbClr>
                </a:solidFill>
                <a:latin typeface="Helvetica" pitchFamily="2" charset="0"/>
                <a:ea typeface="DengXian" charset="-122"/>
                <a:cs typeface=""/>
              </a:rPr>
              <a:t>Structure Feature</a:t>
            </a:r>
            <a:endParaRPr lang="zh-CN" altLang="en-US" sz="900" dirty="0">
              <a:solidFill>
                <a:srgbClr val="ED7D31">
                  <a:lumMod val="75000"/>
                </a:srgbClr>
              </a:solidFill>
              <a:latin typeface="Helvetica" pitchFamily="2" charset="0"/>
              <a:ea typeface="DengXian" charset="-122"/>
              <a:cs typeface=""/>
            </a:endParaRPr>
          </a:p>
        </p:txBody>
      </p:sp>
      <p:sp>
        <p:nvSpPr>
          <p:cNvPr id="137" name="矩形 136">
            <a:extLst>
              <a:ext uri="{FF2B5EF4-FFF2-40B4-BE49-F238E27FC236}">
                <a16:creationId xmlns:a16="http://schemas.microsoft.com/office/drawing/2014/main" xmlns="" id="{0046858B-3788-0A4C-9890-90AF1E700660}"/>
              </a:ext>
            </a:extLst>
          </p:cNvPr>
          <p:cNvSpPr/>
          <p:nvPr/>
        </p:nvSpPr>
        <p:spPr>
          <a:xfrm>
            <a:off x="2583266" y="5528579"/>
            <a:ext cx="1464006" cy="230832"/>
          </a:xfrm>
          <a:prstGeom prst="rect">
            <a:avLst/>
          </a:prstGeom>
        </p:spPr>
        <p:txBody>
          <a:bodyPr wrap="square">
            <a:spAutoFit/>
          </a:bodyPr>
          <a:lstStyle/>
          <a:p>
            <a:pPr fontAlgn="auto">
              <a:spcBef>
                <a:spcPts val="0"/>
              </a:spcBef>
              <a:spcAft>
                <a:spcPts val="0"/>
              </a:spcAft>
            </a:pPr>
            <a:r>
              <a:rPr lang="en-US" altLang="zh-CN" sz="900" dirty="0">
                <a:solidFill>
                  <a:srgbClr val="4472C4">
                    <a:lumMod val="75000"/>
                  </a:srgbClr>
                </a:solidFill>
                <a:latin typeface="Helvetica" pitchFamily="2" charset="0"/>
                <a:ea typeface="DengXian" charset="-122"/>
                <a:cs typeface=""/>
              </a:rPr>
              <a:t>SNV Feature</a:t>
            </a:r>
            <a:endParaRPr lang="zh-CN" altLang="en-US" sz="900" dirty="0">
              <a:solidFill>
                <a:srgbClr val="4472C4">
                  <a:lumMod val="75000"/>
                </a:srgbClr>
              </a:solidFill>
              <a:latin typeface="Helvetica" pitchFamily="2" charset="0"/>
              <a:ea typeface="DengXian" charset="-122"/>
              <a:cs typeface=""/>
            </a:endParaRPr>
          </a:p>
        </p:txBody>
      </p:sp>
      <p:sp>
        <p:nvSpPr>
          <p:cNvPr id="138" name="矩形 137">
            <a:extLst>
              <a:ext uri="{FF2B5EF4-FFF2-40B4-BE49-F238E27FC236}">
                <a16:creationId xmlns:a16="http://schemas.microsoft.com/office/drawing/2014/main" xmlns="" id="{146F30F3-DF06-1341-95E0-286683A01145}"/>
              </a:ext>
            </a:extLst>
          </p:cNvPr>
          <p:cNvSpPr/>
          <p:nvPr/>
        </p:nvSpPr>
        <p:spPr>
          <a:xfrm>
            <a:off x="3504976" y="5531555"/>
            <a:ext cx="1464006" cy="230832"/>
          </a:xfrm>
          <a:prstGeom prst="rect">
            <a:avLst/>
          </a:prstGeom>
        </p:spPr>
        <p:txBody>
          <a:bodyPr wrap="square">
            <a:spAutoFit/>
          </a:bodyPr>
          <a:lstStyle/>
          <a:p>
            <a:pPr fontAlgn="auto">
              <a:spcBef>
                <a:spcPts val="0"/>
              </a:spcBef>
              <a:spcAft>
                <a:spcPts val="0"/>
              </a:spcAft>
            </a:pPr>
            <a:r>
              <a:rPr lang="en-US" altLang="zh-CN" sz="900" dirty="0">
                <a:solidFill>
                  <a:srgbClr val="70AD47">
                    <a:lumMod val="75000"/>
                  </a:srgbClr>
                </a:solidFill>
                <a:latin typeface="Helvetica" pitchFamily="2" charset="0"/>
                <a:ea typeface="DengXian" charset="-122"/>
                <a:cs typeface=""/>
              </a:rPr>
              <a:t>Ligand Feature</a:t>
            </a:r>
            <a:endParaRPr lang="zh-CN" altLang="en-US" sz="900" dirty="0">
              <a:solidFill>
                <a:srgbClr val="70AD47">
                  <a:lumMod val="75000"/>
                </a:srgbClr>
              </a:solidFill>
              <a:latin typeface="Helvetica" pitchFamily="2" charset="0"/>
              <a:ea typeface="DengXian" charset="-122"/>
              <a:cs typeface=""/>
            </a:endParaRPr>
          </a:p>
        </p:txBody>
      </p:sp>
      <p:sp>
        <p:nvSpPr>
          <p:cNvPr id="139" name="矩形 138">
            <a:extLst>
              <a:ext uri="{FF2B5EF4-FFF2-40B4-BE49-F238E27FC236}">
                <a16:creationId xmlns:a16="http://schemas.microsoft.com/office/drawing/2014/main" xmlns="" id="{995959B8-4C8C-2A4A-A3D0-CA93618BCCCC}"/>
              </a:ext>
            </a:extLst>
          </p:cNvPr>
          <p:cNvSpPr/>
          <p:nvPr/>
        </p:nvSpPr>
        <p:spPr>
          <a:xfrm>
            <a:off x="4402941" y="5528852"/>
            <a:ext cx="3953040" cy="230832"/>
          </a:xfrm>
          <a:prstGeom prst="rect">
            <a:avLst/>
          </a:prstGeom>
        </p:spPr>
        <p:txBody>
          <a:bodyPr wrap="square">
            <a:spAutoFit/>
          </a:bodyPr>
          <a:lstStyle/>
          <a:p>
            <a:pPr fontAlgn="auto">
              <a:spcBef>
                <a:spcPts val="0"/>
              </a:spcBef>
              <a:spcAft>
                <a:spcPts val="0"/>
              </a:spcAft>
            </a:pPr>
            <a:r>
              <a:rPr lang="en-US" altLang="zh-CN" sz="900" dirty="0">
                <a:solidFill>
                  <a:srgbClr val="FF0000"/>
                </a:solidFill>
                <a:latin typeface="Helvetica" pitchFamily="2" charset="0"/>
                <a:ea typeface="DengXian" charset="-122"/>
                <a:cs typeface=""/>
              </a:rPr>
              <a:t>1-10: Feature significance rank by Gini Distance for selected features</a:t>
            </a:r>
            <a:endParaRPr lang="zh-CN" altLang="en-US" sz="900" dirty="0">
              <a:solidFill>
                <a:srgbClr val="FF0000"/>
              </a:solidFill>
              <a:latin typeface="Helvetica" pitchFamily="2" charset="0"/>
              <a:ea typeface="DengXian" charset="-122"/>
              <a:cs typeface=""/>
            </a:endParaRPr>
          </a:p>
        </p:txBody>
      </p:sp>
      <mc:AlternateContent xmlns:mc="http://schemas.openxmlformats.org/markup-compatibility/2006" xmlns:a14="http://schemas.microsoft.com/office/drawing/2010/main">
        <mc:Choice Requires="a14">
          <p:sp>
            <p:nvSpPr>
              <p:cNvPr id="140" name="矩形 139">
                <a:extLst>
                  <a:ext uri="{FF2B5EF4-FFF2-40B4-BE49-F238E27FC236}">
                    <a16:creationId xmlns:a16="http://schemas.microsoft.com/office/drawing/2014/main" xmlns="" id="{8859E8C0-C8F3-BD4B-90DC-7DC957EF6289}"/>
                  </a:ext>
                </a:extLst>
              </p:cNvPr>
              <p:cNvSpPr/>
              <p:nvPr/>
            </p:nvSpPr>
            <p:spPr>
              <a:xfrm>
                <a:off x="1225263" y="5717967"/>
                <a:ext cx="2970476" cy="230832"/>
              </a:xfrm>
              <a:prstGeom prst="rect">
                <a:avLst/>
              </a:prstGeom>
            </p:spPr>
            <p:txBody>
              <a:bodyPr wrap="square">
                <a:spAutoFit/>
              </a:bodyPr>
              <a:lstStyle/>
              <a:p>
                <a:pPr fontAlgn="auto">
                  <a:spcBef>
                    <a:spcPts val="0"/>
                  </a:spcBef>
                  <a:spcAft>
                    <a:spcPts val="0"/>
                  </a:spcAft>
                </a:pPr>
                <a:r>
                  <a:rPr lang="en-US" altLang="zh-CN" sz="900" dirty="0">
                    <a:solidFill>
                      <a:prstClr val="black"/>
                    </a:solidFill>
                    <a:latin typeface="Helvetica" pitchFamily="2" charset="0"/>
                    <a:ea typeface="DengXian" charset="-122"/>
                    <a:cs typeface=""/>
                  </a:rPr>
                  <a:t>* </a:t>
                </a:r>
                <a14:m>
                  <m:oMath xmlns:m="http://schemas.openxmlformats.org/officeDocument/2006/math">
                    <m:r>
                      <a:rPr lang="en-US" altLang="zh-CN" sz="900" i="1">
                        <a:solidFill>
                          <a:prstClr val="black"/>
                        </a:solidFill>
                        <a:latin typeface="Cambria Math" charset="0"/>
                        <a:ea typeface="Cambria Math" charset="0"/>
                        <a:cs typeface="Cambria Math" charset="0"/>
                      </a:rPr>
                      <m:t>∆ </m:t>
                    </m:r>
                  </m:oMath>
                </a14:m>
                <a:r>
                  <a:rPr kumimoji="1" lang="en-US" altLang="zh-CN" sz="900" dirty="0">
                    <a:solidFill>
                      <a:prstClr val="black"/>
                    </a:solidFill>
                    <a:latin typeface="Helvetica" pitchFamily="2" charset="0"/>
                    <a:ea typeface="DengXian" charset="-122"/>
                    <a:cs typeface=""/>
                  </a:rPr>
                  <a:t>BA</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&gt;</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0</a:t>
                </a:r>
                <a:r>
                  <a:rPr kumimoji="1" lang="zh-CN" altLang="en-US" sz="900" dirty="0">
                    <a:solidFill>
                      <a:prstClr val="black"/>
                    </a:solidFill>
                    <a:latin typeface="Helvetica" pitchFamily="2" charset="0"/>
                    <a:ea typeface="DengXian" charset="-122"/>
                    <a:cs typeface=""/>
                  </a:rPr>
                  <a:t> </a:t>
                </a:r>
                <a:r>
                  <a:rPr lang="en-US" altLang="zh-CN" sz="900" dirty="0">
                    <a:solidFill>
                      <a:prstClr val="black"/>
                    </a:solidFill>
                    <a:latin typeface="Helvetica" pitchFamily="2" charset="0"/>
                    <a:ea typeface="DengXian" charset="-122"/>
                    <a:cs typeface=""/>
                  </a:rPr>
                  <a:t>validated by docking calculations</a:t>
                </a:r>
                <a:endParaRPr lang="zh-CN" altLang="en-US" sz="900" dirty="0">
                  <a:solidFill>
                    <a:prstClr val="black"/>
                  </a:solidFill>
                  <a:latin typeface="Helvetica" pitchFamily="2" charset="0"/>
                  <a:ea typeface="DengXian" charset="-122"/>
                  <a:cs typeface=""/>
                </a:endParaRPr>
              </a:p>
            </p:txBody>
          </p:sp>
        </mc:Choice>
        <mc:Fallback xmlns="">
          <p:sp>
            <p:nvSpPr>
              <p:cNvPr id="140" name="矩形 139">
                <a:extLst>
                  <a:ext uri="{FF2B5EF4-FFF2-40B4-BE49-F238E27FC236}">
                    <a16:creationId xmlns:a16="http://schemas.microsoft.com/office/drawing/2014/main" id="{8859E8C0-C8F3-BD4B-90DC-7DC957EF6289}"/>
                  </a:ext>
                </a:extLst>
              </p:cNvPr>
              <p:cNvSpPr>
                <a:spLocks noRot="1" noChangeAspect="1" noMove="1" noResize="1" noEditPoints="1" noAdjustHandles="1" noChangeArrowheads="1" noChangeShapeType="1" noTextEdit="1"/>
              </p:cNvSpPr>
              <p:nvPr/>
            </p:nvSpPr>
            <p:spPr>
              <a:xfrm>
                <a:off x="1633683" y="6480956"/>
                <a:ext cx="3960635" cy="276999"/>
              </a:xfrm>
              <a:prstGeom prst="rect">
                <a:avLst/>
              </a:prstGeom>
              <a:blipFill>
                <a:blip r:embed="rId9"/>
                <a:stretch>
                  <a:fillRect b="-13043"/>
                </a:stretch>
              </a:blipFill>
            </p:spPr>
            <p:txBody>
              <a:bodyPr/>
              <a:lstStyle/>
              <a:p>
                <a:r>
                  <a:rPr lang="zh-CN" altLang="en-US">
                    <a:noFill/>
                  </a:rPr>
                  <a:t> </a:t>
                </a:r>
              </a:p>
            </p:txBody>
          </p:sp>
        </mc:Fallback>
      </mc:AlternateContent>
      <p:sp>
        <p:nvSpPr>
          <p:cNvPr id="141" name="矩形 140">
            <a:extLst>
              <a:ext uri="{FF2B5EF4-FFF2-40B4-BE49-F238E27FC236}">
                <a16:creationId xmlns:a16="http://schemas.microsoft.com/office/drawing/2014/main" xmlns="" id="{C3A87207-CD84-1A44-9BD4-46896B35ED4F}"/>
              </a:ext>
            </a:extLst>
          </p:cNvPr>
          <p:cNvSpPr/>
          <p:nvPr/>
        </p:nvSpPr>
        <p:spPr>
          <a:xfrm rot="16200000">
            <a:off x="945620" y="3707142"/>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142" name="矩形 141">
            <a:extLst>
              <a:ext uri="{FF2B5EF4-FFF2-40B4-BE49-F238E27FC236}">
                <a16:creationId xmlns:a16="http://schemas.microsoft.com/office/drawing/2014/main" xmlns="" id="{29C4795F-6093-454D-90F4-26C2659ECEB4}"/>
              </a:ext>
            </a:extLst>
          </p:cNvPr>
          <p:cNvSpPr/>
          <p:nvPr/>
        </p:nvSpPr>
        <p:spPr>
          <a:xfrm rot="16200000">
            <a:off x="906721" y="4557191"/>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143" name="椭圆 142">
            <a:extLst>
              <a:ext uri="{FF2B5EF4-FFF2-40B4-BE49-F238E27FC236}">
                <a16:creationId xmlns:a16="http://schemas.microsoft.com/office/drawing/2014/main" xmlns="" id="{E0A47135-7AFB-064E-8156-A18846A58717}"/>
              </a:ext>
            </a:extLst>
          </p:cNvPr>
          <p:cNvSpPr/>
          <p:nvPr/>
        </p:nvSpPr>
        <p:spPr>
          <a:xfrm>
            <a:off x="4085182" y="5044647"/>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44" name="文本框 143">
            <a:extLst>
              <a:ext uri="{FF2B5EF4-FFF2-40B4-BE49-F238E27FC236}">
                <a16:creationId xmlns:a16="http://schemas.microsoft.com/office/drawing/2014/main" xmlns="" id="{B30AE747-650E-0348-8770-E3510568A02F}"/>
              </a:ext>
            </a:extLst>
          </p:cNvPr>
          <p:cNvSpPr txBox="1"/>
          <p:nvPr/>
        </p:nvSpPr>
        <p:spPr>
          <a:xfrm>
            <a:off x="3823307" y="4994504"/>
            <a:ext cx="335348" cy="253916"/>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10</a:t>
            </a:r>
            <a:endParaRPr kumimoji="1" lang="zh-CN" altLang="en-US" sz="1050" dirty="0">
              <a:solidFill>
                <a:srgbClr val="FF0000"/>
              </a:solidFill>
              <a:latin typeface="Helvetica" pitchFamily="2" charset="0"/>
              <a:ea typeface="DengXian" charset="-122"/>
              <a:cs typeface=""/>
            </a:endParaRPr>
          </a:p>
        </p:txBody>
      </p:sp>
      <p:sp>
        <p:nvSpPr>
          <p:cNvPr id="5" name="灯片编号占位符 4">
            <a:extLst>
              <a:ext uri="{FF2B5EF4-FFF2-40B4-BE49-F238E27FC236}">
                <a16:creationId xmlns:a16="http://schemas.microsoft.com/office/drawing/2014/main" xmlns="" id="{51EC2FB7-F6F3-4646-B5ED-7B05B834AA0F}"/>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50</a:t>
            </a:fld>
            <a:endParaRPr lang="en-US" dirty="0">
              <a:solidFill>
                <a:prstClr val="black">
                  <a:tint val="75000"/>
                </a:prstClr>
              </a:solidFill>
            </a:endParaRPr>
          </a:p>
        </p:txBody>
      </p:sp>
      <p:sp>
        <p:nvSpPr>
          <p:cNvPr id="146" name="文本框 145">
            <a:extLst>
              <a:ext uri="{FF2B5EF4-FFF2-40B4-BE49-F238E27FC236}">
                <a16:creationId xmlns:a16="http://schemas.microsoft.com/office/drawing/2014/main" xmlns="" id="{7C5DB799-99D0-504B-8CC3-4C2730EE42E8}"/>
              </a:ext>
            </a:extLst>
          </p:cNvPr>
          <p:cNvSpPr txBox="1"/>
          <p:nvPr/>
        </p:nvSpPr>
        <p:spPr>
          <a:xfrm>
            <a:off x="826024" y="23018"/>
            <a:ext cx="7875064" cy="646331"/>
          </a:xfrm>
          <a:prstGeom prst="rect">
            <a:avLst/>
          </a:prstGeom>
          <a:noFill/>
        </p:spPr>
        <p:txBody>
          <a:bodyPr wrap="square" rtlCol="0">
            <a:spAutoFit/>
          </a:bodyPr>
          <a:lstStyle/>
          <a:p>
            <a:pPr algn="ctr" fontAlgn="auto">
              <a:spcBef>
                <a:spcPts val="0"/>
              </a:spcBef>
              <a:spcAft>
                <a:spcPts val="0"/>
              </a:spcAft>
            </a:pPr>
            <a:r>
              <a:rPr kumimoji="1" lang="en-US" altLang="zh-CN" sz="1800" dirty="0">
                <a:solidFill>
                  <a:prstClr val="black"/>
                </a:solidFill>
                <a:latin typeface="Helvetica" pitchFamily="2" charset="0"/>
                <a:ea typeface="DengXian" charset="-122"/>
                <a:cs typeface=""/>
              </a:rPr>
              <a:t>Example of the Output of the Classifier: </a:t>
            </a:r>
            <a:r>
              <a:rPr kumimoji="1" lang="en-US" altLang="zh-CN" sz="1800" dirty="0" err="1">
                <a:solidFill>
                  <a:prstClr val="black"/>
                </a:solidFill>
                <a:latin typeface="Helvetica" pitchFamily="2" charset="0"/>
                <a:ea typeface="DengXian" charset="-122"/>
                <a:cs typeface=""/>
              </a:rPr>
              <a:t>GenoDock</a:t>
            </a:r>
            <a:r>
              <a:rPr kumimoji="1" lang="en-US" altLang="zh-CN" sz="1800" dirty="0">
                <a:solidFill>
                  <a:prstClr val="black"/>
                </a:solidFill>
                <a:latin typeface="Helvetica" pitchFamily="2" charset="0"/>
                <a:ea typeface="DengXian" charset="-122"/>
                <a:cs typeface=""/>
              </a:rPr>
              <a:t> Helps Characterize Known &amp; Unknown SNVs that Disrupt Protein-Ligand Binding</a:t>
            </a:r>
            <a:endParaRPr kumimoji="1" lang="zh-CN" altLang="en-US" sz="1800" dirty="0">
              <a:solidFill>
                <a:prstClr val="black"/>
              </a:solidFill>
              <a:latin typeface="Helvetica" pitchFamily="2" charset="0"/>
              <a:ea typeface="DengXian" charset="-122"/>
              <a:cs typeface=""/>
            </a:endParaRPr>
          </a:p>
        </p:txBody>
      </p:sp>
      <p:sp>
        <p:nvSpPr>
          <p:cNvPr id="145"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1026251" y="6347646"/>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8635895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0" y="0"/>
            <a:ext cx="9143999" cy="503583"/>
          </a:xfrm>
        </p:spPr>
        <p:txBody>
          <a:bodyPr>
            <a:normAutofit/>
          </a:bodyPr>
          <a:lstStyle/>
          <a:p>
            <a:r>
              <a:rPr lang="en-US"/>
              <a:t>Gini Distance for Relative Feature Importance in 4 Models</a:t>
            </a:r>
            <a:endParaRPr lang="en-US" dirty="0"/>
          </a:p>
        </p:txBody>
      </p:sp>
      <p:sp>
        <p:nvSpPr>
          <p:cNvPr id="16" name="页脚占位符 3">
            <a:extLst>
              <a:ext uri="{FF2B5EF4-FFF2-40B4-BE49-F238E27FC236}">
                <a16:creationId xmlns:a16="http://schemas.microsoft.com/office/drawing/2014/main" xmlns="" id="{6757E5B7-4B2E-CB49-A971-081A7338C36D}"/>
              </a:ext>
            </a:extLst>
          </p:cNvPr>
          <p:cNvSpPr txBox="1">
            <a:spLocks/>
          </p:cNvSpPr>
          <p:nvPr/>
        </p:nvSpPr>
        <p:spPr>
          <a:xfrm rot="16200000">
            <a:off x="6964810" y="990753"/>
            <a:ext cx="4114800" cy="337089"/>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a:lstStyle>
          <a:p>
            <a:r>
              <a:rPr lang="en-US">
                <a:solidFill>
                  <a:prstClr val="black">
                    <a:tint val="75000"/>
                  </a:prstClr>
                </a:solidFill>
              </a:rPr>
              <a:t>Wang et al. Structure, 2019</a:t>
            </a:r>
            <a:endParaRPr lang="en-US" dirty="0">
              <a:solidFill>
                <a:prstClr val="black">
                  <a:tint val="75000"/>
                </a:prstClr>
              </a:solidFill>
            </a:endParaRPr>
          </a:p>
        </p:txBody>
      </p:sp>
      <p:grpSp>
        <p:nvGrpSpPr>
          <p:cNvPr id="6" name="组合 1">
            <a:extLst>
              <a:ext uri="{FF2B5EF4-FFF2-40B4-BE49-F238E27FC236}">
                <a16:creationId xmlns:a16="http://schemas.microsoft.com/office/drawing/2014/main" xmlns="" id="{9434E296-B72C-914D-B4D0-4BD0D69CDF39}"/>
              </a:ext>
            </a:extLst>
          </p:cNvPr>
          <p:cNvGrpSpPr/>
          <p:nvPr/>
        </p:nvGrpSpPr>
        <p:grpSpPr>
          <a:xfrm>
            <a:off x="1081453" y="1639042"/>
            <a:ext cx="7346081" cy="4148645"/>
            <a:chOff x="272729" y="296872"/>
            <a:chExt cx="10963983" cy="6277044"/>
          </a:xfrm>
        </p:grpSpPr>
        <p:pic>
          <p:nvPicPr>
            <p:cNvPr id="7" name="图片 6">
              <a:extLst>
                <a:ext uri="{FF2B5EF4-FFF2-40B4-BE49-F238E27FC236}">
                  <a16:creationId xmlns:a16="http://schemas.microsoft.com/office/drawing/2014/main" xmlns="" id="{9A721E7D-1CC0-C54C-8CBB-FF91F5422407}"/>
                </a:ext>
              </a:extLst>
            </p:cNvPr>
            <p:cNvPicPr>
              <a:picLocks noChangeAspect="1"/>
            </p:cNvPicPr>
            <p:nvPr/>
          </p:nvPicPr>
          <p:blipFill>
            <a:blip r:embed="rId2"/>
            <a:stretch>
              <a:fillRect/>
            </a:stretch>
          </p:blipFill>
          <p:spPr>
            <a:xfrm>
              <a:off x="658130" y="330283"/>
              <a:ext cx="5113374" cy="3162717"/>
            </a:xfrm>
            <a:prstGeom prst="rect">
              <a:avLst/>
            </a:prstGeom>
          </p:spPr>
        </p:pic>
        <p:pic>
          <p:nvPicPr>
            <p:cNvPr id="8" name="图片 8">
              <a:extLst>
                <a:ext uri="{FF2B5EF4-FFF2-40B4-BE49-F238E27FC236}">
                  <a16:creationId xmlns:a16="http://schemas.microsoft.com/office/drawing/2014/main" xmlns="" id="{D492FBF6-728E-8341-BED6-C98500A209EE}"/>
                </a:ext>
              </a:extLst>
            </p:cNvPr>
            <p:cNvPicPr>
              <a:picLocks noChangeAspect="1"/>
            </p:cNvPicPr>
            <p:nvPr/>
          </p:nvPicPr>
          <p:blipFill>
            <a:blip r:embed="rId3"/>
            <a:stretch>
              <a:fillRect/>
            </a:stretch>
          </p:blipFill>
          <p:spPr>
            <a:xfrm>
              <a:off x="5838927" y="379142"/>
              <a:ext cx="5397785" cy="3076294"/>
            </a:xfrm>
            <a:prstGeom prst="rect">
              <a:avLst/>
            </a:prstGeom>
          </p:spPr>
        </p:pic>
        <p:pic>
          <p:nvPicPr>
            <p:cNvPr id="9" name="图片 15">
              <a:extLst>
                <a:ext uri="{FF2B5EF4-FFF2-40B4-BE49-F238E27FC236}">
                  <a16:creationId xmlns:a16="http://schemas.microsoft.com/office/drawing/2014/main" xmlns="" id="{727E5577-99FD-124D-8515-630711D425AF}"/>
                </a:ext>
              </a:extLst>
            </p:cNvPr>
            <p:cNvPicPr>
              <a:picLocks noChangeAspect="1"/>
            </p:cNvPicPr>
            <p:nvPr/>
          </p:nvPicPr>
          <p:blipFill>
            <a:blip r:embed="rId4"/>
            <a:stretch>
              <a:fillRect/>
            </a:stretch>
          </p:blipFill>
          <p:spPr>
            <a:xfrm>
              <a:off x="5838927" y="3552971"/>
              <a:ext cx="5397785" cy="3019866"/>
            </a:xfrm>
            <a:prstGeom prst="rect">
              <a:avLst/>
            </a:prstGeom>
          </p:spPr>
        </p:pic>
        <p:pic>
          <p:nvPicPr>
            <p:cNvPr id="10" name="图片 17">
              <a:extLst>
                <a:ext uri="{FF2B5EF4-FFF2-40B4-BE49-F238E27FC236}">
                  <a16:creationId xmlns:a16="http://schemas.microsoft.com/office/drawing/2014/main" xmlns="" id="{E903442F-7573-8F49-AFD4-A4134680AE63}"/>
                </a:ext>
              </a:extLst>
            </p:cNvPr>
            <p:cNvPicPr>
              <a:picLocks noChangeAspect="1"/>
            </p:cNvPicPr>
            <p:nvPr/>
          </p:nvPicPr>
          <p:blipFill>
            <a:blip r:embed="rId5"/>
            <a:stretch>
              <a:fillRect/>
            </a:stretch>
          </p:blipFill>
          <p:spPr>
            <a:xfrm>
              <a:off x="278780" y="3554050"/>
              <a:ext cx="5492724" cy="3019866"/>
            </a:xfrm>
            <a:prstGeom prst="rect">
              <a:avLst/>
            </a:prstGeom>
          </p:spPr>
        </p:pic>
        <p:sp>
          <p:nvSpPr>
            <p:cNvPr id="11" name="文本框 18">
              <a:extLst>
                <a:ext uri="{FF2B5EF4-FFF2-40B4-BE49-F238E27FC236}">
                  <a16:creationId xmlns:a16="http://schemas.microsoft.com/office/drawing/2014/main" xmlns="" id="{347C1868-0149-7646-92BC-AE5B26053FB5}"/>
                </a:ext>
              </a:extLst>
            </p:cNvPr>
            <p:cNvSpPr txBox="1"/>
            <p:nvPr/>
          </p:nvSpPr>
          <p:spPr>
            <a:xfrm>
              <a:off x="3214817" y="708103"/>
              <a:ext cx="1278060" cy="454034"/>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Only</a:t>
              </a:r>
              <a:endParaRPr kumimoji="1" lang="zh-CN" altLang="en-US" sz="1350" dirty="0">
                <a:solidFill>
                  <a:prstClr val="black"/>
                </a:solidFill>
                <a:latin typeface="Calibri" panose="020F0502020204030204"/>
                <a:ea typeface="DengXian" charset="-122"/>
                <a:cs typeface=""/>
              </a:endParaRPr>
            </a:p>
          </p:txBody>
        </p:sp>
        <p:sp>
          <p:nvSpPr>
            <p:cNvPr id="12" name="矩形 19">
              <a:extLst>
                <a:ext uri="{FF2B5EF4-FFF2-40B4-BE49-F238E27FC236}">
                  <a16:creationId xmlns:a16="http://schemas.microsoft.com/office/drawing/2014/main" xmlns="" id="{1DA76F2E-91A3-7D45-ABEB-F1F75199E7A1}"/>
                </a:ext>
              </a:extLst>
            </p:cNvPr>
            <p:cNvSpPr/>
            <p:nvPr/>
          </p:nvSpPr>
          <p:spPr>
            <a:xfrm>
              <a:off x="9056093" y="708103"/>
              <a:ext cx="146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PDB</a:t>
              </a:r>
              <a:endParaRPr kumimoji="1" lang="zh-CN" altLang="en-US" sz="1350" dirty="0">
                <a:solidFill>
                  <a:prstClr val="black"/>
                </a:solidFill>
                <a:latin typeface="Calibri" panose="020F0502020204030204"/>
                <a:ea typeface="DengXian" charset="-122"/>
                <a:cs typeface=""/>
              </a:endParaRPr>
            </a:p>
          </p:txBody>
        </p:sp>
        <p:sp>
          <p:nvSpPr>
            <p:cNvPr id="14" name="矩形 20">
              <a:extLst>
                <a:ext uri="{FF2B5EF4-FFF2-40B4-BE49-F238E27FC236}">
                  <a16:creationId xmlns:a16="http://schemas.microsoft.com/office/drawing/2014/main" xmlns="" id="{3406D5FB-93DA-5A4D-B7D6-75292FF063BF}"/>
                </a:ext>
              </a:extLst>
            </p:cNvPr>
            <p:cNvSpPr/>
            <p:nvPr/>
          </p:nvSpPr>
          <p:spPr>
            <a:xfrm>
              <a:off x="3335042" y="3729412"/>
              <a:ext cx="1718658"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Ligand</a:t>
              </a:r>
              <a:endParaRPr kumimoji="1" lang="zh-CN" altLang="en-US" sz="1350" dirty="0">
                <a:solidFill>
                  <a:prstClr val="black"/>
                </a:solidFill>
                <a:latin typeface="Calibri" panose="020F0502020204030204"/>
                <a:ea typeface="DengXian" charset="-122"/>
                <a:cs typeface=""/>
              </a:endParaRPr>
            </a:p>
          </p:txBody>
        </p:sp>
        <p:sp>
          <p:nvSpPr>
            <p:cNvPr id="17" name="矩形 21">
              <a:extLst>
                <a:ext uri="{FF2B5EF4-FFF2-40B4-BE49-F238E27FC236}">
                  <a16:creationId xmlns:a16="http://schemas.microsoft.com/office/drawing/2014/main" xmlns="" id="{693239C5-F3D2-F842-919B-81D2C6562986}"/>
                </a:ext>
              </a:extLst>
            </p:cNvPr>
            <p:cNvSpPr/>
            <p:nvPr/>
          </p:nvSpPr>
          <p:spPr>
            <a:xfrm>
              <a:off x="8060628" y="3729412"/>
              <a:ext cx="2407690"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PDB</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Ligand</a:t>
              </a:r>
              <a:endParaRPr kumimoji="1" lang="zh-CN" altLang="en-US" sz="1350" dirty="0">
                <a:solidFill>
                  <a:prstClr val="black"/>
                </a:solidFill>
                <a:latin typeface="Calibri" panose="020F0502020204030204"/>
                <a:ea typeface="DengXian" charset="-122"/>
                <a:cs typeface=""/>
              </a:endParaRPr>
            </a:p>
          </p:txBody>
        </p:sp>
        <p:sp>
          <p:nvSpPr>
            <p:cNvPr id="18" name="矩形 11">
              <a:extLst>
                <a:ext uri="{FF2B5EF4-FFF2-40B4-BE49-F238E27FC236}">
                  <a16:creationId xmlns:a16="http://schemas.microsoft.com/office/drawing/2014/main" xmlns="" id="{98D1E9E9-0B02-2C4E-B3B6-2F32BD777944}"/>
                </a:ext>
              </a:extLst>
            </p:cNvPr>
            <p:cNvSpPr/>
            <p:nvPr/>
          </p:nvSpPr>
          <p:spPr>
            <a:xfrm>
              <a:off x="2519124" y="3332354"/>
              <a:ext cx="1985850" cy="2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00" dirty="0">
                  <a:solidFill>
                    <a:prstClr val="black"/>
                  </a:solidFill>
                </a:rPr>
                <a:t>feature</a:t>
              </a:r>
              <a:r>
                <a:rPr kumimoji="1" lang="zh-CN" altLang="en-US" sz="1000" dirty="0">
                  <a:solidFill>
                    <a:prstClr val="black"/>
                  </a:solidFill>
                </a:rPr>
                <a:t> </a:t>
              </a:r>
              <a:r>
                <a:rPr kumimoji="1" lang="en-US" altLang="zh-CN" sz="1000" dirty="0">
                  <a:solidFill>
                    <a:prstClr val="black"/>
                  </a:solidFill>
                </a:rPr>
                <a:t>importance</a:t>
              </a:r>
              <a:endParaRPr kumimoji="1" lang="zh-CN" altLang="en-US" sz="1000" dirty="0">
                <a:solidFill>
                  <a:prstClr val="black"/>
                </a:solidFill>
              </a:endParaRPr>
            </a:p>
          </p:txBody>
        </p:sp>
        <p:sp>
          <p:nvSpPr>
            <p:cNvPr id="19" name="矩形 14">
              <a:extLst>
                <a:ext uri="{FF2B5EF4-FFF2-40B4-BE49-F238E27FC236}">
                  <a16:creationId xmlns:a16="http://schemas.microsoft.com/office/drawing/2014/main" xmlns="" id="{55959993-5EE4-3D47-AD91-9DE4D12FA118}"/>
                </a:ext>
              </a:extLst>
            </p:cNvPr>
            <p:cNvSpPr/>
            <p:nvPr/>
          </p:nvSpPr>
          <p:spPr>
            <a:xfrm rot="16200000">
              <a:off x="5461973" y="1741504"/>
              <a:ext cx="997748"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black"/>
                  </a:solidFill>
                </a:rPr>
                <a:t>features</a:t>
              </a:r>
              <a:endParaRPr kumimoji="1" lang="zh-CN" altLang="en-US" sz="900" dirty="0">
                <a:solidFill>
                  <a:prstClr val="black"/>
                </a:solidFill>
              </a:endParaRPr>
            </a:p>
          </p:txBody>
        </p:sp>
        <p:sp>
          <p:nvSpPr>
            <p:cNvPr id="20" name="矩形 16">
              <a:extLst>
                <a:ext uri="{FF2B5EF4-FFF2-40B4-BE49-F238E27FC236}">
                  <a16:creationId xmlns:a16="http://schemas.microsoft.com/office/drawing/2014/main" xmlns="" id="{7370A87F-3113-C440-8DD6-1DEEC2EFE1D8}"/>
                </a:ext>
              </a:extLst>
            </p:cNvPr>
            <p:cNvSpPr/>
            <p:nvPr/>
          </p:nvSpPr>
          <p:spPr>
            <a:xfrm rot="16200000">
              <a:off x="5428788" y="4698308"/>
              <a:ext cx="10641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black"/>
                  </a:solidFill>
                </a:rPr>
                <a:t>features</a:t>
              </a:r>
              <a:endParaRPr kumimoji="1" lang="zh-CN" altLang="en-US" sz="900" dirty="0">
                <a:solidFill>
                  <a:prstClr val="black"/>
                </a:solidFill>
              </a:endParaRPr>
            </a:p>
          </p:txBody>
        </p:sp>
        <p:sp>
          <p:nvSpPr>
            <p:cNvPr id="21" name="矩形 22">
              <a:extLst>
                <a:ext uri="{FF2B5EF4-FFF2-40B4-BE49-F238E27FC236}">
                  <a16:creationId xmlns:a16="http://schemas.microsoft.com/office/drawing/2014/main" xmlns="" id="{A64CFD4E-4977-D042-BB20-B2AA765D079E}"/>
                </a:ext>
              </a:extLst>
            </p:cNvPr>
            <p:cNvSpPr/>
            <p:nvPr/>
          </p:nvSpPr>
          <p:spPr>
            <a:xfrm rot="16200000">
              <a:off x="-98174" y="1741504"/>
              <a:ext cx="997748"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black"/>
                  </a:solidFill>
                </a:rPr>
                <a:t>features</a:t>
              </a:r>
              <a:endParaRPr kumimoji="1" lang="zh-CN" altLang="en-US" sz="900" dirty="0">
                <a:solidFill>
                  <a:prstClr val="black"/>
                </a:solidFill>
              </a:endParaRPr>
            </a:p>
          </p:txBody>
        </p:sp>
        <p:sp>
          <p:nvSpPr>
            <p:cNvPr id="22" name="矩形 23">
              <a:extLst>
                <a:ext uri="{FF2B5EF4-FFF2-40B4-BE49-F238E27FC236}">
                  <a16:creationId xmlns:a16="http://schemas.microsoft.com/office/drawing/2014/main" xmlns="" id="{0B308672-3C82-EB41-B532-5F633707AE8C}"/>
                </a:ext>
              </a:extLst>
            </p:cNvPr>
            <p:cNvSpPr/>
            <p:nvPr/>
          </p:nvSpPr>
          <p:spPr>
            <a:xfrm rot="16200000">
              <a:off x="-99810" y="4729858"/>
              <a:ext cx="10010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black"/>
                  </a:solidFill>
                </a:rPr>
                <a:t>features</a:t>
              </a:r>
              <a:endParaRPr kumimoji="1" lang="zh-CN" altLang="en-US" sz="900" dirty="0">
                <a:solidFill>
                  <a:prstClr val="black"/>
                </a:solidFill>
              </a:endParaRPr>
            </a:p>
          </p:txBody>
        </p:sp>
        <p:sp>
          <p:nvSpPr>
            <p:cNvPr id="23" name="矩形 24">
              <a:extLst>
                <a:ext uri="{FF2B5EF4-FFF2-40B4-BE49-F238E27FC236}">
                  <a16:creationId xmlns:a16="http://schemas.microsoft.com/office/drawing/2014/main" xmlns="" id="{4A4F881E-330B-D84B-ADD6-DAA8D767B725}"/>
                </a:ext>
              </a:extLst>
            </p:cNvPr>
            <p:cNvSpPr/>
            <p:nvPr/>
          </p:nvSpPr>
          <p:spPr>
            <a:xfrm rot="16200000">
              <a:off x="331414" y="1828063"/>
              <a:ext cx="707136"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050" dirty="0">
                <a:solidFill>
                  <a:prstClr val="black"/>
                </a:solidFill>
              </a:endParaRPr>
            </a:p>
          </p:txBody>
        </p:sp>
        <p:sp>
          <p:nvSpPr>
            <p:cNvPr id="24" name="矩形 25">
              <a:extLst>
                <a:ext uri="{FF2B5EF4-FFF2-40B4-BE49-F238E27FC236}">
                  <a16:creationId xmlns:a16="http://schemas.microsoft.com/office/drawing/2014/main" xmlns="" id="{CB23AC39-01D2-6248-A5BF-EF42E81D4AFC}"/>
                </a:ext>
              </a:extLst>
            </p:cNvPr>
            <p:cNvSpPr/>
            <p:nvPr/>
          </p:nvSpPr>
          <p:spPr>
            <a:xfrm>
              <a:off x="2568032" y="296872"/>
              <a:ext cx="1936942" cy="21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black"/>
                  </a:solidFill>
                </a:rPr>
                <a:t>Mean</a:t>
              </a:r>
              <a:r>
                <a:rPr kumimoji="1" lang="zh-CN" altLang="en-US" sz="900" dirty="0">
                  <a:solidFill>
                    <a:prstClr val="black"/>
                  </a:solidFill>
                </a:rPr>
                <a:t> </a:t>
              </a:r>
              <a:r>
                <a:rPr kumimoji="1" lang="en-US" altLang="zh-CN" sz="900" dirty="0">
                  <a:solidFill>
                    <a:prstClr val="black"/>
                  </a:solidFill>
                </a:rPr>
                <a:t>Decrease</a:t>
              </a:r>
              <a:r>
                <a:rPr kumimoji="1" lang="zh-CN" altLang="en-US" sz="900" dirty="0">
                  <a:solidFill>
                    <a:prstClr val="black"/>
                  </a:solidFill>
                </a:rPr>
                <a:t> </a:t>
              </a:r>
              <a:r>
                <a:rPr kumimoji="1" lang="en-US" altLang="zh-CN" sz="900" dirty="0">
                  <a:solidFill>
                    <a:prstClr val="black"/>
                  </a:solidFill>
                </a:rPr>
                <a:t>Gini</a:t>
              </a:r>
              <a:endParaRPr kumimoji="1" lang="zh-CN" altLang="en-US" sz="900" dirty="0">
                <a:solidFill>
                  <a:prstClr val="black"/>
                </a:solidFill>
              </a:endParaRPr>
            </a:p>
          </p:txBody>
        </p:sp>
        <p:sp>
          <p:nvSpPr>
            <p:cNvPr id="25" name="矩形 29">
              <a:extLst>
                <a:ext uri="{FF2B5EF4-FFF2-40B4-BE49-F238E27FC236}">
                  <a16:creationId xmlns:a16="http://schemas.microsoft.com/office/drawing/2014/main" xmlns="" id="{560067AD-9E0A-4F47-829F-91352CD28D83}"/>
                </a:ext>
              </a:extLst>
            </p:cNvPr>
            <p:cNvSpPr/>
            <p:nvPr/>
          </p:nvSpPr>
          <p:spPr>
            <a:xfrm>
              <a:off x="5843759" y="498003"/>
              <a:ext cx="57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(b)</a:t>
              </a:r>
              <a:endParaRPr kumimoji="1" lang="zh-CN" altLang="en-US" sz="1350" dirty="0">
                <a:solidFill>
                  <a:prstClr val="black"/>
                </a:solidFill>
                <a:latin typeface="Calibri" panose="020F0502020204030204"/>
                <a:ea typeface="DengXian" charset="-122"/>
                <a:cs typeface=""/>
              </a:endParaRPr>
            </a:p>
          </p:txBody>
        </p:sp>
        <p:sp>
          <p:nvSpPr>
            <p:cNvPr id="26" name="矩形 30">
              <a:extLst>
                <a:ext uri="{FF2B5EF4-FFF2-40B4-BE49-F238E27FC236}">
                  <a16:creationId xmlns:a16="http://schemas.microsoft.com/office/drawing/2014/main" xmlns="" id="{69AF26D3-E939-F543-9B96-FF32A8054122}"/>
                </a:ext>
              </a:extLst>
            </p:cNvPr>
            <p:cNvSpPr/>
            <p:nvPr/>
          </p:nvSpPr>
          <p:spPr>
            <a:xfrm>
              <a:off x="282653" y="379142"/>
              <a:ext cx="565103"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(a)</a:t>
              </a:r>
              <a:endParaRPr kumimoji="1" lang="zh-CN" altLang="en-US" sz="1350" dirty="0">
                <a:solidFill>
                  <a:prstClr val="black"/>
                </a:solidFill>
                <a:latin typeface="Calibri" panose="020F0502020204030204"/>
                <a:ea typeface="DengXian" charset="-122"/>
                <a:cs typeface=""/>
              </a:endParaRPr>
            </a:p>
          </p:txBody>
        </p:sp>
        <p:sp>
          <p:nvSpPr>
            <p:cNvPr id="27" name="矩形 32">
              <a:extLst>
                <a:ext uri="{FF2B5EF4-FFF2-40B4-BE49-F238E27FC236}">
                  <a16:creationId xmlns:a16="http://schemas.microsoft.com/office/drawing/2014/main" xmlns="" id="{44705007-2A46-E249-8CF8-24BE86B0D0B6}"/>
                </a:ext>
              </a:extLst>
            </p:cNvPr>
            <p:cNvSpPr/>
            <p:nvPr/>
          </p:nvSpPr>
          <p:spPr>
            <a:xfrm>
              <a:off x="272729" y="3711285"/>
              <a:ext cx="545963"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(c)</a:t>
              </a:r>
              <a:endParaRPr kumimoji="1" lang="zh-CN" altLang="en-US" sz="1350" dirty="0">
                <a:solidFill>
                  <a:prstClr val="black"/>
                </a:solidFill>
                <a:latin typeface="Calibri" panose="020F0502020204030204"/>
                <a:ea typeface="DengXian" charset="-122"/>
                <a:cs typeface=""/>
              </a:endParaRPr>
            </a:p>
          </p:txBody>
        </p:sp>
        <p:sp>
          <p:nvSpPr>
            <p:cNvPr id="28" name="矩形 33">
              <a:extLst>
                <a:ext uri="{FF2B5EF4-FFF2-40B4-BE49-F238E27FC236}">
                  <a16:creationId xmlns:a16="http://schemas.microsoft.com/office/drawing/2014/main" xmlns="" id="{7ED1EB26-BB1E-9444-9484-0CA32176906D}"/>
                </a:ext>
              </a:extLst>
            </p:cNvPr>
            <p:cNvSpPr/>
            <p:nvPr/>
          </p:nvSpPr>
          <p:spPr>
            <a:xfrm>
              <a:off x="5843759" y="3711285"/>
              <a:ext cx="57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(d)</a:t>
              </a:r>
              <a:endParaRPr kumimoji="1" lang="zh-CN" altLang="en-US" sz="1350" dirty="0">
                <a:solidFill>
                  <a:prstClr val="black"/>
                </a:solidFill>
                <a:latin typeface="Calibri" panose="020F0502020204030204"/>
                <a:ea typeface="DengXian" charset="-122"/>
                <a:cs typeface=""/>
              </a:endParaRPr>
            </a:p>
          </p:txBody>
        </p:sp>
      </p:grpSp>
      <p:sp>
        <p:nvSpPr>
          <p:cNvPr id="29" name="矩形 2">
            <a:extLst>
              <a:ext uri="{FF2B5EF4-FFF2-40B4-BE49-F238E27FC236}">
                <a16:creationId xmlns:a16="http://schemas.microsoft.com/office/drawing/2014/main" xmlns="" id="{F1B0DE79-AAD6-9E43-B8F3-8E9A632E5239}"/>
              </a:ext>
            </a:extLst>
          </p:cNvPr>
          <p:cNvSpPr/>
          <p:nvPr/>
        </p:nvSpPr>
        <p:spPr>
          <a:xfrm>
            <a:off x="2894381" y="3831207"/>
            <a:ext cx="776470" cy="64932"/>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0" name="矩形 39">
            <a:extLst>
              <a:ext uri="{FF2B5EF4-FFF2-40B4-BE49-F238E27FC236}">
                <a16:creationId xmlns:a16="http://schemas.microsoft.com/office/drawing/2014/main" xmlns="" id="{F82BDA8D-54C8-B74C-A925-5499D841E46A}"/>
              </a:ext>
            </a:extLst>
          </p:cNvPr>
          <p:cNvSpPr/>
          <p:nvPr/>
        </p:nvSpPr>
        <p:spPr>
          <a:xfrm>
            <a:off x="2852812" y="5682056"/>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1" name="矩形 40">
            <a:extLst>
              <a:ext uri="{FF2B5EF4-FFF2-40B4-BE49-F238E27FC236}">
                <a16:creationId xmlns:a16="http://schemas.microsoft.com/office/drawing/2014/main" xmlns="" id="{25D6BB5D-866A-4D44-B509-636496C6A2F5}"/>
              </a:ext>
            </a:extLst>
          </p:cNvPr>
          <p:cNvSpPr/>
          <p:nvPr/>
        </p:nvSpPr>
        <p:spPr>
          <a:xfrm>
            <a:off x="6619224" y="1682101"/>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2" name="矩形 41">
            <a:extLst>
              <a:ext uri="{FF2B5EF4-FFF2-40B4-BE49-F238E27FC236}">
                <a16:creationId xmlns:a16="http://schemas.microsoft.com/office/drawing/2014/main" xmlns="" id="{9239B844-15EF-A54D-AD2B-9FB0A2E59215}"/>
              </a:ext>
            </a:extLst>
          </p:cNvPr>
          <p:cNvSpPr/>
          <p:nvPr/>
        </p:nvSpPr>
        <p:spPr>
          <a:xfrm>
            <a:off x="6586308" y="3637796"/>
            <a:ext cx="891825" cy="27699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3" name="矩形 42">
            <a:extLst>
              <a:ext uri="{FF2B5EF4-FFF2-40B4-BE49-F238E27FC236}">
                <a16:creationId xmlns:a16="http://schemas.microsoft.com/office/drawing/2014/main" xmlns="" id="{C8D295EE-AEED-9C4A-8126-88C3473C8D6B}"/>
              </a:ext>
            </a:extLst>
          </p:cNvPr>
          <p:cNvSpPr/>
          <p:nvPr/>
        </p:nvSpPr>
        <p:spPr>
          <a:xfrm>
            <a:off x="6545454" y="5682055"/>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4" name="Right Brace 33"/>
          <p:cNvSpPr/>
          <p:nvPr/>
        </p:nvSpPr>
        <p:spPr>
          <a:xfrm>
            <a:off x="8240254" y="2779911"/>
            <a:ext cx="436369" cy="721534"/>
          </a:xfrm>
          <a:prstGeom prst="rightBrace">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ket 34"/>
          <p:cNvSpPr/>
          <p:nvPr/>
        </p:nvSpPr>
        <p:spPr>
          <a:xfrm>
            <a:off x="2442575" y="5114455"/>
            <a:ext cx="477579" cy="579541"/>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Block Arc 35"/>
          <p:cNvSpPr/>
          <p:nvPr/>
        </p:nvSpPr>
        <p:spPr>
          <a:xfrm rot="5400000">
            <a:off x="6117689" y="5194709"/>
            <a:ext cx="410316" cy="376489"/>
          </a:xfrm>
          <a:prstGeom prst="blockArc">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solidFill>
                <a:schemeClr val="tx1"/>
              </a:solidFill>
            </a:endParaRPr>
          </a:p>
        </p:txBody>
      </p:sp>
      <p:sp>
        <p:nvSpPr>
          <p:cNvPr id="3" name="TextBox 2"/>
          <p:cNvSpPr txBox="1"/>
          <p:nvPr/>
        </p:nvSpPr>
        <p:spPr>
          <a:xfrm>
            <a:off x="1060967" y="3127029"/>
            <a:ext cx="764953" cy="338554"/>
          </a:xfrm>
          <a:prstGeom prst="rect">
            <a:avLst/>
          </a:prstGeom>
          <a:solidFill>
            <a:schemeClr val="bg1"/>
          </a:solidFill>
        </p:spPr>
        <p:txBody>
          <a:bodyPr wrap="none" rtlCol="0">
            <a:spAutoFit/>
          </a:bodyPr>
          <a:lstStyle/>
          <a:p>
            <a:r>
              <a:rPr lang="en-US" sz="1600" dirty="0"/>
              <a:t>GERP</a:t>
            </a:r>
          </a:p>
        </p:txBody>
      </p:sp>
      <p:sp>
        <p:nvSpPr>
          <p:cNvPr id="37" name="TextBox 36"/>
          <p:cNvSpPr txBox="1"/>
          <p:nvPr/>
        </p:nvSpPr>
        <p:spPr>
          <a:xfrm>
            <a:off x="7624109" y="4879432"/>
            <a:ext cx="803425" cy="646331"/>
          </a:xfrm>
          <a:prstGeom prst="rect">
            <a:avLst/>
          </a:prstGeom>
          <a:noFill/>
        </p:spPr>
        <p:txBody>
          <a:bodyPr wrap="none" rtlCol="0">
            <a:spAutoFit/>
          </a:bodyPr>
          <a:lstStyle/>
          <a:p>
            <a:r>
              <a:rPr lang="en-US" dirty="0"/>
              <a:t>DIST to </a:t>
            </a:r>
          </a:p>
          <a:p>
            <a:r>
              <a:rPr lang="en-US" dirty="0"/>
              <a:t>Binding </a:t>
            </a:r>
          </a:p>
          <a:p>
            <a:r>
              <a:rPr lang="en-US" dirty="0"/>
              <a:t>Site</a:t>
            </a:r>
          </a:p>
        </p:txBody>
      </p:sp>
      <p:sp>
        <p:nvSpPr>
          <p:cNvPr id="38" name="TextBox 37"/>
          <p:cNvSpPr txBox="1"/>
          <p:nvPr/>
        </p:nvSpPr>
        <p:spPr>
          <a:xfrm>
            <a:off x="4923531" y="3196063"/>
            <a:ext cx="694626" cy="338554"/>
          </a:xfrm>
          <a:prstGeom prst="rect">
            <a:avLst/>
          </a:prstGeom>
          <a:solidFill>
            <a:schemeClr val="bg1"/>
          </a:solidFill>
        </p:spPr>
        <p:txBody>
          <a:bodyPr wrap="square" rtlCol="0">
            <a:spAutoFit/>
          </a:bodyPr>
          <a:lstStyle/>
          <a:p>
            <a:pPr algn="r"/>
            <a:r>
              <a:rPr lang="en-US" sz="1600" dirty="0" err="1"/>
              <a:t>dV</a:t>
            </a:r>
            <a:endParaRPr lang="en-US" sz="1600" dirty="0"/>
          </a:p>
        </p:txBody>
      </p:sp>
      <p:sp>
        <p:nvSpPr>
          <p:cNvPr id="39" name="TextBox 38"/>
          <p:cNvSpPr txBox="1"/>
          <p:nvPr/>
        </p:nvSpPr>
        <p:spPr>
          <a:xfrm>
            <a:off x="3569504" y="5249315"/>
            <a:ext cx="1129081" cy="307777"/>
          </a:xfrm>
          <a:prstGeom prst="rect">
            <a:avLst/>
          </a:prstGeom>
          <a:noFill/>
        </p:spPr>
        <p:txBody>
          <a:bodyPr wrap="square" rtlCol="0">
            <a:spAutoFit/>
          </a:bodyPr>
          <a:lstStyle/>
          <a:p>
            <a:pPr algn="r"/>
            <a:r>
              <a:rPr lang="en-US" sz="1400" dirty="0"/>
              <a:t>ASA(polar)</a:t>
            </a:r>
          </a:p>
        </p:txBody>
      </p:sp>
      <p:cxnSp>
        <p:nvCxnSpPr>
          <p:cNvPr id="5" name="Straight Connector 4"/>
          <p:cNvCxnSpPr/>
          <p:nvPr/>
        </p:nvCxnSpPr>
        <p:spPr bwMode="auto">
          <a:xfrm flipV="1">
            <a:off x="4597711" y="5473230"/>
            <a:ext cx="376581" cy="1"/>
          </a:xfrm>
          <a:prstGeom prst="line">
            <a:avLst/>
          </a:prstGeom>
          <a:noFill/>
          <a:ln w="12700" cap="flat" cmpd="sng" algn="ctr">
            <a:solidFill>
              <a:schemeClr val="tx1"/>
            </a:solidFill>
            <a:prstDash val="solid"/>
            <a:round/>
            <a:headEnd type="none" w="sm" len="sm"/>
            <a:tailEnd type="none" w="sm" len="sm"/>
          </a:ln>
          <a:effectLst/>
        </p:spPr>
      </p:cxnSp>
      <p:cxnSp>
        <p:nvCxnSpPr>
          <p:cNvPr id="40" name="Straight Connector 39"/>
          <p:cNvCxnSpPr/>
          <p:nvPr/>
        </p:nvCxnSpPr>
        <p:spPr bwMode="auto">
          <a:xfrm>
            <a:off x="2512194" y="5473230"/>
            <a:ext cx="1116247" cy="1"/>
          </a:xfrm>
          <a:prstGeom prst="line">
            <a:avLst/>
          </a:prstGeom>
          <a:noFill/>
          <a:ln w="1270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157866025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FCF2FE22-8B7A-2546-A716-ACC462EDFDAE}"/>
              </a:ext>
            </a:extLst>
          </p:cNvPr>
          <p:cNvGrpSpPr/>
          <p:nvPr/>
        </p:nvGrpSpPr>
        <p:grpSpPr>
          <a:xfrm>
            <a:off x="98972" y="1682842"/>
            <a:ext cx="7044485" cy="4039442"/>
            <a:chOff x="893728" y="418043"/>
            <a:chExt cx="9392647" cy="5385922"/>
          </a:xfrm>
        </p:grpSpPr>
        <p:grpSp>
          <p:nvGrpSpPr>
            <p:cNvPr id="20" name="组合 19">
              <a:extLst>
                <a:ext uri="{FF2B5EF4-FFF2-40B4-BE49-F238E27FC236}">
                  <a16:creationId xmlns:a16="http://schemas.microsoft.com/office/drawing/2014/main" xmlns="" id="{729F5CFB-E708-E245-888F-D7F21EE692CD}"/>
                </a:ext>
              </a:extLst>
            </p:cNvPr>
            <p:cNvGrpSpPr/>
            <p:nvPr/>
          </p:nvGrpSpPr>
          <p:grpSpPr>
            <a:xfrm>
              <a:off x="1335974" y="932213"/>
              <a:ext cx="8259288" cy="4623003"/>
              <a:chOff x="486888" y="18809"/>
              <a:chExt cx="11186556" cy="6801129"/>
            </a:xfrm>
          </p:grpSpPr>
          <p:pic>
            <p:nvPicPr>
              <p:cNvPr id="5" name="图片 4">
                <a:extLst>
                  <a:ext uri="{FF2B5EF4-FFF2-40B4-BE49-F238E27FC236}">
                    <a16:creationId xmlns:a16="http://schemas.microsoft.com/office/drawing/2014/main" xmlns="" id="{F58B3FCC-6C5F-BA4F-9828-7262215330BD}"/>
                  </a:ext>
                </a:extLst>
              </p:cNvPr>
              <p:cNvPicPr>
                <a:picLocks noChangeAspect="1"/>
              </p:cNvPicPr>
              <p:nvPr/>
            </p:nvPicPr>
            <p:blipFill>
              <a:blip r:embed="rId3"/>
              <a:stretch>
                <a:fillRect/>
              </a:stretch>
            </p:blipFill>
            <p:spPr>
              <a:xfrm>
                <a:off x="486888" y="18809"/>
                <a:ext cx="11186556" cy="6801129"/>
              </a:xfrm>
              <a:prstGeom prst="rect">
                <a:avLst/>
              </a:prstGeom>
            </p:spPr>
          </p:pic>
          <p:sp>
            <p:nvSpPr>
              <p:cNvPr id="6" name="椭圆 5">
                <a:extLst>
                  <a:ext uri="{FF2B5EF4-FFF2-40B4-BE49-F238E27FC236}">
                    <a16:creationId xmlns:a16="http://schemas.microsoft.com/office/drawing/2014/main" xmlns="" id="{0B7DE27C-C2B9-E645-B2CF-83F070753E50}"/>
                  </a:ext>
                </a:extLst>
              </p:cNvPr>
              <p:cNvSpPr/>
              <p:nvPr/>
            </p:nvSpPr>
            <p:spPr>
              <a:xfrm>
                <a:off x="2381002" y="849085"/>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 name="椭圆 7">
                <a:extLst>
                  <a:ext uri="{FF2B5EF4-FFF2-40B4-BE49-F238E27FC236}">
                    <a16:creationId xmlns:a16="http://schemas.microsoft.com/office/drawing/2014/main" xmlns="" id="{79A24FB8-CAAA-7B43-ACD2-395CF9D3B0CA}"/>
                  </a:ext>
                </a:extLst>
              </p:cNvPr>
              <p:cNvSpPr/>
              <p:nvPr/>
            </p:nvSpPr>
            <p:spPr>
              <a:xfrm>
                <a:off x="10149444" y="1302327"/>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0" name="椭圆 9">
                <a:extLst>
                  <a:ext uri="{FF2B5EF4-FFF2-40B4-BE49-F238E27FC236}">
                    <a16:creationId xmlns:a16="http://schemas.microsoft.com/office/drawing/2014/main" xmlns="" id="{D1ECD142-ECE0-9047-AFB8-1FF9FCA1AFB0}"/>
                  </a:ext>
                </a:extLst>
              </p:cNvPr>
              <p:cNvSpPr/>
              <p:nvPr/>
            </p:nvSpPr>
            <p:spPr>
              <a:xfrm>
                <a:off x="7570024" y="987630"/>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2" name="椭圆 11">
                <a:extLst>
                  <a:ext uri="{FF2B5EF4-FFF2-40B4-BE49-F238E27FC236}">
                    <a16:creationId xmlns:a16="http://schemas.microsoft.com/office/drawing/2014/main" xmlns="" id="{118B86C1-A981-894C-AF21-D65EDAFCA8FA}"/>
                  </a:ext>
                </a:extLst>
              </p:cNvPr>
              <p:cNvSpPr/>
              <p:nvPr/>
            </p:nvSpPr>
            <p:spPr>
              <a:xfrm>
                <a:off x="7570024" y="1221178"/>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3" name="椭圆 12">
                <a:extLst>
                  <a:ext uri="{FF2B5EF4-FFF2-40B4-BE49-F238E27FC236}">
                    <a16:creationId xmlns:a16="http://schemas.microsoft.com/office/drawing/2014/main" xmlns="" id="{5192BA0D-52E2-2B48-89E9-57A565D26425}"/>
                  </a:ext>
                </a:extLst>
              </p:cNvPr>
              <p:cNvSpPr/>
              <p:nvPr/>
            </p:nvSpPr>
            <p:spPr>
              <a:xfrm>
                <a:off x="10149444" y="1715984"/>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4" name="矩形 13">
                <a:extLst>
                  <a:ext uri="{FF2B5EF4-FFF2-40B4-BE49-F238E27FC236}">
                    <a16:creationId xmlns:a16="http://schemas.microsoft.com/office/drawing/2014/main" xmlns="" id="{159ABFCD-85B9-2046-A81E-D99E293444E6}"/>
                  </a:ext>
                </a:extLst>
              </p:cNvPr>
              <p:cNvSpPr/>
              <p:nvPr/>
            </p:nvSpPr>
            <p:spPr>
              <a:xfrm>
                <a:off x="2214748" y="1929740"/>
                <a:ext cx="914400" cy="181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5" name="矩形 14">
                <a:extLst>
                  <a:ext uri="{FF2B5EF4-FFF2-40B4-BE49-F238E27FC236}">
                    <a16:creationId xmlns:a16="http://schemas.microsoft.com/office/drawing/2014/main" xmlns="" id="{D6B40862-D4CA-B942-97F1-AD56F4019E91}"/>
                  </a:ext>
                </a:extLst>
              </p:cNvPr>
              <p:cNvSpPr/>
              <p:nvPr/>
            </p:nvSpPr>
            <p:spPr>
              <a:xfrm>
                <a:off x="4631376" y="1579418"/>
                <a:ext cx="914400" cy="216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 name="矩形 15">
                <a:extLst>
                  <a:ext uri="{FF2B5EF4-FFF2-40B4-BE49-F238E27FC236}">
                    <a16:creationId xmlns:a16="http://schemas.microsoft.com/office/drawing/2014/main" xmlns="" id="{54190AAB-E603-414F-9B07-2AE4CD83B493}"/>
                  </a:ext>
                </a:extLst>
              </p:cNvPr>
              <p:cNvSpPr/>
              <p:nvPr/>
            </p:nvSpPr>
            <p:spPr>
              <a:xfrm>
                <a:off x="7112824" y="1888168"/>
                <a:ext cx="914400" cy="564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8" name="矩形 17">
                <a:extLst>
                  <a:ext uri="{FF2B5EF4-FFF2-40B4-BE49-F238E27FC236}">
                    <a16:creationId xmlns:a16="http://schemas.microsoft.com/office/drawing/2014/main" xmlns="" id="{720F19F6-7284-9C4F-AA77-3ECF8448DFA2}"/>
                  </a:ext>
                </a:extLst>
              </p:cNvPr>
              <p:cNvSpPr/>
              <p:nvPr/>
            </p:nvSpPr>
            <p:spPr>
              <a:xfrm>
                <a:off x="2123704" y="1066799"/>
                <a:ext cx="459178" cy="22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 name="矩形 16">
                <a:extLst>
                  <a:ext uri="{FF2B5EF4-FFF2-40B4-BE49-F238E27FC236}">
                    <a16:creationId xmlns:a16="http://schemas.microsoft.com/office/drawing/2014/main" xmlns="" id="{DCE2FC5A-B532-674F-A398-3495745959BD}"/>
                  </a:ext>
                </a:extLst>
              </p:cNvPr>
              <p:cNvSpPr/>
              <p:nvPr/>
            </p:nvSpPr>
            <p:spPr>
              <a:xfrm>
                <a:off x="4587339" y="172193"/>
                <a:ext cx="914400" cy="73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 name="矩形 18">
                <a:extLst>
                  <a:ext uri="{FF2B5EF4-FFF2-40B4-BE49-F238E27FC236}">
                    <a16:creationId xmlns:a16="http://schemas.microsoft.com/office/drawing/2014/main" xmlns="" id="{80AE7E73-06DC-1E44-9013-86DEC6601D7B}"/>
                  </a:ext>
                </a:extLst>
              </p:cNvPr>
              <p:cNvSpPr/>
              <p:nvPr/>
            </p:nvSpPr>
            <p:spPr>
              <a:xfrm>
                <a:off x="4858987" y="1076697"/>
                <a:ext cx="459178" cy="14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 name="椭圆 8">
                <a:extLst>
                  <a:ext uri="{FF2B5EF4-FFF2-40B4-BE49-F238E27FC236}">
                    <a16:creationId xmlns:a16="http://schemas.microsoft.com/office/drawing/2014/main" xmlns="" id="{7816F6CC-4D13-554A-BE0A-F9B8A759E0C3}"/>
                  </a:ext>
                </a:extLst>
              </p:cNvPr>
              <p:cNvSpPr/>
              <p:nvPr/>
            </p:nvSpPr>
            <p:spPr>
              <a:xfrm>
                <a:off x="2381002" y="1149927"/>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7" name="椭圆 6">
                <a:extLst>
                  <a:ext uri="{FF2B5EF4-FFF2-40B4-BE49-F238E27FC236}">
                    <a16:creationId xmlns:a16="http://schemas.microsoft.com/office/drawing/2014/main" xmlns="" id="{C1CEC943-6F7C-AA4C-A8C6-8370F4142E76}"/>
                  </a:ext>
                </a:extLst>
              </p:cNvPr>
              <p:cNvSpPr/>
              <p:nvPr/>
            </p:nvSpPr>
            <p:spPr>
              <a:xfrm>
                <a:off x="4990605" y="906483"/>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1" name="椭圆 10">
                <a:extLst>
                  <a:ext uri="{FF2B5EF4-FFF2-40B4-BE49-F238E27FC236}">
                    <a16:creationId xmlns:a16="http://schemas.microsoft.com/office/drawing/2014/main" xmlns="" id="{C1BBD31B-CC87-EE44-805A-F05D53D2E390}"/>
                  </a:ext>
                </a:extLst>
              </p:cNvPr>
              <p:cNvSpPr/>
              <p:nvPr/>
            </p:nvSpPr>
            <p:spPr>
              <a:xfrm>
                <a:off x="4990605" y="1195449"/>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p:sp>
          <p:nvSpPr>
            <p:cNvPr id="22" name="矩形 21">
              <a:extLst>
                <a:ext uri="{FF2B5EF4-FFF2-40B4-BE49-F238E27FC236}">
                  <a16:creationId xmlns:a16="http://schemas.microsoft.com/office/drawing/2014/main" xmlns="" id="{6DDAE6E9-C37E-D843-928F-8EA400066835}"/>
                </a:ext>
              </a:extLst>
            </p:cNvPr>
            <p:cNvSpPr/>
            <p:nvPr/>
          </p:nvSpPr>
          <p:spPr>
            <a:xfrm>
              <a:off x="893728" y="2085852"/>
              <a:ext cx="675122" cy="2064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4" name="文本框 23">
              <a:extLst>
                <a:ext uri="{FF2B5EF4-FFF2-40B4-BE49-F238E27FC236}">
                  <a16:creationId xmlns:a16="http://schemas.microsoft.com/office/drawing/2014/main" xmlns="" id="{D2111A4C-FE8F-B24F-979E-64B6E75C537A}"/>
                </a:ext>
              </a:extLst>
            </p:cNvPr>
            <p:cNvSpPr txBox="1"/>
            <p:nvPr/>
          </p:nvSpPr>
          <p:spPr>
            <a:xfrm>
              <a:off x="9537293" y="1991033"/>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80%</a:t>
              </a:r>
              <a:endParaRPr kumimoji="1" lang="zh-CN" altLang="en-US" sz="750" dirty="0">
                <a:solidFill>
                  <a:prstClr val="black"/>
                </a:solidFill>
                <a:latin typeface="Calibri" panose="020F0502020204030204"/>
                <a:ea typeface="DengXian" charset="-122"/>
                <a:cs typeface=""/>
              </a:endParaRPr>
            </a:p>
          </p:txBody>
        </p:sp>
        <p:sp>
          <p:nvSpPr>
            <p:cNvPr id="25" name="矩形 24">
              <a:extLst>
                <a:ext uri="{FF2B5EF4-FFF2-40B4-BE49-F238E27FC236}">
                  <a16:creationId xmlns:a16="http://schemas.microsoft.com/office/drawing/2014/main" xmlns="" id="{0F2F9206-8121-F244-80EA-32FF3E70A3AD}"/>
                </a:ext>
              </a:extLst>
            </p:cNvPr>
            <p:cNvSpPr/>
            <p:nvPr/>
          </p:nvSpPr>
          <p:spPr>
            <a:xfrm>
              <a:off x="9502027" y="1281062"/>
              <a:ext cx="532624" cy="276999"/>
            </a:xfrm>
            <a:prstGeom prst="rect">
              <a:avLst/>
            </a:prstGeom>
          </p:spPr>
          <p:txBody>
            <a:bodyPr wrap="none">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100%</a:t>
              </a:r>
              <a:endParaRPr kumimoji="1" lang="zh-CN" altLang="en-US" sz="750" dirty="0">
                <a:solidFill>
                  <a:prstClr val="black"/>
                </a:solidFill>
                <a:latin typeface="Calibri" panose="020F0502020204030204"/>
                <a:ea typeface="DengXian" charset="-122"/>
                <a:cs typeface=""/>
              </a:endParaRPr>
            </a:p>
          </p:txBody>
        </p:sp>
        <p:sp>
          <p:nvSpPr>
            <p:cNvPr id="26" name="矩形 25">
              <a:extLst>
                <a:ext uri="{FF2B5EF4-FFF2-40B4-BE49-F238E27FC236}">
                  <a16:creationId xmlns:a16="http://schemas.microsoft.com/office/drawing/2014/main" xmlns="" id="{D9019D2D-A128-1D49-8D8E-00BDB91E6CBD}"/>
                </a:ext>
              </a:extLst>
            </p:cNvPr>
            <p:cNvSpPr/>
            <p:nvPr/>
          </p:nvSpPr>
          <p:spPr>
            <a:xfrm>
              <a:off x="2166922"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COMMON</a:t>
              </a:r>
            </a:p>
            <a:p>
              <a:pPr algn="ctr" fontAlgn="auto">
                <a:spcBef>
                  <a:spcPts val="0"/>
                </a:spcBef>
                <a:spcAft>
                  <a:spcPts val="0"/>
                </a:spcAft>
              </a:pPr>
              <a:r>
                <a:rPr kumimoji="1" lang="en-US" altLang="zh-CN" sz="1350" dirty="0">
                  <a:solidFill>
                    <a:prstClr val="black"/>
                  </a:solidFill>
                </a:rPr>
                <a:t>(</a:t>
              </a:r>
              <a:r>
                <a:rPr kumimoji="1" lang="en-US" altLang="zh-CN" sz="1350" dirty="0" err="1">
                  <a:solidFill>
                    <a:prstClr val="black"/>
                  </a:solidFill>
                </a:rPr>
                <a:t>ExAC</a:t>
              </a:r>
              <a:r>
                <a:rPr kumimoji="1" lang="en-US" altLang="zh-CN" sz="1350" dirty="0">
                  <a:solidFill>
                    <a:prstClr val="black"/>
                  </a:solidFill>
                </a:rPr>
                <a:t>)</a:t>
              </a:r>
              <a:endParaRPr kumimoji="1" lang="zh-CN" altLang="en-US" sz="1350" dirty="0">
                <a:solidFill>
                  <a:prstClr val="black"/>
                </a:solidFill>
              </a:endParaRPr>
            </a:p>
          </p:txBody>
        </p:sp>
        <p:sp>
          <p:nvSpPr>
            <p:cNvPr id="30" name="矩形 29">
              <a:extLst>
                <a:ext uri="{FF2B5EF4-FFF2-40B4-BE49-F238E27FC236}">
                  <a16:creationId xmlns:a16="http://schemas.microsoft.com/office/drawing/2014/main" xmlns="" id="{12EBFC04-34AB-F141-AC61-F80572BD0995}"/>
                </a:ext>
              </a:extLst>
            </p:cNvPr>
            <p:cNvSpPr/>
            <p:nvPr/>
          </p:nvSpPr>
          <p:spPr>
            <a:xfrm>
              <a:off x="4056754"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RARE</a:t>
              </a:r>
            </a:p>
            <a:p>
              <a:pPr algn="ctr" fontAlgn="auto">
                <a:spcBef>
                  <a:spcPts val="0"/>
                </a:spcBef>
                <a:spcAft>
                  <a:spcPts val="0"/>
                </a:spcAft>
              </a:pPr>
              <a:r>
                <a:rPr kumimoji="1" lang="en-US" altLang="zh-CN" sz="1350" dirty="0">
                  <a:solidFill>
                    <a:prstClr val="black"/>
                  </a:solidFill>
                </a:rPr>
                <a:t>(</a:t>
              </a:r>
              <a:r>
                <a:rPr kumimoji="1" lang="en-US" altLang="zh-CN" sz="1350" dirty="0" err="1">
                  <a:solidFill>
                    <a:prstClr val="black"/>
                  </a:solidFill>
                </a:rPr>
                <a:t>ExAC</a:t>
              </a:r>
              <a:r>
                <a:rPr kumimoji="1" lang="en-US" altLang="zh-CN" sz="1350" dirty="0">
                  <a:solidFill>
                    <a:prstClr val="black"/>
                  </a:solidFill>
                </a:rPr>
                <a:t>)</a:t>
              </a:r>
              <a:endParaRPr kumimoji="1" lang="zh-CN" altLang="en-US" sz="1350" dirty="0">
                <a:solidFill>
                  <a:prstClr val="black"/>
                </a:solidFill>
              </a:endParaRPr>
            </a:p>
          </p:txBody>
        </p:sp>
        <p:sp>
          <p:nvSpPr>
            <p:cNvPr id="31" name="矩形 30">
              <a:extLst>
                <a:ext uri="{FF2B5EF4-FFF2-40B4-BE49-F238E27FC236}">
                  <a16:creationId xmlns:a16="http://schemas.microsoft.com/office/drawing/2014/main" xmlns="" id="{A9757E04-06BC-3447-B02D-1489F16C5752}"/>
                </a:ext>
              </a:extLst>
            </p:cNvPr>
            <p:cNvSpPr/>
            <p:nvPr/>
          </p:nvSpPr>
          <p:spPr>
            <a:xfrm>
              <a:off x="5465618" y="5288320"/>
              <a:ext cx="589942" cy="43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32" name="矩形 31">
              <a:extLst>
                <a:ext uri="{FF2B5EF4-FFF2-40B4-BE49-F238E27FC236}">
                  <a16:creationId xmlns:a16="http://schemas.microsoft.com/office/drawing/2014/main" xmlns="" id="{A40FCD42-5A6C-6A4D-A25C-717BC6533DF6}"/>
                </a:ext>
              </a:extLst>
            </p:cNvPr>
            <p:cNvSpPr/>
            <p:nvPr/>
          </p:nvSpPr>
          <p:spPr>
            <a:xfrm>
              <a:off x="5892234" y="5182263"/>
              <a:ext cx="1500195"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PASSENGER</a:t>
              </a:r>
            </a:p>
            <a:p>
              <a:pPr algn="ctr" fontAlgn="auto">
                <a:spcBef>
                  <a:spcPts val="0"/>
                </a:spcBef>
                <a:spcAft>
                  <a:spcPts val="0"/>
                </a:spcAft>
              </a:pPr>
              <a:r>
                <a:rPr kumimoji="1" lang="en-US" altLang="zh-CN" sz="1350" dirty="0">
                  <a:solidFill>
                    <a:prstClr val="black"/>
                  </a:solidFill>
                </a:rPr>
                <a:t>(TCGA)</a:t>
              </a:r>
              <a:endParaRPr kumimoji="1" lang="zh-CN" altLang="en-US" sz="1350" dirty="0">
                <a:solidFill>
                  <a:prstClr val="black"/>
                </a:solidFill>
              </a:endParaRPr>
            </a:p>
          </p:txBody>
        </p:sp>
        <p:sp>
          <p:nvSpPr>
            <p:cNvPr id="33" name="矩形 32">
              <a:extLst>
                <a:ext uri="{FF2B5EF4-FFF2-40B4-BE49-F238E27FC236}">
                  <a16:creationId xmlns:a16="http://schemas.microsoft.com/office/drawing/2014/main" xmlns="" id="{7853A420-2027-2D4D-AC38-DDCDBB24BDD4}"/>
                </a:ext>
              </a:extLst>
            </p:cNvPr>
            <p:cNvSpPr/>
            <p:nvPr/>
          </p:nvSpPr>
          <p:spPr>
            <a:xfrm>
              <a:off x="7902539"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DRIVER</a:t>
              </a:r>
            </a:p>
            <a:p>
              <a:pPr algn="ctr" fontAlgn="auto">
                <a:spcBef>
                  <a:spcPts val="0"/>
                </a:spcBef>
                <a:spcAft>
                  <a:spcPts val="0"/>
                </a:spcAft>
              </a:pPr>
              <a:r>
                <a:rPr kumimoji="1" lang="en-US" altLang="zh-CN" sz="1350" dirty="0">
                  <a:solidFill>
                    <a:prstClr val="black"/>
                  </a:solidFill>
                </a:rPr>
                <a:t>(TCGA)</a:t>
              </a:r>
              <a:endParaRPr kumimoji="1" lang="zh-CN" altLang="en-US" sz="1350" dirty="0">
                <a:solidFill>
                  <a:prstClr val="black"/>
                </a:solidFill>
              </a:endParaRPr>
            </a:p>
          </p:txBody>
        </p:sp>
        <p:sp>
          <p:nvSpPr>
            <p:cNvPr id="35" name="文本框 34">
              <a:extLst>
                <a:ext uri="{FF2B5EF4-FFF2-40B4-BE49-F238E27FC236}">
                  <a16:creationId xmlns:a16="http://schemas.microsoft.com/office/drawing/2014/main" xmlns="" id="{428E767D-DB2F-1643-A6A1-D1F9C61235E0}"/>
                </a:ext>
              </a:extLst>
            </p:cNvPr>
            <p:cNvSpPr txBox="1"/>
            <p:nvPr/>
          </p:nvSpPr>
          <p:spPr>
            <a:xfrm rot="16200000">
              <a:off x="-339384" y="2954092"/>
              <a:ext cx="3123248" cy="369332"/>
            </a:xfrm>
            <a:prstGeom prst="rect">
              <a:avLst/>
            </a:prstGeom>
            <a:noFill/>
          </p:spPr>
          <p:txBody>
            <a:bodyPr wrap="non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binding affinity change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(kcal/</a:t>
              </a:r>
              <a:r>
                <a:rPr kumimoji="1" lang="en-US" altLang="zh-CN" dirty="0" err="1">
                  <a:solidFill>
                    <a:prstClr val="black"/>
                  </a:solidFill>
                  <a:latin typeface="Calibri" panose="020F0502020204030204"/>
                  <a:ea typeface="DengXian" charset="-122"/>
                  <a:cs typeface=""/>
                </a:rPr>
                <a:t>mol</a:t>
              </a:r>
              <a:r>
                <a:rPr kumimoji="1" lang="en-US" altLang="zh-CN" dirty="0">
                  <a:solidFill>
                    <a:prstClr val="black"/>
                  </a:solidFill>
                  <a:latin typeface="Calibri" panose="020F0502020204030204"/>
                  <a:ea typeface="DengXian" charset="-122"/>
                  <a:cs typeface=""/>
                </a:rPr>
                <a:t>)</a:t>
              </a:r>
            </a:p>
          </p:txBody>
        </p:sp>
        <p:sp>
          <p:nvSpPr>
            <p:cNvPr id="36" name="矩形 35">
              <a:extLst>
                <a:ext uri="{FF2B5EF4-FFF2-40B4-BE49-F238E27FC236}">
                  <a16:creationId xmlns:a16="http://schemas.microsoft.com/office/drawing/2014/main" xmlns="" id="{0D482325-A60C-E745-A589-2469442C53C6}"/>
                </a:ext>
              </a:extLst>
            </p:cNvPr>
            <p:cNvSpPr/>
            <p:nvPr/>
          </p:nvSpPr>
          <p:spPr>
            <a:xfrm rot="5400000">
              <a:off x="9504195" y="2889981"/>
              <a:ext cx="1195028" cy="369332"/>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percentage</a:t>
              </a:r>
              <a:endParaRPr kumimoji="1" lang="zh-CN" altLang="en-US" dirty="0">
                <a:solidFill>
                  <a:prstClr val="black"/>
                </a:solidFill>
                <a:latin typeface="Calibri" panose="020F0502020204030204"/>
                <a:ea typeface="DengXian" charset="-122"/>
                <a:cs typeface=""/>
              </a:endParaRPr>
            </a:p>
          </p:txBody>
        </p:sp>
        <p:sp>
          <p:nvSpPr>
            <p:cNvPr id="37" name="椭圆 36">
              <a:extLst>
                <a:ext uri="{FF2B5EF4-FFF2-40B4-BE49-F238E27FC236}">
                  <a16:creationId xmlns:a16="http://schemas.microsoft.com/office/drawing/2014/main" xmlns="" id="{92464228-9B33-1B4F-98C5-45AD7D3DBAC8}"/>
                </a:ext>
              </a:extLst>
            </p:cNvPr>
            <p:cNvSpPr/>
            <p:nvPr/>
          </p:nvSpPr>
          <p:spPr>
            <a:xfrm>
              <a:off x="1898210" y="496712"/>
              <a:ext cx="153437" cy="1452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38" name="椭圆 37">
              <a:extLst>
                <a:ext uri="{FF2B5EF4-FFF2-40B4-BE49-F238E27FC236}">
                  <a16:creationId xmlns:a16="http://schemas.microsoft.com/office/drawing/2014/main" xmlns="" id="{A7298EB8-D7CC-C64E-9A1D-4A23439ADEFD}"/>
                </a:ext>
              </a:extLst>
            </p:cNvPr>
            <p:cNvSpPr/>
            <p:nvPr/>
          </p:nvSpPr>
          <p:spPr>
            <a:xfrm>
              <a:off x="1898210" y="792811"/>
              <a:ext cx="153437" cy="145299"/>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xmlns="" id="{DB3F82E7-B148-6241-9BFA-F14AF7939035}"/>
                    </a:ext>
                  </a:extLst>
                </p:cNvPr>
                <p:cNvSpPr txBox="1"/>
                <p:nvPr/>
              </p:nvSpPr>
              <p:spPr>
                <a:xfrm>
                  <a:off x="2062381" y="418043"/>
                  <a:ext cx="2402795" cy="292388"/>
                </a:xfrm>
                <a:prstGeom prst="rect">
                  <a:avLst/>
                </a:prstGeom>
                <a:noFill/>
              </p:spPr>
              <p:txBody>
                <a:bodyPr wrap="none" rtlCol="0">
                  <a:spAutoFit/>
                </a:bodyPr>
                <a:lstStyle/>
                <a:p>
                  <a:pPr fontAlgn="auto">
                    <a:spcBef>
                      <a:spcPts val="0"/>
                    </a:spcBef>
                    <a:spcAft>
                      <a:spcPts val="0"/>
                    </a:spcAft>
                  </a:pPr>
                  <a:r>
                    <a:rPr kumimoji="1" lang="en-US" altLang="zh-CN" sz="825" dirty="0">
                      <a:solidFill>
                        <a:prstClr val="black"/>
                      </a:solidFill>
                      <a:latin typeface="Calibri" panose="020F0502020204030204"/>
                      <a:ea typeface="DengXian" charset="-122"/>
                      <a:cs typeface=""/>
                    </a:rPr>
                    <a:t>percentage of SNV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39" name="文本框 38">
                  <a:extLst>
                    <a:ext uri="{FF2B5EF4-FFF2-40B4-BE49-F238E27FC236}">
                      <a16:creationId xmlns:a16="http://schemas.microsoft.com/office/drawing/2014/main" id="{DB3F82E7-B148-6241-9BFA-F14AF7939035}"/>
                    </a:ext>
                  </a:extLst>
                </p:cNvPr>
                <p:cNvSpPr txBox="1">
                  <a:spLocks noRot="1" noChangeAspect="1" noMove="1" noResize="1" noEditPoints="1" noAdjustHandles="1" noChangeArrowheads="1" noChangeShapeType="1" noTextEdit="1"/>
                </p:cNvSpPr>
                <p:nvPr/>
              </p:nvSpPr>
              <p:spPr>
                <a:xfrm>
                  <a:off x="2062382" y="418043"/>
                  <a:ext cx="2598788" cy="261610"/>
                </a:xfrm>
                <a:prstGeom prst="rect">
                  <a:avLst/>
                </a:prstGeom>
                <a:blipFill>
                  <a:blip r:embed="rId4"/>
                  <a:stretch>
                    <a:fillRect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xmlns="" id="{5EE1AD68-392E-244D-B723-BCBCBB5C799D}"/>
                    </a:ext>
                  </a:extLst>
                </p:cNvPr>
                <p:cNvSpPr/>
                <p:nvPr/>
              </p:nvSpPr>
              <p:spPr>
                <a:xfrm>
                  <a:off x="2062381" y="691672"/>
                  <a:ext cx="2402795" cy="292388"/>
                </a:xfrm>
                <a:prstGeom prst="rect">
                  <a:avLst/>
                </a:prstGeom>
              </p:spPr>
              <p:txBody>
                <a:bodyPr wrap="none">
                  <a:spAutoFit/>
                </a:bodyPr>
                <a:lstStyle/>
                <a:p>
                  <a:pPr fontAlgn="auto">
                    <a:spcBef>
                      <a:spcPts val="0"/>
                    </a:spcBef>
                    <a:spcAft>
                      <a:spcPts val="0"/>
                    </a:spcAft>
                  </a:pPr>
                  <a:r>
                    <a:rPr kumimoji="1" lang="en-US" altLang="zh-CN" sz="825" dirty="0">
                      <a:solidFill>
                        <a:prstClr val="black"/>
                      </a:solidFill>
                      <a:latin typeface="Calibri" panose="020F0502020204030204"/>
                      <a:ea typeface="DengXian" charset="-122"/>
                      <a:cs typeface=""/>
                    </a:rPr>
                    <a:t>percentage of SNV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en-US" altLang="zh-CN" sz="825" dirty="0">
                      <a:solidFill>
                        <a:prstClr val="black"/>
                      </a:solidFill>
                      <a:latin typeface="Calibri" panose="020F0502020204030204"/>
                      <a:ea typeface="DengXian" charset="-122"/>
                      <a:cs typeface=""/>
                    </a:rPr>
                    <a:t>=</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40" name="矩形 39">
                  <a:extLst>
                    <a:ext uri="{FF2B5EF4-FFF2-40B4-BE49-F238E27FC236}">
                      <a16:creationId xmlns:a16="http://schemas.microsoft.com/office/drawing/2014/main" id="{5EE1AD68-392E-244D-B723-BCBCBB5C799D}"/>
                    </a:ext>
                  </a:extLst>
                </p:cNvPr>
                <p:cNvSpPr>
                  <a:spLocks noRot="1" noChangeAspect="1" noMove="1" noResize="1" noEditPoints="1" noAdjustHandles="1" noChangeArrowheads="1" noChangeShapeType="1" noTextEdit="1"/>
                </p:cNvSpPr>
                <p:nvPr/>
              </p:nvSpPr>
              <p:spPr>
                <a:xfrm>
                  <a:off x="2062382" y="691672"/>
                  <a:ext cx="2598788" cy="261610"/>
                </a:xfrm>
                <a:prstGeom prst="rect">
                  <a:avLst/>
                </a:prstGeom>
                <a:blipFill>
                  <a:blip r:embed="rId5"/>
                  <a:stretch>
                    <a:fillRect b="-14286"/>
                  </a:stretch>
                </a:blipFill>
              </p:spPr>
              <p:txBody>
                <a:bodyPr/>
                <a:lstStyle/>
                <a:p>
                  <a:r>
                    <a:rPr lang="zh-CN" altLang="en-US">
                      <a:noFill/>
                    </a:rPr>
                    <a:t> </a:t>
                  </a:r>
                </a:p>
              </p:txBody>
            </p:sp>
          </mc:Fallback>
        </mc:AlternateContent>
        <p:grpSp>
          <p:nvGrpSpPr>
            <p:cNvPr id="45" name="组合 44">
              <a:extLst>
                <a:ext uri="{FF2B5EF4-FFF2-40B4-BE49-F238E27FC236}">
                  <a16:creationId xmlns:a16="http://schemas.microsoft.com/office/drawing/2014/main" xmlns="" id="{3C19F6EE-87E8-A04D-B822-49EB3BA8F54A}"/>
                </a:ext>
              </a:extLst>
            </p:cNvPr>
            <p:cNvGrpSpPr/>
            <p:nvPr/>
          </p:nvGrpSpPr>
          <p:grpSpPr>
            <a:xfrm>
              <a:off x="4903016" y="568096"/>
              <a:ext cx="793087" cy="223114"/>
              <a:chOff x="6055560" y="370117"/>
              <a:chExt cx="793087" cy="223114"/>
            </a:xfrm>
          </p:grpSpPr>
          <p:sp>
            <p:nvSpPr>
              <p:cNvPr id="41" name="矩形 40">
                <a:extLst>
                  <a:ext uri="{FF2B5EF4-FFF2-40B4-BE49-F238E27FC236}">
                    <a16:creationId xmlns:a16="http://schemas.microsoft.com/office/drawing/2014/main" xmlns="" id="{6CFA6F52-E474-F447-AB13-A3E8F7493854}"/>
                  </a:ext>
                </a:extLst>
              </p:cNvPr>
              <p:cNvSpPr/>
              <p:nvPr/>
            </p:nvSpPr>
            <p:spPr>
              <a:xfrm>
                <a:off x="6055560" y="374958"/>
                <a:ext cx="201111" cy="213433"/>
              </a:xfrm>
              <a:prstGeom prst="rect">
                <a:avLst/>
              </a:prstGeom>
              <a:solidFill>
                <a:srgbClr val="5D9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2" name="矩形 41">
                <a:extLst>
                  <a:ext uri="{FF2B5EF4-FFF2-40B4-BE49-F238E27FC236}">
                    <a16:creationId xmlns:a16="http://schemas.microsoft.com/office/drawing/2014/main" xmlns="" id="{AF48C686-5A07-2D4E-AA2F-989EE7098DF6}"/>
                  </a:ext>
                </a:extLst>
              </p:cNvPr>
              <p:cNvSpPr/>
              <p:nvPr/>
            </p:nvSpPr>
            <p:spPr>
              <a:xfrm>
                <a:off x="6256671" y="370117"/>
                <a:ext cx="201494" cy="223114"/>
              </a:xfrm>
              <a:prstGeom prst="rect">
                <a:avLst/>
              </a:prstGeom>
              <a:solidFill>
                <a:srgbClr val="FFF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3" name="矩形 42">
                <a:extLst>
                  <a:ext uri="{FF2B5EF4-FFF2-40B4-BE49-F238E27FC236}">
                    <a16:creationId xmlns:a16="http://schemas.microsoft.com/office/drawing/2014/main" xmlns="" id="{9EE4907A-A604-8E48-B987-44D4A7A29AE1}"/>
                  </a:ext>
                </a:extLst>
              </p:cNvPr>
              <p:cNvSpPr/>
              <p:nvPr/>
            </p:nvSpPr>
            <p:spPr>
              <a:xfrm>
                <a:off x="6457782" y="372818"/>
                <a:ext cx="201494" cy="215573"/>
              </a:xfrm>
              <a:prstGeom prst="rect">
                <a:avLst/>
              </a:prstGeom>
              <a:solidFill>
                <a:srgbClr val="A78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4" name="矩形 43">
                <a:extLst>
                  <a:ext uri="{FF2B5EF4-FFF2-40B4-BE49-F238E27FC236}">
                    <a16:creationId xmlns:a16="http://schemas.microsoft.com/office/drawing/2014/main" xmlns="" id="{71410991-3770-6145-8A1C-E550FCAA9B54}"/>
                  </a:ext>
                </a:extLst>
              </p:cNvPr>
              <p:cNvSpPr/>
              <p:nvPr/>
            </p:nvSpPr>
            <p:spPr>
              <a:xfrm>
                <a:off x="6659276" y="374957"/>
                <a:ext cx="189371" cy="210947"/>
              </a:xfrm>
              <a:prstGeom prst="rect">
                <a:avLst/>
              </a:prstGeom>
              <a:solidFill>
                <a:srgbClr val="EE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xmlns="" id="{C1E816A4-DFEC-114E-A322-590D78B72DFE}"/>
                    </a:ext>
                  </a:extLst>
                </p:cNvPr>
                <p:cNvSpPr/>
                <p:nvPr/>
              </p:nvSpPr>
              <p:spPr>
                <a:xfrm>
                  <a:off x="5696103" y="557471"/>
                  <a:ext cx="3415893" cy="292388"/>
                </a:xfrm>
                <a:prstGeom prst="rect">
                  <a:avLst/>
                </a:prstGeom>
              </p:spPr>
              <p:txBody>
                <a:bodyPr wrap="none">
                  <a:spAutoFit/>
                </a:bodyPr>
                <a:lstStyle/>
                <a:p>
                  <a:pPr fontAlgn="auto">
                    <a:spcBef>
                      <a:spcPts val="0"/>
                    </a:spcBef>
                    <a:spcAft>
                      <a:spcPts val="0"/>
                    </a:spcAft>
                  </a:pP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in different groups of SNV that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en-US" altLang="zh-CN" sz="825" dirty="0">
                      <a:solidFill>
                        <a:prstClr val="black"/>
                      </a:solidFill>
                      <a:latin typeface="Calibri" panose="020F0502020204030204"/>
                      <a:ea typeface="DengXian" charset="-122"/>
                      <a:cs typeface=""/>
                    </a:rPr>
                    <a:t>&gt;</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46" name="矩形 45">
                  <a:extLst>
                    <a:ext uri="{FF2B5EF4-FFF2-40B4-BE49-F238E27FC236}">
                      <a16:creationId xmlns:a16="http://schemas.microsoft.com/office/drawing/2014/main" id="{C1E816A4-DFEC-114E-A322-590D78B72DFE}"/>
                    </a:ext>
                  </a:extLst>
                </p:cNvPr>
                <p:cNvSpPr>
                  <a:spLocks noRot="1" noChangeAspect="1" noMove="1" noResize="1" noEditPoints="1" noAdjustHandles="1" noChangeArrowheads="1" noChangeShapeType="1" noTextEdit="1"/>
                </p:cNvSpPr>
                <p:nvPr/>
              </p:nvSpPr>
              <p:spPr>
                <a:xfrm>
                  <a:off x="5696103" y="557471"/>
                  <a:ext cx="3706464" cy="261610"/>
                </a:xfrm>
                <a:prstGeom prst="rect">
                  <a:avLst/>
                </a:prstGeom>
                <a:blipFill>
                  <a:blip r:embed="rId6"/>
                  <a:stretch>
                    <a:fillRect b="-9091"/>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xmlns="" id="{13611E9F-BFC3-CD4F-B997-2A7B64362922}"/>
                </a:ext>
              </a:extLst>
            </p:cNvPr>
            <p:cNvSpPr txBox="1"/>
            <p:nvPr/>
          </p:nvSpPr>
          <p:spPr>
            <a:xfrm>
              <a:off x="9542096" y="2585053"/>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60%</a:t>
              </a:r>
              <a:endParaRPr kumimoji="1" lang="zh-CN" altLang="en-US" sz="750" dirty="0">
                <a:solidFill>
                  <a:prstClr val="black"/>
                </a:solidFill>
                <a:latin typeface="Calibri" panose="020F0502020204030204"/>
                <a:ea typeface="DengXian" charset="-122"/>
                <a:cs typeface=""/>
              </a:endParaRPr>
            </a:p>
          </p:txBody>
        </p:sp>
        <p:sp>
          <p:nvSpPr>
            <p:cNvPr id="48" name="文本框 47">
              <a:extLst>
                <a:ext uri="{FF2B5EF4-FFF2-40B4-BE49-F238E27FC236}">
                  <a16:creationId xmlns:a16="http://schemas.microsoft.com/office/drawing/2014/main" xmlns="" id="{5A819AAC-5885-5B48-84B8-62E15E018098}"/>
                </a:ext>
              </a:extLst>
            </p:cNvPr>
            <p:cNvSpPr txBox="1"/>
            <p:nvPr/>
          </p:nvSpPr>
          <p:spPr>
            <a:xfrm>
              <a:off x="9541298" y="3295027"/>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40%</a:t>
              </a:r>
              <a:endParaRPr kumimoji="1" lang="zh-CN" altLang="en-US" sz="750" dirty="0">
                <a:solidFill>
                  <a:prstClr val="black"/>
                </a:solidFill>
                <a:latin typeface="Calibri" panose="020F0502020204030204"/>
                <a:ea typeface="DengXian" charset="-122"/>
                <a:cs typeface=""/>
              </a:endParaRPr>
            </a:p>
          </p:txBody>
        </p:sp>
        <p:sp>
          <p:nvSpPr>
            <p:cNvPr id="49" name="文本框 48">
              <a:extLst>
                <a:ext uri="{FF2B5EF4-FFF2-40B4-BE49-F238E27FC236}">
                  <a16:creationId xmlns:a16="http://schemas.microsoft.com/office/drawing/2014/main" xmlns="" id="{9891F51E-246E-EA4C-8078-C9B630EF5001}"/>
                </a:ext>
              </a:extLst>
            </p:cNvPr>
            <p:cNvSpPr txBox="1"/>
            <p:nvPr/>
          </p:nvSpPr>
          <p:spPr>
            <a:xfrm>
              <a:off x="9566590" y="4035279"/>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20%</a:t>
              </a:r>
              <a:endParaRPr kumimoji="1" lang="zh-CN" altLang="en-US" sz="750" dirty="0">
                <a:solidFill>
                  <a:prstClr val="black"/>
                </a:solidFill>
                <a:latin typeface="Calibri" panose="020F0502020204030204"/>
                <a:ea typeface="DengXian" charset="-122"/>
                <a:cs typeface=""/>
              </a:endParaRPr>
            </a:p>
          </p:txBody>
        </p:sp>
        <p:sp>
          <p:nvSpPr>
            <p:cNvPr id="50" name="文本框 49">
              <a:extLst>
                <a:ext uri="{FF2B5EF4-FFF2-40B4-BE49-F238E27FC236}">
                  <a16:creationId xmlns:a16="http://schemas.microsoft.com/office/drawing/2014/main" xmlns="" id="{BED89541-8F15-254C-8F87-258755CB5D9F}"/>
                </a:ext>
              </a:extLst>
            </p:cNvPr>
            <p:cNvSpPr txBox="1"/>
            <p:nvPr/>
          </p:nvSpPr>
          <p:spPr>
            <a:xfrm>
              <a:off x="9616192" y="4743841"/>
              <a:ext cx="40438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a:t>
              </a:r>
              <a:endParaRPr kumimoji="1" lang="zh-CN" altLang="en-US" sz="750" dirty="0">
                <a:solidFill>
                  <a:prstClr val="black"/>
                </a:solidFill>
                <a:latin typeface="Calibri" panose="020F0502020204030204"/>
                <a:ea typeface="DengXian" charset="-122"/>
                <a:cs typeface=""/>
              </a:endParaRPr>
            </a:p>
          </p:txBody>
        </p:sp>
        <p:sp>
          <p:nvSpPr>
            <p:cNvPr id="51" name="矩形 50">
              <a:extLst>
                <a:ext uri="{FF2B5EF4-FFF2-40B4-BE49-F238E27FC236}">
                  <a16:creationId xmlns:a16="http://schemas.microsoft.com/office/drawing/2014/main" xmlns="" id="{038E584D-87D8-C242-A7D1-CE7214E01FD0}"/>
                </a:ext>
              </a:extLst>
            </p:cNvPr>
            <p:cNvSpPr/>
            <p:nvPr/>
          </p:nvSpPr>
          <p:spPr>
            <a:xfrm>
              <a:off x="1335974" y="4669998"/>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0.0</a:t>
              </a:r>
              <a:endParaRPr kumimoji="1" lang="zh-CN" altLang="en-US" sz="825" dirty="0">
                <a:solidFill>
                  <a:prstClr val="black"/>
                </a:solidFill>
              </a:endParaRPr>
            </a:p>
          </p:txBody>
        </p:sp>
        <p:sp>
          <p:nvSpPr>
            <p:cNvPr id="52" name="矩形 51">
              <a:extLst>
                <a:ext uri="{FF2B5EF4-FFF2-40B4-BE49-F238E27FC236}">
                  <a16:creationId xmlns:a16="http://schemas.microsoft.com/office/drawing/2014/main" xmlns="" id="{D29835C5-BF2E-AA46-BA59-3F2D4BAA00DA}"/>
                </a:ext>
              </a:extLst>
            </p:cNvPr>
            <p:cNvSpPr/>
            <p:nvPr/>
          </p:nvSpPr>
          <p:spPr>
            <a:xfrm>
              <a:off x="1335974" y="3985059"/>
              <a:ext cx="508559"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0.2</a:t>
              </a:r>
              <a:endParaRPr kumimoji="1" lang="zh-CN" altLang="en-US" sz="825" dirty="0">
                <a:solidFill>
                  <a:prstClr val="black"/>
                </a:solidFill>
              </a:endParaRPr>
            </a:p>
          </p:txBody>
        </p:sp>
        <p:sp>
          <p:nvSpPr>
            <p:cNvPr id="53" name="矩形 52">
              <a:extLst>
                <a:ext uri="{FF2B5EF4-FFF2-40B4-BE49-F238E27FC236}">
                  <a16:creationId xmlns:a16="http://schemas.microsoft.com/office/drawing/2014/main" xmlns="" id="{4364F283-357B-E145-AAFD-FBAA27B212D3}"/>
                </a:ext>
              </a:extLst>
            </p:cNvPr>
            <p:cNvSpPr/>
            <p:nvPr/>
          </p:nvSpPr>
          <p:spPr>
            <a:xfrm>
              <a:off x="1334059" y="3295027"/>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0.4</a:t>
              </a:r>
              <a:endParaRPr kumimoji="1" lang="zh-CN" altLang="en-US" sz="825" dirty="0">
                <a:solidFill>
                  <a:prstClr val="black"/>
                </a:solidFill>
              </a:endParaRPr>
            </a:p>
          </p:txBody>
        </p:sp>
        <p:sp>
          <p:nvSpPr>
            <p:cNvPr id="54" name="矩形 53">
              <a:extLst>
                <a:ext uri="{FF2B5EF4-FFF2-40B4-BE49-F238E27FC236}">
                  <a16:creationId xmlns:a16="http://schemas.microsoft.com/office/drawing/2014/main" xmlns="" id="{866BD9DC-3357-0C49-8CCA-AF1A4B1475D4}"/>
                </a:ext>
              </a:extLst>
            </p:cNvPr>
            <p:cNvSpPr/>
            <p:nvPr/>
          </p:nvSpPr>
          <p:spPr>
            <a:xfrm>
              <a:off x="1336940" y="2607542"/>
              <a:ext cx="507594"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0.6</a:t>
              </a:r>
              <a:endParaRPr kumimoji="1" lang="zh-CN" altLang="en-US" sz="825" dirty="0">
                <a:solidFill>
                  <a:prstClr val="black"/>
                </a:solidFill>
              </a:endParaRPr>
            </a:p>
          </p:txBody>
        </p:sp>
        <p:sp>
          <p:nvSpPr>
            <p:cNvPr id="55" name="矩形 54">
              <a:extLst>
                <a:ext uri="{FF2B5EF4-FFF2-40B4-BE49-F238E27FC236}">
                  <a16:creationId xmlns:a16="http://schemas.microsoft.com/office/drawing/2014/main" xmlns="" id="{1B9A8C48-73EF-1B4D-AF89-9BEB4A4B79C0}"/>
                </a:ext>
              </a:extLst>
            </p:cNvPr>
            <p:cNvSpPr/>
            <p:nvPr/>
          </p:nvSpPr>
          <p:spPr>
            <a:xfrm>
              <a:off x="1334058" y="1918572"/>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0.8</a:t>
              </a:r>
              <a:endParaRPr kumimoji="1" lang="zh-CN" altLang="en-US" sz="825" dirty="0">
                <a:solidFill>
                  <a:prstClr val="black"/>
                </a:solidFill>
              </a:endParaRPr>
            </a:p>
          </p:txBody>
        </p:sp>
        <p:sp>
          <p:nvSpPr>
            <p:cNvPr id="56" name="矩形 55">
              <a:extLst>
                <a:ext uri="{FF2B5EF4-FFF2-40B4-BE49-F238E27FC236}">
                  <a16:creationId xmlns:a16="http://schemas.microsoft.com/office/drawing/2014/main" xmlns="" id="{E6113567-9E8C-4446-99C0-A01F1E5E858C}"/>
                </a:ext>
              </a:extLst>
            </p:cNvPr>
            <p:cNvSpPr/>
            <p:nvPr/>
          </p:nvSpPr>
          <p:spPr>
            <a:xfrm>
              <a:off x="1312656" y="1230533"/>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1.0</a:t>
              </a:r>
              <a:endParaRPr kumimoji="1" lang="zh-CN" altLang="en-US" sz="825" dirty="0">
                <a:solidFill>
                  <a:prstClr val="black"/>
                </a:solidFill>
              </a:endParaRPr>
            </a:p>
          </p:txBody>
        </p:sp>
        <p:sp>
          <p:nvSpPr>
            <p:cNvPr id="2" name="圆角矩形 1">
              <a:extLst>
                <a:ext uri="{FF2B5EF4-FFF2-40B4-BE49-F238E27FC236}">
                  <a16:creationId xmlns:a16="http://schemas.microsoft.com/office/drawing/2014/main" xmlns="" id="{655DFF57-5643-9244-8B4A-7B81A99C3EF3}"/>
                </a:ext>
              </a:extLst>
            </p:cNvPr>
            <p:cNvSpPr/>
            <p:nvPr/>
          </p:nvSpPr>
          <p:spPr>
            <a:xfrm>
              <a:off x="7438454" y="2677244"/>
              <a:ext cx="1071931" cy="41759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P-value:</a:t>
              </a:r>
            </a:p>
            <a:p>
              <a:pPr algn="ctr" fontAlgn="auto">
                <a:spcBef>
                  <a:spcPts val="0"/>
                </a:spcBef>
                <a:spcAft>
                  <a:spcPts val="0"/>
                </a:spcAft>
              </a:pPr>
              <a:r>
                <a:rPr kumimoji="1" lang="en-US" altLang="zh-CN" sz="1050" dirty="0">
                  <a:solidFill>
                    <a:prstClr val="black"/>
                  </a:solidFill>
                </a:rPr>
                <a:t>3.60e-4</a:t>
              </a:r>
              <a:endParaRPr kumimoji="1" lang="zh-CN" altLang="en-US" sz="1050" dirty="0">
                <a:solidFill>
                  <a:prstClr val="black"/>
                </a:solidFill>
              </a:endParaRPr>
            </a:p>
          </p:txBody>
        </p:sp>
        <p:cxnSp>
          <p:nvCxnSpPr>
            <p:cNvPr id="4" name="直线连接符 3">
              <a:extLst>
                <a:ext uri="{FF2B5EF4-FFF2-40B4-BE49-F238E27FC236}">
                  <a16:creationId xmlns:a16="http://schemas.microsoft.com/office/drawing/2014/main" xmlns="" id="{4EC17783-FE14-E64D-A891-A85A75691040}"/>
                </a:ext>
              </a:extLst>
            </p:cNvPr>
            <p:cNvCxnSpPr>
              <a:cxnSpLocks/>
            </p:cNvCxnSpPr>
            <p:nvPr/>
          </p:nvCxnSpPr>
          <p:spPr>
            <a:xfrm>
              <a:off x="7132320" y="2902708"/>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xmlns="" id="{16F7E770-4B74-B349-AF7E-F5F7121A1CAC}"/>
                </a:ext>
              </a:extLst>
            </p:cNvPr>
            <p:cNvCxnSpPr>
              <a:cxnSpLocks/>
            </p:cNvCxnSpPr>
            <p:nvPr/>
          </p:nvCxnSpPr>
          <p:spPr>
            <a:xfrm flipV="1">
              <a:off x="7979664" y="3091684"/>
              <a:ext cx="0" cy="23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xmlns="" id="{F5AD3A39-5836-3D48-AE8B-683261FE32E3}"/>
              </a:ext>
            </a:extLst>
          </p:cNvPr>
          <p:cNvSpPr/>
          <p:nvPr/>
        </p:nvSpPr>
        <p:spPr>
          <a:xfrm>
            <a:off x="135029" y="482715"/>
            <a:ext cx="8435714" cy="646331"/>
          </a:xfrm>
          <a:prstGeom prst="rect">
            <a:avLst/>
          </a:prstGeom>
        </p:spPr>
        <p:txBody>
          <a:bodyPr wrap="square">
            <a:spAutoFit/>
          </a:bodyPr>
          <a:lstStyle/>
          <a:p>
            <a:pPr fontAlgn="auto">
              <a:spcBef>
                <a:spcPts val="0"/>
              </a:spcBef>
              <a:spcAft>
                <a:spcPts val="0"/>
              </a:spcAft>
            </a:pPr>
            <a:r>
              <a:rPr lang="en-US" altLang="zh-CN" sz="1800" dirty="0">
                <a:solidFill>
                  <a:srgbClr val="000000"/>
                </a:solidFill>
                <a:latin typeface="Helvetica" pitchFamily="2" charset="0"/>
                <a:ea typeface="DengXian" charset="-122"/>
                <a:cs typeface=""/>
              </a:rPr>
              <a:t>Boxplot of Overall Ligand Binding Affinity Changes </a:t>
            </a:r>
            <a:br>
              <a:rPr lang="en-US" altLang="zh-CN" sz="1800" dirty="0">
                <a:solidFill>
                  <a:srgbClr val="000000"/>
                </a:solidFill>
                <a:latin typeface="Helvetica" pitchFamily="2" charset="0"/>
                <a:ea typeface="DengXian" charset="-122"/>
                <a:cs typeface=""/>
              </a:rPr>
            </a:br>
            <a:r>
              <a:rPr lang="en-US" altLang="zh-CN" sz="1800" dirty="0">
                <a:solidFill>
                  <a:srgbClr val="000000"/>
                </a:solidFill>
                <a:latin typeface="Helvetica" pitchFamily="2" charset="0"/>
                <a:ea typeface="DengXian" charset="-122"/>
                <a:cs typeface=""/>
              </a:rPr>
              <a:t>for Different Types of SNVs in GenoDock</a:t>
            </a:r>
            <a:r>
              <a:rPr lang="zh-CN" altLang="zh-CN" sz="1800" b="0" dirty="0">
                <a:solidFill>
                  <a:prstClr val="black"/>
                </a:solidFill>
                <a:latin typeface="Helvetica" pitchFamily="2" charset="0"/>
                <a:ea typeface="DengXian" charset="-122"/>
                <a:cs typeface=""/>
              </a:rPr>
              <a:t> </a:t>
            </a:r>
            <a:endParaRPr lang="zh-CN" altLang="en-US" sz="1800" b="0" dirty="0">
              <a:solidFill>
                <a:prstClr val="black"/>
              </a:solidFill>
              <a:latin typeface="Helvetica" pitchFamily="2" charset="0"/>
              <a:ea typeface="DengXian" charset="-122"/>
              <a:cs typeface=""/>
            </a:endParaRPr>
          </a:p>
        </p:txBody>
      </p:sp>
      <p:sp>
        <p:nvSpPr>
          <p:cNvPr id="28" name="灯片编号占位符 27">
            <a:extLst>
              <a:ext uri="{FF2B5EF4-FFF2-40B4-BE49-F238E27FC236}">
                <a16:creationId xmlns:a16="http://schemas.microsoft.com/office/drawing/2014/main" xmlns="" id="{A429B60C-64A2-4049-8316-F0189513EE39}"/>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52</a:t>
            </a:fld>
            <a:endParaRPr lang="en-US" dirty="0">
              <a:solidFill>
                <a:prstClr val="black">
                  <a:tint val="75000"/>
                </a:prstClr>
              </a:solidFill>
            </a:endParaRPr>
          </a:p>
        </p:txBody>
      </p:sp>
      <p:cxnSp>
        <p:nvCxnSpPr>
          <p:cNvPr id="59" name="直线连接符 58">
            <a:extLst>
              <a:ext uri="{FF2B5EF4-FFF2-40B4-BE49-F238E27FC236}">
                <a16:creationId xmlns:a16="http://schemas.microsoft.com/office/drawing/2014/main" xmlns="" id="{00E88796-7E95-B340-B721-4CAD86B3015C}"/>
              </a:ext>
            </a:extLst>
          </p:cNvPr>
          <p:cNvCxnSpPr/>
          <p:nvPr/>
        </p:nvCxnSpPr>
        <p:spPr>
          <a:xfrm>
            <a:off x="168865" y="1360305"/>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9" name="矩形 28">
            <a:extLst>
              <a:ext uri="{FF2B5EF4-FFF2-40B4-BE49-F238E27FC236}">
                <a16:creationId xmlns:a16="http://schemas.microsoft.com/office/drawing/2014/main" xmlns="" id="{8EF0E677-053E-8946-A820-931FA8D3CD80}"/>
              </a:ext>
            </a:extLst>
          </p:cNvPr>
          <p:cNvSpPr/>
          <p:nvPr/>
        </p:nvSpPr>
        <p:spPr>
          <a:xfrm>
            <a:off x="7627598" y="2781378"/>
            <a:ext cx="1298208" cy="1938992"/>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The more an SNV is considered disease-associated, the greater chance that this SNV would destabilize binding affinity of the protein and drug ligand.</a:t>
            </a:r>
          </a:p>
        </p:txBody>
      </p:sp>
      <p:grpSp>
        <p:nvGrpSpPr>
          <p:cNvPr id="60" name="Group 86">
            <a:extLst>
              <a:ext uri="{FF2B5EF4-FFF2-40B4-BE49-F238E27FC236}">
                <a16:creationId xmlns:a16="http://schemas.microsoft.com/office/drawing/2014/main" xmlns="" id="{7B035C1B-F641-824B-ADF5-4D2FC27F7DBF}"/>
              </a:ext>
            </a:extLst>
          </p:cNvPr>
          <p:cNvGrpSpPr/>
          <p:nvPr/>
        </p:nvGrpSpPr>
        <p:grpSpPr>
          <a:xfrm>
            <a:off x="7229479" y="2209267"/>
            <a:ext cx="229628" cy="2957612"/>
            <a:chOff x="5938164" y="2060923"/>
            <a:chExt cx="306171" cy="3943483"/>
          </a:xfrm>
        </p:grpSpPr>
        <p:cxnSp>
          <p:nvCxnSpPr>
            <p:cNvPr id="61" name="Straight Connector 87">
              <a:extLst>
                <a:ext uri="{FF2B5EF4-FFF2-40B4-BE49-F238E27FC236}">
                  <a16:creationId xmlns:a16="http://schemas.microsoft.com/office/drawing/2014/main" xmlns="" id="{669CCFD7-73D3-D64C-AC40-6D2D9BE3D7CA}"/>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92">
              <a:extLst>
                <a:ext uri="{FF2B5EF4-FFF2-40B4-BE49-F238E27FC236}">
                  <a16:creationId xmlns:a16="http://schemas.microsoft.com/office/drawing/2014/main" xmlns="" id="{AA408C13-00B0-044D-BA19-282F4903F87C}"/>
                </a:ext>
              </a:extLst>
            </p:cNvPr>
            <p:cNvGrpSpPr/>
            <p:nvPr/>
          </p:nvGrpSpPr>
          <p:grpSpPr>
            <a:xfrm>
              <a:off x="5938164" y="3833745"/>
              <a:ext cx="306171" cy="306910"/>
              <a:chOff x="5942914" y="3833745"/>
              <a:chExt cx="306171" cy="306910"/>
            </a:xfrm>
          </p:grpSpPr>
          <p:sp>
            <p:nvSpPr>
              <p:cNvPr id="63" name="Freeform 94">
                <a:extLst>
                  <a:ext uri="{FF2B5EF4-FFF2-40B4-BE49-F238E27FC236}">
                    <a16:creationId xmlns:a16="http://schemas.microsoft.com/office/drawing/2014/main" xmlns="" id="{BFB45921-D6E0-4F41-8BA9-E2534883037D}"/>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64" name="Freeform 95">
                <a:extLst>
                  <a:ext uri="{FF2B5EF4-FFF2-40B4-BE49-F238E27FC236}">
                    <a16:creationId xmlns:a16="http://schemas.microsoft.com/office/drawing/2014/main" xmlns="" id="{7BF1948E-8D4C-7143-8104-BCB3578EED7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sp>
        <p:nvSpPr>
          <p:cNvPr id="67" name="圆角矩形 66">
            <a:extLst>
              <a:ext uri="{FF2B5EF4-FFF2-40B4-BE49-F238E27FC236}">
                <a16:creationId xmlns:a16="http://schemas.microsoft.com/office/drawing/2014/main" xmlns="" id="{C3C4E4A3-B6E9-A340-84DC-59A89167D3EF}"/>
              </a:ext>
            </a:extLst>
          </p:cNvPr>
          <p:cNvSpPr/>
          <p:nvPr/>
        </p:nvSpPr>
        <p:spPr>
          <a:xfrm>
            <a:off x="7568782" y="2681443"/>
            <a:ext cx="1356814" cy="2129242"/>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sp>
        <p:nvSpPr>
          <p:cNvPr id="65" name="文本框 64">
            <a:extLst>
              <a:ext uri="{FF2B5EF4-FFF2-40B4-BE49-F238E27FC236}">
                <a16:creationId xmlns:a16="http://schemas.microsoft.com/office/drawing/2014/main" xmlns="" id="{CDF17513-4136-6341-AB48-2D51219A3240}"/>
              </a:ext>
            </a:extLst>
          </p:cNvPr>
          <p:cNvSpPr txBox="1"/>
          <p:nvPr/>
        </p:nvSpPr>
        <p:spPr>
          <a:xfrm>
            <a:off x="1401127" y="227367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94%</a:t>
            </a:r>
            <a:endParaRPr kumimoji="1" lang="zh-CN" altLang="en-US" sz="750" dirty="0">
              <a:solidFill>
                <a:prstClr val="black"/>
              </a:solidFill>
              <a:latin typeface="Calibri" panose="020F0502020204030204"/>
              <a:ea typeface="DengXian" charset="-122"/>
              <a:cs typeface=""/>
            </a:endParaRPr>
          </a:p>
        </p:txBody>
      </p:sp>
      <p:sp>
        <p:nvSpPr>
          <p:cNvPr id="66" name="文本框 65">
            <a:extLst>
              <a:ext uri="{FF2B5EF4-FFF2-40B4-BE49-F238E27FC236}">
                <a16:creationId xmlns:a16="http://schemas.microsoft.com/office/drawing/2014/main" xmlns="" id="{65B4CC4F-812E-E04E-9275-668F242E3E45}"/>
              </a:ext>
            </a:extLst>
          </p:cNvPr>
          <p:cNvSpPr txBox="1"/>
          <p:nvPr/>
        </p:nvSpPr>
        <p:spPr>
          <a:xfrm>
            <a:off x="2840132" y="2318634"/>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93%</a:t>
            </a:r>
            <a:endParaRPr kumimoji="1" lang="zh-CN" altLang="en-US" sz="750" dirty="0">
              <a:solidFill>
                <a:prstClr val="black"/>
              </a:solidFill>
              <a:latin typeface="Calibri" panose="020F0502020204030204"/>
              <a:ea typeface="DengXian" charset="-122"/>
              <a:cs typeface=""/>
            </a:endParaRPr>
          </a:p>
        </p:txBody>
      </p:sp>
      <p:sp>
        <p:nvSpPr>
          <p:cNvPr id="68" name="文本框 67">
            <a:extLst>
              <a:ext uri="{FF2B5EF4-FFF2-40B4-BE49-F238E27FC236}">
                <a16:creationId xmlns:a16="http://schemas.microsoft.com/office/drawing/2014/main" xmlns="" id="{49AB8637-CF67-6145-A47B-07FE70B9883B}"/>
              </a:ext>
            </a:extLst>
          </p:cNvPr>
          <p:cNvSpPr txBox="1"/>
          <p:nvPr/>
        </p:nvSpPr>
        <p:spPr>
          <a:xfrm>
            <a:off x="4257017" y="2362209"/>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91%</a:t>
            </a:r>
            <a:endParaRPr kumimoji="1" lang="zh-CN" altLang="en-US" sz="750" dirty="0">
              <a:solidFill>
                <a:prstClr val="black"/>
              </a:solidFill>
              <a:latin typeface="Calibri" panose="020F0502020204030204"/>
              <a:ea typeface="DengXian" charset="-122"/>
              <a:cs typeface=""/>
            </a:endParaRPr>
          </a:p>
        </p:txBody>
      </p:sp>
      <p:sp>
        <p:nvSpPr>
          <p:cNvPr id="69" name="文本框 68">
            <a:extLst>
              <a:ext uri="{FF2B5EF4-FFF2-40B4-BE49-F238E27FC236}">
                <a16:creationId xmlns:a16="http://schemas.microsoft.com/office/drawing/2014/main" xmlns="" id="{36F2FF66-281C-ED4B-A082-D59F5A7F27FB}"/>
              </a:ext>
            </a:extLst>
          </p:cNvPr>
          <p:cNvSpPr txBox="1"/>
          <p:nvPr/>
        </p:nvSpPr>
        <p:spPr>
          <a:xfrm>
            <a:off x="5685351" y="2535771"/>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85%</a:t>
            </a:r>
            <a:endParaRPr kumimoji="1" lang="zh-CN" altLang="en-US" sz="750" dirty="0">
              <a:solidFill>
                <a:prstClr val="black"/>
              </a:solidFill>
              <a:latin typeface="Calibri" panose="020F0502020204030204"/>
              <a:ea typeface="DengXian" charset="-122"/>
              <a:cs typeface=""/>
            </a:endParaRPr>
          </a:p>
        </p:txBody>
      </p:sp>
      <p:sp>
        <p:nvSpPr>
          <p:cNvPr id="70" name="文本框 69">
            <a:extLst>
              <a:ext uri="{FF2B5EF4-FFF2-40B4-BE49-F238E27FC236}">
                <a16:creationId xmlns:a16="http://schemas.microsoft.com/office/drawing/2014/main" xmlns="" id="{F00A31D7-85D5-DA4B-804E-B72349717A59}"/>
              </a:ext>
            </a:extLst>
          </p:cNvPr>
          <p:cNvSpPr txBox="1"/>
          <p:nvPr/>
        </p:nvSpPr>
        <p:spPr>
          <a:xfrm>
            <a:off x="1407968" y="280413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88%</a:t>
            </a:r>
            <a:endParaRPr kumimoji="1" lang="zh-CN" altLang="en-US" sz="750" dirty="0">
              <a:solidFill>
                <a:prstClr val="black"/>
              </a:solidFill>
              <a:latin typeface="Calibri" panose="020F0502020204030204"/>
              <a:ea typeface="DengXian" charset="-122"/>
              <a:cs typeface=""/>
            </a:endParaRPr>
          </a:p>
        </p:txBody>
      </p:sp>
      <p:sp>
        <p:nvSpPr>
          <p:cNvPr id="71" name="文本框 70">
            <a:extLst>
              <a:ext uri="{FF2B5EF4-FFF2-40B4-BE49-F238E27FC236}">
                <a16:creationId xmlns:a16="http://schemas.microsoft.com/office/drawing/2014/main" xmlns="" id="{C4B03FCA-1F87-1F49-BB24-EBE37B19D7C4}"/>
              </a:ext>
            </a:extLst>
          </p:cNvPr>
          <p:cNvSpPr txBox="1"/>
          <p:nvPr/>
        </p:nvSpPr>
        <p:spPr>
          <a:xfrm>
            <a:off x="2835997" y="2814909"/>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87%</a:t>
            </a:r>
            <a:endParaRPr kumimoji="1" lang="zh-CN" altLang="en-US" sz="750" dirty="0">
              <a:solidFill>
                <a:prstClr val="black"/>
              </a:solidFill>
              <a:latin typeface="Calibri" panose="020F0502020204030204"/>
              <a:ea typeface="DengXian" charset="-122"/>
              <a:cs typeface=""/>
            </a:endParaRPr>
          </a:p>
        </p:txBody>
      </p:sp>
      <p:sp>
        <p:nvSpPr>
          <p:cNvPr id="72" name="文本框 71">
            <a:extLst>
              <a:ext uri="{FF2B5EF4-FFF2-40B4-BE49-F238E27FC236}">
                <a16:creationId xmlns:a16="http://schemas.microsoft.com/office/drawing/2014/main" xmlns="" id="{D260F051-1FD6-1542-8D7B-AFBEA0391D30}"/>
              </a:ext>
            </a:extLst>
          </p:cNvPr>
          <p:cNvSpPr txBox="1"/>
          <p:nvPr/>
        </p:nvSpPr>
        <p:spPr>
          <a:xfrm>
            <a:off x="4259437" y="283988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87%</a:t>
            </a:r>
            <a:endParaRPr kumimoji="1" lang="zh-CN" altLang="en-US" sz="750" dirty="0">
              <a:solidFill>
                <a:prstClr val="black"/>
              </a:solidFill>
              <a:latin typeface="Calibri" panose="020F0502020204030204"/>
              <a:ea typeface="DengXian" charset="-122"/>
              <a:cs typeface=""/>
            </a:endParaRPr>
          </a:p>
        </p:txBody>
      </p:sp>
      <p:sp>
        <p:nvSpPr>
          <p:cNvPr id="73" name="文本框 72">
            <a:extLst>
              <a:ext uri="{FF2B5EF4-FFF2-40B4-BE49-F238E27FC236}">
                <a16:creationId xmlns:a16="http://schemas.microsoft.com/office/drawing/2014/main" xmlns="" id="{C5143AC8-111B-3348-A92B-209212681F5B}"/>
              </a:ext>
            </a:extLst>
          </p:cNvPr>
          <p:cNvSpPr txBox="1"/>
          <p:nvPr/>
        </p:nvSpPr>
        <p:spPr>
          <a:xfrm>
            <a:off x="5689442" y="307293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77%</a:t>
            </a:r>
            <a:endParaRPr kumimoji="1" lang="zh-CN" altLang="en-US" sz="750" dirty="0">
              <a:solidFill>
                <a:prstClr val="black"/>
              </a:solidFill>
              <a:latin typeface="Calibri" panose="020F0502020204030204"/>
              <a:ea typeface="DengXian" charset="-122"/>
              <a:cs typeface=""/>
            </a:endParaRPr>
          </a:p>
        </p:txBody>
      </p:sp>
      <p:sp>
        <p:nvSpPr>
          <p:cNvPr id="74" name="文本框 73">
            <a:extLst>
              <a:ext uri="{FF2B5EF4-FFF2-40B4-BE49-F238E27FC236}">
                <a16:creationId xmlns:a16="http://schemas.microsoft.com/office/drawing/2014/main" xmlns="" id="{3543CA59-128C-D449-97D9-DE6E95DD480F}"/>
              </a:ext>
            </a:extLst>
          </p:cNvPr>
          <p:cNvSpPr txBox="1"/>
          <p:nvPr/>
        </p:nvSpPr>
        <p:spPr>
          <a:xfrm>
            <a:off x="1170238" y="4679625"/>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0.117</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5" name="文本框 74">
            <a:extLst>
              <a:ext uri="{FF2B5EF4-FFF2-40B4-BE49-F238E27FC236}">
                <a16:creationId xmlns:a16="http://schemas.microsoft.com/office/drawing/2014/main" xmlns="" id="{61BE587A-91DA-204D-AFB5-C3D0B044793C}"/>
              </a:ext>
            </a:extLst>
          </p:cNvPr>
          <p:cNvSpPr txBox="1"/>
          <p:nvPr/>
        </p:nvSpPr>
        <p:spPr>
          <a:xfrm>
            <a:off x="2639208" y="4679625"/>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0.129</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6" name="文本框 75">
            <a:extLst>
              <a:ext uri="{FF2B5EF4-FFF2-40B4-BE49-F238E27FC236}">
                <a16:creationId xmlns:a16="http://schemas.microsoft.com/office/drawing/2014/main" xmlns="" id="{3579272F-E521-2342-A50C-FDD376C705CC}"/>
              </a:ext>
            </a:extLst>
          </p:cNvPr>
          <p:cNvSpPr txBox="1"/>
          <p:nvPr/>
        </p:nvSpPr>
        <p:spPr>
          <a:xfrm>
            <a:off x="4108177" y="4612790"/>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0.159</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7" name="文本框 76">
            <a:extLst>
              <a:ext uri="{FF2B5EF4-FFF2-40B4-BE49-F238E27FC236}">
                <a16:creationId xmlns:a16="http://schemas.microsoft.com/office/drawing/2014/main" xmlns="" id="{B08E655A-9560-C941-9D28-890E76162687}"/>
              </a:ext>
            </a:extLst>
          </p:cNvPr>
          <p:cNvSpPr txBox="1"/>
          <p:nvPr/>
        </p:nvSpPr>
        <p:spPr>
          <a:xfrm>
            <a:off x="5473789" y="4218469"/>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0.236</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8"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297537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1AE6315-3D44-014D-B6B7-7CBD107EAF24}"/>
              </a:ext>
            </a:extLst>
          </p:cNvPr>
          <p:cNvPicPr>
            <a:picLocks noChangeAspect="1"/>
          </p:cNvPicPr>
          <p:nvPr/>
        </p:nvPicPr>
        <p:blipFill>
          <a:blip r:embed="rId3"/>
          <a:stretch>
            <a:fillRect/>
          </a:stretch>
        </p:blipFill>
        <p:spPr>
          <a:xfrm>
            <a:off x="979908" y="1958811"/>
            <a:ext cx="5715495" cy="3523090"/>
          </a:xfrm>
          <a:prstGeom prst="rect">
            <a:avLst/>
          </a:prstGeom>
        </p:spPr>
      </p:pic>
      <p:pic>
        <p:nvPicPr>
          <p:cNvPr id="22" name="图片 21" descr="图片包含 文字, 地图&#10;&#10;描述已自动生成">
            <a:extLst>
              <a:ext uri="{FF2B5EF4-FFF2-40B4-BE49-F238E27FC236}">
                <a16:creationId xmlns:a16="http://schemas.microsoft.com/office/drawing/2014/main" xmlns="" id="{668FBF57-86F9-DD47-932A-7C164FEFA2DD}"/>
              </a:ext>
            </a:extLst>
          </p:cNvPr>
          <p:cNvPicPr>
            <a:picLocks noChangeAspect="1"/>
          </p:cNvPicPr>
          <p:nvPr/>
        </p:nvPicPr>
        <p:blipFill>
          <a:blip r:embed="rId4"/>
          <a:stretch>
            <a:fillRect/>
          </a:stretch>
        </p:blipFill>
        <p:spPr>
          <a:xfrm>
            <a:off x="6115355" y="1081598"/>
            <a:ext cx="2605063" cy="4522719"/>
          </a:xfrm>
          <a:prstGeom prst="rect">
            <a:avLst/>
          </a:prstGeom>
        </p:spPr>
      </p:pic>
      <p:sp>
        <p:nvSpPr>
          <p:cNvPr id="2" name="文本框 1">
            <a:extLst>
              <a:ext uri="{FF2B5EF4-FFF2-40B4-BE49-F238E27FC236}">
                <a16:creationId xmlns:a16="http://schemas.microsoft.com/office/drawing/2014/main" xmlns="" id="{04979675-447E-F949-9BDF-14579A36D92C}"/>
              </a:ext>
            </a:extLst>
          </p:cNvPr>
          <p:cNvSpPr txBox="1"/>
          <p:nvPr/>
        </p:nvSpPr>
        <p:spPr>
          <a:xfrm>
            <a:off x="133584" y="573131"/>
            <a:ext cx="5909930" cy="646331"/>
          </a:xfrm>
          <a:prstGeom prst="rect">
            <a:avLst/>
          </a:prstGeom>
          <a:noFill/>
        </p:spPr>
        <p:txBody>
          <a:bodyPr wrap="squar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Application of </a:t>
            </a:r>
            <a:r>
              <a:rPr kumimoji="1" lang="en-US" altLang="zh-CN" sz="1800" dirty="0" err="1">
                <a:solidFill>
                  <a:prstClr val="black"/>
                </a:solidFill>
                <a:latin typeface="Helvetica" pitchFamily="2" charset="0"/>
                <a:ea typeface="DengXian" charset="-122"/>
                <a:cs typeface=""/>
              </a:rPr>
              <a:t>GenoDock</a:t>
            </a:r>
            <a:r>
              <a:rPr kumimoji="1" lang="en-US" altLang="zh-CN" sz="1800" dirty="0">
                <a:solidFill>
                  <a:prstClr val="black"/>
                </a:solidFill>
                <a:latin typeface="Helvetica" pitchFamily="2" charset="0"/>
                <a:ea typeface="DengXian" charset="-122"/>
                <a:cs typeface=""/>
              </a:rPr>
              <a:t> to large-scale screening of disruptive SNVs for Drug Ligand interactions</a:t>
            </a:r>
            <a:endParaRPr kumimoji="1" lang="zh-CN" altLang="en-US" sz="1800" dirty="0">
              <a:solidFill>
                <a:prstClr val="black"/>
              </a:solidFill>
              <a:latin typeface="Helvetica" pitchFamily="2" charset="0"/>
              <a:ea typeface="DengXian" charset="-122"/>
              <a:cs typeface=""/>
            </a:endParaRPr>
          </a:p>
        </p:txBody>
      </p:sp>
      <p:sp>
        <p:nvSpPr>
          <p:cNvPr id="3" name="矩形 2">
            <a:extLst>
              <a:ext uri="{FF2B5EF4-FFF2-40B4-BE49-F238E27FC236}">
                <a16:creationId xmlns:a16="http://schemas.microsoft.com/office/drawing/2014/main" xmlns="" id="{CC360073-1465-1C41-ABBD-B8001059E9FC}"/>
              </a:ext>
            </a:extLst>
          </p:cNvPr>
          <p:cNvSpPr/>
          <p:nvPr/>
        </p:nvSpPr>
        <p:spPr>
          <a:xfrm>
            <a:off x="356680" y="5399198"/>
            <a:ext cx="7369703"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6" name="文本框 5">
            <a:extLst>
              <a:ext uri="{FF2B5EF4-FFF2-40B4-BE49-F238E27FC236}">
                <a16:creationId xmlns:a16="http://schemas.microsoft.com/office/drawing/2014/main" xmlns="" id="{5F823C52-3731-0C43-9892-9644F5AA3DC3}"/>
              </a:ext>
            </a:extLst>
          </p:cNvPr>
          <p:cNvSpPr txBox="1"/>
          <p:nvPr/>
        </p:nvSpPr>
        <p:spPr>
          <a:xfrm>
            <a:off x="1147414" y="541872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0.00</a:t>
            </a:r>
            <a:endParaRPr kumimoji="1" lang="zh-CN" altLang="en-US" sz="900" dirty="0">
              <a:solidFill>
                <a:prstClr val="black"/>
              </a:solidFill>
              <a:latin typeface="Helvetica" pitchFamily="2" charset="0"/>
              <a:ea typeface="DengXian" charset="-122"/>
              <a:cs typeface=""/>
            </a:endParaRPr>
          </a:p>
        </p:txBody>
      </p:sp>
      <p:sp>
        <p:nvSpPr>
          <p:cNvPr id="7" name="文本框 6">
            <a:extLst>
              <a:ext uri="{FF2B5EF4-FFF2-40B4-BE49-F238E27FC236}">
                <a16:creationId xmlns:a16="http://schemas.microsoft.com/office/drawing/2014/main" xmlns="" id="{AFF4B4CA-B52C-2E4F-A417-F30C27B851EA}"/>
              </a:ext>
            </a:extLst>
          </p:cNvPr>
          <p:cNvSpPr txBox="1"/>
          <p:nvPr/>
        </p:nvSpPr>
        <p:spPr>
          <a:xfrm>
            <a:off x="2209193"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0.25</a:t>
            </a:r>
            <a:endParaRPr kumimoji="1" lang="zh-CN" altLang="en-US" sz="900" dirty="0">
              <a:solidFill>
                <a:prstClr val="black"/>
              </a:solidFill>
              <a:latin typeface="Helvetica" pitchFamily="2" charset="0"/>
              <a:ea typeface="DengXian" charset="-122"/>
              <a:cs typeface=""/>
            </a:endParaRPr>
          </a:p>
        </p:txBody>
      </p:sp>
      <p:sp>
        <p:nvSpPr>
          <p:cNvPr id="8" name="文本框 7">
            <a:extLst>
              <a:ext uri="{FF2B5EF4-FFF2-40B4-BE49-F238E27FC236}">
                <a16:creationId xmlns:a16="http://schemas.microsoft.com/office/drawing/2014/main" xmlns="" id="{9D7D647B-7962-7D4F-8DE7-93AE722057B1}"/>
              </a:ext>
            </a:extLst>
          </p:cNvPr>
          <p:cNvSpPr txBox="1"/>
          <p:nvPr/>
        </p:nvSpPr>
        <p:spPr>
          <a:xfrm>
            <a:off x="3279863" y="5423380"/>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0.50</a:t>
            </a:r>
            <a:endParaRPr kumimoji="1" lang="zh-CN" altLang="en-US" sz="900" dirty="0">
              <a:solidFill>
                <a:prstClr val="black"/>
              </a:solidFill>
              <a:latin typeface="Helvetica" pitchFamily="2" charset="0"/>
              <a:ea typeface="DengXian" charset="-122"/>
              <a:cs typeface=""/>
            </a:endParaRPr>
          </a:p>
        </p:txBody>
      </p:sp>
      <p:sp>
        <p:nvSpPr>
          <p:cNvPr id="9" name="文本框 8">
            <a:extLst>
              <a:ext uri="{FF2B5EF4-FFF2-40B4-BE49-F238E27FC236}">
                <a16:creationId xmlns:a16="http://schemas.microsoft.com/office/drawing/2014/main" xmlns="" id="{09A90B8C-2884-EC43-B152-D0575EA3D655}"/>
              </a:ext>
            </a:extLst>
          </p:cNvPr>
          <p:cNvSpPr txBox="1"/>
          <p:nvPr/>
        </p:nvSpPr>
        <p:spPr>
          <a:xfrm>
            <a:off x="4390941"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0.75</a:t>
            </a:r>
            <a:endParaRPr kumimoji="1" lang="zh-CN" altLang="en-US" sz="900" dirty="0">
              <a:solidFill>
                <a:prstClr val="black"/>
              </a:solidFill>
              <a:latin typeface="Helvetica" pitchFamily="2" charset="0"/>
              <a:ea typeface="DengXian" charset="-122"/>
              <a:cs typeface=""/>
            </a:endParaRPr>
          </a:p>
        </p:txBody>
      </p:sp>
      <p:sp>
        <p:nvSpPr>
          <p:cNvPr id="10" name="文本框 9">
            <a:extLst>
              <a:ext uri="{FF2B5EF4-FFF2-40B4-BE49-F238E27FC236}">
                <a16:creationId xmlns:a16="http://schemas.microsoft.com/office/drawing/2014/main" xmlns="" id="{64FDED03-F606-C64F-B78C-7E559E4A4DE3}"/>
              </a:ext>
            </a:extLst>
          </p:cNvPr>
          <p:cNvSpPr txBox="1"/>
          <p:nvPr/>
        </p:nvSpPr>
        <p:spPr>
          <a:xfrm>
            <a:off x="5473386"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1.00</a:t>
            </a:r>
            <a:endParaRPr kumimoji="1" lang="zh-CN" altLang="en-US" sz="900" dirty="0">
              <a:solidFill>
                <a:prstClr val="black"/>
              </a:solidFill>
              <a:latin typeface="Helvetica" pitchFamily="2" charset="0"/>
              <a:ea typeface="DengXian" charset="-122"/>
              <a:cs typeface=""/>
            </a:endParaRPr>
          </a:p>
        </p:txBody>
      </p:sp>
      <p:sp>
        <p:nvSpPr>
          <p:cNvPr id="11" name="文本框 10">
            <a:extLst>
              <a:ext uri="{FF2B5EF4-FFF2-40B4-BE49-F238E27FC236}">
                <a16:creationId xmlns:a16="http://schemas.microsoft.com/office/drawing/2014/main" xmlns="" id="{F3CAA86A-0E32-BC41-8C33-65A472832618}"/>
              </a:ext>
            </a:extLst>
          </p:cNvPr>
          <p:cNvSpPr txBox="1"/>
          <p:nvPr/>
        </p:nvSpPr>
        <p:spPr>
          <a:xfrm>
            <a:off x="2945118" y="5644136"/>
            <a:ext cx="1999265"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probability</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of</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a</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disruptive</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nsSNV</a:t>
            </a:r>
            <a:endParaRPr kumimoji="1" lang="zh-CN" altLang="en-US" sz="900" dirty="0">
              <a:solidFill>
                <a:prstClr val="black"/>
              </a:solidFill>
              <a:latin typeface="Helvetica" pitchFamily="2" charset="0"/>
              <a:ea typeface="DengXian" charset="-122"/>
              <a:cs typeface=""/>
            </a:endParaRPr>
          </a:p>
        </p:txBody>
      </p:sp>
      <p:sp>
        <p:nvSpPr>
          <p:cNvPr id="12" name="矩形 11">
            <a:extLst>
              <a:ext uri="{FF2B5EF4-FFF2-40B4-BE49-F238E27FC236}">
                <a16:creationId xmlns:a16="http://schemas.microsoft.com/office/drawing/2014/main" xmlns="" id="{889E7388-C186-2E4C-81BF-D1CE2469E42E}"/>
              </a:ext>
            </a:extLst>
          </p:cNvPr>
          <p:cNvSpPr/>
          <p:nvPr/>
        </p:nvSpPr>
        <p:spPr>
          <a:xfrm rot="5400000">
            <a:off x="-1088726" y="3252588"/>
            <a:ext cx="3978410"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4" name="文本框 13">
            <a:extLst>
              <a:ext uri="{FF2B5EF4-FFF2-40B4-BE49-F238E27FC236}">
                <a16:creationId xmlns:a16="http://schemas.microsoft.com/office/drawing/2014/main" xmlns="" id="{A09F9D14-77D7-E94E-8DA9-AC40E15F07AE}"/>
              </a:ext>
            </a:extLst>
          </p:cNvPr>
          <p:cNvSpPr txBox="1"/>
          <p:nvPr/>
        </p:nvSpPr>
        <p:spPr>
          <a:xfrm rot="16200000">
            <a:off x="184070" y="3164443"/>
            <a:ext cx="588623"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density</a:t>
            </a:r>
            <a:endParaRPr kumimoji="1" lang="zh-CN" altLang="en-US" sz="900" dirty="0">
              <a:solidFill>
                <a:prstClr val="black"/>
              </a:solidFill>
              <a:latin typeface="Helvetica" pitchFamily="2" charset="0"/>
              <a:ea typeface="DengXian" charset="-122"/>
              <a:cs typeface=""/>
            </a:endParaRPr>
          </a:p>
        </p:txBody>
      </p:sp>
      <p:sp>
        <p:nvSpPr>
          <p:cNvPr id="15" name="文本框 14">
            <a:extLst>
              <a:ext uri="{FF2B5EF4-FFF2-40B4-BE49-F238E27FC236}">
                <a16:creationId xmlns:a16="http://schemas.microsoft.com/office/drawing/2014/main" xmlns="" id="{2D41F025-5CF3-BE47-A21E-BAB9C3C08DC7}"/>
              </a:ext>
            </a:extLst>
          </p:cNvPr>
          <p:cNvSpPr txBox="1"/>
          <p:nvPr/>
        </p:nvSpPr>
        <p:spPr>
          <a:xfrm>
            <a:off x="801668" y="5152458"/>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0.0</a:t>
            </a:r>
            <a:endParaRPr kumimoji="1" lang="zh-CN" altLang="en-US" sz="900" dirty="0">
              <a:solidFill>
                <a:prstClr val="black"/>
              </a:solidFill>
              <a:latin typeface="Helvetica" pitchFamily="2" charset="0"/>
              <a:ea typeface="DengXian" charset="-122"/>
              <a:cs typeface=""/>
            </a:endParaRPr>
          </a:p>
        </p:txBody>
      </p:sp>
      <p:sp>
        <p:nvSpPr>
          <p:cNvPr id="16" name="文本框 15">
            <a:extLst>
              <a:ext uri="{FF2B5EF4-FFF2-40B4-BE49-F238E27FC236}">
                <a16:creationId xmlns:a16="http://schemas.microsoft.com/office/drawing/2014/main" xmlns="" id="{96299539-0A66-B745-B06F-C64F9F80B22D}"/>
              </a:ext>
            </a:extLst>
          </p:cNvPr>
          <p:cNvSpPr txBox="1"/>
          <p:nvPr/>
        </p:nvSpPr>
        <p:spPr>
          <a:xfrm>
            <a:off x="785516" y="4562831"/>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1.0</a:t>
            </a:r>
            <a:endParaRPr kumimoji="1" lang="zh-CN" altLang="en-US" sz="900" dirty="0">
              <a:solidFill>
                <a:prstClr val="black"/>
              </a:solidFill>
              <a:latin typeface="Helvetica" pitchFamily="2" charset="0"/>
              <a:ea typeface="DengXian" charset="-122"/>
              <a:cs typeface=""/>
            </a:endParaRPr>
          </a:p>
        </p:txBody>
      </p:sp>
      <p:sp>
        <p:nvSpPr>
          <p:cNvPr id="17" name="文本框 16">
            <a:extLst>
              <a:ext uri="{FF2B5EF4-FFF2-40B4-BE49-F238E27FC236}">
                <a16:creationId xmlns:a16="http://schemas.microsoft.com/office/drawing/2014/main" xmlns="" id="{C6464126-2E4C-C947-A554-ABA4F2ECD586}"/>
              </a:ext>
            </a:extLst>
          </p:cNvPr>
          <p:cNvSpPr txBox="1"/>
          <p:nvPr/>
        </p:nvSpPr>
        <p:spPr>
          <a:xfrm>
            <a:off x="785516" y="3976957"/>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2.0</a:t>
            </a:r>
            <a:endParaRPr kumimoji="1" lang="zh-CN" altLang="en-US" sz="900" dirty="0">
              <a:solidFill>
                <a:prstClr val="black"/>
              </a:solidFill>
              <a:latin typeface="Helvetica" pitchFamily="2" charset="0"/>
              <a:ea typeface="DengXian" charset="-122"/>
              <a:cs typeface=""/>
            </a:endParaRPr>
          </a:p>
        </p:txBody>
      </p:sp>
      <p:sp>
        <p:nvSpPr>
          <p:cNvPr id="18" name="文本框 17">
            <a:extLst>
              <a:ext uri="{FF2B5EF4-FFF2-40B4-BE49-F238E27FC236}">
                <a16:creationId xmlns:a16="http://schemas.microsoft.com/office/drawing/2014/main" xmlns="" id="{024DEA80-7395-CC4E-8397-0F16134BDD89}"/>
              </a:ext>
            </a:extLst>
          </p:cNvPr>
          <p:cNvSpPr txBox="1"/>
          <p:nvPr/>
        </p:nvSpPr>
        <p:spPr>
          <a:xfrm>
            <a:off x="792634" y="3391082"/>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3.0</a:t>
            </a:r>
            <a:endParaRPr kumimoji="1" lang="zh-CN" altLang="en-US" sz="900" dirty="0">
              <a:solidFill>
                <a:prstClr val="black"/>
              </a:solidFill>
              <a:latin typeface="Helvetica" pitchFamily="2" charset="0"/>
              <a:ea typeface="DengXian" charset="-122"/>
              <a:cs typeface=""/>
            </a:endParaRPr>
          </a:p>
        </p:txBody>
      </p:sp>
      <p:sp>
        <p:nvSpPr>
          <p:cNvPr id="19" name="文本框 18">
            <a:extLst>
              <a:ext uri="{FF2B5EF4-FFF2-40B4-BE49-F238E27FC236}">
                <a16:creationId xmlns:a16="http://schemas.microsoft.com/office/drawing/2014/main" xmlns="" id="{3CF45464-6616-894F-92B0-2D78E2791BFA}"/>
              </a:ext>
            </a:extLst>
          </p:cNvPr>
          <p:cNvSpPr txBox="1"/>
          <p:nvPr/>
        </p:nvSpPr>
        <p:spPr>
          <a:xfrm>
            <a:off x="778536" y="2824125"/>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4.0</a:t>
            </a:r>
            <a:endParaRPr kumimoji="1" lang="zh-CN" altLang="en-US" sz="900" dirty="0">
              <a:solidFill>
                <a:prstClr val="black"/>
              </a:solidFill>
              <a:latin typeface="Helvetica" pitchFamily="2" charset="0"/>
              <a:ea typeface="DengXian" charset="-122"/>
              <a:cs typeface=""/>
            </a:endParaRPr>
          </a:p>
        </p:txBody>
      </p:sp>
      <p:sp>
        <p:nvSpPr>
          <p:cNvPr id="20" name="文本框 19">
            <a:extLst>
              <a:ext uri="{FF2B5EF4-FFF2-40B4-BE49-F238E27FC236}">
                <a16:creationId xmlns:a16="http://schemas.microsoft.com/office/drawing/2014/main" xmlns="" id="{00680DBB-BFCC-1C4F-B3CA-7225D9EC7C14}"/>
              </a:ext>
            </a:extLst>
          </p:cNvPr>
          <p:cNvSpPr txBox="1"/>
          <p:nvPr/>
        </p:nvSpPr>
        <p:spPr>
          <a:xfrm>
            <a:off x="786386" y="2234491"/>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5.0</a:t>
            </a:r>
            <a:endParaRPr kumimoji="1" lang="zh-CN" altLang="en-US" sz="900" dirty="0">
              <a:solidFill>
                <a:prstClr val="black"/>
              </a:solidFill>
              <a:latin typeface="Helvetica" pitchFamily="2" charset="0"/>
              <a:ea typeface="DengXian" charset="-122"/>
              <a:cs typeface=""/>
            </a:endParaRPr>
          </a:p>
        </p:txBody>
      </p:sp>
      <p:cxnSp>
        <p:nvCxnSpPr>
          <p:cNvPr id="55" name="直线连接符 54">
            <a:extLst>
              <a:ext uri="{FF2B5EF4-FFF2-40B4-BE49-F238E27FC236}">
                <a16:creationId xmlns:a16="http://schemas.microsoft.com/office/drawing/2014/main" xmlns="" id="{B7D2EC58-13F0-8C49-8E69-260C1E082132}"/>
              </a:ext>
            </a:extLst>
          </p:cNvPr>
          <p:cNvCxnSpPr>
            <a:cxnSpLocks/>
          </p:cNvCxnSpPr>
          <p:nvPr/>
        </p:nvCxnSpPr>
        <p:spPr>
          <a:xfrm>
            <a:off x="168578" y="1383935"/>
            <a:ext cx="578685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60" name="矩形 59">
            <a:extLst>
              <a:ext uri="{FF2B5EF4-FFF2-40B4-BE49-F238E27FC236}">
                <a16:creationId xmlns:a16="http://schemas.microsoft.com/office/drawing/2014/main" xmlns="" id="{AA0873F8-EA07-7146-A854-76F491FF8462}"/>
              </a:ext>
            </a:extLst>
          </p:cNvPr>
          <p:cNvSpPr/>
          <p:nvPr/>
        </p:nvSpPr>
        <p:spPr>
          <a:xfrm rot="5400000">
            <a:off x="7102670" y="5203109"/>
            <a:ext cx="276560" cy="86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61" name="文本框 60">
            <a:extLst>
              <a:ext uri="{FF2B5EF4-FFF2-40B4-BE49-F238E27FC236}">
                <a16:creationId xmlns:a16="http://schemas.microsoft.com/office/drawing/2014/main" xmlns="" id="{4170DF04-5DEF-814F-8A71-0F509FD3D007}"/>
              </a:ext>
            </a:extLst>
          </p:cNvPr>
          <p:cNvSpPr txBox="1"/>
          <p:nvPr/>
        </p:nvSpPr>
        <p:spPr>
          <a:xfrm>
            <a:off x="6869440" y="5557902"/>
            <a:ext cx="774571"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probability</a:t>
            </a:r>
            <a:endParaRPr kumimoji="1" lang="zh-CN" altLang="en-US" sz="900" dirty="0">
              <a:solidFill>
                <a:prstClr val="black"/>
              </a:solidFill>
              <a:latin typeface="Helvetica" pitchFamily="2" charset="0"/>
              <a:ea typeface="DengXian" charset="-122"/>
              <a:cs typeface=""/>
            </a:endParaRPr>
          </a:p>
        </p:txBody>
      </p:sp>
      <p:sp>
        <p:nvSpPr>
          <p:cNvPr id="24" name="矩形 23">
            <a:extLst>
              <a:ext uri="{FF2B5EF4-FFF2-40B4-BE49-F238E27FC236}">
                <a16:creationId xmlns:a16="http://schemas.microsoft.com/office/drawing/2014/main" xmlns="" id="{47FA976D-A777-384B-A46F-3F8AAC7B8105}"/>
              </a:ext>
            </a:extLst>
          </p:cNvPr>
          <p:cNvSpPr/>
          <p:nvPr/>
        </p:nvSpPr>
        <p:spPr>
          <a:xfrm rot="5400000">
            <a:off x="813446" y="2484071"/>
            <a:ext cx="1562667" cy="29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900" b="0" dirty="0">
              <a:solidFill>
                <a:prstClr val="white"/>
              </a:solidFill>
            </a:endParaRPr>
          </a:p>
        </p:txBody>
      </p:sp>
      <p:sp>
        <p:nvSpPr>
          <p:cNvPr id="43" name="文本框 42">
            <a:extLst>
              <a:ext uri="{FF2B5EF4-FFF2-40B4-BE49-F238E27FC236}">
                <a16:creationId xmlns:a16="http://schemas.microsoft.com/office/drawing/2014/main" xmlns="" id="{8CA430F6-ADB3-A540-907D-E5EC186FD823}"/>
              </a:ext>
            </a:extLst>
          </p:cNvPr>
          <p:cNvSpPr txBox="1"/>
          <p:nvPr/>
        </p:nvSpPr>
        <p:spPr>
          <a:xfrm>
            <a:off x="7578282" y="2561253"/>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21%</a:t>
            </a:r>
            <a:endParaRPr kumimoji="1" lang="zh-CN" altLang="en-US" sz="750" dirty="0">
              <a:solidFill>
                <a:prstClr val="black"/>
              </a:solidFill>
              <a:latin typeface="Helvetica" pitchFamily="2" charset="0"/>
              <a:ea typeface="DengXian" charset="-122"/>
              <a:cs typeface=""/>
            </a:endParaRPr>
          </a:p>
        </p:txBody>
      </p:sp>
      <p:sp>
        <p:nvSpPr>
          <p:cNvPr id="44" name="文本框 43">
            <a:extLst>
              <a:ext uri="{FF2B5EF4-FFF2-40B4-BE49-F238E27FC236}">
                <a16:creationId xmlns:a16="http://schemas.microsoft.com/office/drawing/2014/main" xmlns="" id="{665F947D-AD78-B540-8A4F-D24A93146B31}"/>
              </a:ext>
            </a:extLst>
          </p:cNvPr>
          <p:cNvSpPr txBox="1"/>
          <p:nvPr/>
        </p:nvSpPr>
        <p:spPr>
          <a:xfrm>
            <a:off x="7598498" y="4776563"/>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51%</a:t>
            </a:r>
            <a:endParaRPr kumimoji="1" lang="zh-CN" altLang="en-US" sz="750" dirty="0">
              <a:solidFill>
                <a:prstClr val="black"/>
              </a:solidFill>
              <a:latin typeface="Helvetica" pitchFamily="2" charset="0"/>
              <a:ea typeface="DengXian" charset="-122"/>
              <a:cs typeface=""/>
            </a:endParaRPr>
          </a:p>
        </p:txBody>
      </p:sp>
      <p:sp>
        <p:nvSpPr>
          <p:cNvPr id="45" name="文本框 44">
            <a:extLst>
              <a:ext uri="{FF2B5EF4-FFF2-40B4-BE49-F238E27FC236}">
                <a16:creationId xmlns:a16="http://schemas.microsoft.com/office/drawing/2014/main" xmlns="" id="{F4C9C893-7030-7443-831A-26AC7CB82A66}"/>
              </a:ext>
            </a:extLst>
          </p:cNvPr>
          <p:cNvSpPr txBox="1"/>
          <p:nvPr/>
        </p:nvSpPr>
        <p:spPr>
          <a:xfrm>
            <a:off x="7577019" y="1280061"/>
            <a:ext cx="3225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7%</a:t>
            </a:r>
            <a:endParaRPr kumimoji="1" lang="zh-CN" altLang="en-US" sz="750" dirty="0">
              <a:solidFill>
                <a:prstClr val="black"/>
              </a:solidFill>
              <a:latin typeface="Helvetica" pitchFamily="2" charset="0"/>
              <a:ea typeface="DengXian" charset="-122"/>
              <a:cs typeface=""/>
            </a:endParaRPr>
          </a:p>
        </p:txBody>
      </p:sp>
      <p:sp>
        <p:nvSpPr>
          <p:cNvPr id="46" name="文本框 45">
            <a:extLst>
              <a:ext uri="{FF2B5EF4-FFF2-40B4-BE49-F238E27FC236}">
                <a16:creationId xmlns:a16="http://schemas.microsoft.com/office/drawing/2014/main" xmlns="" id="{6684F3E9-AE38-5B46-A7C3-52C2D9C3E33E}"/>
              </a:ext>
            </a:extLst>
          </p:cNvPr>
          <p:cNvSpPr txBox="1"/>
          <p:nvPr/>
        </p:nvSpPr>
        <p:spPr>
          <a:xfrm>
            <a:off x="7598497" y="5201685"/>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65%</a:t>
            </a:r>
            <a:endParaRPr kumimoji="1" lang="zh-CN" altLang="en-US" sz="750" dirty="0">
              <a:solidFill>
                <a:prstClr val="black"/>
              </a:solidFill>
              <a:latin typeface="Helvetica" pitchFamily="2" charset="0"/>
              <a:ea typeface="DengXian" charset="-122"/>
              <a:cs typeface=""/>
            </a:endParaRPr>
          </a:p>
        </p:txBody>
      </p:sp>
      <p:sp>
        <p:nvSpPr>
          <p:cNvPr id="47" name="文本框 46">
            <a:extLst>
              <a:ext uri="{FF2B5EF4-FFF2-40B4-BE49-F238E27FC236}">
                <a16:creationId xmlns:a16="http://schemas.microsoft.com/office/drawing/2014/main" xmlns="" id="{AD6B4252-8AD0-B844-AD3E-0038455EA3DD}"/>
              </a:ext>
            </a:extLst>
          </p:cNvPr>
          <p:cNvSpPr txBox="1"/>
          <p:nvPr/>
        </p:nvSpPr>
        <p:spPr>
          <a:xfrm>
            <a:off x="7578403" y="3436150"/>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33%</a:t>
            </a:r>
            <a:endParaRPr kumimoji="1" lang="zh-CN" altLang="en-US" sz="750" dirty="0">
              <a:solidFill>
                <a:prstClr val="black"/>
              </a:solidFill>
              <a:latin typeface="Helvetica" pitchFamily="2" charset="0"/>
              <a:ea typeface="DengXian" charset="-122"/>
              <a:cs typeface=""/>
            </a:endParaRPr>
          </a:p>
        </p:txBody>
      </p:sp>
      <p:sp>
        <p:nvSpPr>
          <p:cNvPr id="48" name="文本框 47">
            <a:extLst>
              <a:ext uri="{FF2B5EF4-FFF2-40B4-BE49-F238E27FC236}">
                <a16:creationId xmlns:a16="http://schemas.microsoft.com/office/drawing/2014/main" xmlns="" id="{64C8E881-A37E-B441-80A0-1D1A6631730E}"/>
              </a:ext>
            </a:extLst>
          </p:cNvPr>
          <p:cNvSpPr txBox="1"/>
          <p:nvPr/>
        </p:nvSpPr>
        <p:spPr>
          <a:xfrm>
            <a:off x="7577018" y="3881402"/>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35%</a:t>
            </a:r>
            <a:endParaRPr kumimoji="1" lang="zh-CN" altLang="en-US" sz="750" dirty="0">
              <a:solidFill>
                <a:prstClr val="black"/>
              </a:solidFill>
              <a:latin typeface="Helvetica" pitchFamily="2" charset="0"/>
              <a:ea typeface="DengXian" charset="-122"/>
              <a:cs typeface=""/>
            </a:endParaRPr>
          </a:p>
        </p:txBody>
      </p:sp>
      <p:sp>
        <p:nvSpPr>
          <p:cNvPr id="49" name="文本框 48">
            <a:extLst>
              <a:ext uri="{FF2B5EF4-FFF2-40B4-BE49-F238E27FC236}">
                <a16:creationId xmlns:a16="http://schemas.microsoft.com/office/drawing/2014/main" xmlns="" id="{820748C9-1B83-6749-BF14-6C3E64CE47D1}"/>
              </a:ext>
            </a:extLst>
          </p:cNvPr>
          <p:cNvSpPr txBox="1"/>
          <p:nvPr/>
        </p:nvSpPr>
        <p:spPr>
          <a:xfrm>
            <a:off x="7577018" y="3009937"/>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32%</a:t>
            </a:r>
            <a:endParaRPr kumimoji="1" lang="zh-CN" altLang="en-US" sz="750" dirty="0">
              <a:solidFill>
                <a:prstClr val="black"/>
              </a:solidFill>
              <a:latin typeface="Helvetica" pitchFamily="2" charset="0"/>
              <a:ea typeface="DengXian" charset="-122"/>
              <a:cs typeface=""/>
            </a:endParaRPr>
          </a:p>
        </p:txBody>
      </p:sp>
      <p:sp>
        <p:nvSpPr>
          <p:cNvPr id="50" name="文本框 49">
            <a:extLst>
              <a:ext uri="{FF2B5EF4-FFF2-40B4-BE49-F238E27FC236}">
                <a16:creationId xmlns:a16="http://schemas.microsoft.com/office/drawing/2014/main" xmlns="" id="{99FAD81C-5092-CE44-B65A-695ABD9680EB}"/>
              </a:ext>
            </a:extLst>
          </p:cNvPr>
          <p:cNvSpPr txBox="1"/>
          <p:nvPr/>
        </p:nvSpPr>
        <p:spPr>
          <a:xfrm>
            <a:off x="7570865" y="1710915"/>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11%</a:t>
            </a:r>
            <a:endParaRPr kumimoji="1" lang="zh-CN" altLang="en-US" sz="750" dirty="0">
              <a:solidFill>
                <a:prstClr val="black"/>
              </a:solidFill>
              <a:latin typeface="Helvetica" pitchFamily="2" charset="0"/>
              <a:ea typeface="DengXian" charset="-122"/>
              <a:cs typeface=""/>
            </a:endParaRPr>
          </a:p>
        </p:txBody>
      </p:sp>
      <p:sp>
        <p:nvSpPr>
          <p:cNvPr id="51" name="文本框 50">
            <a:extLst>
              <a:ext uri="{FF2B5EF4-FFF2-40B4-BE49-F238E27FC236}">
                <a16:creationId xmlns:a16="http://schemas.microsoft.com/office/drawing/2014/main" xmlns="" id="{BABF02E6-EFB9-E449-810B-15AE0FDC032D}"/>
              </a:ext>
            </a:extLst>
          </p:cNvPr>
          <p:cNvSpPr txBox="1"/>
          <p:nvPr/>
        </p:nvSpPr>
        <p:spPr>
          <a:xfrm>
            <a:off x="7559656" y="2121396"/>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18%</a:t>
            </a:r>
            <a:endParaRPr kumimoji="1" lang="zh-CN" altLang="en-US" sz="750" dirty="0">
              <a:solidFill>
                <a:prstClr val="black"/>
              </a:solidFill>
              <a:latin typeface="Helvetica" pitchFamily="2" charset="0"/>
              <a:ea typeface="DengXian" charset="-122"/>
              <a:cs typeface=""/>
            </a:endParaRPr>
          </a:p>
        </p:txBody>
      </p:sp>
      <p:sp>
        <p:nvSpPr>
          <p:cNvPr id="36" name="文本框 35">
            <a:extLst>
              <a:ext uri="{FF2B5EF4-FFF2-40B4-BE49-F238E27FC236}">
                <a16:creationId xmlns:a16="http://schemas.microsoft.com/office/drawing/2014/main" xmlns="" id="{12D0A64C-E4F8-DF43-96DF-9FE44EFB730C}"/>
              </a:ext>
            </a:extLst>
          </p:cNvPr>
          <p:cNvSpPr txBox="1"/>
          <p:nvPr/>
        </p:nvSpPr>
        <p:spPr>
          <a:xfrm>
            <a:off x="7566464" y="4306557"/>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36%</a:t>
            </a:r>
            <a:endParaRPr kumimoji="1" lang="zh-CN" altLang="en-US" sz="750" dirty="0">
              <a:solidFill>
                <a:prstClr val="black"/>
              </a:solidFill>
              <a:latin typeface="Helvetica" pitchFamily="2" charset="0"/>
              <a:ea typeface="DengXian" charset="-122"/>
              <a:cs typeface=""/>
            </a:endParaRPr>
          </a:p>
        </p:txBody>
      </p:sp>
      <p:sp>
        <p:nvSpPr>
          <p:cNvPr id="39" name="矩形 38">
            <a:extLst>
              <a:ext uri="{FF2B5EF4-FFF2-40B4-BE49-F238E27FC236}">
                <a16:creationId xmlns:a16="http://schemas.microsoft.com/office/drawing/2014/main" xmlns="" id="{83A0121D-218F-CC49-B8FA-3FDD2F97B20B}"/>
              </a:ext>
            </a:extLst>
          </p:cNvPr>
          <p:cNvSpPr/>
          <p:nvPr/>
        </p:nvSpPr>
        <p:spPr>
          <a:xfrm>
            <a:off x="6038207" y="3049516"/>
            <a:ext cx="177375" cy="6027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7" name="文本框 56">
            <a:extLst>
              <a:ext uri="{FF2B5EF4-FFF2-40B4-BE49-F238E27FC236}">
                <a16:creationId xmlns:a16="http://schemas.microsoft.com/office/drawing/2014/main" xmlns="" id="{12EDD0E8-F89B-CF4D-A503-9BA7138EFE6E}"/>
              </a:ext>
            </a:extLst>
          </p:cNvPr>
          <p:cNvSpPr txBox="1"/>
          <p:nvPr/>
        </p:nvSpPr>
        <p:spPr>
          <a:xfrm rot="16200000">
            <a:off x="5730714" y="2994024"/>
            <a:ext cx="680269" cy="230832"/>
          </a:xfrm>
          <a:prstGeom prst="rect">
            <a:avLst/>
          </a:prstGeom>
          <a:noFill/>
        </p:spPr>
        <p:txBody>
          <a:bodyPr wrap="squar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density</a:t>
            </a:r>
            <a:endParaRPr kumimoji="1" lang="zh-CN" altLang="en-US" sz="900" dirty="0">
              <a:solidFill>
                <a:prstClr val="black"/>
              </a:solidFill>
              <a:latin typeface="Helvetica" pitchFamily="2" charset="0"/>
              <a:ea typeface="DengXian" charset="-122"/>
              <a:cs typeface=""/>
            </a:endParaRPr>
          </a:p>
        </p:txBody>
      </p:sp>
      <p:sp>
        <p:nvSpPr>
          <p:cNvPr id="23" name="矩形 22">
            <a:extLst>
              <a:ext uri="{FF2B5EF4-FFF2-40B4-BE49-F238E27FC236}">
                <a16:creationId xmlns:a16="http://schemas.microsoft.com/office/drawing/2014/main" xmlns="" id="{1CFDB09E-71FE-6945-8A0D-78AF7B912174}"/>
              </a:ext>
            </a:extLst>
          </p:cNvPr>
          <p:cNvSpPr/>
          <p:nvPr/>
        </p:nvSpPr>
        <p:spPr>
          <a:xfrm>
            <a:off x="8182999" y="2311096"/>
            <a:ext cx="537419" cy="192010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2" name="灯片编号占位符 4">
            <a:extLst>
              <a:ext uri="{FF2B5EF4-FFF2-40B4-BE49-F238E27FC236}">
                <a16:creationId xmlns:a16="http://schemas.microsoft.com/office/drawing/2014/main" xmlns="" id="{3C7AC3CD-A878-0048-AEDC-4A3956E81D5D}"/>
              </a:ext>
            </a:extLst>
          </p:cNvPr>
          <p:cNvSpPr>
            <a:spLocks noGrp="1"/>
          </p:cNvSpPr>
          <p:nvPr>
            <p:ph type="sldNum" sz="quarter" idx="12"/>
          </p:nvPr>
        </p:nvSpPr>
        <p:spPr>
          <a:xfrm>
            <a:off x="6757509" y="6420277"/>
            <a:ext cx="2057400" cy="273844"/>
          </a:xfrm>
        </p:spPr>
        <p:txBody>
          <a:bodyPr/>
          <a:lstStyle/>
          <a:p>
            <a:fld id="{30B938F4-FFEC-BA46-B3EB-1F4154EFE73A}" type="slidenum">
              <a:rPr lang="en-US" smtClean="0">
                <a:solidFill>
                  <a:prstClr val="black">
                    <a:tint val="75000"/>
                  </a:prstClr>
                </a:solidFill>
              </a:rPr>
              <a:pPr/>
              <a:t>53</a:t>
            </a:fld>
            <a:endParaRPr lang="en-US" dirty="0">
              <a:solidFill>
                <a:prstClr val="black">
                  <a:tint val="75000"/>
                </a:prstClr>
              </a:solidFill>
            </a:endParaRPr>
          </a:p>
        </p:txBody>
      </p:sp>
      <p:sp>
        <p:nvSpPr>
          <p:cNvPr id="41" name="矩形 40">
            <a:extLst>
              <a:ext uri="{FF2B5EF4-FFF2-40B4-BE49-F238E27FC236}">
                <a16:creationId xmlns:a16="http://schemas.microsoft.com/office/drawing/2014/main" xmlns="" id="{639C73CD-897B-6343-9611-36A467ED5E9C}"/>
              </a:ext>
            </a:extLst>
          </p:cNvPr>
          <p:cNvSpPr/>
          <p:nvPr/>
        </p:nvSpPr>
        <p:spPr>
          <a:xfrm>
            <a:off x="6173835" y="3109428"/>
            <a:ext cx="72554" cy="6318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0" name="页脚占位符 3">
            <a:extLst>
              <a:ext uri="{FF2B5EF4-FFF2-40B4-BE49-F238E27FC236}">
                <a16:creationId xmlns:a16="http://schemas.microsoft.com/office/drawing/2014/main" xmlns="" id="{6757E5B7-4B2E-CB49-A971-081A7338C36D}"/>
              </a:ext>
            </a:extLst>
          </p:cNvPr>
          <p:cNvSpPr>
            <a:spLocks noGrp="1"/>
          </p:cNvSpPr>
          <p:nvPr>
            <p:ph type="ftr" sz="quarter" idx="11"/>
          </p:nvPr>
        </p:nvSpPr>
        <p:spPr>
          <a:xfrm>
            <a:off x="-1026251" y="6347646"/>
            <a:ext cx="4114800" cy="337089"/>
          </a:xfrm>
        </p:spPr>
        <p:txBody>
          <a:bodyPr/>
          <a:lstStyle/>
          <a:p>
            <a:r>
              <a:rPr lang="en-US" dirty="0">
                <a:solidFill>
                  <a:prstClr val="black">
                    <a:tint val="75000"/>
                  </a:prstClr>
                </a:solidFill>
              </a:rPr>
              <a:t>Wang et al. Structure, 2019</a:t>
            </a:r>
          </a:p>
        </p:txBody>
      </p:sp>
      <p:sp>
        <p:nvSpPr>
          <p:cNvPr id="4" name="TextBox 3"/>
          <p:cNvSpPr txBox="1"/>
          <p:nvPr/>
        </p:nvSpPr>
        <p:spPr>
          <a:xfrm>
            <a:off x="8169331" y="952171"/>
            <a:ext cx="1048685" cy="646331"/>
          </a:xfrm>
          <a:prstGeom prst="rect">
            <a:avLst/>
          </a:prstGeom>
          <a:noFill/>
        </p:spPr>
        <p:txBody>
          <a:bodyPr wrap="none" rtlCol="0">
            <a:spAutoFit/>
          </a:bodyPr>
          <a:lstStyle/>
          <a:p>
            <a:r>
              <a:rPr lang="en-US" dirty="0" err="1"/>
              <a:t>Aceta</a:t>
            </a:r>
            <a:r>
              <a:rPr lang="en-US" dirty="0"/>
              <a:t>-</a:t>
            </a:r>
            <a:br>
              <a:rPr lang="en-US" dirty="0"/>
            </a:br>
            <a:r>
              <a:rPr lang="en-US" dirty="0" err="1"/>
              <a:t>zolamide</a:t>
            </a:r>
            <a:endParaRPr lang="en-US" dirty="0"/>
          </a:p>
          <a:p>
            <a:r>
              <a:rPr lang="en-US" dirty="0"/>
              <a:t>(glaucoma) </a:t>
            </a:r>
          </a:p>
        </p:txBody>
      </p:sp>
      <p:sp>
        <p:nvSpPr>
          <p:cNvPr id="42" name="TextBox 41"/>
          <p:cNvSpPr txBox="1"/>
          <p:nvPr/>
        </p:nvSpPr>
        <p:spPr>
          <a:xfrm>
            <a:off x="8188659" y="5096237"/>
            <a:ext cx="776175" cy="461665"/>
          </a:xfrm>
          <a:prstGeom prst="rect">
            <a:avLst/>
          </a:prstGeom>
          <a:noFill/>
        </p:spPr>
        <p:txBody>
          <a:bodyPr wrap="none" rtlCol="0">
            <a:spAutoFit/>
          </a:bodyPr>
          <a:lstStyle/>
          <a:p>
            <a:r>
              <a:rPr lang="en-US" dirty="0" err="1"/>
              <a:t>Imatinib</a:t>
            </a:r>
            <a:endParaRPr lang="en-US" dirty="0"/>
          </a:p>
          <a:p>
            <a:r>
              <a:rPr lang="en-US" dirty="0"/>
              <a:t>(cancer)</a:t>
            </a:r>
          </a:p>
        </p:txBody>
      </p:sp>
    </p:spTree>
    <p:extLst>
      <p:ext uri="{BB962C8B-B14F-4D97-AF65-F5344CB8AC3E}">
        <p14:creationId xmlns:p14="http://schemas.microsoft.com/office/powerpoint/2010/main" val="2021713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620465761"/>
      </p:ext>
    </p:extLst>
  </p:cSld>
  <p:clrMapOvr>
    <a:masterClrMapping/>
  </p:clrMapOvr>
  <p:transition advTm="238108"/>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targets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drug </a:t>
            </a:r>
            <a:r>
              <a:rPr lang="en-US" sz="1400" dirty="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ea typeface="ＭＳ Ｐゴシック" charset="-128"/>
                <a:cs typeface="ＭＳ Ｐゴシック" charset="-128"/>
              </a:rPr>
              <a:t>PsychENCODE</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Population-level analysis of </a:t>
            </a:r>
            <a:br>
              <a:rPr lang="en-US" altLang="en-US" sz="1700" dirty="0">
                <a:ea typeface="ＭＳ Ｐゴシック" charset="-128"/>
                <a:cs typeface="ＭＳ Ｐゴシック" charset="-128"/>
              </a:rPr>
            </a:br>
            <a:r>
              <a:rPr lang="en-US" altLang="en-US" sz="1700" dirty="0">
                <a:ea typeface="ＭＳ Ｐゴシック" charset="-128"/>
                <a:cs typeface="ＭＳ Ｐゴシック" charset="-128"/>
              </a:rPr>
              <a:t>functional genomics data related to </a:t>
            </a:r>
            <a:br>
              <a:rPr lang="en-US" altLang="en-US" sz="1700" dirty="0">
                <a:ea typeface="ＭＳ Ｐゴシック" charset="-128"/>
                <a:cs typeface="ＭＳ Ｐゴシック" charset="-128"/>
              </a:rPr>
            </a:br>
            <a:r>
              <a:rPr lang="en-US" altLang="en-US" sz="1700" dirty="0">
                <a:ea typeface="ＭＳ Ｐゴシック" charset="-128"/>
                <a:cs typeface="ＭＳ Ｐゴシック" charset="-128"/>
              </a:rPr>
              <a:t>neuropsychiatric disease</a:t>
            </a:r>
          </a:p>
          <a:p>
            <a:pPr lvl="1"/>
            <a:r>
              <a:rPr lang="en-US" altLang="en-US" sz="1700" dirty="0">
                <a:ea typeface="ＭＳ Ｐゴシック" charset="-128"/>
              </a:rPr>
              <a:t>Construction of an adult brain resource with 1866 individuals + full developmental time-course</a:t>
            </a:r>
          </a:p>
          <a:p>
            <a:pPr lvl="1"/>
            <a:r>
              <a:rPr lang="en-US" altLang="en-US" sz="1700" dirty="0">
                <a:ea typeface="ＭＳ Ｐゴシック" charset="-128"/>
              </a:rPr>
              <a:t>Using the changing proportions of cell types (via </a:t>
            </a:r>
            <a:r>
              <a:rPr lang="en-US" altLang="en-US" sz="1700" b="1" dirty="0">
                <a:ea typeface="ＭＳ Ｐゴシック" charset="-128"/>
              </a:rPr>
              <a:t>single-cell deconvolution</a:t>
            </a:r>
            <a:r>
              <a:rPr lang="en-US" altLang="en-US" sz="1700" dirty="0">
                <a:ea typeface="ＭＳ Ｐゴシック" charset="-128"/>
              </a:rPr>
              <a:t>) to account for </a:t>
            </a:r>
            <a:br>
              <a:rPr lang="en-US" altLang="en-US" sz="1700" dirty="0">
                <a:ea typeface="ＭＳ Ｐゴシック" charset="-128"/>
              </a:rPr>
            </a:br>
            <a:r>
              <a:rPr lang="en-US" altLang="en-US" sz="1700" dirty="0">
                <a:ea typeface="ＭＳ Ｐゴシック" charset="-128"/>
              </a:rPr>
              <a:t>expression variation across a population, </a:t>
            </a:r>
            <a:br>
              <a:rPr lang="en-US" altLang="en-US" sz="1700" dirty="0">
                <a:ea typeface="ＭＳ Ｐゴシック" charset="-128"/>
              </a:rPr>
            </a:br>
            <a:r>
              <a:rPr lang="en-US" altLang="en-US" sz="1700" dirty="0">
                <a:ea typeface="ＭＳ Ｐゴシック" charset="-128"/>
              </a:rPr>
              <a:t>disorders &amp; development</a:t>
            </a:r>
          </a:p>
          <a:p>
            <a:pPr lvl="1"/>
            <a:r>
              <a:rPr lang="en-US" altLang="en-US" sz="1700" dirty="0">
                <a:ea typeface="ＭＳ Ｐゴシック" charset="-128"/>
              </a:rPr>
              <a:t>Large-scale processing defines ~79K PFC </a:t>
            </a:r>
            <a:br>
              <a:rPr lang="en-US" altLang="en-US" sz="1700" dirty="0">
                <a:ea typeface="ＭＳ Ｐゴシック" charset="-128"/>
              </a:rPr>
            </a:br>
            <a:r>
              <a:rPr lang="en-US" altLang="en-US" sz="1700" b="1" dirty="0">
                <a:ea typeface="ＭＳ Ｐゴシック" charset="-128"/>
              </a:rPr>
              <a:t>enhancers &amp; creates a comprehensive QTL </a:t>
            </a:r>
            <a:r>
              <a:rPr lang="en-US" altLang="en-US" sz="1700" dirty="0">
                <a:ea typeface="ＭＳ Ｐゴシック" charset="-128"/>
              </a:rPr>
              <a:t>resource (~2.5M </a:t>
            </a:r>
            <a:r>
              <a:rPr lang="en-US" altLang="en-US" sz="1700" dirty="0" err="1">
                <a:ea typeface="ＭＳ Ｐゴシック" charset="-128"/>
              </a:rPr>
              <a:t>eQTLs</a:t>
            </a:r>
            <a:r>
              <a:rPr lang="en-US" altLang="en-US" sz="1700" dirty="0">
                <a:ea typeface="ＭＳ Ｐゴシック" charset="-128"/>
              </a:rPr>
              <a:t> + </a:t>
            </a:r>
            <a:r>
              <a:rPr lang="en-US" altLang="en-US" sz="1700" dirty="0" err="1">
                <a:ea typeface="ＭＳ Ｐゴシック" charset="-128"/>
              </a:rPr>
              <a:t>cQTLs</a:t>
            </a:r>
            <a:r>
              <a:rPr lang="en-US" altLang="en-US" sz="1700" dirty="0">
                <a:ea typeface="ＭＳ Ｐゴシック" charset="-128"/>
              </a:rPr>
              <a:t> &amp; </a:t>
            </a:r>
            <a:r>
              <a:rPr lang="en-US" altLang="en-US" sz="1700" dirty="0" err="1">
                <a:ea typeface="ＭＳ Ｐゴシック" charset="-128"/>
              </a:rPr>
              <a:t>fQTLs</a:t>
            </a:r>
            <a:r>
              <a:rPr lang="en-US" altLang="en-US" sz="1700" dirty="0">
                <a:ea typeface="ＭＳ Ｐゴシック" charset="-128"/>
              </a:rPr>
              <a:t>)</a:t>
            </a:r>
          </a:p>
          <a:p>
            <a:pPr lvl="1"/>
            <a:r>
              <a:rPr lang="en-US" altLang="en-US" sz="1700" dirty="0">
                <a:ea typeface="ＭＳ Ｐゴシック" charset="-128"/>
              </a:rPr>
              <a:t>Connecting </a:t>
            </a:r>
            <a:r>
              <a:rPr lang="en-US" altLang="en-US" sz="1700" dirty="0" smtClean="0">
                <a:ea typeface="ＭＳ Ｐゴシック" charset="-128"/>
              </a:rPr>
              <a:t>QTLs</a:t>
            </a:r>
            <a:r>
              <a:rPr lang="en-US" altLang="en-US" sz="1700" dirty="0">
                <a:ea typeface="ＭＳ Ｐゴシック" charset="-128"/>
              </a:rPr>
              <a:t>, enhancer activity relationships &amp; Hi-C contacts into a</a:t>
            </a:r>
            <a:r>
              <a:rPr lang="en-US" altLang="en-US" sz="1700" b="1" dirty="0">
                <a:ea typeface="ＭＳ Ｐゴシック" charset="-128"/>
              </a:rPr>
              <a:t> brain regulatory network </a:t>
            </a:r>
            <a:r>
              <a:rPr lang="en-US" altLang="en-US" sz="1700" dirty="0">
                <a:ea typeface="ＭＳ Ｐゴシック" charset="-128"/>
              </a:rPr>
              <a:t>&amp; using this to link SCZ GWAS SNPs to genes</a:t>
            </a: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to predict psychiatric disease from genotype &amp; transcriptome. Using this to suggest specific pathways &amp; genes, as potential drug targets.</a:t>
            </a:r>
          </a:p>
          <a:p>
            <a:pPr lvl="1"/>
            <a:r>
              <a:rPr lang="en-US" altLang="en-US" sz="1700" dirty="0">
                <a:ea typeface="ＭＳ Ｐゴシック" charset="-128"/>
              </a:rPr>
              <a:t>Other resource uses: highlighting </a:t>
            </a:r>
            <a:r>
              <a:rPr lang="en-US" altLang="en-US" sz="1700" b="1" dirty="0">
                <a:ea typeface="ＭＳ Ｐゴシック" charset="-128"/>
              </a:rPr>
              <a:t>aging</a:t>
            </a:r>
            <a:r>
              <a:rPr lang="en-US" altLang="en-US" sz="1700" dirty="0">
                <a:ea typeface="ＭＳ Ｐゴシック" charset="-128"/>
              </a:rPr>
              <a:t> related genes + consistently comparing the brain to other organs</a:t>
            </a: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ea typeface="ＭＳ Ｐゴシック" charset="-128"/>
                <a:cs typeface="ＭＳ Ｐゴシック" charset="-128"/>
              </a:rPr>
              <a:t>GenoDock</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Building a predictor for the sensitivity of drug binding to personal SNVs</a:t>
            </a:r>
          </a:p>
          <a:p>
            <a:pPr lvl="1"/>
            <a:r>
              <a:rPr lang="en-US" altLang="en-US" sz="1700" dirty="0">
                <a:ea typeface="ＭＳ Ｐゴシック" charset="-128"/>
                <a:cs typeface="ＭＳ Ｐゴシック" charset="-128"/>
              </a:rPr>
              <a:t>Hybrid classifier connecting</a:t>
            </a:r>
            <a:r>
              <a:rPr lang="en-US" altLang="en-US" sz="1700" b="1" dirty="0">
                <a:ea typeface="ＭＳ Ｐゴシック" charset="-128"/>
                <a:cs typeface="ＭＳ Ｐゴシック" charset="-128"/>
              </a:rPr>
              <a:t> physical modelling with statistical learning</a:t>
            </a:r>
          </a:p>
          <a:p>
            <a:pPr lvl="2"/>
            <a:r>
              <a:rPr lang="en-US" altLang="en-US" sz="1600" dirty="0">
                <a:ea typeface="ＭＳ Ｐゴシック" charset="-128"/>
                <a:cs typeface="ＭＳ Ｐゴシック" charset="-128"/>
              </a:rPr>
              <a:t>The modeling creates a pseudo gold-standard dataset, which is used to train the stat. classifier</a:t>
            </a:r>
          </a:p>
          <a:p>
            <a:pPr lvl="1"/>
            <a:r>
              <a:rPr lang="en-US" altLang="en-US" sz="1700" b="1" dirty="0">
                <a:ea typeface="ＭＳ Ｐゴシック" charset="-128"/>
                <a:cs typeface="ＭＳ Ｐゴシック" charset="-128"/>
              </a:rPr>
              <a:t>Classifier Results</a:t>
            </a:r>
          </a:p>
          <a:p>
            <a:pPr lvl="2"/>
            <a:r>
              <a:rPr lang="en-US" altLang="en-US" sz="1600" dirty="0">
                <a:ea typeface="ＭＳ Ｐゴシック" charset="-128"/>
                <a:cs typeface="ＭＳ Ｐゴシック" charset="-128"/>
              </a:rPr>
              <a:t>Independent validation </a:t>
            </a:r>
            <a:br>
              <a:rPr lang="en-US" altLang="en-US" sz="1600" dirty="0">
                <a:ea typeface="ＭＳ Ｐゴシック" charset="-128"/>
                <a:cs typeface="ＭＳ Ｐゴシック" charset="-128"/>
              </a:rPr>
            </a:br>
            <a:r>
              <a:rPr lang="en-US" altLang="en-US" sz="1600" dirty="0">
                <a:ea typeface="ＭＳ Ｐゴシック" charset="-128"/>
                <a:cs typeface="ＭＳ Ｐゴシック" charset="-128"/>
              </a:rPr>
              <a:t>on an expt. validation set</a:t>
            </a:r>
          </a:p>
          <a:p>
            <a:pPr lvl="2"/>
            <a:r>
              <a:rPr lang="en-US" altLang="en-US" sz="1600" dirty="0">
                <a:ea typeface="ＭＳ Ｐゴシック" charset="-128"/>
                <a:cs typeface="ＭＳ Ｐゴシック" charset="-128"/>
              </a:rPr>
              <a:t>Gives higher disruption scores to cancer driver SNVs. Also, illustrates importance of different features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GERP).</a:t>
            </a:r>
          </a:p>
          <a:p>
            <a:pPr lvl="2"/>
            <a:r>
              <a:rPr lang="en-US" altLang="en-US" sz="1600" dirty="0">
                <a:ea typeface="ＭＳ Ｐゴシック" charset="-128"/>
                <a:cs typeface="ＭＳ Ｐゴシック" charset="-128"/>
              </a:rPr>
              <a:t>Picks out certain drugs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a:t>
            </a:r>
            <a:r>
              <a:rPr lang="en-US" altLang="en-US" sz="1600" dirty="0" err="1">
                <a:ea typeface="ＭＳ Ｐゴシック" charset="-128"/>
                <a:cs typeface="ＭＳ Ｐゴシック" charset="-128"/>
              </a:rPr>
              <a:t>imatinib</a:t>
            </a:r>
            <a:r>
              <a:rPr lang="en-US" altLang="en-US" sz="1600" dirty="0">
                <a:ea typeface="ＭＳ Ｐゴシック" charset="-128"/>
                <a:cs typeface="ＭＳ Ｐゴシック" charset="-128"/>
              </a:rPr>
              <a:t>) as being particularly sensitive to SNVs</a:t>
            </a: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958689762"/>
      </p:ext>
    </p:extLst>
  </p:cSld>
  <p:clrMapOvr>
    <a:masterClrMapping/>
  </p:clrMapOvr>
  <p:transition advTm="238108"/>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xmlns=""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xmlns=""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xmlns=""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solidFill>
                  <a:srgbClr val="000000"/>
                </a:solidFill>
              </a:rPr>
              <a:t>Allison E Ashley-Koch, Duke University; Gregory E Crawford, Duke University; Melanie E Garrett, Duke University; </a:t>
            </a:r>
            <a:r>
              <a:rPr lang="en-US" sz="600" dirty="0" err="1">
                <a:solidFill>
                  <a:srgbClr val="000000"/>
                </a:solidFill>
              </a:rPr>
              <a:t>Lingyun</a:t>
            </a:r>
            <a:r>
              <a:rPr lang="en-US" sz="600" dirty="0">
                <a:solidFill>
                  <a:srgbClr val="000000"/>
                </a:solidFill>
              </a:rPr>
              <a:t> Song, Duke University; </a:t>
            </a:r>
            <a:r>
              <a:rPr lang="en-US" sz="600" dirty="0" err="1">
                <a:solidFill>
                  <a:srgbClr val="000000"/>
                </a:solidFill>
              </a:rPr>
              <a:t>Alexias</a:t>
            </a:r>
            <a:r>
              <a:rPr lang="en-US" sz="600" dirty="0">
                <a:solidFill>
                  <a:srgbClr val="000000"/>
                </a:solidFill>
              </a:rPr>
              <a:t> Safi, Duke University; Graham D Johnson, Duke University; Gregory A Wray, Duke University; Timothy E Reddy, Duke University; Fernando S Goes, Johns Hopkins University; Peter </a:t>
            </a:r>
            <a:r>
              <a:rPr lang="en-US" sz="600" dirty="0" err="1">
                <a:solidFill>
                  <a:srgbClr val="000000"/>
                </a:solidFill>
              </a:rPr>
              <a:t>Zandi</a:t>
            </a:r>
            <a:r>
              <a:rPr lang="en-US" sz="600" dirty="0">
                <a:solidFill>
                  <a:srgbClr val="000000"/>
                </a:solidFill>
              </a:rPr>
              <a:t>, Johns Hopkins University; Julien </a:t>
            </a:r>
            <a:r>
              <a:rPr lang="en-US" sz="600" dirty="0" err="1">
                <a:solidFill>
                  <a:srgbClr val="000000"/>
                </a:solidFill>
              </a:rPr>
              <a:t>Bryois</a:t>
            </a:r>
            <a:r>
              <a:rPr lang="en-US" sz="600" dirty="0">
                <a:solidFill>
                  <a:srgbClr val="000000"/>
                </a:solidFill>
              </a:rPr>
              <a:t>, Karolinska </a:t>
            </a:r>
            <a:r>
              <a:rPr lang="en-US" sz="600" dirty="0" err="1">
                <a:solidFill>
                  <a:srgbClr val="000000"/>
                </a:solidFill>
              </a:rPr>
              <a:t>Institutet</a:t>
            </a:r>
            <a:r>
              <a:rPr lang="en-US" sz="600" dirty="0">
                <a:solidFill>
                  <a:srgbClr val="000000"/>
                </a:solidFill>
              </a:rPr>
              <a:t>; Andrew E Jaffe, Lieber Institute for Brain Development; Amanda J Price, Lieber Institute for Brain Development; Nikolay A Ivanov, Lieber Institute for Brain Development; Leonardo </a:t>
            </a:r>
            <a:r>
              <a:rPr lang="en-US" sz="600" dirty="0" err="1">
                <a:solidFill>
                  <a:srgbClr val="000000"/>
                </a:solidFill>
              </a:rPr>
              <a:t>Collado</a:t>
            </a:r>
            <a:r>
              <a:rPr lang="en-US" sz="600" dirty="0">
                <a:solidFill>
                  <a:srgbClr val="00000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solidFill>
                  <a:srgbClr val="000000"/>
                </a:solidFill>
              </a:rPr>
              <a:t>Joo</a:t>
            </a:r>
            <a:r>
              <a:rPr lang="en-US" sz="600" dirty="0">
                <a:solidFill>
                  <a:srgbClr val="000000"/>
                </a:solidFill>
              </a:rPr>
              <a:t> </a:t>
            </a:r>
            <a:r>
              <a:rPr lang="en-US" sz="600" dirty="0" err="1">
                <a:solidFill>
                  <a:srgbClr val="000000"/>
                </a:solidFill>
              </a:rPr>
              <a:t>Heon</a:t>
            </a:r>
            <a:r>
              <a:rPr lang="en-US" sz="600" dirty="0">
                <a:solidFill>
                  <a:srgbClr val="000000"/>
                </a:solidFill>
              </a:rPr>
              <a:t> Shin, Lieber Institute for Brain Development; </a:t>
            </a:r>
            <a:r>
              <a:rPr lang="en-US" sz="600" dirty="0" err="1">
                <a:solidFill>
                  <a:srgbClr val="000000"/>
                </a:solidFill>
              </a:rPr>
              <a:t>Schahram</a:t>
            </a:r>
            <a:r>
              <a:rPr lang="en-US" sz="600" dirty="0">
                <a:solidFill>
                  <a:srgbClr val="000000"/>
                </a:solidFill>
              </a:rPr>
              <a:t> </a:t>
            </a:r>
            <a:r>
              <a:rPr lang="en-US" sz="600" dirty="0" err="1">
                <a:solidFill>
                  <a:srgbClr val="000000"/>
                </a:solidFill>
              </a:rPr>
              <a:t>Akbarian</a:t>
            </a:r>
            <a:r>
              <a:rPr lang="en-US" sz="600" dirty="0">
                <a:solidFill>
                  <a:srgbClr val="000000"/>
                </a:solidFill>
              </a:rPr>
              <a:t>, Icahn School of Medicine at Mount Sinai; Kiran </a:t>
            </a:r>
            <a:r>
              <a:rPr lang="en-US" sz="600" dirty="0" err="1">
                <a:solidFill>
                  <a:srgbClr val="000000"/>
                </a:solidFill>
              </a:rPr>
              <a:t>Girdhar</a:t>
            </a:r>
            <a:r>
              <a:rPr lang="en-US" sz="600" dirty="0">
                <a:solidFill>
                  <a:srgbClr val="000000"/>
                </a:solidFill>
              </a:rPr>
              <a:t>, Icahn School of Medicine at Mount Sinai; Yan Jiang, Icahn School of Medicine at Mount Sinai; </a:t>
            </a:r>
            <a:r>
              <a:rPr lang="en-US" sz="600" dirty="0" err="1">
                <a:solidFill>
                  <a:srgbClr val="000000"/>
                </a:solidFill>
              </a:rPr>
              <a:t>Marija</a:t>
            </a:r>
            <a:r>
              <a:rPr lang="en-US" sz="600" dirty="0">
                <a:solidFill>
                  <a:srgbClr val="000000"/>
                </a:solidFill>
              </a:rPr>
              <a:t> </a:t>
            </a:r>
            <a:r>
              <a:rPr lang="en-US" sz="600" dirty="0" err="1">
                <a:solidFill>
                  <a:srgbClr val="000000"/>
                </a:solidFill>
              </a:rPr>
              <a:t>Kundakovic</a:t>
            </a:r>
            <a:r>
              <a:rPr lang="en-US" sz="600" dirty="0">
                <a:solidFill>
                  <a:srgbClr val="000000"/>
                </a:solidFill>
              </a:rPr>
              <a:t>, Icahn School of Medicine at Mount Sinai; Leanne Brown, Icahn School of Medicine at Mount Sinai; Bibi S </a:t>
            </a:r>
            <a:r>
              <a:rPr lang="en-US" sz="600" dirty="0" err="1">
                <a:solidFill>
                  <a:srgbClr val="000000"/>
                </a:solidFill>
              </a:rPr>
              <a:t>Kassim</a:t>
            </a:r>
            <a:r>
              <a:rPr lang="en-US" sz="600" dirty="0">
                <a:solidFill>
                  <a:srgbClr val="000000"/>
                </a:solidFill>
              </a:rPr>
              <a:t>, Icahn School of Medicine at Mount Sinai; Royce B Park, Icahn School of Medicine at Mount Sinai; Jennifer R Wiseman, Icahn School of Medicine at Mount Sinai; Elizabeth </a:t>
            </a:r>
            <a:r>
              <a:rPr lang="en-US" sz="600" dirty="0" err="1">
                <a:solidFill>
                  <a:srgbClr val="000000"/>
                </a:solidFill>
              </a:rPr>
              <a:t>Zharovsky</a:t>
            </a:r>
            <a:r>
              <a:rPr lang="en-US" sz="600" dirty="0">
                <a:solidFill>
                  <a:srgbClr val="000000"/>
                </a:solidFill>
              </a:rPr>
              <a:t>, Icahn School of Medicine at Mount Sinai; Rivka </a:t>
            </a:r>
            <a:r>
              <a:rPr lang="en-US" sz="600" dirty="0" err="1">
                <a:solidFill>
                  <a:srgbClr val="000000"/>
                </a:solidFill>
              </a:rPr>
              <a:t>Jacobov</a:t>
            </a:r>
            <a:r>
              <a:rPr lang="en-US" sz="600" dirty="0">
                <a:solidFill>
                  <a:srgbClr val="000000"/>
                </a:solidFill>
              </a:rPr>
              <a:t>, Icahn School of Medicine at Mount Sinai; Olivia </a:t>
            </a:r>
            <a:r>
              <a:rPr lang="en-US" sz="600" dirty="0" err="1">
                <a:solidFill>
                  <a:srgbClr val="000000"/>
                </a:solidFill>
              </a:rPr>
              <a:t>Devillers</a:t>
            </a:r>
            <a:r>
              <a:rPr lang="en-US" sz="600" dirty="0">
                <a:solidFill>
                  <a:srgbClr val="000000"/>
                </a:solidFill>
              </a:rPr>
              <a:t>, Icahn School of Medicine at Mount Sinai; Elie </a:t>
            </a:r>
            <a:r>
              <a:rPr lang="en-US" sz="600" dirty="0" err="1">
                <a:solidFill>
                  <a:srgbClr val="000000"/>
                </a:solidFill>
              </a:rPr>
              <a:t>Flatow</a:t>
            </a:r>
            <a:r>
              <a:rPr lang="en-US" sz="600" dirty="0">
                <a:solidFill>
                  <a:srgbClr val="000000"/>
                </a:solidFill>
              </a:rPr>
              <a:t>, Icahn School of Medicine at Mount Sinai; Gabriel E Hoffman, Icahn School of Medicine at Mount Sinai; Barbara K </a:t>
            </a:r>
            <a:r>
              <a:rPr lang="en-US" sz="600" dirty="0" err="1">
                <a:solidFill>
                  <a:srgbClr val="000000"/>
                </a:solidFill>
              </a:rPr>
              <a:t>Lipska</a:t>
            </a:r>
            <a:r>
              <a:rPr lang="en-US" sz="600" dirty="0">
                <a:solidFill>
                  <a:srgbClr val="000000"/>
                </a:solidFill>
              </a:rPr>
              <a:t>, Human Brain Collection Core, National Institutes of Health, Bethesda, MD; David A Lewis, University of Pittsburgh; </a:t>
            </a:r>
            <a:r>
              <a:rPr lang="en-US" sz="600" dirty="0" err="1">
                <a:solidFill>
                  <a:srgbClr val="000000"/>
                </a:solidFill>
              </a:rPr>
              <a:t>Vahram</a:t>
            </a:r>
            <a:r>
              <a:rPr lang="en-US" sz="600" dirty="0">
                <a:solidFill>
                  <a:srgbClr val="000000"/>
                </a:solidFill>
              </a:rPr>
              <a:t> </a:t>
            </a:r>
            <a:r>
              <a:rPr lang="en-US" sz="600" dirty="0" err="1">
                <a:solidFill>
                  <a:srgbClr val="000000"/>
                </a:solidFill>
              </a:rPr>
              <a:t>Haroutunian</a:t>
            </a:r>
            <a:r>
              <a:rPr lang="en-US" sz="600" dirty="0">
                <a:solidFill>
                  <a:srgbClr val="000000"/>
                </a:solidFill>
              </a:rPr>
              <a:t>, Icahn School of Medicine at Mount Sinai and James J Peters VA Medical Center; Chang-</a:t>
            </a:r>
            <a:r>
              <a:rPr lang="en-US" sz="600" dirty="0" err="1">
                <a:solidFill>
                  <a:srgbClr val="000000"/>
                </a:solidFill>
              </a:rPr>
              <a:t>Gyu</a:t>
            </a:r>
            <a:r>
              <a:rPr lang="en-US" sz="600" dirty="0">
                <a:solidFill>
                  <a:srgbClr val="000000"/>
                </a:solidFill>
              </a:rPr>
              <a:t> Hahn, University of Pennsylvania; Alexander W Charney, Mount Sinai; Stella </a:t>
            </a:r>
            <a:r>
              <a:rPr lang="en-US" sz="600" dirty="0" err="1">
                <a:solidFill>
                  <a:srgbClr val="000000"/>
                </a:solidFill>
              </a:rPr>
              <a:t>Dracheva</a:t>
            </a:r>
            <a:r>
              <a:rPr lang="en-US" sz="600" dirty="0">
                <a:solidFill>
                  <a:srgbClr val="000000"/>
                </a:solidFill>
              </a:rPr>
              <a:t>, Mount Sinai; Alexey </a:t>
            </a:r>
            <a:r>
              <a:rPr lang="en-US" sz="600" dirty="0" err="1">
                <a:solidFill>
                  <a:srgbClr val="000000"/>
                </a:solidFill>
              </a:rPr>
              <a:t>Kozlenkov</a:t>
            </a:r>
            <a:r>
              <a:rPr lang="en-US" sz="600" dirty="0">
                <a:solidFill>
                  <a:srgbClr val="000000"/>
                </a:solidFill>
              </a:rPr>
              <a:t>, Mount Sinai; Judson Belmont, Icahn School of Medicine at Mount Sinai; Diane </a:t>
            </a:r>
            <a:r>
              <a:rPr lang="en-US" sz="600" dirty="0" err="1">
                <a:solidFill>
                  <a:srgbClr val="000000"/>
                </a:solidFill>
              </a:rPr>
              <a:t>DelValle</a:t>
            </a:r>
            <a:r>
              <a:rPr lang="en-US" sz="600" dirty="0">
                <a:solidFill>
                  <a:srgbClr val="000000"/>
                </a:solidFill>
              </a:rPr>
              <a:t>, Icahn School of Medicine at Mount Sinai; Nancy </a:t>
            </a:r>
            <a:r>
              <a:rPr lang="en-US" sz="600" dirty="0" err="1">
                <a:solidFill>
                  <a:srgbClr val="000000"/>
                </a:solidFill>
              </a:rPr>
              <a:t>Francoeur</a:t>
            </a:r>
            <a:r>
              <a:rPr lang="en-US" sz="600" dirty="0">
                <a:solidFill>
                  <a:srgbClr val="000000"/>
                </a:solidFill>
              </a:rPr>
              <a:t>, Icahn School of Medicine at Mount Sinai; </a:t>
            </a:r>
            <a:r>
              <a:rPr lang="en-US" sz="600" dirty="0" err="1">
                <a:solidFill>
                  <a:srgbClr val="000000"/>
                </a:solidFill>
              </a:rPr>
              <a:t>Evi</a:t>
            </a:r>
            <a:r>
              <a:rPr lang="en-US" sz="600" dirty="0">
                <a:solidFill>
                  <a:srgbClr val="000000"/>
                </a:solidFill>
              </a:rPr>
              <a:t> </a:t>
            </a:r>
            <a:r>
              <a:rPr lang="en-US" sz="600" dirty="0" err="1">
                <a:solidFill>
                  <a:srgbClr val="000000"/>
                </a:solidFill>
              </a:rPr>
              <a:t>Hadjimichael</a:t>
            </a:r>
            <a:r>
              <a:rPr lang="en-US" sz="600" dirty="0">
                <a:solidFill>
                  <a:srgbClr val="000000"/>
                </a:solidFill>
              </a:rPr>
              <a:t>, Icahn School of Medicine at Mount Sinai; Dalila Pinto, Icahn School of Medicine at Mount Sinai; Harm van </a:t>
            </a:r>
            <a:r>
              <a:rPr lang="en-US" sz="600" dirty="0" err="1">
                <a:solidFill>
                  <a:srgbClr val="000000"/>
                </a:solidFill>
              </a:rPr>
              <a:t>Bakel</a:t>
            </a:r>
            <a:r>
              <a:rPr lang="en-US" sz="600" dirty="0">
                <a:solidFill>
                  <a:srgbClr val="000000"/>
                </a:solidFill>
              </a:rPr>
              <a:t>, Icahn School of Medicine at Mount Sinai; </a:t>
            </a:r>
            <a:r>
              <a:rPr lang="en-US" sz="600" dirty="0" err="1">
                <a:solidFill>
                  <a:srgbClr val="000000"/>
                </a:solidFill>
              </a:rPr>
              <a:t>Panos</a:t>
            </a:r>
            <a:r>
              <a:rPr lang="en-US" sz="600" dirty="0">
                <a:solidFill>
                  <a:srgbClr val="000000"/>
                </a:solidFill>
              </a:rPr>
              <a:t> Roussos, Mount Sinai; John F </a:t>
            </a:r>
            <a:r>
              <a:rPr lang="en-US" sz="600" dirty="0" err="1">
                <a:solidFill>
                  <a:srgbClr val="000000"/>
                </a:solidFill>
              </a:rPr>
              <a:t>Fullard</a:t>
            </a:r>
            <a:r>
              <a:rPr lang="en-US" sz="600" dirty="0">
                <a:solidFill>
                  <a:srgbClr val="000000"/>
                </a:solidFill>
              </a:rPr>
              <a:t>, Mount Sinai; Jaroslav </a:t>
            </a:r>
            <a:r>
              <a:rPr lang="en-US" sz="600" dirty="0" err="1">
                <a:solidFill>
                  <a:srgbClr val="000000"/>
                </a:solidFill>
              </a:rPr>
              <a:t>Bendl</a:t>
            </a:r>
            <a:r>
              <a:rPr lang="en-US" sz="600" dirty="0">
                <a:solidFill>
                  <a:srgbClr val="000000"/>
                </a:solidFill>
              </a:rPr>
              <a:t>, Mount Sinai; Mads E </a:t>
            </a:r>
            <a:r>
              <a:rPr lang="en-US" sz="600" dirty="0" err="1">
                <a:solidFill>
                  <a:srgbClr val="000000"/>
                </a:solidFill>
              </a:rPr>
              <a:t>Hauberg</a:t>
            </a:r>
            <a:r>
              <a:rPr lang="en-US" sz="600" dirty="0">
                <a:solidFill>
                  <a:srgbClr val="000000"/>
                </a:solidFill>
              </a:rPr>
              <a:t>, Mount Sinai; Lara M </a:t>
            </a:r>
            <a:r>
              <a:rPr lang="en-US" sz="600" dirty="0" err="1">
                <a:solidFill>
                  <a:srgbClr val="000000"/>
                </a:solidFill>
              </a:rPr>
              <a:t>Mangravite</a:t>
            </a:r>
            <a:r>
              <a:rPr lang="en-US" sz="600" dirty="0">
                <a:solidFill>
                  <a:srgbClr val="000000"/>
                </a:solidFill>
              </a:rPr>
              <a:t>, Sage Bionetworks; Mette A Peters, Sage Bionetworks; </a:t>
            </a:r>
            <a:r>
              <a:rPr lang="en-US" sz="600" dirty="0" err="1">
                <a:solidFill>
                  <a:srgbClr val="000000"/>
                </a:solidFill>
              </a:rPr>
              <a:t>Yooree</a:t>
            </a:r>
            <a:r>
              <a:rPr lang="en-US" sz="600" dirty="0">
                <a:solidFill>
                  <a:srgbClr val="000000"/>
                </a:solidFill>
              </a:rPr>
              <a:t> </a:t>
            </a:r>
            <a:r>
              <a:rPr lang="en-US" sz="600" dirty="0" err="1">
                <a:solidFill>
                  <a:srgbClr val="000000"/>
                </a:solidFill>
              </a:rPr>
              <a:t>Chae</a:t>
            </a:r>
            <a:r>
              <a:rPr lang="en-US" sz="600" dirty="0">
                <a:solidFill>
                  <a:srgbClr val="000000"/>
                </a:solidFill>
              </a:rPr>
              <a:t>, Sage Bionetworks; </a:t>
            </a:r>
            <a:r>
              <a:rPr lang="en-US" sz="600" dirty="0" err="1">
                <a:solidFill>
                  <a:srgbClr val="000000"/>
                </a:solidFill>
              </a:rPr>
              <a:t>Junmin</a:t>
            </a:r>
            <a:r>
              <a:rPr lang="en-US" sz="600" dirty="0">
                <a:solidFill>
                  <a:srgbClr val="000000"/>
                </a:solidFill>
              </a:rPr>
              <a:t> Peng, St. Jude Children's Hospital; </a:t>
            </a:r>
            <a:r>
              <a:rPr lang="en-US" sz="600" dirty="0" err="1">
                <a:solidFill>
                  <a:srgbClr val="000000"/>
                </a:solidFill>
              </a:rPr>
              <a:t>Mingming</a:t>
            </a:r>
            <a:r>
              <a:rPr lang="en-US" sz="600" dirty="0">
                <a:solidFill>
                  <a:srgbClr val="000000"/>
                </a:solidFill>
              </a:rPr>
              <a:t> </a:t>
            </a:r>
            <a:r>
              <a:rPr lang="en-US" sz="600" dirty="0" err="1">
                <a:solidFill>
                  <a:srgbClr val="000000"/>
                </a:solidFill>
              </a:rPr>
              <a:t>Niu</a:t>
            </a:r>
            <a:r>
              <a:rPr lang="en-US" sz="600" dirty="0">
                <a:solidFill>
                  <a:srgbClr val="000000"/>
                </a:solidFill>
              </a:rPr>
              <a:t>, St. Jude Children's Hospital; </a:t>
            </a:r>
            <a:r>
              <a:rPr lang="en-US" sz="600" dirty="0" err="1">
                <a:solidFill>
                  <a:srgbClr val="000000"/>
                </a:solidFill>
              </a:rPr>
              <a:t>Xusheng</a:t>
            </a:r>
            <a:r>
              <a:rPr lang="en-US" sz="600" dirty="0">
                <a:solidFill>
                  <a:srgbClr val="000000"/>
                </a:solidFill>
              </a:rPr>
              <a:t> Wang, St. Jude Children's Hospital; Maree J Webster, Stanley Medical Research Institute; Thomas G Beach, Banner Sun Health Research Institute; Chao Chen, Central South University; Yi Jiang, Central South University; </a:t>
            </a:r>
            <a:r>
              <a:rPr lang="en-US" sz="600" dirty="0" err="1">
                <a:solidFill>
                  <a:srgbClr val="000000"/>
                </a:solidFill>
              </a:rPr>
              <a:t>Rujia</a:t>
            </a:r>
            <a:r>
              <a:rPr lang="en-US" sz="600" dirty="0">
                <a:solidFill>
                  <a:srgbClr val="000000"/>
                </a:solidFill>
              </a:rPr>
              <a:t> Dai, Central South University; Annie W Shieh, SUNY Upstate Medical University; </a:t>
            </a:r>
            <a:r>
              <a:rPr lang="en-US" sz="600" dirty="0" err="1">
                <a:solidFill>
                  <a:srgbClr val="000000"/>
                </a:solidFill>
              </a:rPr>
              <a:t>Chunyu</a:t>
            </a:r>
            <a:r>
              <a:rPr lang="en-US" sz="600" dirty="0">
                <a:solidFill>
                  <a:srgbClr val="000000"/>
                </a:solidFill>
              </a:rPr>
              <a:t> Liu, SUNY Upstate Medical University; Kay S. </a:t>
            </a:r>
            <a:r>
              <a:rPr lang="en-US" sz="600" dirty="0" err="1">
                <a:solidFill>
                  <a:srgbClr val="000000"/>
                </a:solidFill>
              </a:rPr>
              <a:t>Grennan</a:t>
            </a:r>
            <a:r>
              <a:rPr lang="en-US" sz="600" dirty="0">
                <a:solidFill>
                  <a:srgbClr val="000000"/>
                </a:solidFill>
              </a:rPr>
              <a:t>, SUNY Upstate Medical University; Yan Xia, SUNY Upstate Medical University/Central South University; </a:t>
            </a:r>
            <a:r>
              <a:rPr lang="en-US" sz="600" dirty="0" err="1">
                <a:solidFill>
                  <a:srgbClr val="000000"/>
                </a:solidFill>
              </a:rPr>
              <a:t>Ramu</a:t>
            </a:r>
            <a:r>
              <a:rPr lang="en-US" sz="600" dirty="0">
                <a:solidFill>
                  <a:srgbClr val="000000"/>
                </a:solidFill>
              </a:rPr>
              <a:t> </a:t>
            </a:r>
            <a:r>
              <a:rPr lang="en-US" sz="600" dirty="0" err="1">
                <a:solidFill>
                  <a:srgbClr val="000000"/>
                </a:solidFill>
              </a:rPr>
              <a:t>Vadukapuram</a:t>
            </a:r>
            <a:r>
              <a:rPr lang="en-US" sz="600" dirty="0">
                <a:solidFill>
                  <a:srgbClr val="000000"/>
                </a:solidFill>
              </a:rPr>
              <a:t>, SUNY Upstate Medical University; </a:t>
            </a:r>
            <a:r>
              <a:rPr lang="en-US" sz="600" dirty="0" err="1">
                <a:solidFill>
                  <a:srgbClr val="000000"/>
                </a:solidFill>
              </a:rPr>
              <a:t>Yongjun</a:t>
            </a:r>
            <a:r>
              <a:rPr lang="en-US" sz="600" dirty="0">
                <a:solidFill>
                  <a:srgbClr val="000000"/>
                </a:solidFill>
              </a:rPr>
              <a:t> Wang, Central South University; Dominic Fitzgerald, The University of Chicago; </a:t>
            </a:r>
            <a:r>
              <a:rPr lang="en-US" sz="600" dirty="0" err="1">
                <a:solidFill>
                  <a:srgbClr val="000000"/>
                </a:solidFill>
              </a:rPr>
              <a:t>Lijun</a:t>
            </a:r>
            <a:r>
              <a:rPr lang="en-US" sz="600" dirty="0">
                <a:solidFill>
                  <a:srgbClr val="000000"/>
                </a:solidFill>
              </a:rPr>
              <a:t> Cheng, The University of Chicago; Miguel Brown, The University of Chicago; Mimi Brown, The University of Chicago; Tonya Brunetti, The University of Chicago; Thomas Goodman, The University of Chicago; </a:t>
            </a:r>
            <a:r>
              <a:rPr lang="en-US" sz="600" dirty="0" err="1">
                <a:solidFill>
                  <a:srgbClr val="000000"/>
                </a:solidFill>
              </a:rPr>
              <a:t>Majd</a:t>
            </a:r>
            <a:r>
              <a:rPr lang="en-US" sz="600" dirty="0">
                <a:solidFill>
                  <a:srgbClr val="000000"/>
                </a:solidFill>
              </a:rPr>
              <a:t> </a:t>
            </a:r>
            <a:r>
              <a:rPr lang="en-US" sz="600" dirty="0" err="1">
                <a:solidFill>
                  <a:srgbClr val="000000"/>
                </a:solidFill>
              </a:rPr>
              <a:t>Alsayed</a:t>
            </a:r>
            <a:r>
              <a:rPr lang="en-US" sz="600" dirty="0">
                <a:solidFill>
                  <a:srgbClr val="000000"/>
                </a:solidFill>
              </a:rPr>
              <a:t>, The University of Chicago; Michael J </a:t>
            </a:r>
            <a:r>
              <a:rPr lang="en-US" sz="600" dirty="0" err="1">
                <a:solidFill>
                  <a:srgbClr val="000000"/>
                </a:solidFill>
              </a:rPr>
              <a:t>Gandal</a:t>
            </a:r>
            <a:r>
              <a:rPr lang="en-US" sz="600" dirty="0">
                <a:solidFill>
                  <a:srgbClr val="000000"/>
                </a:solidFill>
              </a:rPr>
              <a:t>, University of California, Los Angeles; Daniel H </a:t>
            </a:r>
            <a:r>
              <a:rPr lang="en-US" sz="600" dirty="0" err="1">
                <a:solidFill>
                  <a:srgbClr val="000000"/>
                </a:solidFill>
              </a:rPr>
              <a:t>Geschwind</a:t>
            </a:r>
            <a:r>
              <a:rPr lang="en-US" sz="600" dirty="0">
                <a:solidFill>
                  <a:srgbClr val="000000"/>
                </a:solidFill>
              </a:rPr>
              <a:t>, University of California, Los Angeles; </a:t>
            </a:r>
            <a:r>
              <a:rPr lang="en-US" sz="600" dirty="0" err="1">
                <a:solidFill>
                  <a:srgbClr val="000000"/>
                </a:solidFill>
              </a:rPr>
              <a:t>Hyejung</a:t>
            </a:r>
            <a:r>
              <a:rPr lang="en-US" sz="600" dirty="0">
                <a:solidFill>
                  <a:srgbClr val="000000"/>
                </a:solidFill>
              </a:rPr>
              <a:t> Won, University of California, Los Angeles; Damon </a:t>
            </a:r>
            <a:r>
              <a:rPr lang="en-US" sz="600" dirty="0" err="1">
                <a:solidFill>
                  <a:srgbClr val="000000"/>
                </a:solidFill>
              </a:rPr>
              <a:t>Polioudakis</a:t>
            </a:r>
            <a:r>
              <a:rPr lang="en-US" sz="600" dirty="0">
                <a:solidFill>
                  <a:srgbClr val="000000"/>
                </a:solidFill>
              </a:rPr>
              <a:t>, University of California, Los Angeles; Brie </a:t>
            </a:r>
            <a:r>
              <a:rPr lang="en-US" sz="600" dirty="0" err="1">
                <a:solidFill>
                  <a:srgbClr val="000000"/>
                </a:solidFill>
              </a:rPr>
              <a:t>Wamsley</a:t>
            </a:r>
            <a:r>
              <a:rPr lang="en-US" sz="600" dirty="0">
                <a:solidFill>
                  <a:srgbClr val="000000"/>
                </a:solidFill>
              </a:rPr>
              <a:t>, University of California, Los Angeles; </a:t>
            </a:r>
            <a:r>
              <a:rPr lang="en-US" sz="600" dirty="0" err="1">
                <a:solidFill>
                  <a:srgbClr val="000000"/>
                </a:solidFill>
              </a:rPr>
              <a:t>Jiani</a:t>
            </a:r>
            <a:r>
              <a:rPr lang="en-US" sz="600" dirty="0">
                <a:solidFill>
                  <a:srgbClr val="000000"/>
                </a:solidFill>
              </a:rPr>
              <a:t> Yin, University of California, Los Angeles; Tarik </a:t>
            </a:r>
            <a:r>
              <a:rPr lang="en-US" sz="600" dirty="0" err="1">
                <a:solidFill>
                  <a:srgbClr val="000000"/>
                </a:solidFill>
              </a:rPr>
              <a:t>Hadzic</a:t>
            </a:r>
            <a:r>
              <a:rPr lang="en-US" sz="600" dirty="0">
                <a:solidFill>
                  <a:srgbClr val="000000"/>
                </a:solidFill>
              </a:rPr>
              <a:t>, University of California, Los Angeles; Luis De La Torre </a:t>
            </a:r>
            <a:r>
              <a:rPr lang="en-US" sz="600" dirty="0" err="1">
                <a:solidFill>
                  <a:srgbClr val="000000"/>
                </a:solidFill>
              </a:rPr>
              <a:t>Ubieta</a:t>
            </a:r>
            <a:r>
              <a:rPr lang="en-US" sz="600" dirty="0">
                <a:solidFill>
                  <a:srgbClr val="000000"/>
                </a:solidFill>
              </a:rPr>
              <a:t>, UCLA; </a:t>
            </a:r>
            <a:r>
              <a:rPr lang="en-US" sz="600" dirty="0" err="1">
                <a:solidFill>
                  <a:srgbClr val="000000"/>
                </a:solidFill>
              </a:rPr>
              <a:t>Vivek</a:t>
            </a:r>
            <a:r>
              <a:rPr lang="en-US" sz="600" dirty="0">
                <a:solidFill>
                  <a:srgbClr val="000000"/>
                </a:solidFill>
              </a:rPr>
              <a:t> Swarup, University of California, Los Angeles; Stephan J Sanders, University of California, San Francisco; Matthew W State, University of California, San Francisco; Donna M </a:t>
            </a:r>
            <a:r>
              <a:rPr lang="en-US" sz="600" dirty="0" err="1">
                <a:solidFill>
                  <a:srgbClr val="000000"/>
                </a:solidFill>
              </a:rPr>
              <a:t>Werling</a:t>
            </a:r>
            <a:r>
              <a:rPr lang="en-US" sz="600" dirty="0">
                <a:solidFill>
                  <a:srgbClr val="000000"/>
                </a:solidFill>
              </a:rPr>
              <a:t>, University of California, San Francisco; Joon-Yong An, University of California, San Francisco; Brooke Sheppard, University of California, San Francisco; A Jeremy </a:t>
            </a:r>
            <a:r>
              <a:rPr lang="en-US" sz="600" dirty="0" err="1">
                <a:solidFill>
                  <a:srgbClr val="000000"/>
                </a:solidFill>
              </a:rPr>
              <a:t>Willsey</a:t>
            </a:r>
            <a:r>
              <a:rPr lang="en-US" sz="600" dirty="0">
                <a:solidFill>
                  <a:srgbClr val="000000"/>
                </a:solidFill>
              </a:rPr>
              <a:t>, University of California, San Francisco; Kevin P White, The University of Chicago; Mohana Ray, The University of Chicago; Gina </a:t>
            </a:r>
            <a:r>
              <a:rPr lang="en-US" sz="600" dirty="0" err="1">
                <a:solidFill>
                  <a:srgbClr val="000000"/>
                </a:solidFill>
              </a:rPr>
              <a:t>Giase</a:t>
            </a:r>
            <a:r>
              <a:rPr lang="en-US" sz="600" dirty="0">
                <a:solidFill>
                  <a:srgbClr val="000000"/>
                </a:solidFill>
              </a:rPr>
              <a:t>, SUNY Upstate Medical University; Amira </a:t>
            </a:r>
            <a:r>
              <a:rPr lang="en-US" sz="600" dirty="0" err="1">
                <a:solidFill>
                  <a:srgbClr val="000000"/>
                </a:solidFill>
              </a:rPr>
              <a:t>Kefi</a:t>
            </a:r>
            <a:r>
              <a:rPr lang="en-US" sz="600" dirty="0">
                <a:solidFill>
                  <a:srgbClr val="000000"/>
                </a:solidFill>
              </a:rPr>
              <a:t>, University of Illinois at Chicago; Eugenio </a:t>
            </a:r>
            <a:r>
              <a:rPr lang="en-US" sz="600" dirty="0" err="1">
                <a:solidFill>
                  <a:srgbClr val="000000"/>
                </a:solidFill>
              </a:rPr>
              <a:t>Mattei</a:t>
            </a:r>
            <a:r>
              <a:rPr lang="en-US" sz="600" dirty="0">
                <a:solidFill>
                  <a:srgbClr val="000000"/>
                </a:solidFill>
              </a:rPr>
              <a:t>, University of Massachusetts Medical School; Michael </a:t>
            </a:r>
            <a:r>
              <a:rPr lang="en-US" sz="600" dirty="0" err="1">
                <a:solidFill>
                  <a:srgbClr val="000000"/>
                </a:solidFill>
              </a:rPr>
              <a:t>Purcaro</a:t>
            </a:r>
            <a:r>
              <a:rPr lang="en-US" sz="600" dirty="0">
                <a:solidFill>
                  <a:srgbClr val="000000"/>
                </a:solidFill>
              </a:rPr>
              <a:t>, University of Massachusetts Medical School; </a:t>
            </a:r>
            <a:r>
              <a:rPr lang="en-US" sz="600" dirty="0" err="1">
                <a:solidFill>
                  <a:srgbClr val="000000"/>
                </a:solidFill>
              </a:rPr>
              <a:t>Zhiping</a:t>
            </a:r>
            <a:r>
              <a:rPr lang="en-US" sz="600" dirty="0">
                <a:solidFill>
                  <a:srgbClr val="000000"/>
                </a:solidFill>
              </a:rPr>
              <a:t> Weng, University of Massachusetts Medical School; Jill Moore, University of Massachusetts Medical School; Henry Pratt, University of Massachusetts Medical School; Jack Huey, University of Massachusetts Medical School; Tyler </a:t>
            </a:r>
            <a:r>
              <a:rPr lang="en-US" sz="600" dirty="0" err="1">
                <a:solidFill>
                  <a:srgbClr val="000000"/>
                </a:solidFill>
              </a:rPr>
              <a:t>Borrman</a:t>
            </a:r>
            <a:r>
              <a:rPr lang="en-US" sz="600" dirty="0">
                <a:solidFill>
                  <a:srgbClr val="000000"/>
                </a:solidFill>
              </a:rPr>
              <a:t>, University of Massachusetts Medical School; Patrick F Sullivan, University of North Carolina - Chapel Hill; Paola </a:t>
            </a:r>
            <a:r>
              <a:rPr lang="en-US" sz="600" dirty="0" err="1">
                <a:solidFill>
                  <a:srgbClr val="000000"/>
                </a:solidFill>
              </a:rPr>
              <a:t>Giusti</a:t>
            </a:r>
            <a:r>
              <a:rPr lang="en-US" sz="600" dirty="0">
                <a:solidFill>
                  <a:srgbClr val="000000"/>
                </a:solidFill>
              </a:rPr>
              <a:t>-Rodriguez, University of North Carolina - Chapel Hill; </a:t>
            </a:r>
            <a:r>
              <a:rPr lang="en-US" sz="600" dirty="0" err="1">
                <a:solidFill>
                  <a:srgbClr val="000000"/>
                </a:solidFill>
              </a:rPr>
              <a:t>Yunjung</a:t>
            </a:r>
            <a:r>
              <a:rPr lang="en-US" sz="600" dirty="0">
                <a:solidFill>
                  <a:srgbClr val="000000"/>
                </a:solidFill>
              </a:rPr>
              <a:t> Kim, University of North Carolina - Chapel Hill; Patrick Sullivan, University of North Carolina - Chapel Hill; </a:t>
            </a:r>
            <a:r>
              <a:rPr lang="en-US" sz="600" dirty="0" err="1">
                <a:solidFill>
                  <a:srgbClr val="000000"/>
                </a:solidFill>
              </a:rPr>
              <a:t>Jin</a:t>
            </a:r>
            <a:r>
              <a:rPr lang="en-US" sz="600" dirty="0">
                <a:solidFill>
                  <a:srgbClr val="000000"/>
                </a:solidFill>
              </a:rPr>
              <a:t> </a:t>
            </a:r>
            <a:r>
              <a:rPr lang="en-US" sz="600" dirty="0" err="1">
                <a:solidFill>
                  <a:srgbClr val="000000"/>
                </a:solidFill>
              </a:rPr>
              <a:t>Szatkiewicz</a:t>
            </a:r>
            <a:r>
              <a:rPr lang="en-US" sz="600" dirty="0">
                <a:solidFill>
                  <a:srgbClr val="000000"/>
                </a:solidFill>
              </a:rPr>
              <a:t>, University of North Carolina - Chapel Hill; </a:t>
            </a:r>
            <a:r>
              <a:rPr lang="en-US" sz="600" dirty="0" err="1">
                <a:solidFill>
                  <a:srgbClr val="000000"/>
                </a:solidFill>
              </a:rPr>
              <a:t>Suhn</a:t>
            </a:r>
            <a:r>
              <a:rPr lang="en-US" sz="600" dirty="0">
                <a:solidFill>
                  <a:srgbClr val="000000"/>
                </a:solidFill>
              </a:rPr>
              <a:t> Kyong </a:t>
            </a:r>
            <a:r>
              <a:rPr lang="en-US" sz="600" dirty="0" err="1">
                <a:solidFill>
                  <a:srgbClr val="000000"/>
                </a:solidFill>
              </a:rPr>
              <a:t>Rhie</a:t>
            </a:r>
            <a:r>
              <a:rPr lang="en-US" sz="600" dirty="0">
                <a:solidFill>
                  <a:srgbClr val="000000"/>
                </a:solidFill>
              </a:rPr>
              <a:t>, University of Southern California; </a:t>
            </a:r>
            <a:r>
              <a:rPr lang="en-US" sz="600" dirty="0" err="1">
                <a:solidFill>
                  <a:srgbClr val="000000"/>
                </a:solidFill>
              </a:rPr>
              <a:t>Christoper</a:t>
            </a:r>
            <a:r>
              <a:rPr lang="en-US" sz="600" dirty="0">
                <a:solidFill>
                  <a:srgbClr val="000000"/>
                </a:solidFill>
              </a:rPr>
              <a:t> </a:t>
            </a:r>
            <a:r>
              <a:rPr lang="en-US" sz="600" dirty="0" err="1">
                <a:solidFill>
                  <a:srgbClr val="000000"/>
                </a:solidFill>
              </a:rPr>
              <a:t>Armoskus</a:t>
            </a:r>
            <a:r>
              <a:rPr lang="en-US" sz="600" dirty="0">
                <a:solidFill>
                  <a:srgbClr val="000000"/>
                </a:solidFill>
              </a:rPr>
              <a:t>, University of Southern California; Adrian Camarena, University of Southern California; Peggy J </a:t>
            </a:r>
            <a:r>
              <a:rPr lang="en-US" sz="600" dirty="0" err="1">
                <a:solidFill>
                  <a:srgbClr val="000000"/>
                </a:solidFill>
              </a:rPr>
              <a:t>Farnham</a:t>
            </a:r>
            <a:r>
              <a:rPr lang="en-US" sz="600" dirty="0">
                <a:solidFill>
                  <a:srgbClr val="000000"/>
                </a:solidFill>
              </a:rPr>
              <a:t>, University of Southern California; Valeria N </a:t>
            </a:r>
            <a:r>
              <a:rPr lang="en-US" sz="600" dirty="0" err="1">
                <a:solidFill>
                  <a:srgbClr val="000000"/>
                </a:solidFill>
              </a:rPr>
              <a:t>Spitsyna</a:t>
            </a:r>
            <a:r>
              <a:rPr lang="en-US" sz="600" dirty="0">
                <a:solidFill>
                  <a:srgbClr val="000000"/>
                </a:solidFill>
              </a:rPr>
              <a:t>, University of Southern California; Heather Witt, University of Southern California; Shannon Schreiner, University of Southern California; Oleg V </a:t>
            </a:r>
            <a:r>
              <a:rPr lang="en-US" sz="600" dirty="0" err="1">
                <a:solidFill>
                  <a:srgbClr val="000000"/>
                </a:solidFill>
              </a:rPr>
              <a:t>Evgrafov</a:t>
            </a:r>
            <a:r>
              <a:rPr lang="en-US" sz="600" dirty="0">
                <a:solidFill>
                  <a:srgbClr val="000000"/>
                </a:solidFill>
              </a:rPr>
              <a:t>, SUNY Downstate Medical Center; James A Knowles, SUNY Downstate Medical Center; Mark Gerstein, Yale University; </a:t>
            </a:r>
            <a:r>
              <a:rPr lang="en-US" sz="600" dirty="0" err="1">
                <a:solidFill>
                  <a:srgbClr val="000000"/>
                </a:solidFill>
              </a:rPr>
              <a:t>Shuang</a:t>
            </a:r>
            <a:r>
              <a:rPr lang="en-US" sz="600" dirty="0">
                <a:solidFill>
                  <a:srgbClr val="000000"/>
                </a:solidFill>
              </a:rPr>
              <a:t> Liu, Yale University; Daifeng Wang, Stony Brook University; Fabio C. P. Navarro, Yale University; Jonathan </a:t>
            </a:r>
            <a:r>
              <a:rPr lang="en-US" sz="600" dirty="0" err="1">
                <a:solidFill>
                  <a:srgbClr val="000000"/>
                </a:solidFill>
              </a:rPr>
              <a:t>Warrell</a:t>
            </a:r>
            <a:r>
              <a:rPr lang="en-US" sz="600" dirty="0">
                <a:solidFill>
                  <a:srgbClr val="000000"/>
                </a:solidFill>
              </a:rPr>
              <a:t>, Yale University; Declan Clarke, Yale University; Prashant S. Emani, Yale University; </a:t>
            </a:r>
            <a:r>
              <a:rPr lang="en-US" sz="600" dirty="0" err="1">
                <a:solidFill>
                  <a:srgbClr val="000000"/>
                </a:solidFill>
              </a:rPr>
              <a:t>Mengting</a:t>
            </a:r>
            <a:r>
              <a:rPr lang="en-US" sz="600" dirty="0">
                <a:solidFill>
                  <a:srgbClr val="000000"/>
                </a:solidFill>
              </a:rPr>
              <a:t> Gu, Yale University; Xu Shi, Yale University; Min Xu, Yale University; Yucheng T. Yang, Yale University; Robert R. Kitchen, Yale University; Gamze </a:t>
            </a:r>
            <a:r>
              <a:rPr lang="en-US" sz="600" dirty="0" err="1">
                <a:solidFill>
                  <a:srgbClr val="000000"/>
                </a:solidFill>
              </a:rPr>
              <a:t>Gürsoy</a:t>
            </a:r>
            <a:r>
              <a:rPr lang="en-US" sz="600" dirty="0">
                <a:solidFill>
                  <a:srgbClr val="000000"/>
                </a:solidFill>
              </a:rPr>
              <a:t>, Yale University; Jing Zhang, Yale University; Becky C Carlyle, Yale University; Angus C </a:t>
            </a:r>
            <a:r>
              <a:rPr lang="en-US" sz="600" dirty="0" err="1">
                <a:solidFill>
                  <a:srgbClr val="000000"/>
                </a:solidFill>
              </a:rPr>
              <a:t>Nairn</a:t>
            </a:r>
            <a:r>
              <a:rPr lang="en-US" sz="600" dirty="0">
                <a:solidFill>
                  <a:srgbClr val="000000"/>
                </a:solidFill>
              </a:rPr>
              <a:t>, Yale University; </a:t>
            </a:r>
            <a:r>
              <a:rPr lang="en-US" sz="600" dirty="0" err="1">
                <a:solidFill>
                  <a:srgbClr val="000000"/>
                </a:solidFill>
              </a:rPr>
              <a:t>Mingfeng</a:t>
            </a:r>
            <a:r>
              <a:rPr lang="en-US" sz="600" dirty="0">
                <a:solidFill>
                  <a:srgbClr val="000000"/>
                </a:solidFill>
              </a:rPr>
              <a:t> Li, Yale University; Sirisha </a:t>
            </a:r>
            <a:r>
              <a:rPr lang="en-US" sz="600" dirty="0" err="1">
                <a:solidFill>
                  <a:srgbClr val="000000"/>
                </a:solidFill>
              </a:rPr>
              <a:t>Pochareddy</a:t>
            </a:r>
            <a:r>
              <a:rPr lang="en-US" sz="600" dirty="0">
                <a:solidFill>
                  <a:srgbClr val="000000"/>
                </a:solidFill>
              </a:rPr>
              <a:t>, Yale University; </a:t>
            </a:r>
            <a:r>
              <a:rPr lang="en-US" sz="600" dirty="0" err="1">
                <a:solidFill>
                  <a:srgbClr val="000000"/>
                </a:solidFill>
              </a:rPr>
              <a:t>Nenad</a:t>
            </a:r>
            <a:r>
              <a:rPr lang="en-US" sz="600" dirty="0">
                <a:solidFill>
                  <a:srgbClr val="000000"/>
                </a:solidFill>
              </a:rPr>
              <a:t> </a:t>
            </a:r>
            <a:r>
              <a:rPr lang="en-US" sz="600" dirty="0" err="1">
                <a:solidFill>
                  <a:srgbClr val="000000"/>
                </a:solidFill>
              </a:rPr>
              <a:t>Sestan</a:t>
            </a:r>
            <a:r>
              <a:rPr lang="en-US" sz="600" dirty="0">
                <a:solidFill>
                  <a:srgbClr val="000000"/>
                </a:solidFill>
              </a:rPr>
              <a:t>, Yale University; Mario </a:t>
            </a:r>
            <a:r>
              <a:rPr lang="en-US" sz="600" dirty="0" err="1">
                <a:solidFill>
                  <a:srgbClr val="000000"/>
                </a:solidFill>
              </a:rPr>
              <a:t>Skarica</a:t>
            </a:r>
            <a:r>
              <a:rPr lang="en-US" sz="600" dirty="0">
                <a:solidFill>
                  <a:srgbClr val="000000"/>
                </a:solidFill>
              </a:rPr>
              <a:t>, Yale University; Zhen Li, Yale University; Andre M.M. Sousa, Yale University; Gabriel </a:t>
            </a:r>
            <a:r>
              <a:rPr lang="en-US" sz="600" dirty="0" err="1">
                <a:solidFill>
                  <a:srgbClr val="000000"/>
                </a:solidFill>
              </a:rPr>
              <a:t>Santpere</a:t>
            </a:r>
            <a:r>
              <a:rPr lang="en-US" sz="600" dirty="0">
                <a:solidFill>
                  <a:srgbClr val="000000"/>
                </a:solidFill>
              </a:rPr>
              <a:t>, Yale University; </a:t>
            </a:r>
            <a:r>
              <a:rPr lang="en-US" sz="600" dirty="0" err="1">
                <a:solidFill>
                  <a:srgbClr val="000000"/>
                </a:solidFill>
              </a:rPr>
              <a:t>Jinmyung</a:t>
            </a:r>
            <a:r>
              <a:rPr lang="en-US" sz="600" dirty="0">
                <a:solidFill>
                  <a:srgbClr val="000000"/>
                </a:solidFill>
              </a:rPr>
              <a:t> Choi, Yale University; Ying Zhu, Yale University; </a:t>
            </a:r>
            <a:r>
              <a:rPr lang="en-US" sz="600" dirty="0" err="1">
                <a:solidFill>
                  <a:srgbClr val="000000"/>
                </a:solidFill>
              </a:rPr>
              <a:t>Tianliuyun</a:t>
            </a:r>
            <a:r>
              <a:rPr lang="en-US" sz="600" dirty="0">
                <a:solidFill>
                  <a:srgbClr val="000000"/>
                </a:solidFill>
              </a:rPr>
              <a:t> Gao, Yale University; Daniel J Miller, Yale University; Adriana </a:t>
            </a:r>
            <a:r>
              <a:rPr lang="en-US" sz="600" dirty="0" err="1">
                <a:solidFill>
                  <a:srgbClr val="000000"/>
                </a:solidFill>
              </a:rPr>
              <a:t>Cherskov</a:t>
            </a:r>
            <a:r>
              <a:rPr lang="en-US" sz="600" dirty="0">
                <a:solidFill>
                  <a:srgbClr val="000000"/>
                </a:solidFill>
              </a:rPr>
              <a:t>, Yale University; Mo Yang, Yale University; Anahita </a:t>
            </a:r>
            <a:r>
              <a:rPr lang="en-US" sz="600" dirty="0" err="1">
                <a:solidFill>
                  <a:srgbClr val="000000"/>
                </a:solidFill>
              </a:rPr>
              <a:t>Amiri</a:t>
            </a:r>
            <a:r>
              <a:rPr lang="en-US" sz="600" dirty="0">
                <a:solidFill>
                  <a:srgbClr val="000000"/>
                </a:solidFill>
              </a:rPr>
              <a:t>, Yale University; </a:t>
            </a:r>
            <a:r>
              <a:rPr lang="en-US" sz="600" dirty="0" err="1">
                <a:solidFill>
                  <a:srgbClr val="000000"/>
                </a:solidFill>
              </a:rPr>
              <a:t>Gianfilippo</a:t>
            </a:r>
            <a:r>
              <a:rPr lang="en-US" sz="600" dirty="0">
                <a:solidFill>
                  <a:srgbClr val="000000"/>
                </a:solidFill>
              </a:rPr>
              <a:t> Coppola, Yale University; Jessica </a:t>
            </a:r>
            <a:r>
              <a:rPr lang="en-US" sz="600" dirty="0" err="1">
                <a:solidFill>
                  <a:srgbClr val="000000"/>
                </a:solidFill>
              </a:rPr>
              <a:t>Mariani</a:t>
            </a:r>
            <a:r>
              <a:rPr lang="en-US" sz="600" dirty="0">
                <a:solidFill>
                  <a:srgbClr val="000000"/>
                </a:solidFill>
              </a:rPr>
              <a:t>, Yale University; Soraya Scuderi, Yale University; Anna </a:t>
            </a:r>
            <a:r>
              <a:rPr lang="en-US" sz="600" dirty="0" err="1">
                <a:solidFill>
                  <a:srgbClr val="000000"/>
                </a:solidFill>
              </a:rPr>
              <a:t>Szekely</a:t>
            </a:r>
            <a:r>
              <a:rPr lang="en-US" sz="600" dirty="0">
                <a:solidFill>
                  <a:srgbClr val="000000"/>
                </a:solidFill>
              </a:rPr>
              <a:t>, Yale University; Flora M </a:t>
            </a:r>
            <a:r>
              <a:rPr lang="en-US" sz="600" dirty="0" err="1">
                <a:solidFill>
                  <a:srgbClr val="000000"/>
                </a:solidFill>
              </a:rPr>
              <a:t>Vaccarino</a:t>
            </a:r>
            <a:r>
              <a:rPr lang="en-US" sz="600" dirty="0">
                <a:solidFill>
                  <a:srgbClr val="000000"/>
                </a:solidFill>
              </a:rPr>
              <a:t>, Yale University; </a:t>
            </a:r>
            <a:r>
              <a:rPr lang="en-US" sz="600" dirty="0" err="1">
                <a:solidFill>
                  <a:srgbClr val="000000"/>
                </a:solidFill>
              </a:rPr>
              <a:t>Feinan</a:t>
            </a:r>
            <a:r>
              <a:rPr lang="en-US" sz="600" dirty="0">
                <a:solidFill>
                  <a:srgbClr val="000000"/>
                </a:solidFill>
              </a:rPr>
              <a:t> Wu, Yale University; Sherman Weissman, Yale University; </a:t>
            </a:r>
            <a:r>
              <a:rPr lang="en-US" sz="600" dirty="0" err="1">
                <a:solidFill>
                  <a:srgbClr val="000000"/>
                </a:solidFill>
              </a:rPr>
              <a:t>Tanmoy</a:t>
            </a:r>
            <a:r>
              <a:rPr lang="en-US" sz="600" dirty="0">
                <a:solidFill>
                  <a:srgbClr val="000000"/>
                </a:solidFill>
              </a:rPr>
              <a:t> </a:t>
            </a:r>
            <a:r>
              <a:rPr lang="en-US" sz="600" dirty="0" err="1">
                <a:solidFill>
                  <a:srgbClr val="000000"/>
                </a:solidFill>
              </a:rPr>
              <a:t>Roychowdhury</a:t>
            </a:r>
            <a:r>
              <a:rPr lang="en-US" sz="600" dirty="0">
                <a:solidFill>
                  <a:srgbClr val="000000"/>
                </a:solidFill>
              </a:rPr>
              <a:t>, Mayo Clinic Rochester; </a:t>
            </a:r>
            <a:r>
              <a:rPr lang="en-US" sz="600" dirty="0" err="1">
                <a:solidFill>
                  <a:srgbClr val="000000"/>
                </a:solidFill>
              </a:rPr>
              <a:t>Alexej</a:t>
            </a:r>
            <a:r>
              <a:rPr lang="en-US" sz="600" dirty="0">
                <a:solidFill>
                  <a:srgbClr val="000000"/>
                </a:solidFill>
              </a:rPr>
              <a:t> </a:t>
            </a:r>
            <a:r>
              <a:rPr lang="en-US" sz="600" dirty="0" err="1">
                <a:solidFill>
                  <a:srgbClr val="000000"/>
                </a:solidFill>
              </a:rPr>
              <a:t>Abyzov</a:t>
            </a:r>
            <a:r>
              <a:rPr lang="en-US" sz="600" dirty="0">
                <a:solidFill>
                  <a:srgbClr val="000000"/>
                </a:solidFill>
              </a:rPr>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xmlns="" id="{61DC0667-85A2-AB46-9AA5-B641EAFFB362}"/>
              </a:ext>
            </a:extLst>
          </p:cNvPr>
          <p:cNvSpPr/>
          <p:nvPr/>
        </p:nvSpPr>
        <p:spPr>
          <a:xfrm>
            <a:off x="2635396" y="132595"/>
            <a:ext cx="6508605" cy="3027752"/>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ea typeface="Arial" panose="020B0604020202020204" pitchFamily="34" charset="0"/>
              </a:rPr>
              <a:t>“Adult Capstone” Team </a:t>
            </a:r>
            <a:r>
              <a:rPr lang="mr-IN" sz="1600" dirty="0">
                <a:solidFill>
                  <a:srgbClr val="000000"/>
                </a:solidFill>
                <a:latin typeface="Arial" panose="020B0604020202020204" pitchFamily="34" charset="0"/>
                <a:ea typeface="Arial" panose="020B0604020202020204" pitchFamily="34" charset="0"/>
              </a:rPr>
              <a:t>–</a:t>
            </a:r>
            <a:r>
              <a:rPr lang="en-US" sz="1600" dirty="0">
                <a:solidFill>
                  <a:srgbClr val="000000"/>
                </a:solidFill>
                <a:latin typeface="Arial" panose="020B0604020202020204" pitchFamily="34" charset="0"/>
                <a:ea typeface="Arial" panose="020B0604020202020204" pitchFamily="34" charset="0"/>
              </a:rPr>
              <a:t> 1 of 3 capstones</a:t>
            </a:r>
          </a:p>
          <a:p>
            <a:pPr>
              <a:lnSpc>
                <a:spcPct val="115000"/>
              </a:lnSpc>
            </a:pPr>
            <a:endParaRPr lang="en-US" sz="900" dirty="0">
              <a:solidFill>
                <a:srgbClr val="000000"/>
              </a:solidFill>
              <a:latin typeface="Arial" panose="020B0604020202020204" pitchFamily="34" charset="0"/>
              <a:ea typeface="Arial" panose="020B0604020202020204" pitchFamily="34" charset="0"/>
            </a:endParaRPr>
          </a:p>
          <a:p>
            <a:r>
              <a:rPr lang="en-US" sz="1800" dirty="0">
                <a:solidFill>
                  <a:srgbClr val="C00000"/>
                </a:solidFill>
              </a:rPr>
              <a:t>Daifeng 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dirty="0" err="1">
                <a:solidFill>
                  <a:srgbClr val="000000"/>
                </a:solidFill>
              </a:rPr>
              <a:t>Nenad</a:t>
            </a:r>
            <a:r>
              <a:rPr lang="en-US" dirty="0">
                <a:solidFill>
                  <a:srgbClr val="000000"/>
                </a:solidFill>
              </a:rPr>
              <a:t> </a:t>
            </a:r>
            <a:r>
              <a:rPr lang="en-US" dirty="0" err="1">
                <a:solidFill>
                  <a:srgbClr val="000000"/>
                </a:solidFill>
              </a:rPr>
              <a:t>Sestan</a:t>
            </a:r>
            <a:r>
              <a:rPr lang="en-US" dirty="0">
                <a:solidFill>
                  <a:srgbClr val="000000"/>
                </a:solidFill>
              </a:rPr>
              <a:t>, </a:t>
            </a:r>
            <a:br>
              <a:rPr lang="en-US" dirty="0">
                <a:solidFill>
                  <a:srgbClr val="000000"/>
                </a:solidFill>
              </a:rPr>
            </a:b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a:t>
            </a:r>
            <a:endParaRPr lang="en-US" sz="1600" dirty="0">
              <a:solidFill>
                <a:srgbClr val="C00000"/>
              </a:solidFill>
            </a:endParaRPr>
          </a:p>
        </p:txBody>
      </p:sp>
      <p:sp>
        <p:nvSpPr>
          <p:cNvPr id="8" name="Rectangle 7">
            <a:extLst>
              <a:ext uri="{FF2B5EF4-FFF2-40B4-BE49-F238E27FC236}">
                <a16:creationId xmlns:a16="http://schemas.microsoft.com/office/drawing/2014/main" xmlns="" id="{9FDFC7A3-04E5-7346-9BE8-C5B910A5CBDA}"/>
              </a:ext>
            </a:extLst>
          </p:cNvPr>
          <p:cNvSpPr/>
          <p:nvPr/>
        </p:nvSpPr>
        <p:spPr>
          <a:xfrm>
            <a:off x="2658599" y="2946868"/>
            <a:ext cx="3162706" cy="553998"/>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
        <p:nvSpPr>
          <p:cNvPr id="4" name="Rectangle 3">
            <a:extLst>
              <a:ext uri="{FF2B5EF4-FFF2-40B4-BE49-F238E27FC236}">
                <a16:creationId xmlns:a16="http://schemas.microsoft.com/office/drawing/2014/main" xmlns="" id="{C486B987-EF7C-C546-A792-B1C5DCC35A91}"/>
              </a:ext>
            </a:extLst>
          </p:cNvPr>
          <p:cNvSpPr/>
          <p:nvPr/>
        </p:nvSpPr>
        <p:spPr>
          <a:xfrm>
            <a:off x="5874346" y="3135434"/>
            <a:ext cx="3211135" cy="369332"/>
          </a:xfrm>
          <a:prstGeom prst="rect">
            <a:avLst/>
          </a:prstGeom>
        </p:spPr>
        <p:txBody>
          <a:bodyPr wrap="none">
            <a:spAutoFit/>
          </a:bodyPr>
          <a:lstStyle/>
          <a:p>
            <a:r>
              <a:rPr lang="en-US" sz="1800" dirty="0">
                <a:solidFill>
                  <a:srgbClr val="000000"/>
                </a:solidFill>
              </a:rPr>
              <a:t>Resource.</a:t>
            </a:r>
            <a:r>
              <a:rPr lang="en" sz="1800" dirty="0" err="1">
                <a:solidFill>
                  <a:srgbClr val="000000"/>
                </a:solidFill>
              </a:rPr>
              <a:t>psychencode.org</a:t>
            </a:r>
            <a:endParaRPr lang="en-US" sz="1800" dirty="0">
              <a:solidFill>
                <a:srgbClr val="000000"/>
              </a:solidFill>
            </a:endParaRPr>
          </a:p>
        </p:txBody>
      </p:sp>
    </p:spTree>
    <p:extLst>
      <p:ext uri="{BB962C8B-B14F-4D97-AF65-F5344CB8AC3E}">
        <p14:creationId xmlns:p14="http://schemas.microsoft.com/office/powerpoint/2010/main" val="23536749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0A871-03C6-FD45-87E7-1DC896B17199}"/>
              </a:ext>
            </a:extLst>
          </p:cNvPr>
          <p:cNvSpPr>
            <a:spLocks noGrp="1"/>
          </p:cNvSpPr>
          <p:nvPr>
            <p:ph type="title"/>
          </p:nvPr>
        </p:nvSpPr>
        <p:spPr/>
        <p:txBody>
          <a:bodyPr/>
          <a:lstStyle/>
          <a:p>
            <a:r>
              <a:rPr lang="en-US" dirty="0"/>
              <a:t>Developmental Capstone</a:t>
            </a:r>
          </a:p>
        </p:txBody>
      </p:sp>
      <p:sp>
        <p:nvSpPr>
          <p:cNvPr id="3" name="Content Placeholder 2">
            <a:extLst>
              <a:ext uri="{FF2B5EF4-FFF2-40B4-BE49-F238E27FC236}">
                <a16:creationId xmlns:a16="http://schemas.microsoft.com/office/drawing/2014/main" xmlns="" id="{64BA34BC-B4D1-634D-98B2-EDD91B4303A8}"/>
              </a:ext>
            </a:extLst>
          </p:cNvPr>
          <p:cNvSpPr>
            <a:spLocks noGrp="1"/>
          </p:cNvSpPr>
          <p:nvPr>
            <p:ph idx="1"/>
          </p:nvPr>
        </p:nvSpPr>
        <p:spPr/>
        <p:txBody>
          <a:bodyPr/>
          <a:lstStyle/>
          <a:p>
            <a:r>
              <a:rPr lang="en-US" b="1" dirty="0">
                <a:solidFill>
                  <a:srgbClr val="C00000"/>
                </a:solidFill>
              </a:rPr>
              <a:t>M Li, G </a:t>
            </a:r>
            <a:r>
              <a:rPr lang="en-US" b="1" dirty="0" err="1">
                <a:solidFill>
                  <a:srgbClr val="C00000"/>
                </a:solidFill>
              </a:rPr>
              <a:t>Santpere</a:t>
            </a:r>
            <a:r>
              <a:rPr lang="en-US" b="1" dirty="0">
                <a:solidFill>
                  <a:srgbClr val="C00000"/>
                </a:solidFill>
              </a:rPr>
              <a:t>, Y Imamura </a:t>
            </a:r>
            <a:r>
              <a:rPr lang="en-US" b="1" dirty="0" err="1">
                <a:solidFill>
                  <a:srgbClr val="C00000"/>
                </a:solidFill>
              </a:rPr>
              <a:t>Kawasawa</a:t>
            </a:r>
            <a:r>
              <a:rPr lang="en-US" b="1" dirty="0">
                <a:solidFill>
                  <a:srgbClr val="C00000"/>
                </a:solidFill>
              </a:rPr>
              <a:t>, </a:t>
            </a:r>
            <a:br>
              <a:rPr lang="en-US" b="1" dirty="0">
                <a:solidFill>
                  <a:srgbClr val="C00000"/>
                </a:solidFill>
              </a:rPr>
            </a:br>
            <a:r>
              <a:rPr lang="en-US" b="1" dirty="0">
                <a:solidFill>
                  <a:srgbClr val="C00000"/>
                </a:solidFill>
              </a:rPr>
              <a:t>OV </a:t>
            </a:r>
            <a:r>
              <a:rPr lang="en-US" b="1" dirty="0" err="1">
                <a:solidFill>
                  <a:srgbClr val="C00000"/>
                </a:solidFill>
              </a:rPr>
              <a:t>Evgrafov</a:t>
            </a:r>
            <a:r>
              <a:rPr lang="en-US" b="1" dirty="0">
                <a:solidFill>
                  <a:srgbClr val="C00000"/>
                </a:solidFill>
              </a:rPr>
              <a:t>, FO Gulden, S </a:t>
            </a:r>
            <a:r>
              <a:rPr lang="en-US" b="1" dirty="0" err="1">
                <a:solidFill>
                  <a:srgbClr val="C00000"/>
                </a:solidFill>
              </a:rPr>
              <a:t>Pochareddy</a:t>
            </a:r>
            <a:r>
              <a:rPr lang="en-US" b="1" dirty="0">
                <a:solidFill>
                  <a:srgbClr val="C00000"/>
                </a:solidFill>
              </a:rPr>
              <a:t>, </a:t>
            </a:r>
            <a:br>
              <a:rPr lang="en-US" b="1" dirty="0">
                <a:solidFill>
                  <a:srgbClr val="C00000"/>
                </a:solidFill>
              </a:rPr>
            </a:br>
            <a:r>
              <a:rPr lang="en-US" b="1" dirty="0">
                <a:solidFill>
                  <a:srgbClr val="C00000"/>
                </a:solidFill>
              </a:rPr>
              <a:t>SM </a:t>
            </a:r>
            <a:r>
              <a:rPr lang="en-US" b="1" dirty="0" err="1">
                <a:solidFill>
                  <a:srgbClr val="C00000"/>
                </a:solidFill>
              </a:rPr>
              <a:t>Sunkin</a:t>
            </a:r>
            <a:r>
              <a:rPr lang="en-US" b="1" dirty="0">
                <a:solidFill>
                  <a:srgbClr val="C00000"/>
                </a:solidFill>
              </a:rPr>
              <a:t>, Z Li, Y Shin</a:t>
            </a:r>
            <a:r>
              <a:rPr lang="en-US" dirty="0"/>
              <a:t>,</a:t>
            </a:r>
            <a:br>
              <a:rPr lang="en-US" dirty="0"/>
            </a:br>
            <a:r>
              <a:rPr lang="en-US" dirty="0"/>
              <a:t/>
            </a:r>
            <a:br>
              <a:rPr lang="en-US" dirty="0"/>
            </a:br>
            <a:r>
              <a:rPr lang="en-US" sz="1400" dirty="0"/>
              <a:t>Y Zhu, AMM Sousa, DM </a:t>
            </a:r>
            <a:r>
              <a:rPr lang="en-US" sz="1400" dirty="0" err="1"/>
              <a:t>Werling</a:t>
            </a:r>
            <a:r>
              <a:rPr lang="en-US" sz="1400" dirty="0"/>
              <a:t>, RR Kitchen, HJ Kang, M </a:t>
            </a:r>
            <a:r>
              <a:rPr lang="en-US" sz="1400" dirty="0" err="1"/>
              <a:t>Pletikos</a:t>
            </a:r>
            <a:r>
              <a:rPr lang="en-US" sz="1400" dirty="0"/>
              <a:t>, J Choi, S Muchnik, X Xu, D Wang, B </a:t>
            </a:r>
            <a:r>
              <a:rPr lang="en-US" sz="1400" dirty="0" err="1"/>
              <a:t>Lorente-Galdos</a:t>
            </a:r>
            <a:r>
              <a:rPr lang="en-US" sz="1400" dirty="0"/>
              <a:t>, S Liu, P </a:t>
            </a:r>
            <a:r>
              <a:rPr lang="en-US" sz="1400" dirty="0" err="1"/>
              <a:t>Giusti</a:t>
            </a:r>
            <a:r>
              <a:rPr lang="en-US" sz="1400" dirty="0"/>
              <a:t>-Rodriguez, H Won, CA de </a:t>
            </a:r>
            <a:r>
              <a:rPr lang="en-US" sz="1400" dirty="0" err="1"/>
              <a:t>Leeuw</a:t>
            </a:r>
            <a:r>
              <a:rPr lang="en-US" sz="1400" dirty="0"/>
              <a:t>, AF </a:t>
            </a:r>
            <a:r>
              <a:rPr lang="en-US" sz="1400" dirty="0" err="1"/>
              <a:t>Pardinas</a:t>
            </a:r>
            <a:r>
              <a:rPr lang="en-US" sz="1400" dirty="0"/>
              <a:t>, </a:t>
            </a:r>
            <a:r>
              <a:rPr lang="en-US" sz="1400" dirty="0" err="1"/>
              <a:t>BrainSpan</a:t>
            </a:r>
            <a:r>
              <a:rPr lang="en-US" sz="1400" dirty="0"/>
              <a:t> Consortium, </a:t>
            </a:r>
            <a:br>
              <a:rPr lang="en-US" sz="1400" dirty="0"/>
            </a:br>
            <a:r>
              <a:rPr lang="en-US" sz="1600" b="1" dirty="0" err="1">
                <a:solidFill>
                  <a:srgbClr val="00B050"/>
                </a:solidFill>
              </a:rPr>
              <a:t>PsychENCODE</a:t>
            </a:r>
            <a:r>
              <a:rPr lang="en-US" sz="1600" b="1" dirty="0">
                <a:solidFill>
                  <a:srgbClr val="00B050"/>
                </a:solidFill>
              </a:rPr>
              <a:t> Consortium, </a:t>
            </a:r>
            <a:r>
              <a:rPr lang="en-US" sz="1600" b="1" dirty="0" err="1">
                <a:solidFill>
                  <a:srgbClr val="00B050"/>
                </a:solidFill>
              </a:rPr>
              <a:t>PsychENCODE</a:t>
            </a:r>
            <a:r>
              <a:rPr lang="en-US" sz="1600" b="1" dirty="0">
                <a:solidFill>
                  <a:srgbClr val="00B050"/>
                </a:solidFill>
              </a:rPr>
              <a:t> Developmental Subgroup</a:t>
            </a:r>
            <a:r>
              <a:rPr lang="en-US" sz="1600" dirty="0"/>
              <a:t>, </a:t>
            </a:r>
            <a:r>
              <a:rPr lang="en-US" sz="1400" dirty="0"/>
              <a:t/>
            </a:r>
            <a:br>
              <a:rPr lang="en-US" sz="1400" dirty="0"/>
            </a:br>
            <a:r>
              <a:rPr lang="en-US" sz="1400" dirty="0"/>
              <a:t>M Hu, F </a:t>
            </a:r>
            <a:r>
              <a:rPr lang="en-US" sz="1400" dirty="0" err="1"/>
              <a:t>Jin</a:t>
            </a:r>
            <a:r>
              <a:rPr lang="en-US" sz="1400" dirty="0"/>
              <a:t>, Y Li, MJ Owen, MC O'Donovan, JTR Walters, D </a:t>
            </a:r>
            <a:r>
              <a:rPr lang="en-US" sz="1400" dirty="0" err="1"/>
              <a:t>Posthuma</a:t>
            </a:r>
            <a:r>
              <a:rPr lang="en-US" sz="1400" dirty="0"/>
              <a:t>, MA </a:t>
            </a:r>
            <a:r>
              <a:rPr lang="en-US" sz="1400" dirty="0" err="1"/>
              <a:t>Reimers</a:t>
            </a:r>
            <a:r>
              <a:rPr lang="en-US" sz="1400" dirty="0"/>
              <a:t>, P Levitt, DR Weinberger, TM Hyde, JE </a:t>
            </a:r>
            <a:r>
              <a:rPr lang="en-US" sz="1400" dirty="0" err="1"/>
              <a:t>Kleinman</a:t>
            </a:r>
            <a:r>
              <a:rPr lang="en-US" sz="1400" dirty="0"/>
              <a:t>, DH </a:t>
            </a:r>
            <a:r>
              <a:rPr lang="en-US" sz="1400" dirty="0" err="1"/>
              <a:t>Geschwind</a:t>
            </a:r>
            <a:r>
              <a:rPr lang="en-US" sz="1400" dirty="0"/>
              <a:t>, MJ </a:t>
            </a:r>
            <a:r>
              <a:rPr lang="en-US" sz="1400" dirty="0" err="1"/>
              <a:t>Hawrylycz</a:t>
            </a:r>
            <a:r>
              <a:rPr lang="en-US" sz="1400" dirty="0"/>
              <a:t>, MW State, SJ Sanders, PF Sullivan,</a:t>
            </a:r>
            <a:r>
              <a:rPr lang="en-US" dirty="0"/>
              <a:t> </a:t>
            </a:r>
            <a:br>
              <a:rPr lang="en-US" dirty="0"/>
            </a:br>
            <a:r>
              <a:rPr lang="en-US" dirty="0"/>
              <a:t/>
            </a:r>
            <a:br>
              <a:rPr lang="en-US" dirty="0"/>
            </a:br>
            <a:r>
              <a:rPr lang="en-US" b="1" dirty="0">
                <a:solidFill>
                  <a:srgbClr val="C00000"/>
                </a:solidFill>
              </a:rPr>
              <a:t>ES </a:t>
            </a:r>
            <a:r>
              <a:rPr lang="en-US" b="1" dirty="0" err="1">
                <a:solidFill>
                  <a:srgbClr val="C00000"/>
                </a:solidFill>
              </a:rPr>
              <a:t>Lein</a:t>
            </a:r>
            <a:r>
              <a:rPr lang="en-US" b="1" dirty="0">
                <a:solidFill>
                  <a:srgbClr val="C00000"/>
                </a:solidFill>
              </a:rPr>
              <a:t>, JA Knowles, N </a:t>
            </a:r>
            <a:r>
              <a:rPr lang="en-US" b="1" dirty="0" err="1">
                <a:solidFill>
                  <a:srgbClr val="C00000"/>
                </a:solidFill>
              </a:rPr>
              <a:t>Sestan</a:t>
            </a:r>
            <a:endParaRPr lang="en-US" b="1" dirty="0">
              <a:solidFill>
                <a:srgbClr val="C00000"/>
              </a:solidFill>
            </a:endParaRPr>
          </a:p>
        </p:txBody>
      </p:sp>
      <p:sp>
        <p:nvSpPr>
          <p:cNvPr id="4" name="Rectangle 3"/>
          <p:cNvSpPr/>
          <p:nvPr/>
        </p:nvSpPr>
        <p:spPr>
          <a:xfrm>
            <a:off x="919164" y="6107345"/>
            <a:ext cx="3163045" cy="523220"/>
          </a:xfrm>
          <a:prstGeom prst="rect">
            <a:avLst/>
          </a:prstGeom>
        </p:spPr>
        <p:txBody>
          <a:bodyPr wrap="none">
            <a:spAutoFit/>
          </a:bodyPr>
          <a:lstStyle/>
          <a:p>
            <a:r>
              <a:rPr lang="en" sz="2800" dirty="0" err="1">
                <a:solidFill>
                  <a:srgbClr val="000000"/>
                </a:solidFill>
              </a:rPr>
              <a:t>psychencode.org</a:t>
            </a:r>
            <a:endParaRPr lang="en-US" sz="2800" dirty="0">
              <a:solidFill>
                <a:srgbClr val="000000"/>
              </a:solidFill>
            </a:endParaRPr>
          </a:p>
        </p:txBody>
      </p:sp>
    </p:spTree>
    <p:extLst>
      <p:ext uri="{BB962C8B-B14F-4D97-AF65-F5344CB8AC3E}">
        <p14:creationId xmlns:p14="http://schemas.microsoft.com/office/powerpoint/2010/main" val="15659388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58748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2936631" y="5428443"/>
            <a:ext cx="6090469" cy="141196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endParaRPr lang="en-US" sz="1000" b="0" dirty="0">
              <a:solidFill>
                <a:schemeClr val="tx1">
                  <a:lumMod val="95000"/>
                  <a:lumOff val="5000"/>
                </a:schemeClr>
              </a:solidFill>
            </a:endParaRPr>
          </a:p>
          <a:p>
            <a:pPr algn="r">
              <a:spcBef>
                <a:spcPct val="20000"/>
              </a:spcBef>
            </a:pPr>
            <a:r>
              <a:rPr lang="en-US" sz="2400" dirty="0" err="1">
                <a:solidFill>
                  <a:srgbClr val="FF0000"/>
                </a:solidFill>
              </a:rPr>
              <a:t>GenoDock</a:t>
            </a:r>
            <a:r>
              <a:rPr lang="en-US" sz="1800" dirty="0" err="1">
                <a:solidFill>
                  <a:srgbClr val="FF0000"/>
                </a:solidFill>
              </a:rPr>
              <a:t>.molmovdb.org</a:t>
            </a:r>
            <a:endParaRPr lang="en-US" sz="1800" dirty="0">
              <a:solidFill>
                <a:srgbClr val="FF0000"/>
              </a:solidFill>
            </a:endParaRPr>
          </a:p>
          <a:p>
            <a:pPr algn="r">
              <a:spcBef>
                <a:spcPct val="20000"/>
              </a:spcBef>
            </a:pPr>
            <a:r>
              <a:rPr lang="en-US" sz="2400" dirty="0">
                <a:solidFill>
                  <a:schemeClr val="accent2"/>
                </a:solidFill>
              </a:rPr>
              <a:t>B Wang, C Yan</a:t>
            </a:r>
            <a:r>
              <a:rPr lang="en-US" sz="1600" b="0" dirty="0"/>
              <a:t>, </a:t>
            </a:r>
            <a:br>
              <a:rPr lang="en-US" sz="1600" b="0" dirty="0"/>
            </a:br>
            <a:r>
              <a:rPr lang="en-US" sz="1400" b="0" dirty="0"/>
              <a:t>S Lou, P </a:t>
            </a:r>
            <a:r>
              <a:rPr lang="en-US" sz="1400" b="0" dirty="0" err="1"/>
              <a:t>Emani</a:t>
            </a:r>
            <a:r>
              <a:rPr lang="en-US" sz="1400" b="0" dirty="0"/>
              <a:t>, B Li, M Xu, X Kong, W Meyerson, Y Yang, D Lee</a:t>
            </a:r>
            <a:endParaRPr lang="en-US" sz="1400" b="0" dirty="0">
              <a:solidFill>
                <a:schemeClr val="tx1">
                  <a:lumMod val="95000"/>
                  <a:lumOff val="5000"/>
                </a:schemeClr>
              </a:solidFill>
            </a:endParaRPr>
          </a:p>
        </p:txBody>
      </p:sp>
      <p:sp>
        <p:nvSpPr>
          <p:cNvPr id="8" name="TextBox 7"/>
          <p:cNvSpPr txBox="1"/>
          <p:nvPr/>
        </p:nvSpPr>
        <p:spPr>
          <a:xfrm>
            <a:off x="123093" y="5729501"/>
            <a:ext cx="4140089" cy="1015663"/>
          </a:xfrm>
          <a:prstGeom prst="rect">
            <a:avLst/>
          </a:prstGeom>
          <a:noFill/>
          <a:ln>
            <a:noFill/>
          </a:ln>
        </p:spPr>
        <p:txBody>
          <a:bodyPr wrap="square" rtlCol="0">
            <a:spAutoFit/>
          </a:bodyPr>
          <a:lstStyle/>
          <a:p>
            <a:r>
              <a:rPr lang="en-US" sz="1400" b="0" dirty="0"/>
              <a:t>See</a:t>
            </a:r>
            <a:r>
              <a:rPr lang="en-US" sz="1600" dirty="0"/>
              <a:t> </a:t>
            </a:r>
            <a:br>
              <a:rPr lang="en-US" sz="1600" dirty="0"/>
            </a:br>
            <a:r>
              <a:rPr lang="en-US" sz="2800" dirty="0" err="1">
                <a:solidFill>
                  <a:srgbClr val="00B050"/>
                </a:solidFill>
              </a:rPr>
              <a:t>JOBS</a:t>
            </a:r>
            <a:r>
              <a:rPr lang="en-US" sz="2000" dirty="0" err="1"/>
              <a:t>.gersteinlab.org</a:t>
            </a:r>
            <a:endParaRPr lang="en-US" sz="2000" dirty="0"/>
          </a:p>
          <a:p>
            <a:r>
              <a:rPr lang="en-US" sz="1400" dirty="0"/>
              <a:t>Hiring </a:t>
            </a:r>
            <a:r>
              <a:rPr lang="en-US" sz="1400" b="0" dirty="0"/>
              <a:t>Postdocs</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245" y="292065"/>
            <a:ext cx="6721510" cy="5041132"/>
          </a:xfrm>
          <a:prstGeom prst="rect">
            <a:avLst/>
          </a:prstGeom>
          <a:ln>
            <a:solidFill>
              <a:schemeClr val="tx1"/>
            </a:solidFill>
          </a:ln>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smtClean="0">
                <a:solidFill>
                  <a:schemeClr val="bg1">
                    <a:lumMod val="50000"/>
                  </a:schemeClr>
                </a:solidFill>
                <a:ea typeface="ＭＳ Ｐゴシック" charset="0"/>
                <a:cs typeface="ＭＳ Ｐゴシック" charset="0"/>
              </a:rPr>
              <a:t>Using </a:t>
            </a:r>
            <a:r>
              <a:rPr lang="en-US" sz="1400" dirty="0">
                <a:solidFill>
                  <a:schemeClr val="bg1">
                    <a:lumMod val="50000"/>
                  </a:schemeClr>
                </a:solidFill>
                <a:ea typeface="ＭＳ Ｐゴシック" charset="0"/>
                <a:cs typeface="ＭＳ Ｐゴシック" charset="0"/>
              </a:rPr>
              <a:t>population-scale functional genomics to suggest potential neuropsychiatric drug </a:t>
            </a:r>
            <a:r>
              <a:rPr lang="en-US" sz="1400">
                <a:solidFill>
                  <a:schemeClr val="bg1">
                    <a:lumMod val="50000"/>
                  </a:schemeClr>
                </a:solidFill>
                <a:ea typeface="ＭＳ Ｐゴシック" charset="0"/>
                <a:cs typeface="ＭＳ Ｐゴシック" charset="0"/>
              </a:rPr>
              <a:t>targets </a:t>
            </a:r>
            <a:r>
              <a:rPr lang="en-US" sz="1400" smtClean="0">
                <a:solidFill>
                  <a:schemeClr val="bg1">
                    <a:lumMod val="50000"/>
                  </a:schemeClr>
                </a:solidFill>
                <a:ea typeface="ＭＳ Ｐゴシック" charset="0"/>
                <a:cs typeface="ＭＳ Ｐゴシック" charset="0"/>
              </a:rPr>
              <a:t/>
            </a:r>
            <a:br>
              <a:rPr lang="en-US" sz="1400" smtClean="0">
                <a:solidFill>
                  <a:schemeClr val="bg1">
                    <a:lumMod val="50000"/>
                  </a:schemeClr>
                </a:solidFill>
                <a:ea typeface="ＭＳ Ｐゴシック" charset="0"/>
                <a:cs typeface="ＭＳ Ｐゴシック" charset="0"/>
              </a:rPr>
            </a:br>
            <a:r>
              <a:rPr lang="en-US" sz="140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building a hybrid classifier to ascertain differential </a:t>
            </a:r>
            <a:r>
              <a:rPr lang="en-US" sz="1400">
                <a:solidFill>
                  <a:schemeClr val="bg1">
                    <a:lumMod val="50000"/>
                  </a:schemeClr>
                </a:solidFill>
                <a:ea typeface="ＭＳ Ｐゴシック" charset="0"/>
                <a:cs typeface="ＭＳ Ｐゴシック" charset="0"/>
              </a:rPr>
              <a:t>drug </a:t>
            </a:r>
            <a:r>
              <a:rPr lang="en-US" sz="1400" smtClean="0">
                <a:solidFill>
                  <a:schemeClr val="bg1">
                    <a:lumMod val="50000"/>
                  </a:schemeClr>
                </a:solidFill>
                <a:ea typeface="ＭＳ Ｐゴシック" charset="0"/>
                <a:cs typeface="ＭＳ Ｐゴシック" charset="0"/>
              </a:rPr>
              <a:t>sensitivity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a:solidFill>
                  <a:srgbClr val="FFFF00"/>
                </a:solidFill>
                <a:ea typeface="ＭＳ Ｐゴシック" charset="-128"/>
                <a:cs typeface="ＭＳ Ｐゴシック" charset="-128"/>
              </a:rPr>
              <a:t>PsychENCODE</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Population-level analysis of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functional genomics data related to </a:t>
            </a:r>
            <a:br>
              <a:rPr lang="en-US" altLang="en-US" sz="1700" dirty="0">
                <a:solidFill>
                  <a:schemeClr val="tx1">
                    <a:lumMod val="75000"/>
                    <a:lumOff val="25000"/>
                  </a:schemeClr>
                </a:solidFill>
                <a:ea typeface="ＭＳ Ｐゴシック" charset="-128"/>
                <a:cs typeface="ＭＳ Ｐゴシック" charset="-128"/>
              </a:rPr>
            </a:br>
            <a:r>
              <a:rPr lang="en-US" altLang="en-US" sz="1700" dirty="0">
                <a:solidFill>
                  <a:schemeClr val="tx1">
                    <a:lumMod val="75000"/>
                    <a:lumOff val="25000"/>
                  </a:schemeClr>
                </a:solidFill>
                <a:ea typeface="ＭＳ Ｐゴシック" charset="-128"/>
                <a:cs typeface="ＭＳ Ｐゴシック" charset="-128"/>
              </a:rPr>
              <a:t>neuropsychiatric disease</a:t>
            </a:r>
          </a:p>
          <a:p>
            <a:pPr lvl="1"/>
            <a:r>
              <a:rPr lang="en-US" altLang="en-US" sz="1700" dirty="0">
                <a:solidFill>
                  <a:schemeClr val="tx1">
                    <a:lumMod val="75000"/>
                    <a:lumOff val="25000"/>
                  </a:schemeClr>
                </a:solidFill>
                <a:ea typeface="ＭＳ Ｐゴシック" charset="-128"/>
              </a:rPr>
              <a:t>Construction of an adult brain resource with 1866 individuals + full developmental time-course</a:t>
            </a:r>
          </a:p>
          <a:p>
            <a:pPr lvl="1"/>
            <a:r>
              <a:rPr lang="en-US" altLang="en-US" sz="1700" dirty="0">
                <a:solidFill>
                  <a:schemeClr val="tx1">
                    <a:lumMod val="75000"/>
                    <a:lumOff val="25000"/>
                  </a:schemeClr>
                </a:solidFill>
                <a:ea typeface="ＭＳ Ｐゴシック" charset="-128"/>
              </a:rPr>
              <a:t>Using the changing proportions of cell types (via </a:t>
            </a:r>
            <a:r>
              <a:rPr lang="en-US" altLang="en-US" sz="1700" b="1" dirty="0">
                <a:solidFill>
                  <a:srgbClr val="FFFF00"/>
                </a:solidFill>
                <a:ea typeface="ＭＳ Ｐゴシック" charset="-128"/>
              </a:rPr>
              <a:t>single-cell deconvolution</a:t>
            </a:r>
            <a:r>
              <a:rPr lang="en-US" altLang="en-US" sz="1700" dirty="0">
                <a:solidFill>
                  <a:schemeClr val="tx1">
                    <a:lumMod val="75000"/>
                    <a:lumOff val="25000"/>
                  </a:schemeClr>
                </a:solidFill>
                <a:ea typeface="ＭＳ Ｐゴシック" charset="-128"/>
              </a:rPr>
              <a:t>) to account for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expression variation across a population, </a:t>
            </a:r>
            <a:br>
              <a:rPr lang="en-US" altLang="en-US" sz="1700" dirty="0">
                <a:solidFill>
                  <a:schemeClr val="tx1">
                    <a:lumMod val="75000"/>
                    <a:lumOff val="25000"/>
                  </a:schemeClr>
                </a:solidFill>
                <a:ea typeface="ＭＳ Ｐゴシック" charset="-128"/>
              </a:rPr>
            </a:br>
            <a:r>
              <a:rPr lang="en-US" altLang="en-US" sz="1700" dirty="0">
                <a:solidFill>
                  <a:schemeClr val="tx1">
                    <a:lumMod val="75000"/>
                    <a:lumOff val="25000"/>
                  </a:schemeClr>
                </a:solidFill>
                <a:ea typeface="ＭＳ Ｐゴシック" charset="-128"/>
              </a:rPr>
              <a:t>disorders &amp; development</a:t>
            </a:r>
          </a:p>
          <a:p>
            <a:pPr lvl="1"/>
            <a:r>
              <a:rPr lang="en-US" altLang="en-US" sz="1700" dirty="0">
                <a:solidFill>
                  <a:schemeClr val="tx1">
                    <a:lumMod val="75000"/>
                    <a:lumOff val="25000"/>
                  </a:schemeClr>
                </a:solidFill>
                <a:ea typeface="ＭＳ Ｐゴシック" charset="-128"/>
              </a:rPr>
              <a:t>Large-scale processing defines ~79K PFC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enhancers &amp; creates a comprehensive QTL</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resource (~2.5M </a:t>
            </a:r>
            <a:r>
              <a:rPr lang="en-US" altLang="en-US" sz="1700" dirty="0" err="1">
                <a:solidFill>
                  <a:schemeClr val="tx1">
                    <a:lumMod val="75000"/>
                    <a:lumOff val="25000"/>
                  </a:schemeClr>
                </a:solidFill>
                <a:ea typeface="ＭＳ Ｐゴシック" charset="-128"/>
              </a:rPr>
              <a:t>eQTLs</a:t>
            </a:r>
            <a:r>
              <a:rPr lang="en-US" altLang="en-US" sz="1700" dirty="0">
                <a:solidFill>
                  <a:schemeClr val="tx1">
                    <a:lumMod val="75000"/>
                    <a:lumOff val="25000"/>
                  </a:schemeClr>
                </a:solidFill>
                <a:ea typeface="ＭＳ Ｐゴシック" charset="-128"/>
              </a:rPr>
              <a:t> + </a:t>
            </a:r>
            <a:r>
              <a:rPr lang="en-US" altLang="en-US" sz="1700" dirty="0" err="1">
                <a:solidFill>
                  <a:schemeClr val="tx1">
                    <a:lumMod val="75000"/>
                    <a:lumOff val="25000"/>
                  </a:schemeClr>
                </a:solidFill>
                <a:ea typeface="ＭＳ Ｐゴシック" charset="-128"/>
              </a:rPr>
              <a:t>cQTLs</a:t>
            </a:r>
            <a:r>
              <a:rPr lang="en-US" altLang="en-US" sz="1700" dirty="0">
                <a:solidFill>
                  <a:schemeClr val="tx1">
                    <a:lumMod val="75000"/>
                    <a:lumOff val="25000"/>
                  </a:schemeClr>
                </a:solidFill>
                <a:ea typeface="ＭＳ Ｐゴシック" charset="-128"/>
              </a:rPr>
              <a:t> &amp; </a:t>
            </a:r>
            <a:r>
              <a:rPr lang="en-US" altLang="en-US" sz="1700" dirty="0" err="1">
                <a:solidFill>
                  <a:schemeClr val="tx1">
                    <a:lumMod val="75000"/>
                    <a:lumOff val="25000"/>
                  </a:schemeClr>
                </a:solidFill>
                <a:ea typeface="ＭＳ Ｐゴシック" charset="-128"/>
              </a:rPr>
              <a:t>fQTLs</a:t>
            </a:r>
            <a:r>
              <a:rPr lang="en-US" altLang="en-US" sz="1700" dirty="0">
                <a:solidFill>
                  <a:schemeClr val="tx1">
                    <a:lumMod val="75000"/>
                    <a:lumOff val="25000"/>
                  </a:schemeClr>
                </a:solidFill>
                <a:ea typeface="ＭＳ Ｐゴシック" charset="-128"/>
              </a:rPr>
              <a:t>)</a:t>
            </a:r>
          </a:p>
          <a:p>
            <a:pPr lvl="1"/>
            <a:r>
              <a:rPr lang="en-US" altLang="en-US" sz="1700" dirty="0">
                <a:solidFill>
                  <a:schemeClr val="tx1">
                    <a:lumMod val="75000"/>
                    <a:lumOff val="25000"/>
                  </a:schemeClr>
                </a:solidFill>
                <a:ea typeface="ＭＳ Ｐゴシック" charset="-128"/>
              </a:rPr>
              <a:t>Connecting </a:t>
            </a:r>
            <a:r>
              <a:rPr lang="en-US" altLang="en-US" sz="1700" dirty="0" smtClean="0">
                <a:solidFill>
                  <a:schemeClr val="tx1">
                    <a:lumMod val="75000"/>
                    <a:lumOff val="25000"/>
                  </a:schemeClr>
                </a:solidFill>
                <a:ea typeface="ＭＳ Ｐゴシック" charset="-128"/>
              </a:rPr>
              <a:t>QTLs</a:t>
            </a:r>
            <a:r>
              <a:rPr lang="en-US" altLang="en-US" sz="1700" dirty="0">
                <a:solidFill>
                  <a:schemeClr val="tx1">
                    <a:lumMod val="75000"/>
                    <a:lumOff val="25000"/>
                  </a:schemeClr>
                </a:solidFill>
                <a:ea typeface="ＭＳ Ｐゴシック" charset="-128"/>
              </a:rPr>
              <a:t>, enhancer activity relationships &amp; Hi-C contacts into a</a:t>
            </a:r>
            <a:r>
              <a:rPr lang="en-US" altLang="en-US" sz="1700" b="1" dirty="0">
                <a:solidFill>
                  <a:schemeClr val="tx1">
                    <a:lumMod val="75000"/>
                    <a:lumOff val="25000"/>
                  </a:schemeClr>
                </a:solidFill>
                <a:ea typeface="ＭＳ Ｐゴシック" charset="-128"/>
              </a:rPr>
              <a:t> </a:t>
            </a:r>
            <a:r>
              <a:rPr lang="en-US" altLang="en-US" sz="1700" b="1" dirty="0">
                <a:solidFill>
                  <a:srgbClr val="FFFF00"/>
                </a:solidFill>
                <a:ea typeface="ＭＳ Ｐゴシック" charset="-128"/>
              </a:rPr>
              <a:t>brain regulatory network</a:t>
            </a:r>
            <a:r>
              <a:rPr lang="en-US" altLang="en-US" sz="1700" b="1" dirty="0">
                <a:solidFill>
                  <a:schemeClr val="tx1">
                    <a:lumMod val="75000"/>
                    <a:lumOff val="25000"/>
                  </a:schemeClr>
                </a:solidFill>
                <a:ea typeface="ＭＳ Ｐゴシック" charset="-128"/>
              </a:rPr>
              <a:t> </a:t>
            </a:r>
            <a:r>
              <a:rPr lang="en-US" altLang="en-US" sz="1700" dirty="0">
                <a:solidFill>
                  <a:schemeClr val="tx1">
                    <a:lumMod val="75000"/>
                    <a:lumOff val="25000"/>
                  </a:schemeClr>
                </a:solidFill>
                <a:ea typeface="ＭＳ Ｐゴシック" charset="-128"/>
              </a:rPr>
              <a:t>&amp; using this to link SCZ GWAS SNPs to genes</a:t>
            </a:r>
          </a:p>
          <a:p>
            <a:pPr lvl="1"/>
            <a:r>
              <a:rPr lang="en-US" altLang="en-US" sz="1700" dirty="0">
                <a:solidFill>
                  <a:schemeClr val="tx1">
                    <a:lumMod val="75000"/>
                    <a:lumOff val="25000"/>
                  </a:schemeClr>
                </a:solidFill>
                <a:ea typeface="ＭＳ Ｐゴシック" charset="-128"/>
              </a:rPr>
              <a:t>Embedding the reg. network in a </a:t>
            </a:r>
            <a:br>
              <a:rPr lang="en-US" altLang="en-US" sz="1700" dirty="0">
                <a:solidFill>
                  <a:schemeClr val="tx1">
                    <a:lumMod val="75000"/>
                    <a:lumOff val="25000"/>
                  </a:schemeClr>
                </a:solidFill>
                <a:ea typeface="ＭＳ Ｐゴシック" charset="-128"/>
              </a:rPr>
            </a:br>
            <a:r>
              <a:rPr lang="en-US" altLang="en-US" sz="1700" b="1" dirty="0">
                <a:solidFill>
                  <a:srgbClr val="FFFF00"/>
                </a:solidFill>
                <a:ea typeface="ＭＳ Ｐゴシック" charset="-128"/>
              </a:rPr>
              <a:t>deep-learning model</a:t>
            </a:r>
            <a:r>
              <a:rPr lang="en-US" altLang="en-US" sz="1700" dirty="0">
                <a:solidFill>
                  <a:schemeClr val="tx1">
                    <a:lumMod val="75000"/>
                    <a:lumOff val="25000"/>
                  </a:schemeClr>
                </a:solidFill>
                <a:ea typeface="ＭＳ Ｐゴシック" charset="-128"/>
              </a:rPr>
              <a:t> to predict psychiatric disease from genotype &amp; transcriptome. Using this to suggest specific pathways &amp; genes, as potential drug targets.</a:t>
            </a:r>
          </a:p>
          <a:p>
            <a:pPr lvl="1"/>
            <a:r>
              <a:rPr lang="en-US" altLang="en-US" sz="1700" dirty="0">
                <a:solidFill>
                  <a:schemeClr val="tx1">
                    <a:lumMod val="75000"/>
                    <a:lumOff val="25000"/>
                  </a:schemeClr>
                </a:solidFill>
                <a:ea typeface="ＭＳ Ｐゴシック" charset="-128"/>
              </a:rPr>
              <a:t>Other resource uses: highlighting </a:t>
            </a:r>
            <a:r>
              <a:rPr lang="en-US" altLang="en-US" sz="1700" b="1" dirty="0">
                <a:solidFill>
                  <a:schemeClr val="tx1">
                    <a:lumMod val="75000"/>
                    <a:lumOff val="25000"/>
                  </a:schemeClr>
                </a:solidFill>
                <a:ea typeface="ＭＳ Ｐゴシック" charset="-128"/>
              </a:rPr>
              <a:t>aging</a:t>
            </a:r>
            <a:r>
              <a:rPr lang="en-US" altLang="en-US" sz="1700" dirty="0">
                <a:solidFill>
                  <a:schemeClr val="tx1">
                    <a:lumMod val="75000"/>
                    <a:lumOff val="25000"/>
                  </a:schemeClr>
                </a:solidFill>
                <a:ea typeface="ＭＳ Ｐゴシック" charset="-128"/>
              </a:rPr>
              <a:t> related genes + consistently comparing the brain to other organs</a:t>
            </a: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a:solidFill>
                  <a:srgbClr val="FFFF00"/>
                </a:solidFill>
                <a:ea typeface="ＭＳ Ｐゴシック" charset="-128"/>
                <a:cs typeface="ＭＳ Ｐゴシック" charset="-128"/>
              </a:rPr>
              <a:t>GenoDock</a:t>
            </a:r>
            <a:r>
              <a:rPr lang="en-US" altLang="en-US" sz="1700" b="1" dirty="0">
                <a:solidFill>
                  <a:schemeClr val="tx1">
                    <a:lumMod val="75000"/>
                    <a:lumOff val="25000"/>
                  </a:schemeClr>
                </a:solidFill>
                <a:ea typeface="ＭＳ Ｐゴシック" charset="-128"/>
                <a:cs typeface="ＭＳ Ｐゴシック" charset="-128"/>
              </a:rPr>
              <a:t>: </a:t>
            </a:r>
            <a:r>
              <a:rPr lang="en-US" altLang="en-US" sz="1700" dirty="0">
                <a:solidFill>
                  <a:schemeClr val="tx1">
                    <a:lumMod val="75000"/>
                    <a:lumOff val="25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75000"/>
                    <a:lumOff val="25000"/>
                  </a:schemeClr>
                </a:solidFill>
                <a:ea typeface="ＭＳ Ｐゴシック" charset="-128"/>
                <a:cs typeface="ＭＳ Ｐゴシック" charset="-128"/>
              </a:rPr>
              <a:t>Hybrid classifier connecting</a:t>
            </a:r>
            <a:r>
              <a:rPr lang="en-US" altLang="en-US" sz="1700" b="1" dirty="0">
                <a:solidFill>
                  <a:schemeClr val="tx1">
                    <a:lumMod val="75000"/>
                    <a:lumOff val="25000"/>
                  </a:schemeClr>
                </a:solidFill>
                <a:ea typeface="ＭＳ Ｐゴシック" charset="-128"/>
                <a:cs typeface="ＭＳ Ｐゴシック" charset="-128"/>
              </a:rPr>
              <a:t> </a:t>
            </a:r>
            <a:r>
              <a:rPr lang="en-US" altLang="en-US" sz="1700" b="1" dirty="0">
                <a:solidFill>
                  <a:srgbClr val="FFFF00"/>
                </a:solidFill>
                <a:ea typeface="ＭＳ Ｐゴシック" charset="-128"/>
                <a:cs typeface="ＭＳ Ｐゴシック" charset="-128"/>
              </a:rPr>
              <a:t>physical modelling with statistical learning</a:t>
            </a:r>
          </a:p>
          <a:p>
            <a:pPr lvl="2"/>
            <a:r>
              <a:rPr lang="en-US" altLang="en-US" sz="1600" dirty="0">
                <a:solidFill>
                  <a:schemeClr val="tx1">
                    <a:lumMod val="75000"/>
                    <a:lumOff val="25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FF00"/>
                </a:solidFill>
                <a:ea typeface="ＭＳ Ｐゴシック" charset="-128"/>
                <a:cs typeface="ＭＳ Ｐゴシック" charset="-128"/>
              </a:rPr>
              <a:t>Classifier Results</a:t>
            </a:r>
          </a:p>
          <a:p>
            <a:pPr lvl="2"/>
            <a:r>
              <a:rPr lang="en-US" altLang="en-US" sz="1600" dirty="0">
                <a:solidFill>
                  <a:schemeClr val="tx1">
                    <a:lumMod val="75000"/>
                    <a:lumOff val="25000"/>
                  </a:schemeClr>
                </a:solidFill>
                <a:ea typeface="ＭＳ Ｐゴシック" charset="-128"/>
                <a:cs typeface="ＭＳ Ｐゴシック" charset="-128"/>
              </a:rPr>
              <a:t>Independent validation </a:t>
            </a:r>
            <a:br>
              <a:rPr lang="en-US" altLang="en-US" sz="1600" dirty="0">
                <a:solidFill>
                  <a:schemeClr val="tx1">
                    <a:lumMod val="75000"/>
                    <a:lumOff val="25000"/>
                  </a:schemeClr>
                </a:solidFill>
                <a:ea typeface="ＭＳ Ｐゴシック" charset="-128"/>
                <a:cs typeface="ＭＳ Ｐゴシック" charset="-128"/>
              </a:rPr>
            </a:br>
            <a:r>
              <a:rPr lang="en-US" altLang="en-US" sz="1600" dirty="0">
                <a:solidFill>
                  <a:schemeClr val="tx1">
                    <a:lumMod val="75000"/>
                    <a:lumOff val="25000"/>
                  </a:schemeClr>
                </a:solidFill>
                <a:ea typeface="ＭＳ Ｐゴシック" charset="-128"/>
                <a:cs typeface="ＭＳ Ｐゴシック" charset="-128"/>
              </a:rPr>
              <a:t>on an expt. validation set</a:t>
            </a:r>
          </a:p>
          <a:p>
            <a:pPr lvl="2"/>
            <a:r>
              <a:rPr lang="en-US" altLang="en-US" sz="1600" dirty="0">
                <a:solidFill>
                  <a:schemeClr val="tx1">
                    <a:lumMod val="75000"/>
                    <a:lumOff val="25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GERP).</a:t>
            </a:r>
          </a:p>
          <a:p>
            <a:pPr lvl="2"/>
            <a:r>
              <a:rPr lang="en-US" altLang="en-US" sz="1600" dirty="0">
                <a:solidFill>
                  <a:schemeClr val="tx1">
                    <a:lumMod val="75000"/>
                    <a:lumOff val="25000"/>
                  </a:schemeClr>
                </a:solidFill>
                <a:ea typeface="ＭＳ Ｐゴシック" charset="-128"/>
                <a:cs typeface="ＭＳ Ｐゴシック" charset="-128"/>
              </a:rPr>
              <a:t>Picks out certain drugs (</a:t>
            </a:r>
            <a:r>
              <a:rPr lang="en-US" altLang="en-US" sz="1600" dirty="0" err="1">
                <a:solidFill>
                  <a:schemeClr val="tx1">
                    <a:lumMod val="75000"/>
                    <a:lumOff val="25000"/>
                  </a:schemeClr>
                </a:solidFill>
                <a:ea typeface="ＭＳ Ｐゴシック" charset="-128"/>
                <a:cs typeface="ＭＳ Ｐゴシック" charset="-128"/>
              </a:rPr>
              <a:t>eg</a:t>
            </a:r>
            <a:r>
              <a:rPr lang="en-US" altLang="en-US" sz="1600" dirty="0">
                <a:solidFill>
                  <a:schemeClr val="tx1">
                    <a:lumMod val="75000"/>
                    <a:lumOff val="25000"/>
                  </a:schemeClr>
                </a:solidFill>
                <a:ea typeface="ＭＳ Ｐゴシック" charset="-128"/>
                <a:cs typeface="ＭＳ Ｐゴシック" charset="-128"/>
              </a:rPr>
              <a:t> </a:t>
            </a:r>
            <a:r>
              <a:rPr lang="en-US" altLang="en-US" sz="1600" dirty="0" err="1">
                <a:solidFill>
                  <a:schemeClr val="tx1">
                    <a:lumMod val="75000"/>
                    <a:lumOff val="25000"/>
                  </a:schemeClr>
                </a:solidFill>
                <a:ea typeface="ＭＳ Ｐゴシック" charset="-128"/>
                <a:cs typeface="ＭＳ Ｐゴシック" charset="-128"/>
              </a:rPr>
              <a:t>imatinib</a:t>
            </a:r>
            <a:r>
              <a:rPr lang="en-US" altLang="en-US" sz="1600" dirty="0">
                <a:solidFill>
                  <a:schemeClr val="tx1">
                    <a:lumMod val="75000"/>
                    <a:lumOff val="25000"/>
                  </a:schemeClr>
                </a:solidFill>
                <a:ea typeface="ＭＳ Ｐゴシック" charset="-128"/>
                <a:cs typeface="ＭＳ Ｐゴシック" charset="-128"/>
              </a:rPr>
              <a:t>) as being particularly sensitive to SNVs</a:t>
            </a: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261161701"/>
      </p:ext>
    </p:extLst>
  </p:cSld>
  <p:clrMapOvr>
    <a:masterClrMapping/>
  </p:clrMapOvr>
  <p:transition advTm="238108"/>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a16="http://schemas.microsoft.com/office/drawing/2014/main" xmlns=""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br>
              <a:rPr lang="en-US" sz="3600" dirty="0"/>
            </a:br>
            <a:r>
              <a:rPr lang="en-US" dirty="0"/>
              <a:t/>
            </a:r>
            <a:br>
              <a:rPr lang="en-US" dirty="0"/>
            </a:br>
            <a:r>
              <a:rPr lang="en-US" dirty="0"/>
              <a:t>’18 rollout in Science </a:t>
            </a:r>
          </a:p>
        </p:txBody>
      </p:sp>
      <p:pic>
        <p:nvPicPr>
          <p:cNvPr id="7" name="Picture 3">
            <a:extLst>
              <a:ext uri="{FF2B5EF4-FFF2-40B4-BE49-F238E27FC236}">
                <a16:creationId xmlns:a16="http://schemas.microsoft.com/office/drawing/2014/main" xmlns=""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a16="http://schemas.microsoft.com/office/drawing/2014/main" xmlns=""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11 </a:t>
            </a:r>
            <a:r>
              <a:rPr lang="en-US" dirty="0"/>
              <a:t>papers in total. </a:t>
            </a:r>
          </a:p>
          <a:p>
            <a:pPr marL="0" lvl="0" indent="0" algn="l" rtl="0">
              <a:spcBef>
                <a:spcPts val="0"/>
              </a:spcBef>
              <a:spcAft>
                <a:spcPts val="0"/>
              </a:spcAft>
              <a:buNone/>
            </a:pPr>
            <a:r>
              <a:rPr lang="en-US" dirty="0"/>
              <a:t>Major </a:t>
            </a:r>
            <a:r>
              <a:rPr lang="en" dirty="0"/>
              <a:t>material in the 3 capstones: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Wang et al. (‘18), Li et al. (‘18), </a:t>
            </a:r>
            <a:r>
              <a:rPr lang="en" dirty="0" err="1"/>
              <a:t>Gandal</a:t>
            </a:r>
            <a:r>
              <a:rPr lang="en" dirty="0"/>
              <a:t> et al. ('18)</a:t>
            </a:r>
            <a:endParaRPr dirty="0"/>
          </a:p>
          <a:p>
            <a:pPr marL="0" lvl="0" indent="0" algn="l" rtl="0">
              <a:spcBef>
                <a:spcPts val="0"/>
              </a:spcBef>
              <a:spcAft>
                <a:spcPts val="0"/>
              </a:spcAft>
              <a:buNone/>
            </a:pPr>
            <a:endParaRPr dirty="0"/>
          </a:p>
        </p:txBody>
      </p:sp>
      <p:pic>
        <p:nvPicPr>
          <p:cNvPr id="9" name="Picture 2">
            <a:extLst>
              <a:ext uri="{FF2B5EF4-FFF2-40B4-BE49-F238E27FC236}">
                <a16:creationId xmlns:a16="http://schemas.microsoft.com/office/drawing/2014/main" xmlns=""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t>Single Cell </a:t>
            </a:r>
          </a:p>
        </p:txBody>
      </p:sp>
    </p:spTree>
    <p:extLst>
      <p:ext uri="{BB962C8B-B14F-4D97-AF65-F5344CB8AC3E}">
        <p14:creationId xmlns:p14="http://schemas.microsoft.com/office/powerpoint/2010/main" val="182665177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a16="http://schemas.microsoft.com/office/drawing/2014/main" xmlns=""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a16="http://schemas.microsoft.com/office/drawing/2014/main" xmlns=""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a16="http://schemas.microsoft.com/office/drawing/2014/main" xmlns=""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sp>
            <p:nvSpPr>
              <p:cNvPr id="28" name="Triangle 27">
                <a:extLst>
                  <a:ext uri="{FF2B5EF4-FFF2-40B4-BE49-F238E27FC236}">
                    <a16:creationId xmlns:a16="http://schemas.microsoft.com/office/drawing/2014/main" xmlns=""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9" name="Rectangle 28">
                <a:extLst>
                  <a:ext uri="{FF2B5EF4-FFF2-40B4-BE49-F238E27FC236}">
                    <a16:creationId xmlns:a16="http://schemas.microsoft.com/office/drawing/2014/main" xmlns=""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sp>
            <p:nvSpPr>
              <p:cNvPr id="30" name="Triangle 29">
                <a:extLst>
                  <a:ext uri="{FF2B5EF4-FFF2-40B4-BE49-F238E27FC236}">
                    <a16:creationId xmlns:a16="http://schemas.microsoft.com/office/drawing/2014/main" xmlns=""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1" name="Rectangle 30">
                <a:extLst>
                  <a:ext uri="{FF2B5EF4-FFF2-40B4-BE49-F238E27FC236}">
                    <a16:creationId xmlns:a16="http://schemas.microsoft.com/office/drawing/2014/main" xmlns=""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cxnSp>
            <p:nvCxnSpPr>
              <p:cNvPr id="32" name="Straight Connector 31">
                <a:extLst>
                  <a:ext uri="{FF2B5EF4-FFF2-40B4-BE49-F238E27FC236}">
                    <a16:creationId xmlns:a16="http://schemas.microsoft.com/office/drawing/2014/main" xmlns=""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5" name="Oval 34">
                <a:extLst>
                  <a:ext uri="{FF2B5EF4-FFF2-40B4-BE49-F238E27FC236}">
                    <a16:creationId xmlns:a16="http://schemas.microsoft.com/office/drawing/2014/main" xmlns=""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6" name="Oval 35">
                <a:extLst>
                  <a:ext uri="{FF2B5EF4-FFF2-40B4-BE49-F238E27FC236}">
                    <a16:creationId xmlns:a16="http://schemas.microsoft.com/office/drawing/2014/main" xmlns=""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7" name="Oval 36">
                <a:extLst>
                  <a:ext uri="{FF2B5EF4-FFF2-40B4-BE49-F238E27FC236}">
                    <a16:creationId xmlns:a16="http://schemas.microsoft.com/office/drawing/2014/main" xmlns=""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8" name="TextBox 37">
                <a:extLst>
                  <a:ext uri="{FF2B5EF4-FFF2-40B4-BE49-F238E27FC236}">
                    <a16:creationId xmlns:a16="http://schemas.microsoft.com/office/drawing/2014/main" xmlns=""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latin typeface="Courier" charset="0"/>
                    <a:ea typeface="Courier" charset="0"/>
                    <a:cs typeface="Courier" charset="0"/>
                  </a:rPr>
                  <a:t>Genotype</a:t>
                </a:r>
              </a:p>
            </p:txBody>
          </p:sp>
          <p:sp>
            <p:nvSpPr>
              <p:cNvPr id="39" name="Oval 38">
                <a:extLst>
                  <a:ext uri="{FF2B5EF4-FFF2-40B4-BE49-F238E27FC236}">
                    <a16:creationId xmlns:a16="http://schemas.microsoft.com/office/drawing/2014/main" xmlns=""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0" name="Oval 39">
                <a:extLst>
                  <a:ext uri="{FF2B5EF4-FFF2-40B4-BE49-F238E27FC236}">
                    <a16:creationId xmlns:a16="http://schemas.microsoft.com/office/drawing/2014/main" xmlns=""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1" name="Oval 40">
                <a:extLst>
                  <a:ext uri="{FF2B5EF4-FFF2-40B4-BE49-F238E27FC236}">
                    <a16:creationId xmlns:a16="http://schemas.microsoft.com/office/drawing/2014/main" xmlns=""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2" name="Rectangle 41">
                <a:extLst>
                  <a:ext uri="{FF2B5EF4-FFF2-40B4-BE49-F238E27FC236}">
                    <a16:creationId xmlns:a16="http://schemas.microsoft.com/office/drawing/2014/main" xmlns=""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chemeClr val="bg1">
                        <a:lumMod val="65000"/>
                      </a:schemeClr>
                    </a:solidFill>
                  </a:rPr>
                  <a:t>AGE</a:t>
                </a:r>
              </a:p>
            </p:txBody>
          </p:sp>
          <p:sp>
            <p:nvSpPr>
              <p:cNvPr id="43" name="Rectangle 42">
                <a:extLst>
                  <a:ext uri="{FF2B5EF4-FFF2-40B4-BE49-F238E27FC236}">
                    <a16:creationId xmlns:a16="http://schemas.microsoft.com/office/drawing/2014/main" xmlns=""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chemeClr val="bg1">
                        <a:lumMod val="65000"/>
                      </a:schemeClr>
                    </a:solidFill>
                  </a:rPr>
                  <a:t>BPD</a:t>
                </a:r>
              </a:p>
            </p:txBody>
          </p:sp>
          <p:sp>
            <p:nvSpPr>
              <p:cNvPr id="44" name="Oval 43">
                <a:extLst>
                  <a:ext uri="{FF2B5EF4-FFF2-40B4-BE49-F238E27FC236}">
                    <a16:creationId xmlns:a16="http://schemas.microsoft.com/office/drawing/2014/main" xmlns=""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5" name="Oval 44">
                <a:extLst>
                  <a:ext uri="{FF2B5EF4-FFF2-40B4-BE49-F238E27FC236}">
                    <a16:creationId xmlns:a16="http://schemas.microsoft.com/office/drawing/2014/main" xmlns=""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6" name="Oval 45">
                <a:extLst>
                  <a:ext uri="{FF2B5EF4-FFF2-40B4-BE49-F238E27FC236}">
                    <a16:creationId xmlns:a16="http://schemas.microsoft.com/office/drawing/2014/main" xmlns=""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7" name="Oval 46">
                <a:extLst>
                  <a:ext uri="{FF2B5EF4-FFF2-40B4-BE49-F238E27FC236}">
                    <a16:creationId xmlns:a16="http://schemas.microsoft.com/office/drawing/2014/main" xmlns=""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8" name="Oval 47">
                <a:extLst>
                  <a:ext uri="{FF2B5EF4-FFF2-40B4-BE49-F238E27FC236}">
                    <a16:creationId xmlns:a16="http://schemas.microsoft.com/office/drawing/2014/main" xmlns=""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9" name="Oval 48">
                <a:extLst>
                  <a:ext uri="{FF2B5EF4-FFF2-40B4-BE49-F238E27FC236}">
                    <a16:creationId xmlns:a16="http://schemas.microsoft.com/office/drawing/2014/main" xmlns=""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0" name="Oval 49">
                <a:extLst>
                  <a:ext uri="{FF2B5EF4-FFF2-40B4-BE49-F238E27FC236}">
                    <a16:creationId xmlns:a16="http://schemas.microsoft.com/office/drawing/2014/main" xmlns=""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1" name="Oval 50">
                <a:extLst>
                  <a:ext uri="{FF2B5EF4-FFF2-40B4-BE49-F238E27FC236}">
                    <a16:creationId xmlns:a16="http://schemas.microsoft.com/office/drawing/2014/main" xmlns=""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2" name="Oval 51">
                <a:extLst>
                  <a:ext uri="{FF2B5EF4-FFF2-40B4-BE49-F238E27FC236}">
                    <a16:creationId xmlns:a16="http://schemas.microsoft.com/office/drawing/2014/main" xmlns=""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3" name="Rectangle 52">
                <a:extLst>
                  <a:ext uri="{FF2B5EF4-FFF2-40B4-BE49-F238E27FC236}">
                    <a16:creationId xmlns:a16="http://schemas.microsoft.com/office/drawing/2014/main" xmlns=""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chemeClr val="bg1">
                        <a:lumMod val="65000"/>
                      </a:schemeClr>
                    </a:solidFill>
                  </a:rPr>
                  <a:t>SCZ</a:t>
                </a:r>
              </a:p>
            </p:txBody>
          </p:sp>
          <p:sp>
            <p:nvSpPr>
              <p:cNvPr id="54" name="TextBox 53">
                <a:extLst>
                  <a:ext uri="{FF2B5EF4-FFF2-40B4-BE49-F238E27FC236}">
                    <a16:creationId xmlns:a16="http://schemas.microsoft.com/office/drawing/2014/main" xmlns=""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xmlns=""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6" name="Oval 55">
                <a:extLst>
                  <a:ext uri="{FF2B5EF4-FFF2-40B4-BE49-F238E27FC236}">
                    <a16:creationId xmlns:a16="http://schemas.microsoft.com/office/drawing/2014/main" xmlns=""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7" name="Oval 56">
                <a:extLst>
                  <a:ext uri="{FF2B5EF4-FFF2-40B4-BE49-F238E27FC236}">
                    <a16:creationId xmlns:a16="http://schemas.microsoft.com/office/drawing/2014/main" xmlns=""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8" name="Oval 57">
                <a:extLst>
                  <a:ext uri="{FF2B5EF4-FFF2-40B4-BE49-F238E27FC236}">
                    <a16:creationId xmlns:a16="http://schemas.microsoft.com/office/drawing/2014/main" xmlns=""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9" name="TextBox 58">
                <a:extLst>
                  <a:ext uri="{FF2B5EF4-FFF2-40B4-BE49-F238E27FC236}">
                    <a16:creationId xmlns:a16="http://schemas.microsoft.com/office/drawing/2014/main" xmlns=""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xmlns=""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1" name="Oval 60">
                <a:extLst>
                  <a:ext uri="{FF2B5EF4-FFF2-40B4-BE49-F238E27FC236}">
                    <a16:creationId xmlns:a16="http://schemas.microsoft.com/office/drawing/2014/main" xmlns=""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2" name="Oval 61">
                <a:extLst>
                  <a:ext uri="{FF2B5EF4-FFF2-40B4-BE49-F238E27FC236}">
                    <a16:creationId xmlns:a16="http://schemas.microsoft.com/office/drawing/2014/main" xmlns=""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3" name="Oval 62">
                <a:extLst>
                  <a:ext uri="{FF2B5EF4-FFF2-40B4-BE49-F238E27FC236}">
                    <a16:creationId xmlns:a16="http://schemas.microsoft.com/office/drawing/2014/main" xmlns=""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4" name="Oval 63">
                <a:extLst>
                  <a:ext uri="{FF2B5EF4-FFF2-40B4-BE49-F238E27FC236}">
                    <a16:creationId xmlns:a16="http://schemas.microsoft.com/office/drawing/2014/main" xmlns=""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5" name="Oval 64">
                <a:extLst>
                  <a:ext uri="{FF2B5EF4-FFF2-40B4-BE49-F238E27FC236}">
                    <a16:creationId xmlns:a16="http://schemas.microsoft.com/office/drawing/2014/main" xmlns=""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6" name="Oval 65">
                <a:extLst>
                  <a:ext uri="{FF2B5EF4-FFF2-40B4-BE49-F238E27FC236}">
                    <a16:creationId xmlns:a16="http://schemas.microsoft.com/office/drawing/2014/main" xmlns=""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7" name="Rectangle 66">
                <a:extLst>
                  <a:ext uri="{FF2B5EF4-FFF2-40B4-BE49-F238E27FC236}">
                    <a16:creationId xmlns:a16="http://schemas.microsoft.com/office/drawing/2014/main" xmlns=""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8" name="Oval 67">
                <a:extLst>
                  <a:ext uri="{FF2B5EF4-FFF2-40B4-BE49-F238E27FC236}">
                    <a16:creationId xmlns:a16="http://schemas.microsoft.com/office/drawing/2014/main" xmlns=""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9" name="TextBox 68">
                <a:extLst>
                  <a:ext uri="{FF2B5EF4-FFF2-40B4-BE49-F238E27FC236}">
                    <a16:creationId xmlns:a16="http://schemas.microsoft.com/office/drawing/2014/main" xmlns=""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xmlns=""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latin typeface="Courier" charset="0"/>
                    <a:ea typeface="Courier" charset="0"/>
                    <a:cs typeface="Courier" charset="0"/>
                  </a:rPr>
                  <a:t>pathways, circuits</a:t>
                </a:r>
              </a:p>
            </p:txBody>
          </p:sp>
          <p:sp>
            <p:nvSpPr>
              <p:cNvPr id="71" name="Right Brace 70">
                <a:extLst>
                  <a:ext uri="{FF2B5EF4-FFF2-40B4-BE49-F238E27FC236}">
                    <a16:creationId xmlns:a16="http://schemas.microsoft.com/office/drawing/2014/main" xmlns=""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cxnSp>
            <p:nvCxnSpPr>
              <p:cNvPr id="105" name="Straight Connector 104">
                <a:extLst>
                  <a:ext uri="{FF2B5EF4-FFF2-40B4-BE49-F238E27FC236}">
                    <a16:creationId xmlns:a16="http://schemas.microsoft.com/office/drawing/2014/main" xmlns=""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xmlns=""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4" name="TextBox 113">
                <a:extLst>
                  <a:ext uri="{FF2B5EF4-FFF2-40B4-BE49-F238E27FC236}">
                    <a16:creationId xmlns:a16="http://schemas.microsoft.com/office/drawing/2014/main" xmlns=""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xmlns="" id="{D2E2595A-2C21-E647-B7F3-16ACC93C81E1}"/>
                  </a:ext>
                </a:extLst>
              </p:cNvPr>
              <p:cNvSpPr/>
              <p:nvPr/>
            </p:nvSpPr>
            <p:spPr>
              <a:xfrm>
                <a:off x="6911392" y="1391238"/>
                <a:ext cx="278281" cy="177057"/>
              </a:xfrm>
              <a:prstGeom prst="rect">
                <a:avLst/>
              </a:prstGeom>
            </p:spPr>
            <p:txBody>
              <a:bodyPr wrap="none">
                <a:spAutoFit/>
              </a:bodyPr>
              <a:lstStyle/>
              <a:p>
                <a:r>
                  <a:rPr lang="mr-IN" sz="263">
                    <a:solidFill>
                      <a:schemeClr val="bg1">
                        <a:lumMod val="65000"/>
                      </a:schemeClr>
                    </a:solidFill>
                  </a:rPr>
                  <a:t>…</a:t>
                </a:r>
                <a:endParaRPr lang="en-US" sz="263" dirty="0">
                  <a:solidFill>
                    <a:schemeClr val="bg1">
                      <a:lumMod val="65000"/>
                    </a:schemeClr>
                  </a:solidFill>
                </a:endParaRPr>
              </a:p>
            </p:txBody>
          </p:sp>
          <p:sp>
            <p:nvSpPr>
              <p:cNvPr id="116" name="Rectangle 115">
                <a:extLst>
                  <a:ext uri="{FF2B5EF4-FFF2-40B4-BE49-F238E27FC236}">
                    <a16:creationId xmlns:a16="http://schemas.microsoft.com/office/drawing/2014/main" xmlns=""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7" name="Rectangle 116">
                <a:extLst>
                  <a:ext uri="{FF2B5EF4-FFF2-40B4-BE49-F238E27FC236}">
                    <a16:creationId xmlns:a16="http://schemas.microsoft.com/office/drawing/2014/main" xmlns=""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8" name="Rectangle 117">
                <a:extLst>
                  <a:ext uri="{FF2B5EF4-FFF2-40B4-BE49-F238E27FC236}">
                    <a16:creationId xmlns:a16="http://schemas.microsoft.com/office/drawing/2014/main" xmlns=""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grpSp>
            <p:nvGrpSpPr>
              <p:cNvPr id="166" name="Group 165">
                <a:extLst>
                  <a:ext uri="{FF2B5EF4-FFF2-40B4-BE49-F238E27FC236}">
                    <a16:creationId xmlns:a16="http://schemas.microsoft.com/office/drawing/2014/main" xmlns=""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xmlns=""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xmlns=""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xmlns=""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xmlns=""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xmlns=""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xmlns=""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xmlns=""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xmlns=""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xmlns=""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xmlns=""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xmlns=""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xmlns=""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xmlns=""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xmlns=""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xmlns=""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xmlns=""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xmlns=""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latin typeface="Courier" charset="0"/>
                  <a:ea typeface="Courier" charset="0"/>
                  <a:cs typeface="Courier" charset="0"/>
                </a:rPr>
                <a:t>Regulatory elements</a:t>
              </a:r>
            </a:p>
          </p:txBody>
        </p:sp>
      </p:grpSp>
      <p:sp>
        <p:nvSpPr>
          <p:cNvPr id="7" name="Rectangle 6">
            <a:extLst>
              <a:ext uri="{FF2B5EF4-FFF2-40B4-BE49-F238E27FC236}">
                <a16:creationId xmlns:a16="http://schemas.microsoft.com/office/drawing/2014/main" xmlns=""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chemeClr val="bg1">
                    <a:lumMod val="50000"/>
                  </a:schemeClr>
                </a:solidFill>
                <a:latin typeface="Arial" panose="020B0604020202020204" pitchFamily="34" charset="0"/>
                <a:cs typeface="Arial" panose="020B0604020202020204" pitchFamily="34" charset="0"/>
              </a:rPr>
              <a:t>*https://</a:t>
            </a:r>
            <a:r>
              <a:rPr lang="en-US" sz="1050" b="0" dirty="0" err="1">
                <a:solidFill>
                  <a:schemeClr val="bg1">
                    <a:lumMod val="50000"/>
                  </a:schemeClr>
                </a:solidFill>
                <a:latin typeface="Arial" panose="020B0604020202020204" pitchFamily="34" charset="0"/>
                <a:cs typeface="Arial" panose="020B0604020202020204" pitchFamily="34" charset="0"/>
              </a:rPr>
              <a:t>www.snpedia.com</a:t>
            </a:r>
            <a:r>
              <a:rPr lang="en-US" sz="1050" b="0" dirty="0">
                <a:solidFill>
                  <a:schemeClr val="bg1">
                    <a:lumMod val="50000"/>
                  </a:schemeClr>
                </a:solidFill>
                <a:latin typeface="Arial" panose="020B0604020202020204" pitchFamily="34" charset="0"/>
                <a:cs typeface="Arial" panose="020B0604020202020204" pitchFamily="34" charset="0"/>
              </a:rPr>
              <a:t>/</a:t>
            </a:r>
            <a:r>
              <a:rPr lang="en-US" sz="1050" b="0" dirty="0" err="1">
                <a:solidFill>
                  <a:schemeClr val="bg1">
                    <a:lumMod val="50000"/>
                  </a:schemeClr>
                </a:solidFill>
                <a:latin typeface="Arial" panose="020B0604020202020204" pitchFamily="34" charset="0"/>
                <a:cs typeface="Arial" panose="020B0604020202020204" pitchFamily="34" charset="0"/>
              </a:rPr>
              <a:t>index.php</a:t>
            </a:r>
            <a:r>
              <a:rPr lang="en-US" sz="1050" b="0" dirty="0">
                <a:solidFill>
                  <a:schemeClr val="bg1">
                    <a:lumMod val="50000"/>
                  </a:scheme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a16="http://schemas.microsoft.com/office/drawing/2014/main" xmlns=""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a16="http://schemas.microsoft.com/office/drawing/2014/main" xmlns="" val="269870991"/>
                    </a:ext>
                  </a:extLst>
                </a:gridCol>
                <a:gridCol w="1020508">
                  <a:extLst>
                    <a:ext uri="{9D8B030D-6E8A-4147-A177-3AD203B41FA5}">
                      <a16:colId xmlns:a16="http://schemas.microsoft.com/office/drawing/2014/main" xmlns="" val="3913081957"/>
                    </a:ext>
                  </a:extLst>
                </a:gridCol>
                <a:gridCol w="1965749">
                  <a:extLst>
                    <a:ext uri="{9D8B030D-6E8A-4147-A177-3AD203B41FA5}">
                      <a16:colId xmlns:a16="http://schemas.microsoft.com/office/drawing/2014/main" xmlns=""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a16="http://schemas.microsoft.com/office/drawing/2014/main" xmlns=""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a16="http://schemas.microsoft.com/office/drawing/2014/main" xmlns=""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a16="http://schemas.microsoft.com/office/drawing/2014/main" xmlns=""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a16="http://schemas.microsoft.com/office/drawing/2014/main" xmlns=""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a16="http://schemas.microsoft.com/office/drawing/2014/main" xmlns=""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a16="http://schemas.microsoft.com/office/drawing/2014/main" xmlns=""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a16="http://schemas.microsoft.com/office/drawing/2014/main" xmlns=""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a16="http://schemas.microsoft.com/office/drawing/2014/main" xmlns=""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a16="http://schemas.microsoft.com/office/drawing/2014/main" xmlns="" val="847223116"/>
                  </a:ext>
                </a:extLst>
              </a:tr>
            </a:tbl>
          </a:graphicData>
        </a:graphic>
      </p:graphicFrame>
      <p:cxnSp>
        <p:nvCxnSpPr>
          <p:cNvPr id="6" name="Straight Arrow Connector 5">
            <a:extLst>
              <a:ext uri="{FF2B5EF4-FFF2-40B4-BE49-F238E27FC236}">
                <a16:creationId xmlns:a16="http://schemas.microsoft.com/office/drawing/2014/main" xmlns=""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t>Many psychiatric conditions are highly heritable</a:t>
            </a:r>
          </a:p>
          <a:p>
            <a:pPr lvl="1"/>
            <a:r>
              <a:rPr lang="en-US" sz="1600" b="0" dirty="0"/>
              <a:t>Schizophrenia: up to 80%</a:t>
            </a:r>
          </a:p>
          <a:p>
            <a:pPr marL="412750" indent="-398463"/>
            <a:r>
              <a:rPr lang="en-US" sz="1600" b="0" dirty="0"/>
              <a:t>But we don’t understand basic molecular mechanisms underpinning this association </a:t>
            </a:r>
            <a:br>
              <a:rPr lang="en-US" sz="1600" b="0" dirty="0"/>
            </a:br>
            <a:r>
              <a:rPr lang="en-US" sz="1600" b="0" dirty="0"/>
              <a:t>(in contrast to many other diseases such as cancer &amp; heart disease)</a:t>
            </a:r>
          </a:p>
          <a:p>
            <a:r>
              <a:rPr lang="en-US" sz="1600" b="0" dirty="0"/>
              <a:t>Thus, interested in developing predictive models of psychiatric traits which:</a:t>
            </a:r>
          </a:p>
          <a:p>
            <a:pPr lvl="1"/>
            <a:r>
              <a:rPr lang="en-US" sz="1600" b="0" dirty="0"/>
              <a:t>Use observations at intermediate (molecular levels) levels to inform latent structure</a:t>
            </a:r>
          </a:p>
          <a:p>
            <a:pPr lvl="1"/>
            <a:r>
              <a:rPr lang="en-US" sz="1600" b="0" dirty="0"/>
              <a:t>Use the predictive features of these “molecular endo phenotypes” to begin to suggest actors involved in mechanism</a:t>
            </a:r>
          </a:p>
        </p:txBody>
      </p:sp>
    </p:spTree>
    <p:extLst>
      <p:ext uri="{BB962C8B-B14F-4D97-AF65-F5344CB8AC3E}">
        <p14:creationId xmlns:p14="http://schemas.microsoft.com/office/powerpoint/2010/main" val="32834126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51670" y="4676029"/>
            <a:ext cx="542813" cy="39349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endParaRPr>
          </a:p>
        </p:txBody>
      </p:sp>
      <p:pic>
        <p:nvPicPr>
          <p:cNvPr id="6" name="Picture 5"/>
          <p:cNvPicPr>
            <a:picLocks noChangeAspect="1"/>
          </p:cNvPicPr>
          <p:nvPr/>
        </p:nvPicPr>
        <p:blipFill>
          <a:blip r:embed="rId2"/>
          <a:stretch>
            <a:fillRect/>
          </a:stretch>
        </p:blipFill>
        <p:spPr>
          <a:xfrm>
            <a:off x="133242" y="1553052"/>
            <a:ext cx="8705958" cy="3615239"/>
          </a:xfrm>
          <a:prstGeom prst="rect">
            <a:avLst/>
          </a:prstGeom>
        </p:spPr>
      </p:pic>
      <p:sp>
        <p:nvSpPr>
          <p:cNvPr id="7" name="Rectangle 6"/>
          <p:cNvSpPr/>
          <p:nvPr/>
        </p:nvSpPr>
        <p:spPr bwMode="auto">
          <a:xfrm>
            <a:off x="780394" y="975538"/>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latin typeface="Arial" pitchFamily="-65" charset="0"/>
            </a:endParaRPr>
          </a:p>
        </p:txBody>
      </p:sp>
      <p:sp>
        <p:nvSpPr>
          <p:cNvPr id="9" name="Rectangle 8"/>
          <p:cNvSpPr/>
          <p:nvPr/>
        </p:nvSpPr>
        <p:spPr bwMode="auto">
          <a:xfrm>
            <a:off x="788277" y="2760984"/>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latin typeface="Arial" pitchFamily="-65" charset="0"/>
            </a:endParaRPr>
          </a:p>
        </p:txBody>
      </p:sp>
      <p:sp>
        <p:nvSpPr>
          <p:cNvPr id="8" name="Title 7">
            <a:extLst>
              <a:ext uri="{FF2B5EF4-FFF2-40B4-BE49-F238E27FC236}">
                <a16:creationId xmlns:a16="http://schemas.microsoft.com/office/drawing/2014/main" xmlns="" id="{D7F51DCA-B579-8740-81F8-0097799E2BD2}"/>
              </a:ext>
            </a:extLst>
          </p:cNvPr>
          <p:cNvSpPr>
            <a:spLocks noGrp="1"/>
          </p:cNvSpPr>
          <p:nvPr>
            <p:ph type="title"/>
          </p:nvPr>
        </p:nvSpPr>
        <p:spPr>
          <a:xfrm>
            <a:off x="685800" y="221670"/>
            <a:ext cx="7772400" cy="1143000"/>
          </a:xfrm>
        </p:spPr>
        <p:txBody>
          <a:bodyPr/>
          <a:lstStyle/>
          <a:p>
            <a:r>
              <a:rPr lang="en-US" dirty="0"/>
              <a:t>Developmental Capstone Data Set </a:t>
            </a:r>
          </a:p>
        </p:txBody>
      </p:sp>
      <p:sp>
        <p:nvSpPr>
          <p:cNvPr id="10" name="Rectangle 9">
            <a:extLst>
              <a:ext uri="{FF2B5EF4-FFF2-40B4-BE49-F238E27FC236}">
                <a16:creationId xmlns:a16="http://schemas.microsoft.com/office/drawing/2014/main" xmlns="" id="{2A84F5D7-94E8-3340-8A73-E65835ECE442}"/>
              </a:ext>
            </a:extLst>
          </p:cNvPr>
          <p:cNvSpPr/>
          <p:nvPr/>
        </p:nvSpPr>
        <p:spPr>
          <a:xfrm>
            <a:off x="6834367" y="6518927"/>
            <a:ext cx="1802096" cy="276999"/>
          </a:xfrm>
          <a:prstGeom prst="rect">
            <a:avLst/>
          </a:prstGeom>
        </p:spPr>
        <p:txBody>
          <a:bodyPr wrap="none">
            <a:spAutoFit/>
          </a:bodyPr>
          <a:lstStyle/>
          <a:p>
            <a:r>
              <a:rPr lang="en" dirty="0">
                <a:solidFill>
                  <a:schemeClr val="bg1">
                    <a:lumMod val="50000"/>
                  </a:schemeClr>
                </a:solidFill>
              </a:rPr>
              <a:t>[</a:t>
            </a:r>
            <a:r>
              <a:rPr lang="en-US" dirty="0">
                <a:solidFill>
                  <a:schemeClr val="bg1">
                    <a:lumMod val="50000"/>
                  </a:schemeClr>
                </a:solidFill>
              </a:rPr>
              <a:t>Li</a:t>
            </a:r>
            <a:r>
              <a:rPr lang="en" dirty="0">
                <a:solidFill>
                  <a:schemeClr val="bg1">
                    <a:lumMod val="50000"/>
                  </a:schemeClr>
                </a:solidFill>
              </a:rPr>
              <a:t> et al. (‘18) </a:t>
            </a:r>
            <a:r>
              <a:rPr lang="en-US" dirty="0">
                <a:solidFill>
                  <a:schemeClr val="bg1">
                    <a:lumMod val="50000"/>
                  </a:schemeClr>
                </a:solidFill>
              </a:rPr>
              <a:t>Science]</a:t>
            </a:r>
          </a:p>
        </p:txBody>
      </p:sp>
      <p:sp>
        <p:nvSpPr>
          <p:cNvPr id="11" name="TextBox 10">
            <a:extLst>
              <a:ext uri="{FF2B5EF4-FFF2-40B4-BE49-F238E27FC236}">
                <a16:creationId xmlns:a16="http://schemas.microsoft.com/office/drawing/2014/main" xmlns="" id="{C7ABEC23-0555-5C4E-AA83-20668762FACE}"/>
              </a:ext>
            </a:extLst>
          </p:cNvPr>
          <p:cNvSpPr txBox="1"/>
          <p:nvPr/>
        </p:nvSpPr>
        <p:spPr>
          <a:xfrm>
            <a:off x="246670" y="5780782"/>
            <a:ext cx="3183885" cy="1077218"/>
          </a:xfrm>
          <a:prstGeom prst="rect">
            <a:avLst/>
          </a:prstGeom>
          <a:noFill/>
        </p:spPr>
        <p:txBody>
          <a:bodyPr wrap="none" rtlCol="0">
            <a:spAutoFit/>
          </a:bodyPr>
          <a:lstStyle/>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60 Individuals in total</a:t>
            </a:r>
          </a:p>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Ages from 5 PCW to 64 yrs.</a:t>
            </a:r>
          </a:p>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16 brain regions for &gt; 9 PCW </a:t>
            </a:r>
          </a:p>
          <a:p>
            <a:pPr fontAlgn="base">
              <a:spcBef>
                <a:spcPct val="0"/>
              </a:spcBef>
              <a:spcAft>
                <a:spcPct val="0"/>
              </a:spcAft>
            </a:pPr>
            <a:endParaRPr lang="en-US" sz="1600" b="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817842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l">
          <a:defRPr kumimoji="1" b="1" dirty="0"/>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135425</TotalTime>
  <Words>5709</Words>
  <Application>Microsoft Macintosh PowerPoint</Application>
  <PresentationFormat>Letter Paper (8.5x11 in)</PresentationFormat>
  <Paragraphs>950</Paragraphs>
  <Slides>60</Slides>
  <Notes>29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60</vt:i4>
      </vt:variant>
    </vt:vector>
  </HeadingPairs>
  <TitlesOfParts>
    <vt:vector size="78" baseType="lpstr">
      <vt:lpstr>Cambria Math</vt:lpstr>
      <vt:lpstr>DengXian</vt:lpstr>
      <vt:lpstr>ＭＳ Ｐゴシック</vt:lpstr>
      <vt:lpstr>Trebuchet MS</vt:lpstr>
      <vt:lpstr>宋体</vt:lpstr>
      <vt:lpstr>等线</vt:lpstr>
      <vt:lpstr>Arial</vt:lpstr>
      <vt:lpstr>Calibri</vt:lpstr>
      <vt:lpstr>Calibri Light</vt:lpstr>
      <vt:lpstr>Courier</vt:lpstr>
      <vt:lpstr>Courier New</vt:lpstr>
      <vt:lpstr>Helvetica</vt:lpstr>
      <vt:lpstr>Lucida Grande</vt:lpstr>
      <vt:lpstr>Wingdings</vt:lpstr>
      <vt:lpstr>Basic-template-i0jhhsb-20160605</vt:lpstr>
      <vt:lpstr>Outline-Style-20160605</vt:lpstr>
      <vt:lpstr>to-follow-up</vt:lpstr>
      <vt:lpstr>3_Office Theme</vt:lpstr>
      <vt:lpstr>Personal Genomics &amp; Data Science:  Using population-scale functional genomics to suggest potential neuropsychiatric drug targets &amp; building a hybrid classifier to ascertain differential drug sensitivity</vt:lpstr>
      <vt:lpstr>The Genomic Future</vt:lpstr>
      <vt:lpstr>Many big projects.  Soon millions will be sequenced….</vt:lpstr>
      <vt:lpstr>What to do with these variants in relation to disease</vt:lpstr>
      <vt:lpstr>Using population-scale functional genomics to suggest potential neuropsychiatric drug targets  &amp; building a hybrid classifier to ascertain differential drug sensitivity </vt:lpstr>
      <vt:lpstr>Using population-scale functional genomics to suggest potential neuropsychiatric drug targets  &amp; building a hybrid classifier to ascertain differential drug sensitivity </vt:lpstr>
      <vt:lpstr>PsychENCODE   ’18 rollout in Science </vt:lpstr>
      <vt:lpstr>A core issue addressed by PsychENCODE:  Using functional genomics to reveal molecular mechanisms between genotype and phenotype in brain disorders</vt:lpstr>
      <vt:lpstr>Developmental Capstone Data Set </vt:lpstr>
      <vt:lpstr>Collecting functional genomic datasets  for the  adult brain   from PsychENCODE,  other large consortia &amp; single cell studies</vt:lpstr>
      <vt:lpstr>Merging &amp; Clustering Single Cell Data Sets</vt:lpstr>
      <vt:lpstr>PowerPoint Presentation</vt:lpstr>
      <vt:lpstr>Different neuronal &amp; glial cell  fractions across disorders</vt:lpstr>
      <vt:lpstr>Different neuronal &amp; glial cell  fractions across ages</vt:lpstr>
      <vt:lpstr>Using population-scale functional genomics to suggest potential neuropsychiatric drug targets  &amp; building a hybrid classifier to ascertain differential drug sensitivity </vt:lpstr>
      <vt:lpstr>Developing a Reference Set of ~79K PFC Enhancers &amp; Studying Their Population Variation</vt:lpstr>
      <vt:lpstr>Developing a Reference Set of ~79K PFC Enhancers &amp; Studying Their Population Variation</vt:lpstr>
      <vt:lpstr>PowerPoint Presentation</vt:lpstr>
      <vt:lpstr>Cell fraction QTLs (fQTLs)</vt:lpstr>
      <vt:lpstr>Larger brain eQTL sets than previous studies,  but strong overlap with them</vt:lpstr>
      <vt:lpstr>multi-QTLs from overlapping different types of QTLs:  cQTL, fQTL, eQTL &amp; isoQTL</vt:lpstr>
      <vt:lpstr>Brain eQTLs and enhancers enriched with GWAS SNPs for brain disorders</vt:lpstr>
      <vt:lpstr>Using population-scale functional genomics to suggest potential neuropsychiatric drug targets  &amp; building a hybrid classifier to ascertain differential drug sensitivity </vt:lpstr>
      <vt:lpstr>Gene regulatory network inference from Hi-C, QTLs &amp; Activity Correlations</vt:lpstr>
      <vt:lpstr>Imputed gene regulatory network for the human brain</vt:lpstr>
      <vt:lpstr>Linking GWAS SNPs  to disease genes using  the regulatory network</vt:lpstr>
      <vt:lpstr>GWAS variants and single cell expression levels for SCZ genes</vt:lpstr>
      <vt:lpstr>Using population-scale functional genomics to suggest potential neuropsychiatric drug targets  &amp; building a hybrid classifier to ascertain differential drug sensitivity </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Multilevel Network Interpretation</vt:lpstr>
      <vt:lpstr>Multilevel Network Interpretation</vt:lpstr>
      <vt:lpstr>Multilevel Network Interpretation</vt:lpstr>
      <vt:lpstr>DSPN discovers enriched pathways  and linkages to genetic variation</vt:lpstr>
      <vt:lpstr>Using population-scale functional genomics to suggest potential neuropsychiatric drug targets  &amp; building a hybrid classifier to ascertain differential drug sensitivity </vt:lpstr>
      <vt:lpstr>Cross tissue variation in Chromatin &amp; Expression  Placing the  Brain  in context of all other Body Tissues</vt:lpstr>
      <vt:lpstr>NRGN has variable expression over age and is in Synaptic vesicle cycle pathway is enriched in SCZ, BPD, ASD</vt:lpstr>
      <vt:lpstr>Using population-scale functional genomics to suggest potential neuropsychiatric drug targets  &amp; building a hybrid classifier to ascertain differential drug sensitivity </vt:lpstr>
      <vt:lpstr>PowerPoint Presentation</vt:lpstr>
      <vt:lpstr>PowerPoint Presentation</vt:lpstr>
      <vt:lpstr>PowerPoint Presentation</vt:lpstr>
      <vt:lpstr>Framework for GenoDock: from Dataset Preparation to Model Construction</vt:lpstr>
      <vt:lpstr>PowerPoint Presentation</vt:lpstr>
      <vt:lpstr>PowerPoint Presentation</vt:lpstr>
      <vt:lpstr>Using population-scale functional genomics to suggest potential neuropsychiatric drug targets  &amp; building a hybrid classifier to ascertain differential drug sensitivity </vt:lpstr>
      <vt:lpstr>PowerPoint Presentation</vt:lpstr>
      <vt:lpstr>PowerPoint Presentation</vt:lpstr>
      <vt:lpstr>PowerPoint Presentation</vt:lpstr>
      <vt:lpstr>Gini Distance for Relative Feature Importance in 4 Models</vt:lpstr>
      <vt:lpstr>PowerPoint Presentation</vt:lpstr>
      <vt:lpstr>PowerPoint Presentation</vt:lpstr>
      <vt:lpstr>Using population-scale functional genomics to suggest potential neuropsychiatric drug targets  &amp; building a hybrid classifier to ascertain differential drug sensitivity </vt:lpstr>
      <vt:lpstr>Using population-scale functional genomics to suggest potential neuropsychiatric drug targets  &amp; building a hybrid classifier to ascertain differential drug sensitivity </vt:lpstr>
      <vt:lpstr>PsychENCODE Acknowledgment</vt:lpstr>
      <vt:lpstr>Developmental Capstone</vt:lpstr>
      <vt:lpstr>PowerPoint Presentation</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2253</cp:revision>
  <cp:lastPrinted>2018-10-25T18:47:01Z</cp:lastPrinted>
  <dcterms:created xsi:type="dcterms:W3CDTF">2010-09-06T09:08:38Z</dcterms:created>
  <dcterms:modified xsi:type="dcterms:W3CDTF">2019-03-31T02:48:11Z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