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63" r:id="rId2"/>
    <p:sldId id="259" r:id="rId3"/>
    <p:sldId id="366" r:id="rId4"/>
    <p:sldId id="367" r:id="rId5"/>
    <p:sldId id="277" r:id="rId6"/>
    <p:sldId id="260" r:id="rId7"/>
    <p:sldId id="370" r:id="rId8"/>
    <p:sldId id="371" r:id="rId9"/>
    <p:sldId id="373" r:id="rId10"/>
    <p:sldId id="372" r:id="rId11"/>
    <p:sldId id="375" r:id="rId12"/>
    <p:sldId id="374" r:id="rId13"/>
    <p:sldId id="257" r:id="rId14"/>
    <p:sldId id="258" r:id="rId15"/>
    <p:sldId id="368" r:id="rId16"/>
    <p:sldId id="369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3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85"/>
    <p:restoredTop sz="89968"/>
  </p:normalViewPr>
  <p:slideViewPr>
    <p:cSldViewPr snapToGrid="0" snapToObjects="1">
      <p:cViewPr varScale="1">
        <p:scale>
          <a:sx n="97" d="100"/>
          <a:sy n="97" d="100"/>
        </p:scale>
        <p:origin x="86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3ACF4-4ABD-FA4C-B723-CAC05336EAFD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2E13E-E66A-5D4B-A9A5-258E97D7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09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</a:t>
            </a:r>
            <a:r>
              <a:rPr lang="en-US" baseline="0" dirty="0"/>
              <a:t> new functions have been made available to query chromatin profiles in the </a:t>
            </a:r>
            <a:r>
              <a:rPr lang="en-US" baseline="0" dirty="0" err="1"/>
              <a:t>Cistrome</a:t>
            </a:r>
            <a:r>
              <a:rPr lang="en-US" baseline="0" dirty="0"/>
              <a:t> DB. </a:t>
            </a:r>
          </a:p>
          <a:p>
            <a:r>
              <a:rPr lang="en-US" baseline="0" dirty="0"/>
              <a:t>These allow users to answer 3 questions based on data in the public domain.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637E7-F12B-2140-96E7-75EEDA5955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48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b8bdef96b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4b8bdef96b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17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b8bdef96b_5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4b8bdef96b_5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502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b878a68e6_7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4b878a68e6_7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536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b878a68e6_2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b878a68e6_2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312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b8bdef96b_4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b8bdef96b_4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997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b8bdef96b_27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4b8bdef96b_27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Different chromatin marking characterize different types of introns (summarized in the box below)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5989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b8bdef96b_1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b8bdef96b_1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621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b878a68e6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b878a68e6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867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4b8bdef96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4b8bdef96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899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b8bdef96b_4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b8bdef96b_4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92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Users can also query binding</a:t>
            </a:r>
            <a:r>
              <a:rPr lang="en-US" baseline="0" dirty="0"/>
              <a:t> sites that lie within a given genomic interval of interest. For example an enhancer that has been found to regulator the androgen receptor described in a recent cell paper. To find out what TFs bind to the enhancer they can query the </a:t>
            </a:r>
            <a:r>
              <a:rPr lang="en-US" baseline="0" dirty="0" err="1"/>
              <a:t>Cistrome</a:t>
            </a:r>
            <a:r>
              <a:rPr lang="en-US" baseline="0" dirty="0"/>
              <a:t> DB using the Toolkit function and </a:t>
            </a:r>
            <a:r>
              <a:rPr lang="en-US" baseline="0" dirty="0" err="1"/>
              <a:t>visualise</a:t>
            </a:r>
            <a:r>
              <a:rPr lang="en-US" baseline="0" dirty="0"/>
              <a:t> the tracks using the </a:t>
            </a:r>
            <a:r>
              <a:rPr lang="en-US" baseline="0" dirty="0" err="1"/>
              <a:t>WashU</a:t>
            </a:r>
            <a:r>
              <a:rPr lang="en-US" baseline="0" dirty="0"/>
              <a:t> </a:t>
            </a:r>
            <a:r>
              <a:rPr lang="en-US" baseline="0" dirty="0" err="1"/>
              <a:t>epigenome</a:t>
            </a:r>
            <a:r>
              <a:rPr lang="en-US" baseline="0" dirty="0"/>
              <a:t> browser.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637E7-F12B-2140-96E7-75EEDA5955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49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TFs that regulate a gene are associated with genes using a regulatory potential model which weights binding sites nearer to the TSS than sites further away. </a:t>
            </a:r>
          </a:p>
          <a:p>
            <a:r>
              <a:rPr lang="en-US" baseline="0" dirty="0"/>
              <a:t>The decay rate of the weighting function can be set to determine promoter specific factors (1kb decay rate), enhancer factors (10kb decay) and long range enhancers (100kb) decay.</a:t>
            </a:r>
          </a:p>
          <a:p>
            <a:r>
              <a:rPr lang="en-US" baseline="0" dirty="0"/>
              <a:t>The </a:t>
            </a:r>
            <a:r>
              <a:rPr lang="en-US" baseline="0" dirty="0" err="1"/>
              <a:t>Cistrome</a:t>
            </a:r>
            <a:r>
              <a:rPr lang="en-US" baseline="0" dirty="0"/>
              <a:t> DB Toolkit identifies specific samples with binding sites associated with the gene and provides summary figures such as those shown in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637E7-F12B-2140-96E7-75EEDA5955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9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</a:t>
            </a:r>
            <a:r>
              <a:rPr lang="en-US" baseline="0" dirty="0" err="1"/>
              <a:t>Cistrome</a:t>
            </a:r>
            <a:r>
              <a:rPr lang="en-US" baseline="0" dirty="0"/>
              <a:t> DB can also be used to identify the transcription factors that regulate a differentially expressed gene set.  </a:t>
            </a:r>
          </a:p>
          <a:p>
            <a:r>
              <a:rPr lang="en-US" baseline="0" dirty="0"/>
              <a:t>In this example the input was the sets of up- and down- regulated genes from a comparison of SOX2 KO </a:t>
            </a:r>
            <a:r>
              <a:rPr lang="en-US" baseline="0" dirty="0" err="1"/>
              <a:t>vs</a:t>
            </a:r>
            <a:r>
              <a:rPr lang="en-US" baseline="0" dirty="0"/>
              <a:t> wt.</a:t>
            </a:r>
          </a:p>
          <a:p>
            <a:r>
              <a:rPr lang="en-US" baseline="0" dirty="0"/>
              <a:t>The down-regulated genes were predicted to be regulated by NANOG, SOX2, OCT4 and beta-catenin. The down regulated </a:t>
            </a:r>
          </a:p>
          <a:p>
            <a:r>
              <a:rPr lang="en-US" baseline="0" dirty="0"/>
              <a:t>Genes were associated with NELFE, EOMES and FOXA1 binding.</a:t>
            </a:r>
          </a:p>
          <a:p>
            <a:r>
              <a:rPr lang="en-US" baseline="0" dirty="0"/>
              <a:t>(The color of the dots represents the log fold change of the gene in the gene expression experiment.)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637E7-F12B-2140-96E7-75EEDA5955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46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Users can also compare a </a:t>
            </a:r>
            <a:r>
              <a:rPr lang="en-US" dirty="0" err="1"/>
              <a:t>cistrome</a:t>
            </a:r>
            <a:r>
              <a:rPr lang="en-US" baseline="0" dirty="0"/>
              <a:t> of their own with those in the </a:t>
            </a:r>
            <a:r>
              <a:rPr lang="en-US" baseline="0" dirty="0" err="1"/>
              <a:t>Cistrome</a:t>
            </a:r>
            <a:r>
              <a:rPr lang="en-US" baseline="0" dirty="0"/>
              <a:t> DB.  This is an example of a BATF </a:t>
            </a:r>
            <a:r>
              <a:rPr lang="en-US" baseline="0" dirty="0" err="1"/>
              <a:t>cistrome</a:t>
            </a:r>
            <a:r>
              <a:rPr lang="en-US" baseline="0" dirty="0"/>
              <a:t> which is most similar to other TFs important to T-cell activity. This analysis is based on the strongest 1k or 10k peaks and the results are robust to this peak number parameter.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637E7-F12B-2140-96E7-75EEDA5955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37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b8bdef96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b8bdef96b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4b8bdef96b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182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b8bdef96b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b8bdef96b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063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b8bdef96b_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b8bdef96b_4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(using bill)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915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b8bdef96b_7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4b8bdef96b_7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151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8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03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0318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944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593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7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9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2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0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9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0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725A6-6E64-FF44-8C7B-3A8998C22EC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B28CB-5124-004F-BD76-87651DF5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0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662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The ENCODE Data Analysis Center (DAC)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587599" y="1522626"/>
            <a:ext cx="1527845" cy="2279185"/>
            <a:chOff x="2971800" y="1301750"/>
            <a:chExt cx="1527845" cy="2279185"/>
          </a:xfrm>
        </p:grpSpPr>
        <p:sp>
          <p:nvSpPr>
            <p:cNvPr id="4" name="TextBox 3"/>
            <p:cNvSpPr txBox="1"/>
            <p:nvPr/>
          </p:nvSpPr>
          <p:spPr>
            <a:xfrm>
              <a:off x="2971800" y="2934604"/>
              <a:ext cx="1527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Mark Gerstein</a:t>
              </a:r>
            </a:p>
            <a:p>
              <a:pPr algn="ctr"/>
              <a:r>
                <a:rPr lang="en-US" dirty="0"/>
                <a:t>Yale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2727" r="4153" b="1557"/>
            <a:stretch/>
          </p:blipFill>
          <p:spPr>
            <a:xfrm>
              <a:off x="3132285" y="1301750"/>
              <a:ext cx="1206874" cy="162485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889720" y="1522626"/>
            <a:ext cx="1473518" cy="2279185"/>
            <a:chOff x="1471121" y="1301750"/>
            <a:chExt cx="1473518" cy="22791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7201" r="29552" b="14290"/>
            <a:stretch/>
          </p:blipFill>
          <p:spPr>
            <a:xfrm>
              <a:off x="1608387" y="1301750"/>
              <a:ext cx="1198987" cy="162485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71121" y="2934604"/>
              <a:ext cx="14735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Zhiping Weng</a:t>
              </a:r>
            </a:p>
            <a:p>
              <a:pPr algn="ctr"/>
              <a:r>
                <a:rPr lang="en-US" dirty="0"/>
                <a:t>UMMS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51742" y="4251827"/>
            <a:ext cx="10327404" cy="2338320"/>
            <a:chOff x="630141" y="4252214"/>
            <a:chExt cx="10327404" cy="2338320"/>
          </a:xfrm>
        </p:grpSpPr>
        <p:grpSp>
          <p:nvGrpSpPr>
            <p:cNvPr id="27" name="Group 26"/>
            <p:cNvGrpSpPr/>
            <p:nvPr/>
          </p:nvGrpSpPr>
          <p:grpSpPr>
            <a:xfrm>
              <a:off x="4180413" y="4253603"/>
              <a:ext cx="1467995" cy="2336931"/>
              <a:chOff x="4301323" y="4253603"/>
              <a:chExt cx="1467995" cy="233693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/>
              <a:srcRect b="9650"/>
              <a:stretch/>
            </p:blipFill>
            <p:spPr>
              <a:xfrm>
                <a:off x="4433673" y="4253603"/>
                <a:ext cx="1203294" cy="162485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301323" y="5944203"/>
                <a:ext cx="14679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Manolis</a:t>
                </a:r>
                <a:r>
                  <a:rPr lang="en-US" dirty="0"/>
                  <a:t> </a:t>
                </a:r>
                <a:r>
                  <a:rPr lang="en-US" dirty="0" err="1"/>
                  <a:t>Kellis</a:t>
                </a:r>
                <a:endParaRPr lang="en-US" dirty="0"/>
              </a:p>
              <a:p>
                <a:pPr algn="ctr"/>
                <a:r>
                  <a:rPr lang="en-US" dirty="0"/>
                  <a:t>MIT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30141" y="4253603"/>
              <a:ext cx="1501358" cy="2336931"/>
              <a:chOff x="630141" y="4253603"/>
              <a:chExt cx="1501358" cy="233693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26590" r="34975" b="12181"/>
              <a:stretch/>
            </p:blipFill>
            <p:spPr>
              <a:xfrm>
                <a:off x="769495" y="4253603"/>
                <a:ext cx="1222651" cy="162485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30141" y="5944203"/>
                <a:ext cx="15013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Roderic</a:t>
                </a:r>
                <a:r>
                  <a:rPr lang="en-US" dirty="0"/>
                  <a:t> </a:t>
                </a:r>
                <a:r>
                  <a:rPr lang="en-US" dirty="0" err="1"/>
                  <a:t>Guigo</a:t>
                </a:r>
                <a:endParaRPr lang="en-US" dirty="0"/>
              </a:p>
              <a:p>
                <a:pPr algn="ctr"/>
                <a:r>
                  <a:rPr lang="en-US" dirty="0"/>
                  <a:t>CRG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8026050" y="4255838"/>
              <a:ext cx="1301533" cy="2334696"/>
              <a:chOff x="7989429" y="4255838"/>
              <a:chExt cx="1301533" cy="233469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13390" r="17572"/>
              <a:stretch/>
            </p:blipFill>
            <p:spPr>
              <a:xfrm>
                <a:off x="7989429" y="4255838"/>
                <a:ext cx="1301533" cy="1620384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069573" y="5944203"/>
                <a:ext cx="11412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Shirley Liu</a:t>
                </a:r>
              </a:p>
              <a:p>
                <a:pPr algn="ctr"/>
                <a:r>
                  <a:rPr lang="en-US" dirty="0"/>
                  <a:t>Harvard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9695452" y="4253603"/>
              <a:ext cx="1262093" cy="2336931"/>
              <a:chOff x="9695452" y="4253603"/>
              <a:chExt cx="1262093" cy="233693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/>
              <a:srcRect l="13685" r="8641"/>
              <a:stretch/>
            </p:blipFill>
            <p:spPr>
              <a:xfrm>
                <a:off x="9695452" y="4253603"/>
                <a:ext cx="1262093" cy="162485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785913" y="5944203"/>
                <a:ext cx="10811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Bill Noble</a:t>
                </a:r>
              </a:p>
              <a:p>
                <a:pPr algn="ctr"/>
                <a:r>
                  <a:rPr lang="en-US" dirty="0"/>
                  <a:t>UW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499366" y="4252214"/>
              <a:ext cx="1313180" cy="2338320"/>
              <a:chOff x="2532046" y="4252214"/>
              <a:chExt cx="1313180" cy="233832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/>
              <a:srcRect l="11590" r="8703"/>
              <a:stretch/>
            </p:blipFill>
            <p:spPr>
              <a:xfrm>
                <a:off x="2539971" y="4252214"/>
                <a:ext cx="1297330" cy="1627632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532046" y="5944203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Rafa</a:t>
                </a:r>
                <a:r>
                  <a:rPr lang="en-US" dirty="0"/>
                  <a:t> Irizarry</a:t>
                </a:r>
              </a:p>
              <a:p>
                <a:pPr algn="ctr"/>
                <a:r>
                  <a:rPr lang="en-US" dirty="0"/>
                  <a:t>Harvard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016275" y="4253603"/>
              <a:ext cx="1641908" cy="2336931"/>
              <a:chOff x="6123911" y="4253603"/>
              <a:chExt cx="1641908" cy="2336931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9"/>
              <a:srcRect b="6628"/>
              <a:stretch/>
            </p:blipFill>
            <p:spPr>
              <a:xfrm>
                <a:off x="6295641" y="4253603"/>
                <a:ext cx="1298448" cy="1624855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123911" y="5944203"/>
                <a:ext cx="16419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Anshul</a:t>
                </a:r>
                <a:r>
                  <a:rPr lang="en-US" dirty="0"/>
                  <a:t> </a:t>
                </a:r>
                <a:r>
                  <a:rPr lang="en-US" dirty="0" err="1"/>
                  <a:t>Kundaje</a:t>
                </a:r>
                <a:endParaRPr lang="en-US" dirty="0"/>
              </a:p>
              <a:p>
                <a:pPr algn="ctr"/>
                <a:r>
                  <a:rPr lang="en-US" dirty="0"/>
                  <a:t>Stanford</a:t>
                </a: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7534043" y="3169511"/>
            <a:ext cx="1105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Jill Moore</a:t>
            </a:r>
          </a:p>
          <a:p>
            <a:pPr algn="ctr"/>
            <a:r>
              <a:rPr lang="en-US" dirty="0"/>
              <a:t>UMMS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65321" y="2079438"/>
            <a:ext cx="461665" cy="46709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MPI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9431" y="4954630"/>
            <a:ext cx="461665" cy="4659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Co-I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73209" y="1868136"/>
            <a:ext cx="461665" cy="93871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Manager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0FBA5B-00DA-614E-8A9F-972E767AC4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185" t="5021" r="13617" b="5398"/>
          <a:stretch/>
        </p:blipFill>
        <p:spPr>
          <a:xfrm>
            <a:off x="7423817" y="1559903"/>
            <a:ext cx="1347237" cy="162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56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65"/>
          <a:stretch/>
        </p:blipFill>
        <p:spPr>
          <a:xfrm>
            <a:off x="2101852" y="1328077"/>
            <a:ext cx="8055536" cy="2135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5084" y="1752149"/>
            <a:ext cx="803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1kb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7433" y="1783159"/>
            <a:ext cx="1003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10kb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40509" y="1741566"/>
            <a:ext cx="120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100kb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53980" y="171257"/>
            <a:ext cx="9084039" cy="85527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Which TFs regulates your gene?</a:t>
            </a:r>
            <a:endParaRPr lang="en-US" sz="2800" dirty="0"/>
          </a:p>
        </p:txBody>
      </p:sp>
      <p:pic>
        <p:nvPicPr>
          <p:cNvPr id="2" name="Picture 1" descr="Screen Shot 2019-01-03 at 2.16.42 P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69"/>
          <a:stretch/>
        </p:blipFill>
        <p:spPr>
          <a:xfrm>
            <a:off x="7725835" y="3089843"/>
            <a:ext cx="2464996" cy="3408597"/>
          </a:xfrm>
          <a:prstGeom prst="rect">
            <a:avLst/>
          </a:prstGeom>
        </p:spPr>
      </p:pic>
      <p:pic>
        <p:nvPicPr>
          <p:cNvPr id="5" name="Picture 4" descr="Screen Shot 2019-01-03 at 2.19.25 PM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3"/>
          <a:stretch/>
        </p:blipFill>
        <p:spPr>
          <a:xfrm>
            <a:off x="2000247" y="3143304"/>
            <a:ext cx="2492568" cy="3408597"/>
          </a:xfrm>
          <a:prstGeom prst="rect">
            <a:avLst/>
          </a:prstGeom>
        </p:spPr>
      </p:pic>
      <p:pic>
        <p:nvPicPr>
          <p:cNvPr id="6" name="Picture 5" descr="Screen Shot 2019-01-03 at 2.23.18 PM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6"/>
          <a:stretch/>
        </p:blipFill>
        <p:spPr>
          <a:xfrm>
            <a:off x="4667330" y="3035562"/>
            <a:ext cx="2456785" cy="3538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82A590-3767-7E43-87E3-9F09FAD85690}"/>
              </a:ext>
            </a:extLst>
          </p:cNvPr>
          <p:cNvSpPr txBox="1"/>
          <p:nvPr/>
        </p:nvSpPr>
        <p:spPr>
          <a:xfrm>
            <a:off x="9349555" y="6492875"/>
            <a:ext cx="2842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/>
                <a:cs typeface="Arial"/>
              </a:rPr>
              <a:t>Rongbin</a:t>
            </a:r>
            <a:r>
              <a:rPr lang="en-US" sz="1200" dirty="0">
                <a:latin typeface="Arial"/>
                <a:cs typeface="Arial"/>
              </a:rPr>
              <a:t> Zheng, Cliff Meyer, Shirley Liu</a:t>
            </a:r>
          </a:p>
        </p:txBody>
      </p:sp>
    </p:spTree>
    <p:extLst>
      <p:ext uri="{BB962C8B-B14F-4D97-AF65-F5344CB8AC3E}">
        <p14:creationId xmlns:p14="http://schemas.microsoft.com/office/powerpoint/2010/main" val="49799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5552" r="74244" b="54203"/>
          <a:stretch/>
        </p:blipFill>
        <p:spPr>
          <a:xfrm>
            <a:off x="1550747" y="1024916"/>
            <a:ext cx="6541662" cy="5986747"/>
          </a:xfrm>
          <a:prstGeom prst="rect">
            <a:avLst/>
          </a:prstGeom>
        </p:spPr>
      </p:pic>
      <p:pic>
        <p:nvPicPr>
          <p:cNvPr id="3" name="Picture 2" descr="Screen Shot 2018-05-14 at 3.56.36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764" y="3034618"/>
            <a:ext cx="2630914" cy="2104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1363" y="2511397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STRING database: </a:t>
            </a:r>
          </a:p>
          <a:p>
            <a:r>
              <a:rPr lang="en-US" sz="1400" dirty="0">
                <a:latin typeface="Arial"/>
                <a:cs typeface="Arial"/>
              </a:rPr>
              <a:t>Experimental evidence </a:t>
            </a:r>
          </a:p>
        </p:txBody>
      </p:sp>
      <p:sp>
        <p:nvSpPr>
          <p:cNvPr id="5" name="Left Arrow 4"/>
          <p:cNvSpPr/>
          <p:nvPr/>
        </p:nvSpPr>
        <p:spPr>
          <a:xfrm>
            <a:off x="3133609" y="3148867"/>
            <a:ext cx="203200" cy="21336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4377344" y="2316653"/>
            <a:ext cx="203200" cy="21336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989616" y="3385219"/>
            <a:ext cx="203200" cy="21336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9744" y="240086"/>
            <a:ext cx="1153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Co-regulatory TFs identified using </a:t>
            </a:r>
            <a:r>
              <a:rPr lang="en-US" sz="2800" b="1" dirty="0" err="1">
                <a:latin typeface="Arial"/>
                <a:cs typeface="Arial"/>
              </a:rPr>
              <a:t>Cistrome</a:t>
            </a:r>
            <a:r>
              <a:rPr lang="en-US" sz="2800" b="1" dirty="0">
                <a:latin typeface="Arial"/>
                <a:cs typeface="Arial"/>
              </a:rPr>
              <a:t> DB </a:t>
            </a:r>
            <a:r>
              <a:rPr lang="en-US" sz="2800" b="1" dirty="0" err="1">
                <a:latin typeface="Arial"/>
                <a:cs typeface="Arial"/>
              </a:rPr>
              <a:t>ChIP-seq</a:t>
            </a:r>
            <a:r>
              <a:rPr lang="en-US" sz="2800" b="1" dirty="0">
                <a:latin typeface="Arial"/>
                <a:cs typeface="Arial"/>
              </a:rPr>
              <a:t> data</a:t>
            </a:r>
            <a:endParaRPr lang="en-US" sz="28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932A2E1-7399-994A-A5AD-6FFB2D7EF06F}"/>
              </a:ext>
            </a:extLst>
          </p:cNvPr>
          <p:cNvSpPr txBox="1"/>
          <p:nvPr/>
        </p:nvSpPr>
        <p:spPr>
          <a:xfrm>
            <a:off x="9349555" y="6492875"/>
            <a:ext cx="2842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/>
                <a:cs typeface="Arial"/>
              </a:rPr>
              <a:t>Rongbin</a:t>
            </a:r>
            <a:r>
              <a:rPr lang="en-US" sz="1200" dirty="0">
                <a:latin typeface="Arial"/>
                <a:cs typeface="Arial"/>
              </a:rPr>
              <a:t> Zheng, Cliff Meyer, Shirley Liu</a:t>
            </a:r>
          </a:p>
        </p:txBody>
      </p:sp>
    </p:spTree>
    <p:extLst>
      <p:ext uri="{BB962C8B-B14F-4D97-AF65-F5344CB8AC3E}">
        <p14:creationId xmlns:p14="http://schemas.microsoft.com/office/powerpoint/2010/main" val="160930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63" y="346885"/>
            <a:ext cx="11684833" cy="4979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latin typeface="Arial"/>
                <a:cs typeface="Arial"/>
              </a:rPr>
              <a:t>Which </a:t>
            </a:r>
            <a:r>
              <a:rPr lang="en-US" sz="3100" b="1" dirty="0" err="1">
                <a:latin typeface="Arial"/>
                <a:cs typeface="Arial"/>
              </a:rPr>
              <a:t>Cistrome</a:t>
            </a:r>
            <a:r>
              <a:rPr lang="en-US" sz="3100" b="1" dirty="0">
                <a:latin typeface="Arial"/>
                <a:cs typeface="Arial"/>
              </a:rPr>
              <a:t> DB </a:t>
            </a:r>
            <a:r>
              <a:rPr lang="en-US" sz="3100" b="1" dirty="0" err="1">
                <a:latin typeface="Arial"/>
                <a:cs typeface="Arial"/>
              </a:rPr>
              <a:t>cistromes</a:t>
            </a:r>
            <a:r>
              <a:rPr lang="en-US" sz="3100" b="1" dirty="0">
                <a:latin typeface="Arial"/>
                <a:cs typeface="Arial"/>
              </a:rPr>
              <a:t> are similar to your </a:t>
            </a:r>
            <a:r>
              <a:rPr lang="en-US" sz="3100" b="1" dirty="0" err="1">
                <a:latin typeface="Arial"/>
                <a:cs typeface="Arial"/>
              </a:rPr>
              <a:t>cistrome</a:t>
            </a:r>
            <a:r>
              <a:rPr lang="en-US" sz="3100" b="1" dirty="0">
                <a:latin typeface="Arial"/>
                <a:cs typeface="Arial"/>
              </a:rPr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452" r="54506" b="-3960"/>
          <a:stretch/>
        </p:blipFill>
        <p:spPr>
          <a:xfrm>
            <a:off x="1677578" y="2381251"/>
            <a:ext cx="3984506" cy="3354915"/>
          </a:xfrm>
        </p:spPr>
      </p:pic>
      <p:pic>
        <p:nvPicPr>
          <p:cNvPr id="6" name="Picture 5" descr="Figure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1" t="45957"/>
          <a:stretch/>
        </p:blipFill>
        <p:spPr>
          <a:xfrm>
            <a:off x="5884334" y="2370668"/>
            <a:ext cx="4699001" cy="3486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79F93B-AB8D-FE46-8593-88DDC83DA8D7}"/>
              </a:ext>
            </a:extLst>
          </p:cNvPr>
          <p:cNvSpPr txBox="1"/>
          <p:nvPr/>
        </p:nvSpPr>
        <p:spPr>
          <a:xfrm>
            <a:off x="9349555" y="6492875"/>
            <a:ext cx="2842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/>
                <a:cs typeface="Arial"/>
              </a:rPr>
              <a:t>Rongbin</a:t>
            </a:r>
            <a:r>
              <a:rPr lang="en-US" sz="1200" dirty="0">
                <a:latin typeface="Arial"/>
                <a:cs typeface="Arial"/>
              </a:rPr>
              <a:t> Zheng, Cliff Meyer, Shirley Liu</a:t>
            </a:r>
          </a:p>
        </p:txBody>
      </p:sp>
    </p:spTree>
    <p:extLst>
      <p:ext uri="{BB962C8B-B14F-4D97-AF65-F5344CB8AC3E}">
        <p14:creationId xmlns:p14="http://schemas.microsoft.com/office/powerpoint/2010/main" val="146354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0"/>
          <p:cNvSpPr txBox="1">
            <a:spLocks noGrp="1"/>
          </p:cNvSpPr>
          <p:nvPr>
            <p:ph type="title"/>
          </p:nvPr>
        </p:nvSpPr>
        <p:spPr>
          <a:xfrm>
            <a:off x="838200" y="161925"/>
            <a:ext cx="1051560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EN-TEx effort &amp; the DAC</a:t>
            </a:r>
            <a:endParaRPr/>
          </a:p>
        </p:txBody>
      </p:sp>
      <p:sp>
        <p:nvSpPr>
          <p:cNvPr id="257" name="Google Shape;257;p50"/>
          <p:cNvSpPr txBox="1">
            <a:spLocks noGrp="1"/>
          </p:cNvSpPr>
          <p:nvPr>
            <p:ph type="body" idx="1"/>
          </p:nvPr>
        </p:nvSpPr>
        <p:spPr>
          <a:xfrm>
            <a:off x="838200" y="1385933"/>
            <a:ext cx="7881200" cy="46944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1067"/>
              </a:spcBef>
              <a:buClr>
                <a:schemeClr val="dk1"/>
              </a:buClr>
              <a:buSzPts val="800"/>
              <a:buNone/>
            </a:pPr>
            <a:r>
              <a:rPr lang="en"/>
              <a:t>Involves Gerstein, Guigo &amp; Noble labs </a:t>
            </a:r>
            <a:endParaRPr/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800"/>
              <a:buNone/>
            </a:pPr>
            <a:r>
              <a:rPr lang="en"/>
              <a:t>Cataloguing genomic elements in personal genomes with matched ENCODE datasets &amp; the full breadth of assays on many tissues</a:t>
            </a:r>
            <a:endParaRPr/>
          </a:p>
          <a:p>
            <a:pPr marL="457189" indent="-330192">
              <a:spcBef>
                <a:spcPts val="1467"/>
              </a:spcBef>
              <a:buSzPts val="1300"/>
              <a:buAutoNum type="arabicPeriod"/>
            </a:pPr>
            <a:r>
              <a:rPr lang="en" sz="2933"/>
              <a:t>Collect </a:t>
            </a:r>
            <a:r>
              <a:rPr lang="en" sz="2933">
                <a:solidFill>
                  <a:srgbClr val="FF0000"/>
                </a:solidFill>
              </a:rPr>
              <a:t>matched WGS &amp; functional genomic</a:t>
            </a:r>
            <a:r>
              <a:rPr lang="en" sz="2933"/>
              <a:t> data across ~20 tissues for 4 individuals.</a:t>
            </a:r>
            <a:endParaRPr sz="2933"/>
          </a:p>
          <a:p>
            <a:pPr marL="457189" indent="-330192">
              <a:spcBef>
                <a:spcPts val="0"/>
              </a:spcBef>
              <a:buSzPts val="1300"/>
              <a:buAutoNum type="arabicPeriod"/>
            </a:pPr>
            <a:r>
              <a:rPr lang="en" sz="2933">
                <a:solidFill>
                  <a:srgbClr val="FF0000"/>
                </a:solidFill>
              </a:rPr>
              <a:t>Catalogue &amp; compare</a:t>
            </a:r>
            <a:r>
              <a:rPr lang="en" sz="2933"/>
              <a:t> genomic elements between individuals and tissues.</a:t>
            </a:r>
            <a:endParaRPr sz="2933"/>
          </a:p>
          <a:p>
            <a:pPr marL="457189" indent="-330192">
              <a:spcBef>
                <a:spcPts val="0"/>
              </a:spcBef>
              <a:buSzPts val="1300"/>
              <a:buAutoNum type="arabicPeriod"/>
            </a:pPr>
            <a:r>
              <a:rPr lang="en" sz="2933"/>
              <a:t>Study utility of </a:t>
            </a:r>
            <a:br>
              <a:rPr lang="en" sz="2933"/>
            </a:br>
            <a:r>
              <a:rPr lang="en" sz="2933">
                <a:solidFill>
                  <a:srgbClr val="FF0000"/>
                </a:solidFill>
              </a:rPr>
              <a:t>phased personal diploid genomes </a:t>
            </a:r>
            <a:endParaRPr/>
          </a:p>
        </p:txBody>
      </p:sp>
      <p:pic>
        <p:nvPicPr>
          <p:cNvPr id="258" name="Google Shape;2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0901" y="1525600"/>
            <a:ext cx="22733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651" y="4503625"/>
            <a:ext cx="29591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371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5867" dirty="0"/>
              <a:t>Chromatin &amp; </a:t>
            </a:r>
            <a:r>
              <a:rPr lang="en" sz="5867" dirty="0" err="1"/>
              <a:t>ChIP</a:t>
            </a:r>
            <a:r>
              <a:rPr lang="en" sz="5867" dirty="0"/>
              <a:t> analysis</a:t>
            </a:r>
            <a:endParaRPr sz="5867" dirty="0"/>
          </a:p>
        </p:txBody>
      </p:sp>
      <p:sp>
        <p:nvSpPr>
          <p:cNvPr id="265" name="Google Shape;265;p5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667"/>
              <a:t>The DAC has continued to develop methods for the large-scale analysis of ENCODE ChIP-seq data, many applied to EN-TEx </a:t>
            </a: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4193558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2"/>
          <p:cNvSpPr txBox="1">
            <a:spLocks noGrp="1"/>
          </p:cNvSpPr>
          <p:nvPr>
            <p:ph type="title"/>
          </p:nvPr>
        </p:nvSpPr>
        <p:spPr>
          <a:xfrm>
            <a:off x="415600" y="936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Avocado method for Imputation of Chromatin Data </a:t>
            </a:r>
            <a:endParaRPr/>
          </a:p>
        </p:txBody>
      </p:sp>
      <p:pic>
        <p:nvPicPr>
          <p:cNvPr id="271" name="Google Shape;271;p52"/>
          <p:cNvPicPr preferRelativeResize="0"/>
          <p:nvPr/>
        </p:nvPicPr>
        <p:blipFill rotWithShape="1">
          <a:blip r:embed="rId3">
            <a:alphaModFix/>
          </a:blip>
          <a:srcRect r="50196" b="1361"/>
          <a:stretch/>
        </p:blipFill>
        <p:spPr>
          <a:xfrm>
            <a:off x="61867" y="973167"/>
            <a:ext cx="6009967" cy="562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2"/>
          <p:cNvPicPr preferRelativeResize="0"/>
          <p:nvPr/>
        </p:nvPicPr>
        <p:blipFill rotWithShape="1">
          <a:blip r:embed="rId3">
            <a:alphaModFix/>
          </a:blip>
          <a:srcRect l="51197" t="-1522" r="-1001" b="8142"/>
          <a:stretch/>
        </p:blipFill>
        <p:spPr>
          <a:xfrm>
            <a:off x="6249701" y="934468"/>
            <a:ext cx="6009967" cy="53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5;p53"/>
          <p:cNvSpPr txBox="1"/>
          <p:nvPr/>
        </p:nvSpPr>
        <p:spPr>
          <a:xfrm>
            <a:off x="9581600" y="6510000"/>
            <a:ext cx="26104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467" dirty="0"/>
              <a:t>Jacob Schreiber, Bill Noble</a:t>
            </a:r>
            <a:endParaRPr sz="1467" dirty="0"/>
          </a:p>
        </p:txBody>
      </p:sp>
    </p:spTree>
    <p:extLst>
      <p:ext uri="{BB962C8B-B14F-4D97-AF65-F5344CB8AC3E}">
        <p14:creationId xmlns:p14="http://schemas.microsoft.com/office/powerpoint/2010/main" val="2416674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3" descr="https://lh3.googleusercontent.com/3G-gb9QetPYfqpNQMd9r1a9cAtlNDuvEhiKg8mR-vEdh4e0d2acnx13t8MptKBePT-qBJ1m36AZbBhZOm5CbbupdDeDcLAdDycC8Iqw5OlitEomS6uHxlFXhdjjYGCWieJIat9k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921" y="1912725"/>
            <a:ext cx="10344673" cy="449263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53"/>
          <p:cNvSpPr txBox="1"/>
          <p:nvPr/>
        </p:nvSpPr>
        <p:spPr>
          <a:xfrm>
            <a:off x="2239907" y="1081727"/>
            <a:ext cx="78868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910 sample imputations from Avocado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(Deep learning model)</a:t>
            </a:r>
            <a:endParaRPr sz="1467"/>
          </a:p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Histone modifications + CTCF + RNApol II</a:t>
            </a:r>
            <a:endParaRPr sz="1467"/>
          </a:p>
        </p:txBody>
      </p:sp>
      <p:sp>
        <p:nvSpPr>
          <p:cNvPr id="279" name="Google Shape;279;p53"/>
          <p:cNvSpPr txBox="1"/>
          <p:nvPr/>
        </p:nvSpPr>
        <p:spPr>
          <a:xfrm rot="-5400000">
            <a:off x="-652000" y="3778133"/>
            <a:ext cx="2956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vs Imputed signal</a:t>
            </a:r>
            <a:endParaRPr sz="1467"/>
          </a:p>
        </p:txBody>
      </p:sp>
      <p:sp>
        <p:nvSpPr>
          <p:cNvPr id="280" name="Google Shape;280;p53"/>
          <p:cNvSpPr txBox="1"/>
          <p:nvPr/>
        </p:nvSpPr>
        <p:spPr>
          <a:xfrm>
            <a:off x="254000" y="152400"/>
            <a:ext cx="10344800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3200" dirty="0">
                <a:latin typeface="Calibri"/>
                <a:ea typeface="Calibri"/>
                <a:cs typeface="Calibri"/>
                <a:sym typeface="Calibri"/>
              </a:rPr>
              <a:t>Application of Avocado to the </a:t>
            </a:r>
            <a:r>
              <a:rPr lang="en" sz="3200" dirty="0" err="1">
                <a:latin typeface="Calibri"/>
                <a:ea typeface="Calibri"/>
                <a:cs typeface="Calibri"/>
                <a:sym typeface="Calibri"/>
              </a:rPr>
              <a:t>ENTEx</a:t>
            </a:r>
            <a:r>
              <a:rPr lang="en" sz="3200" dirty="0">
                <a:latin typeface="Calibri"/>
                <a:ea typeface="Calibri"/>
                <a:cs typeface="Calibri"/>
                <a:sym typeface="Calibri"/>
              </a:rPr>
              <a:t> Dataset</a:t>
            </a:r>
            <a:endParaRPr sz="1467" dirty="0"/>
          </a:p>
        </p:txBody>
      </p:sp>
      <p:sp>
        <p:nvSpPr>
          <p:cNvPr id="281" name="Google Shape;281;p53"/>
          <p:cNvSpPr/>
          <p:nvPr/>
        </p:nvSpPr>
        <p:spPr>
          <a:xfrm>
            <a:off x="1053867" y="1885200"/>
            <a:ext cx="10364800" cy="289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" name="Google Shape;282;p53"/>
          <p:cNvSpPr/>
          <p:nvPr/>
        </p:nvSpPr>
        <p:spPr>
          <a:xfrm>
            <a:off x="1053867" y="4776000"/>
            <a:ext cx="10364800" cy="162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" name="Google Shape;283;p53"/>
          <p:cNvSpPr txBox="1"/>
          <p:nvPr/>
        </p:nvSpPr>
        <p:spPr>
          <a:xfrm rot="5400000">
            <a:off x="10843167" y="3084100"/>
            <a:ext cx="1247200" cy="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rgbClr val="999999"/>
                </a:solidFill>
              </a:rPr>
              <a:t>Training</a:t>
            </a:r>
            <a:endParaRPr sz="1600" dirty="0">
              <a:solidFill>
                <a:srgbClr val="999999"/>
              </a:solidFill>
            </a:endParaRPr>
          </a:p>
        </p:txBody>
      </p:sp>
      <p:sp>
        <p:nvSpPr>
          <p:cNvPr id="284" name="Google Shape;284;p53"/>
          <p:cNvSpPr txBox="1"/>
          <p:nvPr/>
        </p:nvSpPr>
        <p:spPr>
          <a:xfrm rot="5400000">
            <a:off x="10779167" y="5265800"/>
            <a:ext cx="1375200" cy="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999999"/>
                </a:solidFill>
              </a:rPr>
              <a:t>Imputation</a:t>
            </a:r>
            <a:endParaRPr sz="1600">
              <a:solidFill>
                <a:srgbClr val="999999"/>
              </a:solidFill>
            </a:endParaRPr>
          </a:p>
        </p:txBody>
      </p:sp>
      <p:sp>
        <p:nvSpPr>
          <p:cNvPr id="285" name="Google Shape;285;p53"/>
          <p:cNvSpPr txBox="1"/>
          <p:nvPr/>
        </p:nvSpPr>
        <p:spPr>
          <a:xfrm>
            <a:off x="9581600" y="6510000"/>
            <a:ext cx="26104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467" dirty="0"/>
              <a:t>Jacob Schreiber, Bill Noble</a:t>
            </a:r>
            <a:endParaRPr sz="1467" dirty="0"/>
          </a:p>
        </p:txBody>
      </p:sp>
    </p:spTree>
    <p:extLst>
      <p:ext uri="{BB962C8B-B14F-4D97-AF65-F5344CB8AC3E}">
        <p14:creationId xmlns:p14="http://schemas.microsoft.com/office/powerpoint/2010/main" val="2641750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54"/>
          <p:cNvPicPr preferRelativeResize="0"/>
          <p:nvPr/>
        </p:nvPicPr>
        <p:blipFill rotWithShape="1">
          <a:blip r:embed="rId3">
            <a:alphaModFix/>
          </a:blip>
          <a:srcRect t="7791"/>
          <a:stretch/>
        </p:blipFill>
        <p:spPr>
          <a:xfrm>
            <a:off x="1037234" y="347567"/>
            <a:ext cx="10320737" cy="594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1" name="Google Shape;291;p54"/>
          <p:cNvSpPr txBox="1"/>
          <p:nvPr/>
        </p:nvSpPr>
        <p:spPr>
          <a:xfrm>
            <a:off x="6367" y="6373200"/>
            <a:ext cx="2950000" cy="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chemeClr val="dk2"/>
                </a:solidFill>
              </a:rPr>
              <a:t>[Noble]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292" name="Google Shape;29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5;p53"/>
          <p:cNvSpPr txBox="1"/>
          <p:nvPr/>
        </p:nvSpPr>
        <p:spPr>
          <a:xfrm>
            <a:off x="9581600" y="6510000"/>
            <a:ext cx="26104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467" dirty="0"/>
              <a:t>Jacob Schreiber, Bill Noble</a:t>
            </a:r>
            <a:endParaRPr sz="1467" dirty="0"/>
          </a:p>
        </p:txBody>
      </p:sp>
    </p:spTree>
    <p:extLst>
      <p:ext uri="{BB962C8B-B14F-4D97-AF65-F5344CB8AC3E}">
        <p14:creationId xmlns:p14="http://schemas.microsoft.com/office/powerpoint/2010/main" val="282060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98" name="Google Shape;298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1067"/>
              </a:spcBef>
              <a:buNone/>
            </a:pPr>
            <a:endParaRPr/>
          </a:p>
        </p:txBody>
      </p:sp>
      <p:pic>
        <p:nvPicPr>
          <p:cNvPr id="299" name="Google Shape;29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00" y="319934"/>
            <a:ext cx="11054400" cy="62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5;p53"/>
          <p:cNvSpPr txBox="1"/>
          <p:nvPr/>
        </p:nvSpPr>
        <p:spPr>
          <a:xfrm>
            <a:off x="9581600" y="6510000"/>
            <a:ext cx="26104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467" dirty="0"/>
              <a:t>Jacob Schreiber, Bill Noble</a:t>
            </a:r>
            <a:endParaRPr sz="1467" dirty="0"/>
          </a:p>
        </p:txBody>
      </p:sp>
    </p:spTree>
    <p:extLst>
      <p:ext uri="{BB962C8B-B14F-4D97-AF65-F5344CB8AC3E}">
        <p14:creationId xmlns:p14="http://schemas.microsoft.com/office/powerpoint/2010/main" val="1673322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6"/>
          <p:cNvSpPr txBox="1">
            <a:spLocks noGrp="1"/>
          </p:cNvSpPr>
          <p:nvPr>
            <p:ph type="title"/>
          </p:nvPr>
        </p:nvSpPr>
        <p:spPr>
          <a:xfrm>
            <a:off x="3175741" y="1095871"/>
            <a:ext cx="58404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n" sz="3200"/>
              <a:t>Decompose the variance</a:t>
            </a:r>
            <a:endParaRPr sz="3200"/>
          </a:p>
        </p:txBody>
      </p:sp>
      <p:sp>
        <p:nvSpPr>
          <p:cNvPr id="305" name="Google Shape;305;p56"/>
          <p:cNvSpPr txBox="1">
            <a:spLocks noGrp="1"/>
          </p:cNvSpPr>
          <p:nvPr>
            <p:ph type="body" idx="1"/>
          </p:nvPr>
        </p:nvSpPr>
        <p:spPr>
          <a:xfrm>
            <a:off x="295500" y="6144767"/>
            <a:ext cx="10782400" cy="9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457189" indent="-338658">
              <a:lnSpc>
                <a:spcPct val="70000"/>
              </a:lnSpc>
              <a:spcBef>
                <a:spcPts val="1067"/>
              </a:spcBef>
              <a:buClr>
                <a:schemeClr val="dk1"/>
              </a:buClr>
              <a:buSzPts val="1400"/>
            </a:pPr>
            <a:r>
              <a:rPr lang="en" sz="2000"/>
              <a:t>For example in EN-TEx, Observed variance = Individual variance + tissue-specific variance + …</a:t>
            </a:r>
            <a:endParaRPr sz="1467"/>
          </a:p>
        </p:txBody>
      </p:sp>
      <p:sp>
        <p:nvSpPr>
          <p:cNvPr id="306" name="Google Shape;306;p56"/>
          <p:cNvSpPr/>
          <p:nvPr/>
        </p:nvSpPr>
        <p:spPr>
          <a:xfrm>
            <a:off x="2889669" y="1813992"/>
            <a:ext cx="6412800" cy="1100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6"/>
          <p:cNvSpPr txBox="1"/>
          <p:nvPr/>
        </p:nvSpPr>
        <p:spPr>
          <a:xfrm>
            <a:off x="3206328" y="2212308"/>
            <a:ext cx="1122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4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PCA/tSNE</a:t>
            </a:r>
            <a:endParaRPr sz="14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6"/>
          <p:cNvSpPr txBox="1"/>
          <p:nvPr/>
        </p:nvSpPr>
        <p:spPr>
          <a:xfrm>
            <a:off x="5073867" y="2214267"/>
            <a:ext cx="777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4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cPCA</a:t>
            </a:r>
            <a:endParaRPr sz="14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6"/>
          <p:cNvSpPr txBox="1"/>
          <p:nvPr/>
        </p:nvSpPr>
        <p:spPr>
          <a:xfrm>
            <a:off x="8458099" y="2218233"/>
            <a:ext cx="667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4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LDA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6"/>
          <p:cNvSpPr txBox="1"/>
          <p:nvPr/>
        </p:nvSpPr>
        <p:spPr>
          <a:xfrm>
            <a:off x="2359300" y="3024937"/>
            <a:ext cx="2401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en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Unsupervised; </a:t>
            </a:r>
            <a:br>
              <a:rPr lang="en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assumption on the structure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6"/>
          <p:cNvSpPr txBox="1"/>
          <p:nvPr/>
        </p:nvSpPr>
        <p:spPr>
          <a:xfrm>
            <a:off x="8182208" y="3024937"/>
            <a:ext cx="2569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en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supervised;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000"/>
            </a:pPr>
            <a:r>
              <a:rPr lang="en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assumption on the structure 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6"/>
          <p:cNvSpPr/>
          <p:nvPr/>
        </p:nvSpPr>
        <p:spPr>
          <a:xfrm>
            <a:off x="6806065" y="2216767"/>
            <a:ext cx="667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4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RCA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6271" y="3735968"/>
            <a:ext cx="3192835" cy="2205773"/>
          </a:xfrm>
          <a:prstGeom prst="rect">
            <a:avLst/>
          </a:prstGeom>
          <a:solidFill>
            <a:schemeClr val="lt1"/>
          </a:solidFill>
          <a:ln w="9525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14" name="Google Shape;314;p56"/>
          <p:cNvPicPr preferRelativeResize="0"/>
          <p:nvPr/>
        </p:nvPicPr>
        <p:blipFill rotWithShape="1">
          <a:blip r:embed="rId4">
            <a:alphaModFix/>
          </a:blip>
          <a:srcRect l="50243" t="17297"/>
          <a:stretch/>
        </p:blipFill>
        <p:spPr>
          <a:xfrm rot="5400000">
            <a:off x="496036" y="3541776"/>
            <a:ext cx="2193105" cy="2594161"/>
          </a:xfrm>
          <a:prstGeom prst="rect">
            <a:avLst/>
          </a:prstGeom>
          <a:solidFill>
            <a:srgbClr val="ECECEC"/>
          </a:solidFill>
          <a:ln w="9525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15" name="Google Shape;315;p56"/>
          <p:cNvPicPr preferRelativeResize="0"/>
          <p:nvPr/>
        </p:nvPicPr>
        <p:blipFill rotWithShape="1">
          <a:blip r:embed="rId5">
            <a:alphaModFix/>
          </a:blip>
          <a:srcRect r="5026"/>
          <a:stretch/>
        </p:blipFill>
        <p:spPr>
          <a:xfrm>
            <a:off x="3266702" y="3742303"/>
            <a:ext cx="3327409" cy="219310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6" name="Google Shape;316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9890" y="3742980"/>
            <a:ext cx="1579349" cy="219174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7" name="Google Shape;317;p56"/>
          <p:cNvSpPr txBox="1"/>
          <p:nvPr/>
        </p:nvSpPr>
        <p:spPr>
          <a:xfrm rot="-5400000">
            <a:off x="-202033" y="4605203"/>
            <a:ext cx="773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4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tSNE</a:t>
            </a:r>
            <a:endParaRPr sz="14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6"/>
          <p:cNvSpPr txBox="1"/>
          <p:nvPr/>
        </p:nvSpPr>
        <p:spPr>
          <a:xfrm rot="-5400000">
            <a:off x="2766367" y="4587432"/>
            <a:ext cx="799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4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cPCA</a:t>
            </a:r>
            <a:endParaRPr sz="14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6"/>
          <p:cNvSpPr/>
          <p:nvPr/>
        </p:nvSpPr>
        <p:spPr>
          <a:xfrm rot="-5400000">
            <a:off x="6561333" y="4639333"/>
            <a:ext cx="6040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4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RCA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6"/>
          <p:cNvSpPr txBox="1"/>
          <p:nvPr/>
        </p:nvSpPr>
        <p:spPr>
          <a:xfrm rot="-5400000">
            <a:off x="8516367" y="4616068"/>
            <a:ext cx="63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4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LDA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6"/>
          <p:cNvSpPr txBox="1"/>
          <p:nvPr/>
        </p:nvSpPr>
        <p:spPr>
          <a:xfrm>
            <a:off x="214667" y="183767"/>
            <a:ext cx="11762800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2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Dimensionality reduction &amp; consistent visualization </a:t>
            </a:r>
            <a:br>
              <a:rPr lang="en" sz="2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of transcriptome &amp; epigenetic data across cell types</a:t>
            </a:r>
            <a:endParaRPr sz="10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6"/>
          <p:cNvSpPr txBox="1"/>
          <p:nvPr/>
        </p:nvSpPr>
        <p:spPr>
          <a:xfrm>
            <a:off x="181784" y="2041973"/>
            <a:ext cx="2821600" cy="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067"/>
              <a:t>PCA: Principal Component Analysis</a:t>
            </a:r>
            <a:endParaRPr sz="1067"/>
          </a:p>
          <a:p>
            <a:pPr>
              <a:buClr>
                <a:srgbClr val="000000"/>
              </a:buClr>
              <a:buSzPts val="1100"/>
            </a:pPr>
            <a:r>
              <a:rPr lang="en" sz="1067"/>
              <a:t>cPCA: Contrastive PCA</a:t>
            </a:r>
            <a:endParaRPr sz="1067"/>
          </a:p>
          <a:p>
            <a:pPr>
              <a:buClr>
                <a:srgbClr val="000000"/>
              </a:buClr>
              <a:buSzPts val="1100"/>
            </a:pPr>
            <a:r>
              <a:rPr lang="en" sz="1067"/>
              <a:t>RCA: Reference Component Analysis</a:t>
            </a:r>
            <a:endParaRPr sz="1067"/>
          </a:p>
          <a:p>
            <a:pPr>
              <a:buClr>
                <a:srgbClr val="000000"/>
              </a:buClr>
              <a:buSzPts val="1100"/>
            </a:pPr>
            <a:r>
              <a:rPr lang="en" sz="1067"/>
              <a:t>LDA: Linear Discriminant Analysis</a:t>
            </a:r>
            <a:endParaRPr sz="10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6"/>
          <p:cNvSpPr txBox="1"/>
          <p:nvPr/>
        </p:nvSpPr>
        <p:spPr>
          <a:xfrm>
            <a:off x="9575867" y="327700"/>
            <a:ext cx="2401600" cy="1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/>
              <a:t>Traditional PCA is fully unsupervised and operates on an individual sample. Can we make the models aware of the structure?</a:t>
            </a:r>
            <a:br>
              <a:rPr lang="en" sz="2000"/>
            </a:b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2341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BA2E63-4651-E147-9C3E-C1A696C4EB94}"/>
              </a:ext>
            </a:extLst>
          </p:cNvPr>
          <p:cNvSpPr txBox="1"/>
          <p:nvPr/>
        </p:nvSpPr>
        <p:spPr>
          <a:xfrm>
            <a:off x="0" y="28135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Registry of </a:t>
            </a:r>
            <a:r>
              <a:rPr lang="en-US" sz="3200" b="1" u="sng" dirty="0">
                <a:latin typeface="+mj-lt"/>
              </a:rPr>
              <a:t>c</a:t>
            </a:r>
            <a:r>
              <a:rPr lang="en-US" sz="3200" b="1" dirty="0">
                <a:latin typeface="+mj-lt"/>
              </a:rPr>
              <a:t>andidate </a:t>
            </a:r>
            <a:r>
              <a:rPr lang="en-US" sz="3200" b="1" u="sng" dirty="0">
                <a:latin typeface="+mj-lt"/>
              </a:rPr>
              <a:t>c</a:t>
            </a:r>
            <a:r>
              <a:rPr lang="en-US" sz="3200" b="1" dirty="0">
                <a:latin typeface="+mj-lt"/>
              </a:rPr>
              <a:t>is-</a:t>
            </a:r>
            <a:r>
              <a:rPr lang="en-US" sz="3200" b="1" u="sng" dirty="0">
                <a:latin typeface="+mj-lt"/>
              </a:rPr>
              <a:t>R</a:t>
            </a:r>
            <a:r>
              <a:rPr lang="en-US" sz="3200" b="1" dirty="0">
                <a:latin typeface="+mj-lt"/>
              </a:rPr>
              <a:t>egulatory </a:t>
            </a:r>
            <a:r>
              <a:rPr lang="en-US" sz="3200" b="1" u="sng" dirty="0">
                <a:latin typeface="+mj-lt"/>
              </a:rPr>
              <a:t>E</a:t>
            </a:r>
            <a:r>
              <a:rPr lang="en-US" sz="3200" b="1" dirty="0">
                <a:latin typeface="+mj-lt"/>
              </a:rPr>
              <a:t>lements (</a:t>
            </a:r>
            <a:r>
              <a:rPr lang="en-US" sz="3200" b="1" dirty="0" err="1">
                <a:latin typeface="+mj-lt"/>
              </a:rPr>
              <a:t>ccREs</a:t>
            </a:r>
            <a:r>
              <a:rPr lang="en-US" sz="3200" b="1" dirty="0"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A1B58E-7D57-1049-AB35-589C86E57BB9}"/>
              </a:ext>
            </a:extLst>
          </p:cNvPr>
          <p:cNvSpPr txBox="1"/>
          <p:nvPr/>
        </p:nvSpPr>
        <p:spPr>
          <a:xfrm>
            <a:off x="379828" y="1199038"/>
            <a:ext cx="112349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Collection of putative regulatory regions defined using DNase-</a:t>
            </a:r>
            <a:r>
              <a:rPr lang="en-US" sz="2400" dirty="0" err="1">
                <a:latin typeface="+mj-lt"/>
              </a:rPr>
              <a:t>seq</a:t>
            </a:r>
            <a:r>
              <a:rPr lang="en-US" sz="2400" dirty="0">
                <a:latin typeface="+mj-lt"/>
              </a:rPr>
              <a:t> and H3K4me3, H3K27ac, and CTCF ChIP-seq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V0 – Currently available at portal and SCREEN: 1.31 M </a:t>
            </a:r>
            <a:r>
              <a:rPr lang="en-US" sz="2400" dirty="0" err="1">
                <a:latin typeface="+mj-lt"/>
              </a:rPr>
              <a:t>ccREs</a:t>
            </a:r>
            <a:r>
              <a:rPr lang="en-US" sz="2400" dirty="0">
                <a:latin typeface="+mj-lt"/>
              </a:rPr>
              <a:t> in human (hg19) and 432 k in mouse (mm10)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V1 – soon to be released, featured in Encyclopedia manuscript: 1.46 M </a:t>
            </a:r>
            <a:r>
              <a:rPr lang="en-US" sz="2400" dirty="0" err="1">
                <a:latin typeface="+mj-lt"/>
              </a:rPr>
              <a:t>ccREs</a:t>
            </a:r>
            <a:r>
              <a:rPr lang="en-US" sz="2400" dirty="0">
                <a:latin typeface="+mj-lt"/>
              </a:rPr>
              <a:t> in human (hg38) and 499 k in mouse (mm10)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300+ more experiments than V1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Updated methodology to achieve finer resolution and classification of elements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B85726-F88E-4543-B413-0DE7A1F68919}"/>
              </a:ext>
            </a:extLst>
          </p:cNvPr>
          <p:cNvSpPr/>
          <p:nvPr/>
        </p:nvSpPr>
        <p:spPr>
          <a:xfrm>
            <a:off x="8476938" y="6400800"/>
            <a:ext cx="371506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 Jill Moore, Henry Pratt,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Zhiping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Weng</a:t>
            </a:r>
          </a:p>
        </p:txBody>
      </p:sp>
    </p:spTree>
    <p:extLst>
      <p:ext uri="{BB962C8B-B14F-4D97-AF65-F5344CB8AC3E}">
        <p14:creationId xmlns:p14="http://schemas.microsoft.com/office/powerpoint/2010/main" val="4183439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title"/>
          </p:nvPr>
        </p:nvSpPr>
        <p:spPr>
          <a:xfrm>
            <a:off x="838200" y="-41267"/>
            <a:ext cx="656640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333"/>
              <a:t>Reference Component </a:t>
            </a:r>
            <a:br>
              <a:rPr lang="en" sz="3333"/>
            </a:br>
            <a:r>
              <a:rPr lang="en" sz="3333"/>
              <a:t>Analysis (RCA)</a:t>
            </a:r>
            <a:endParaRPr sz="3333"/>
          </a:p>
        </p:txBody>
      </p:sp>
      <p:pic>
        <p:nvPicPr>
          <p:cNvPr id="329" name="Google Shape;32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967" y="2124359"/>
            <a:ext cx="10106063" cy="476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7"/>
          <p:cNvSpPr txBox="1"/>
          <p:nvPr/>
        </p:nvSpPr>
        <p:spPr>
          <a:xfrm>
            <a:off x="1483200" y="1390884"/>
            <a:ext cx="2598800" cy="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/>
              <a:t>Transcriptome (</a:t>
            </a:r>
            <a:r>
              <a:rPr lang="en" sz="2000" dirty="0" err="1"/>
              <a:t>GTEx</a:t>
            </a:r>
            <a:r>
              <a:rPr lang="en" sz="2000" dirty="0"/>
              <a:t>) </a:t>
            </a:r>
            <a:endParaRPr sz="2000" dirty="0"/>
          </a:p>
        </p:txBody>
      </p:sp>
      <p:sp>
        <p:nvSpPr>
          <p:cNvPr id="331" name="Google Shape;331;p57"/>
          <p:cNvSpPr txBox="1"/>
          <p:nvPr/>
        </p:nvSpPr>
        <p:spPr>
          <a:xfrm>
            <a:off x="8722200" y="1390884"/>
            <a:ext cx="2353600" cy="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H3K27Ac </a:t>
            </a:r>
            <a:endParaRPr sz="2400"/>
          </a:p>
          <a:p>
            <a:pPr algn="ctr"/>
            <a:endParaRPr sz="2400"/>
          </a:p>
        </p:txBody>
      </p:sp>
      <p:sp>
        <p:nvSpPr>
          <p:cNvPr id="332" name="Google Shape;332;p57"/>
          <p:cNvSpPr txBox="1"/>
          <p:nvPr/>
        </p:nvSpPr>
        <p:spPr>
          <a:xfrm rot="-5400000">
            <a:off x="-1503400" y="4008200"/>
            <a:ext cx="4000000" cy="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</a:rPr>
              <a:t>Projections</a:t>
            </a:r>
            <a:endParaRPr sz="2400">
              <a:solidFill>
                <a:schemeClr val="dk1"/>
              </a:solidFill>
            </a:endParaRPr>
          </a:p>
          <a:p>
            <a:pPr algn="ctr"/>
            <a:r>
              <a:rPr lang="en" sz="2400">
                <a:solidFill>
                  <a:schemeClr val="dk1"/>
                </a:solidFill>
              </a:rPr>
              <a:t>into EN-TEx space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33" name="Google Shape;333;p57"/>
          <p:cNvSpPr txBox="1"/>
          <p:nvPr/>
        </p:nvSpPr>
        <p:spPr>
          <a:xfrm>
            <a:off x="5102700" y="1390884"/>
            <a:ext cx="2598800" cy="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 smtClean="0"/>
              <a:t>Transcriptome</a:t>
            </a:r>
            <a:endParaRPr sz="2000" dirty="0"/>
          </a:p>
          <a:p>
            <a:pPr algn="ctr"/>
            <a:r>
              <a:rPr lang="en" sz="2000" dirty="0"/>
              <a:t>Grouped by tissue</a:t>
            </a:r>
            <a:endParaRPr sz="2000" dirty="0"/>
          </a:p>
          <a:p>
            <a:pPr algn="ctr"/>
            <a:endParaRPr sz="2000" dirty="0"/>
          </a:p>
        </p:txBody>
      </p:sp>
      <p:sp>
        <p:nvSpPr>
          <p:cNvPr id="334" name="Google Shape;334;p57"/>
          <p:cNvSpPr txBox="1">
            <a:spLocks noGrp="1"/>
          </p:cNvSpPr>
          <p:nvPr>
            <p:ph type="body" idx="1"/>
          </p:nvPr>
        </p:nvSpPr>
        <p:spPr>
          <a:xfrm>
            <a:off x="5806000" y="-567"/>
            <a:ext cx="6894000" cy="1100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1067"/>
              </a:spcBef>
              <a:buNone/>
            </a:pPr>
            <a:r>
              <a:rPr lang="en" sz="2667"/>
              <a:t>Applied to EN-TEx data, giving consistent transcriptome v epigenome comparison</a:t>
            </a:r>
            <a:br>
              <a:rPr lang="en" sz="2667"/>
            </a:b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4106630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8"/>
          <p:cNvPicPr preferRelativeResize="0"/>
          <p:nvPr/>
        </p:nvPicPr>
        <p:blipFill rotWithShape="1">
          <a:blip r:embed="rId3">
            <a:alphaModFix/>
          </a:blip>
          <a:srcRect t="9781" b="19795"/>
          <a:stretch/>
        </p:blipFill>
        <p:spPr>
          <a:xfrm>
            <a:off x="332801" y="694967"/>
            <a:ext cx="11526436" cy="610593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8"/>
          <p:cNvSpPr txBox="1">
            <a:spLocks noGrp="1"/>
          </p:cNvSpPr>
          <p:nvPr>
            <p:ph type="title"/>
          </p:nvPr>
        </p:nvSpPr>
        <p:spPr>
          <a:xfrm>
            <a:off x="0" y="-203200"/>
            <a:ext cx="121920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2400"/>
              <a:t>Applying RCA to many ENCODE cell types, focusing on Tumor-Normal Comparison</a:t>
            </a:r>
            <a:endParaRPr sz="2400"/>
          </a:p>
        </p:txBody>
      </p:sp>
      <p:sp>
        <p:nvSpPr>
          <p:cNvPr id="341" name="Google Shape;341;p58"/>
          <p:cNvSpPr txBox="1"/>
          <p:nvPr/>
        </p:nvSpPr>
        <p:spPr>
          <a:xfrm>
            <a:off x="3340467" y="1069500"/>
            <a:ext cx="2714800" cy="247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i="1">
                <a:latin typeface="Helvetica Neue Light"/>
                <a:ea typeface="Helvetica Neue Light"/>
                <a:cs typeface="Helvetica Neue Light"/>
                <a:sym typeface="Helvetica Neue Light"/>
              </a:rPr>
              <a:t>Gene Expression across </a:t>
            </a:r>
            <a:r>
              <a:rPr lang="en" i="1" u="sng">
                <a:latin typeface="Helvetica Neue Light"/>
                <a:ea typeface="Helvetica Neue Light"/>
                <a:cs typeface="Helvetica Neue Light"/>
                <a:sym typeface="Helvetica Neue Light"/>
              </a:rPr>
              <a:t>329 cell types</a:t>
            </a:r>
            <a:endParaRPr i="1" u="sng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endParaRPr i="1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i="1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Proximal Network across </a:t>
            </a:r>
            <a:r>
              <a:rPr lang="en" i="1" u="sng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207 cell types</a:t>
            </a:r>
            <a:endParaRPr i="1" u="sng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endParaRPr i="1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i="1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Distal Network across </a:t>
            </a:r>
            <a:r>
              <a:rPr lang="en" i="1" u="sng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134 cell types</a:t>
            </a:r>
            <a:endParaRPr i="1" u="sng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2" name="Google Shape;342;p58"/>
          <p:cNvSpPr txBox="1"/>
          <p:nvPr/>
        </p:nvSpPr>
        <p:spPr>
          <a:xfrm rot="5400000">
            <a:off x="10525400" y="6794911"/>
            <a:ext cx="2950000" cy="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chemeClr val="dk2"/>
                </a:solidFill>
              </a:rPr>
              <a:t>[Zhang et </a:t>
            </a:r>
            <a:r>
              <a:rPr lang="en" sz="1600">
                <a:solidFill>
                  <a:schemeClr val="dk2"/>
                </a:solidFill>
              </a:rPr>
              <a:t>al</a:t>
            </a:r>
            <a:r>
              <a:rPr lang="en" sz="1600" smtClean="0">
                <a:solidFill>
                  <a:schemeClr val="dk2"/>
                </a:solidFill>
              </a:rPr>
              <a:t>.]</a:t>
            </a:r>
            <a:endParaRPr sz="16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48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798" y="2883995"/>
            <a:ext cx="10419437" cy="397400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9"/>
          <p:cNvSpPr txBox="1"/>
          <p:nvPr/>
        </p:nvSpPr>
        <p:spPr>
          <a:xfrm>
            <a:off x="290292" y="2507684"/>
            <a:ext cx="10288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A549</a:t>
            </a:r>
            <a:endParaRPr sz="21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59"/>
          <p:cNvSpPr txBox="1"/>
          <p:nvPr/>
        </p:nvSpPr>
        <p:spPr>
          <a:xfrm>
            <a:off x="1143008" y="2507684"/>
            <a:ext cx="1371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GM12878</a:t>
            </a:r>
            <a:endParaRPr sz="21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59"/>
          <p:cNvSpPr txBox="1"/>
          <p:nvPr/>
        </p:nvSpPr>
        <p:spPr>
          <a:xfrm>
            <a:off x="2325923" y="2507684"/>
            <a:ext cx="1201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HeLa-S3</a:t>
            </a:r>
            <a:endParaRPr sz="21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59"/>
          <p:cNvSpPr txBox="1"/>
          <p:nvPr/>
        </p:nvSpPr>
        <p:spPr>
          <a:xfrm>
            <a:off x="3423565" y="2507684"/>
            <a:ext cx="10288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HepG2</a:t>
            </a:r>
            <a:endParaRPr sz="2133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9"/>
          <p:cNvSpPr txBox="1"/>
          <p:nvPr/>
        </p:nvSpPr>
        <p:spPr>
          <a:xfrm>
            <a:off x="4436037" y="2507684"/>
            <a:ext cx="1065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IMR-90</a:t>
            </a:r>
            <a:endParaRPr sz="21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9"/>
          <p:cNvSpPr txBox="1"/>
          <p:nvPr/>
        </p:nvSpPr>
        <p:spPr>
          <a:xfrm>
            <a:off x="5520880" y="2507684"/>
            <a:ext cx="10288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K562</a:t>
            </a:r>
            <a:endParaRPr sz="21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9"/>
          <p:cNvSpPr txBox="1"/>
          <p:nvPr/>
        </p:nvSpPr>
        <p:spPr>
          <a:xfrm>
            <a:off x="6556837" y="2507684"/>
            <a:ext cx="10288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MCF-7</a:t>
            </a:r>
            <a:endParaRPr sz="21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59"/>
          <p:cNvSpPr txBox="1"/>
          <p:nvPr/>
        </p:nvSpPr>
        <p:spPr>
          <a:xfrm>
            <a:off x="7551141" y="2507684"/>
            <a:ext cx="1201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SK-N-SH</a:t>
            </a:r>
            <a:endParaRPr sz="21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9"/>
          <p:cNvSpPr txBox="1"/>
          <p:nvPr/>
        </p:nvSpPr>
        <p:spPr>
          <a:xfrm>
            <a:off x="8585200" y="2507684"/>
            <a:ext cx="1201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endoth.</a:t>
            </a:r>
            <a:endParaRPr sz="21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9"/>
          <p:cNvSpPr txBox="1"/>
          <p:nvPr/>
        </p:nvSpPr>
        <p:spPr>
          <a:xfrm>
            <a:off x="9601200" y="2507684"/>
            <a:ext cx="1665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2133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keratinocyte</a:t>
            </a:r>
            <a:endParaRPr sz="2133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9"/>
          <p:cNvSpPr txBox="1"/>
          <p:nvPr/>
        </p:nvSpPr>
        <p:spPr>
          <a:xfrm>
            <a:off x="10622633" y="2940693"/>
            <a:ext cx="1351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H3K4me1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9"/>
          <p:cNvSpPr txBox="1"/>
          <p:nvPr/>
        </p:nvSpPr>
        <p:spPr>
          <a:xfrm>
            <a:off x="10622633" y="3213901"/>
            <a:ext cx="1351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H3K4me2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9"/>
          <p:cNvSpPr txBox="1"/>
          <p:nvPr/>
        </p:nvSpPr>
        <p:spPr>
          <a:xfrm>
            <a:off x="10622633" y="3502575"/>
            <a:ext cx="1351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H3K4me3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9"/>
          <p:cNvSpPr txBox="1"/>
          <p:nvPr/>
        </p:nvSpPr>
        <p:spPr>
          <a:xfrm>
            <a:off x="10622633" y="3791247"/>
            <a:ext cx="1351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H3K9ac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9"/>
          <p:cNvSpPr txBox="1"/>
          <p:nvPr/>
        </p:nvSpPr>
        <p:spPr>
          <a:xfrm>
            <a:off x="10622633" y="4064456"/>
            <a:ext cx="1351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H3K27ac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9"/>
          <p:cNvSpPr txBox="1"/>
          <p:nvPr/>
        </p:nvSpPr>
        <p:spPr>
          <a:xfrm>
            <a:off x="10622633" y="4353120"/>
            <a:ext cx="1467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H3K79me2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9"/>
          <p:cNvSpPr txBox="1"/>
          <p:nvPr/>
        </p:nvSpPr>
        <p:spPr>
          <a:xfrm>
            <a:off x="10622633" y="4610864"/>
            <a:ext cx="1467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H3K36me3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9"/>
          <p:cNvSpPr txBox="1"/>
          <p:nvPr/>
        </p:nvSpPr>
        <p:spPr>
          <a:xfrm>
            <a:off x="10622633" y="4884072"/>
            <a:ext cx="1467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H4K20me1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9"/>
          <p:cNvSpPr txBox="1"/>
          <p:nvPr/>
        </p:nvSpPr>
        <p:spPr>
          <a:xfrm>
            <a:off x="10622633" y="5157281"/>
            <a:ext cx="1467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H2AFZ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9"/>
          <p:cNvSpPr txBox="1"/>
          <p:nvPr/>
        </p:nvSpPr>
        <p:spPr>
          <a:xfrm>
            <a:off x="10622633" y="5430489"/>
            <a:ext cx="1467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H3K27me3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9"/>
          <p:cNvSpPr txBox="1"/>
          <p:nvPr/>
        </p:nvSpPr>
        <p:spPr>
          <a:xfrm>
            <a:off x="10622633" y="5703697"/>
            <a:ext cx="1467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H3K9me3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9"/>
          <p:cNvSpPr/>
          <p:nvPr/>
        </p:nvSpPr>
        <p:spPr>
          <a:xfrm>
            <a:off x="359231" y="2938988"/>
            <a:ext cx="11608800" cy="1372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9"/>
          <p:cNvSpPr/>
          <p:nvPr/>
        </p:nvSpPr>
        <p:spPr>
          <a:xfrm>
            <a:off x="359231" y="4317067"/>
            <a:ext cx="11608800" cy="840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9"/>
          <p:cNvSpPr/>
          <p:nvPr/>
        </p:nvSpPr>
        <p:spPr>
          <a:xfrm>
            <a:off x="359231" y="5157327"/>
            <a:ext cx="11608800" cy="816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9"/>
          <p:cNvSpPr/>
          <p:nvPr/>
        </p:nvSpPr>
        <p:spPr>
          <a:xfrm>
            <a:off x="10684333" y="2944139"/>
            <a:ext cx="1273600" cy="1372800"/>
          </a:xfrm>
          <a:prstGeom prst="rect">
            <a:avLst/>
          </a:prstGeom>
          <a:solidFill>
            <a:srgbClr val="FFE6A8">
              <a:alpha val="4313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9"/>
          <p:cNvSpPr/>
          <p:nvPr/>
        </p:nvSpPr>
        <p:spPr>
          <a:xfrm>
            <a:off x="10684333" y="4337683"/>
            <a:ext cx="1273600" cy="816000"/>
          </a:xfrm>
          <a:prstGeom prst="rect">
            <a:avLst/>
          </a:prstGeom>
          <a:solidFill>
            <a:srgbClr val="FF7436">
              <a:alpha val="4313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9"/>
          <p:cNvSpPr/>
          <p:nvPr/>
        </p:nvSpPr>
        <p:spPr>
          <a:xfrm>
            <a:off x="10684333" y="5157295"/>
            <a:ext cx="1273600" cy="816000"/>
          </a:xfrm>
          <a:prstGeom prst="rect">
            <a:avLst/>
          </a:prstGeom>
          <a:solidFill>
            <a:srgbClr val="6D55FF">
              <a:alpha val="4313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9"/>
          <p:cNvSpPr/>
          <p:nvPr/>
        </p:nvSpPr>
        <p:spPr>
          <a:xfrm>
            <a:off x="4058933" y="808600"/>
            <a:ext cx="7772000" cy="15212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observe enrichment of specific histone marks in the 3 distinct groups of introns (co-t. spliced, post-t. spliced, unprocessed)</a:t>
            </a:r>
            <a:endParaRPr sz="16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23323"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narrow and active histone marks → post-t. spliced &amp; unprocessed 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23323"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broad and active histone marks → post-t. </a:t>
            </a:r>
            <a:r>
              <a:rPr lang="en" sz="16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pliced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23323"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broad and repressive histone marks → co-t. spliced (&amp; unprocessed) </a:t>
            </a:r>
            <a:endParaRPr sz="16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59"/>
          <p:cNvPicPr preferRelativeResize="0"/>
          <p:nvPr/>
        </p:nvPicPr>
        <p:blipFill rotWithShape="1">
          <a:blip r:embed="rId4">
            <a:alphaModFix/>
          </a:blip>
          <a:srcRect l="1322"/>
          <a:stretch/>
        </p:blipFill>
        <p:spPr>
          <a:xfrm>
            <a:off x="359234" y="118163"/>
            <a:ext cx="3527133" cy="2362037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9"/>
          <p:cNvSpPr txBox="1">
            <a:spLocks noGrp="1"/>
          </p:cNvSpPr>
          <p:nvPr>
            <p:ph type="title"/>
          </p:nvPr>
        </p:nvSpPr>
        <p:spPr>
          <a:xfrm>
            <a:off x="4058933" y="0"/>
            <a:ext cx="9739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067" dirty="0"/>
              <a:t>Epigenome &amp; Transcriptome: HMs &amp; Splicing</a:t>
            </a:r>
            <a:endParaRPr sz="3067" dirty="0"/>
          </a:p>
        </p:txBody>
      </p:sp>
      <p:sp>
        <p:nvSpPr>
          <p:cNvPr id="378" name="Google Shape;378;p59"/>
          <p:cNvSpPr txBox="1"/>
          <p:nvPr/>
        </p:nvSpPr>
        <p:spPr>
          <a:xfrm>
            <a:off x="10840400" y="6272600"/>
            <a:ext cx="1351600" cy="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solidFill>
                  <a:schemeClr val="dk2"/>
                </a:solidFill>
              </a:rPr>
              <a:t>Guigo</a:t>
            </a:r>
            <a:endParaRPr sz="2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02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0"/>
          <p:cNvPicPr preferRelativeResize="0"/>
          <p:nvPr/>
        </p:nvPicPr>
        <p:blipFill rotWithShape="1">
          <a:blip r:embed="rId3">
            <a:alphaModFix/>
          </a:blip>
          <a:srcRect l="8298" b="50639"/>
          <a:stretch/>
        </p:blipFill>
        <p:spPr>
          <a:xfrm>
            <a:off x="-101600" y="1924200"/>
            <a:ext cx="12416968" cy="389777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Recasting of ENCODE Annotations </a:t>
            </a:r>
            <a:br>
              <a:rPr lang="en"/>
            </a:br>
            <a:r>
              <a:rPr lang="en"/>
              <a:t>in terms of TF &amp; RBP Regulatory Networks</a:t>
            </a:r>
            <a:endParaRPr/>
          </a:p>
        </p:txBody>
      </p:sp>
      <p:sp>
        <p:nvSpPr>
          <p:cNvPr id="385" name="Google Shape;385;p60"/>
          <p:cNvSpPr/>
          <p:nvPr/>
        </p:nvSpPr>
        <p:spPr>
          <a:xfrm>
            <a:off x="5769733" y="4836767"/>
            <a:ext cx="1687600" cy="170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60"/>
          <p:cNvSpPr txBox="1">
            <a:spLocks noGrp="1"/>
          </p:cNvSpPr>
          <p:nvPr>
            <p:ph type="body" idx="1"/>
          </p:nvPr>
        </p:nvSpPr>
        <p:spPr>
          <a:xfrm>
            <a:off x="838200" y="5680699"/>
            <a:ext cx="10515600" cy="109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r>
              <a:rPr lang="en"/>
              <a:t>TF to target, via promoter (or pot. enhancer); RBP to target; </a:t>
            </a:r>
            <a:br>
              <a:rPr lang="en"/>
            </a:br>
            <a:r>
              <a:rPr lang="en"/>
              <a:t>&amp; then TF &lt;=&gt; RBP interconnections</a:t>
            </a:r>
            <a:endParaRPr/>
          </a:p>
          <a:p>
            <a:pPr marL="0" indent="0">
              <a:spcBef>
                <a:spcPts val="1067"/>
              </a:spcBef>
              <a:buNone/>
            </a:pPr>
            <a:endParaRPr/>
          </a:p>
        </p:txBody>
      </p:sp>
      <p:sp>
        <p:nvSpPr>
          <p:cNvPr id="387" name="Google Shape;387;p60"/>
          <p:cNvSpPr txBox="1"/>
          <p:nvPr/>
        </p:nvSpPr>
        <p:spPr>
          <a:xfrm>
            <a:off x="10938280" y="6373200"/>
            <a:ext cx="2950000" cy="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chemeClr val="dk2"/>
                </a:solidFill>
              </a:rPr>
              <a:t>[Zhang et </a:t>
            </a:r>
            <a:r>
              <a:rPr lang="en" sz="1600">
                <a:solidFill>
                  <a:schemeClr val="dk2"/>
                </a:solidFill>
              </a:rPr>
              <a:t>al</a:t>
            </a:r>
            <a:r>
              <a:rPr lang="en" sz="1600" smtClean="0">
                <a:solidFill>
                  <a:schemeClr val="dk2"/>
                </a:solidFill>
              </a:rPr>
              <a:t>.]</a:t>
            </a:r>
            <a:endParaRPr sz="16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9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1"/>
          <p:cNvSpPr txBox="1"/>
          <p:nvPr/>
        </p:nvSpPr>
        <p:spPr>
          <a:xfrm>
            <a:off x="442500" y="250467"/>
            <a:ext cx="1548400" cy="1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pic>
        <p:nvPicPr>
          <p:cNvPr id="393" name="Google Shape;393;p61"/>
          <p:cNvPicPr preferRelativeResize="0"/>
          <p:nvPr/>
        </p:nvPicPr>
        <p:blipFill rotWithShape="1">
          <a:blip r:embed="rId3">
            <a:alphaModFix/>
          </a:blip>
          <a:srcRect t="28096" r="3623" b="12552"/>
          <a:stretch/>
        </p:blipFill>
        <p:spPr>
          <a:xfrm>
            <a:off x="0" y="1393098"/>
            <a:ext cx="12191997" cy="555250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1"/>
          <p:cNvSpPr txBox="1">
            <a:spLocks noGrp="1"/>
          </p:cNvSpPr>
          <p:nvPr>
            <p:ph type="body" idx="1"/>
          </p:nvPr>
        </p:nvSpPr>
        <p:spPr>
          <a:xfrm>
            <a:off x="760733" y="1503328"/>
            <a:ext cx="3406000" cy="1334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1067"/>
              </a:spcBef>
              <a:buNone/>
            </a:pPr>
            <a:r>
              <a:rPr lang="en"/>
              <a:t>(Rewiring Index for </a:t>
            </a:r>
            <a:r>
              <a:rPr lang="en" sz="3200" b="1"/>
              <a:t>K</a:t>
            </a:r>
            <a:r>
              <a:rPr lang="en"/>
              <a:t>562 v </a:t>
            </a:r>
            <a:r>
              <a:rPr lang="en" sz="3200" b="1"/>
              <a:t>G</a:t>
            </a:r>
            <a:r>
              <a:rPr lang="en"/>
              <a:t>M12878)</a:t>
            </a:r>
            <a:endParaRPr/>
          </a:p>
        </p:txBody>
      </p:sp>
      <p:sp>
        <p:nvSpPr>
          <p:cNvPr id="395" name="Google Shape;395;p61"/>
          <p:cNvSpPr txBox="1">
            <a:spLocks noGrp="1"/>
          </p:cNvSpPr>
          <p:nvPr>
            <p:ph type="title"/>
          </p:nvPr>
        </p:nvSpPr>
        <p:spPr>
          <a:xfrm>
            <a:off x="760733" y="161925"/>
            <a:ext cx="1051560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Developing Metrics for Network Change </a:t>
            </a:r>
            <a:endParaRPr/>
          </a:p>
        </p:txBody>
      </p:sp>
      <p:sp>
        <p:nvSpPr>
          <p:cNvPr id="396" name="Google Shape;396;p61"/>
          <p:cNvSpPr txBox="1"/>
          <p:nvPr/>
        </p:nvSpPr>
        <p:spPr>
          <a:xfrm>
            <a:off x="4453081" y="2236824"/>
            <a:ext cx="358000" cy="28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b="1"/>
              <a:t>K</a:t>
            </a:r>
            <a:endParaRPr sz="1467" b="1"/>
          </a:p>
        </p:txBody>
      </p:sp>
      <p:sp>
        <p:nvSpPr>
          <p:cNvPr id="397" name="Google Shape;397;p61"/>
          <p:cNvSpPr txBox="1"/>
          <p:nvPr/>
        </p:nvSpPr>
        <p:spPr>
          <a:xfrm>
            <a:off x="6088769" y="2236824"/>
            <a:ext cx="358000" cy="28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b="1"/>
              <a:t>G</a:t>
            </a:r>
            <a:endParaRPr sz="1467" b="1"/>
          </a:p>
        </p:txBody>
      </p:sp>
      <p:sp>
        <p:nvSpPr>
          <p:cNvPr id="398" name="Google Shape;398;p61"/>
          <p:cNvSpPr txBox="1"/>
          <p:nvPr/>
        </p:nvSpPr>
        <p:spPr>
          <a:xfrm rot="5400000">
            <a:off x="10375200" y="5151655"/>
            <a:ext cx="2950000" cy="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chemeClr val="dk2"/>
                </a:solidFill>
              </a:rPr>
              <a:t>[Zhang et al</a:t>
            </a:r>
            <a:r>
              <a:rPr lang="en" sz="1600" dirty="0" smtClean="0">
                <a:solidFill>
                  <a:schemeClr val="dk2"/>
                </a:solidFill>
              </a:rPr>
              <a:t>.]</a:t>
            </a:r>
            <a:endParaRPr sz="16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12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2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Variant Annotation</a:t>
            </a:r>
            <a:endParaRPr/>
          </a:p>
        </p:txBody>
      </p:sp>
      <p:sp>
        <p:nvSpPr>
          <p:cNvPr id="404" name="Google Shape;404;p62"/>
          <p:cNvSpPr txBox="1">
            <a:spLocks noGrp="1"/>
          </p:cNvSpPr>
          <p:nvPr>
            <p:ph type="body" idx="1"/>
          </p:nvPr>
        </p:nvSpPr>
        <p:spPr>
          <a:xfrm>
            <a:off x="415600" y="975333"/>
            <a:ext cx="52816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400" dirty="0"/>
              <a:t>The DAC &amp; other consortium members have developed tools </a:t>
            </a:r>
            <a:br>
              <a:rPr lang="en" sz="2400" dirty="0"/>
            </a:br>
            <a:r>
              <a:rPr lang="en" sz="2400" dirty="0"/>
              <a:t>for annotating variants with </a:t>
            </a:r>
            <a:br>
              <a:rPr lang="en" sz="2400" dirty="0"/>
            </a:br>
            <a:r>
              <a:rPr lang="en" sz="2400" dirty="0"/>
              <a:t>ENCODE annotations</a:t>
            </a:r>
            <a:endParaRPr sz="2400" dirty="0"/>
          </a:p>
          <a:p>
            <a:pPr indent="0">
              <a:spcBef>
                <a:spcPts val="2133"/>
              </a:spcBef>
              <a:buNone/>
            </a:pPr>
            <a:r>
              <a:rPr lang="en" sz="2400" dirty="0" err="1"/>
              <a:t>Eg</a:t>
            </a:r>
            <a:r>
              <a:rPr lang="en" sz="2400" dirty="0"/>
              <a:t> </a:t>
            </a:r>
            <a:r>
              <a:rPr lang="en" sz="2400" dirty="0" err="1"/>
              <a:t>HaploReg</a:t>
            </a:r>
            <a:r>
              <a:rPr lang="en" sz="2400" dirty="0"/>
              <a:t>, </a:t>
            </a:r>
            <a:r>
              <a:rPr lang="en" sz="2400" dirty="0" err="1"/>
              <a:t>FunSeq</a:t>
            </a:r>
            <a:r>
              <a:rPr lang="en" sz="2400" dirty="0"/>
              <a:t>, </a:t>
            </a:r>
            <a:r>
              <a:rPr lang="en" sz="2400" dirty="0" err="1"/>
              <a:t>RegulomeDB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n" sz="2400" dirty="0"/>
              <a:t>Work has continued on new tools</a:t>
            </a:r>
            <a:endParaRPr sz="2400" dirty="0"/>
          </a:p>
          <a:p>
            <a:pPr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400" dirty="0"/>
              <a:t>e.g. </a:t>
            </a:r>
            <a:r>
              <a:rPr lang="en" b="1" dirty="0">
                <a:solidFill>
                  <a:schemeClr val="dk1"/>
                </a:solidFill>
              </a:rPr>
              <a:t>Riviera</a:t>
            </a:r>
            <a:r>
              <a:rPr lang="en" sz="2400" dirty="0"/>
              <a:t> </a:t>
            </a:r>
            <a:br>
              <a:rPr lang="en" sz="2400" dirty="0"/>
            </a:br>
            <a:endParaRPr sz="2400" dirty="0"/>
          </a:p>
        </p:txBody>
      </p:sp>
      <p:pic>
        <p:nvPicPr>
          <p:cNvPr id="405" name="Google Shape;405;p62"/>
          <p:cNvPicPr preferRelativeResize="0"/>
          <p:nvPr/>
        </p:nvPicPr>
        <p:blipFill rotWithShape="1">
          <a:blip r:embed="rId3">
            <a:alphaModFix/>
          </a:blip>
          <a:srcRect t="6620"/>
          <a:stretch/>
        </p:blipFill>
        <p:spPr>
          <a:xfrm>
            <a:off x="5697267" y="0"/>
            <a:ext cx="64483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2"/>
          <p:cNvSpPr txBox="1"/>
          <p:nvPr/>
        </p:nvSpPr>
        <p:spPr>
          <a:xfrm rot="-5400000">
            <a:off x="11433793" y="6146200"/>
            <a:ext cx="1054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Kellis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62"/>
          <p:cNvSpPr txBox="1"/>
          <p:nvPr/>
        </p:nvSpPr>
        <p:spPr>
          <a:xfrm>
            <a:off x="415600" y="5420700"/>
            <a:ext cx="66692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733" dirty="0">
                <a:solidFill>
                  <a:schemeClr val="dk2"/>
                </a:solidFill>
              </a:rPr>
              <a:t>Risk Variant Inference using </a:t>
            </a:r>
            <a:r>
              <a:rPr lang="en" sz="1733" dirty="0" err="1">
                <a:solidFill>
                  <a:schemeClr val="dk2"/>
                </a:solidFill>
              </a:rPr>
              <a:t>Epigenomic</a:t>
            </a:r>
            <a:r>
              <a:rPr lang="en" sz="1733" dirty="0">
                <a:solidFill>
                  <a:schemeClr val="dk2"/>
                </a:solidFill>
              </a:rPr>
              <a:t> Reference Annotations is</a:t>
            </a:r>
            <a:r>
              <a:rPr lang="en" sz="1733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" sz="1733" dirty="0">
                <a:solidFill>
                  <a:schemeClr val="dk2"/>
                </a:solidFill>
              </a:rPr>
              <a:t>for inference of driver variants from summary statistics across multiple traits using hundreds of </a:t>
            </a:r>
            <a:r>
              <a:rPr lang="en" sz="1733" dirty="0" err="1">
                <a:solidFill>
                  <a:schemeClr val="dk2"/>
                </a:solidFill>
              </a:rPr>
              <a:t>epigenomic</a:t>
            </a:r>
            <a:r>
              <a:rPr lang="en" sz="1733" dirty="0">
                <a:solidFill>
                  <a:schemeClr val="dk2"/>
                </a:solidFill>
              </a:rPr>
              <a:t> annotations</a:t>
            </a:r>
            <a:endParaRPr sz="1733" dirty="0">
              <a:solidFill>
                <a:schemeClr val="dk2"/>
              </a:solidFill>
            </a:endParaRPr>
          </a:p>
          <a:p>
            <a:pPr>
              <a:spcBef>
                <a:spcPts val="2133"/>
              </a:spcBef>
            </a:pPr>
            <a:endParaRPr sz="1733" dirty="0"/>
          </a:p>
        </p:txBody>
      </p:sp>
    </p:spTree>
    <p:extLst>
      <p:ext uri="{BB962C8B-B14F-4D97-AF65-F5344CB8AC3E}">
        <p14:creationId xmlns:p14="http://schemas.microsoft.com/office/powerpoint/2010/main" val="1995268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Variant Annotation #2 </a:t>
            </a:r>
            <a:endParaRPr/>
          </a:p>
        </p:txBody>
      </p:sp>
      <p:sp>
        <p:nvSpPr>
          <p:cNvPr id="413" name="Google Shape;413;p6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3826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Another new tool: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/>
            </a:r>
            <a:br>
              <a:rPr lang="en"/>
            </a:br>
            <a:r>
              <a:rPr lang="en" sz="2400" b="1">
                <a:solidFill>
                  <a:srgbClr val="000000"/>
                </a:solidFill>
              </a:rPr>
              <a:t>RADAR</a:t>
            </a:r>
            <a:r>
              <a:rPr lang="en"/>
              <a:t> annotates the effect of variants in relation to RBP binding sites </a:t>
            </a:r>
            <a:endParaRPr/>
          </a:p>
        </p:txBody>
      </p:sp>
      <p:pic>
        <p:nvPicPr>
          <p:cNvPr id="414" name="Google Shape;41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534" y="1536633"/>
            <a:ext cx="7780597" cy="4845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688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3089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/>
              <a:t>Conclusions</a:t>
            </a:r>
            <a:endParaRPr kumimoji="1"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35897"/>
            <a:ext cx="10515600" cy="4641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ENCODE DAC priorities</a:t>
            </a:r>
          </a:p>
          <a:p>
            <a:pPr lvl="1"/>
            <a:r>
              <a:rPr kumimoji="1" lang="en-US" altLang="zh-CN" dirty="0"/>
              <a:t>Building version 1.0 of the Encyclopedia</a:t>
            </a:r>
          </a:p>
          <a:p>
            <a:pPr lvl="1"/>
            <a:r>
              <a:rPr kumimoji="1" lang="en-US" altLang="zh-CN" dirty="0"/>
              <a:t>Building SCREEN 1.0</a:t>
            </a:r>
          </a:p>
          <a:p>
            <a:pPr lvl="1"/>
            <a:r>
              <a:rPr kumimoji="1" lang="en-US" altLang="zh-CN" dirty="0"/>
              <a:t>Developing pipelines &amp; QC metrics</a:t>
            </a:r>
          </a:p>
          <a:p>
            <a:pPr lvl="1"/>
            <a:r>
              <a:rPr kumimoji="1" lang="en-US" altLang="zh-CN" dirty="0"/>
              <a:t>Participating in working groups (EN-</a:t>
            </a:r>
            <a:r>
              <a:rPr kumimoji="1" lang="en-US" altLang="zh-CN" dirty="0" err="1"/>
              <a:t>TEx</a:t>
            </a:r>
            <a:r>
              <a:rPr kumimoji="1" lang="en-US" altLang="zh-CN" dirty="0"/>
              <a:t>, NAWG, RNA, etc.)</a:t>
            </a:r>
          </a:p>
          <a:p>
            <a:pPr lvl="1"/>
            <a:r>
              <a:rPr kumimoji="1" lang="en-US" altLang="zh-CN" dirty="0"/>
              <a:t>Development of Chromatin Analysis Tools &amp; Approaches</a:t>
            </a:r>
          </a:p>
          <a:p>
            <a:pPr marL="457200" lvl="1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Thanks to:</a:t>
            </a:r>
          </a:p>
          <a:p>
            <a:pPr lvl="1"/>
            <a:r>
              <a:rPr kumimoji="1" lang="en-US" altLang="zh-CN" dirty="0"/>
              <a:t>DAC members, especially trainees</a:t>
            </a:r>
          </a:p>
          <a:p>
            <a:pPr lvl="1"/>
            <a:r>
              <a:rPr kumimoji="1" lang="en-US" altLang="zh-CN" dirty="0"/>
              <a:t>Other ENCODE members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636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BA2E63-4651-E147-9C3E-C1A696C4EB94}"/>
              </a:ext>
            </a:extLst>
          </p:cNvPr>
          <p:cNvSpPr txBox="1"/>
          <p:nvPr/>
        </p:nvSpPr>
        <p:spPr>
          <a:xfrm>
            <a:off x="0" y="28135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Updates to the Registry of </a:t>
            </a:r>
            <a:r>
              <a:rPr lang="en-US" sz="3200" b="1" dirty="0" err="1">
                <a:latin typeface="+mj-lt"/>
              </a:rPr>
              <a:t>ccREs</a:t>
            </a:r>
            <a:r>
              <a:rPr lang="en-US" sz="3200" b="1" dirty="0">
                <a:latin typeface="+mj-lt"/>
              </a:rPr>
              <a:t>: </a:t>
            </a:r>
            <a:r>
              <a:rPr lang="en-US" sz="3200" b="1" dirty="0" err="1">
                <a:latin typeface="+mj-lt"/>
              </a:rPr>
              <a:t>rDHSs</a:t>
            </a:r>
            <a:r>
              <a:rPr lang="en-US" sz="3200" b="1" dirty="0">
                <a:latin typeface="+mj-lt"/>
              </a:rPr>
              <a:t> for Anchoring </a:t>
            </a:r>
            <a:r>
              <a:rPr lang="en-US" sz="3200" b="1" dirty="0" err="1">
                <a:latin typeface="+mj-lt"/>
              </a:rPr>
              <a:t>ccREs</a:t>
            </a:r>
            <a:endParaRPr lang="en-US" sz="32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5353E6-052D-C64F-A5BD-F7FBA5E88C97}"/>
              </a:ext>
            </a:extLst>
          </p:cNvPr>
          <p:cNvSpPr/>
          <p:nvPr/>
        </p:nvSpPr>
        <p:spPr>
          <a:xfrm>
            <a:off x="8476938" y="6400800"/>
            <a:ext cx="371506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 Jill Moore, Henry Pratt,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Zhiping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Weng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7558CC-FF6D-3B4A-96AC-5F2AEE9FBCC4}"/>
              </a:ext>
            </a:extLst>
          </p:cNvPr>
          <p:cNvSpPr txBox="1"/>
          <p:nvPr/>
        </p:nvSpPr>
        <p:spPr>
          <a:xfrm>
            <a:off x="561703" y="1319349"/>
            <a:ext cx="111426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Worked with the </a:t>
            </a:r>
            <a:r>
              <a:rPr lang="en-US" sz="2400" dirty="0" err="1">
                <a:latin typeface="+mj-lt"/>
              </a:rPr>
              <a:t>Stam</a:t>
            </a:r>
            <a:r>
              <a:rPr lang="en-US" sz="2400" dirty="0">
                <a:latin typeface="+mj-lt"/>
              </a:rPr>
              <a:t> lab to select a list of </a:t>
            </a:r>
            <a:r>
              <a:rPr lang="en-US" sz="2400" dirty="0" err="1">
                <a:latin typeface="+mj-lt"/>
              </a:rPr>
              <a:t>biosamples</a:t>
            </a:r>
            <a:r>
              <a:rPr lang="en-US" sz="2400" dirty="0">
                <a:latin typeface="+mj-lt"/>
              </a:rPr>
              <a:t> with DNase-</a:t>
            </a:r>
            <a:r>
              <a:rPr lang="en-US" sz="2400" dirty="0" err="1">
                <a:latin typeface="+mj-lt"/>
              </a:rPr>
              <a:t>seq</a:t>
            </a:r>
            <a:r>
              <a:rPr lang="en-US" sz="2400" dirty="0">
                <a:latin typeface="+mj-lt"/>
              </a:rPr>
              <a:t> data to build representative DHSs (</a:t>
            </a:r>
            <a:r>
              <a:rPr lang="en-US" sz="2400" dirty="0" err="1">
                <a:latin typeface="+mj-lt"/>
              </a:rPr>
              <a:t>rDHSs</a:t>
            </a:r>
            <a:r>
              <a:rPr lang="en-US" sz="2400" dirty="0">
                <a:latin typeface="+mj-lt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Developed a new method of calling DNase hotspots in individual samples to account for differences in sequencing depth and then compile these DNase hotspots in the list of </a:t>
            </a:r>
            <a:r>
              <a:rPr lang="en-US" sz="2400" dirty="0" err="1">
                <a:latin typeface="+mj-lt"/>
              </a:rPr>
              <a:t>biosamples</a:t>
            </a:r>
            <a:r>
              <a:rPr lang="en-US" sz="2400" dirty="0">
                <a:latin typeface="+mj-lt"/>
              </a:rPr>
              <a:t> into </a:t>
            </a:r>
            <a:r>
              <a:rPr lang="en-US" sz="2400" dirty="0" err="1">
                <a:latin typeface="+mj-lt"/>
              </a:rPr>
              <a:t>rDHSs</a:t>
            </a:r>
            <a:r>
              <a:rPr lang="en-US" sz="2400" dirty="0"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Worked with the </a:t>
            </a:r>
            <a:r>
              <a:rPr lang="en-US" sz="2400" dirty="0" err="1">
                <a:latin typeface="+mj-lt"/>
              </a:rPr>
              <a:t>Stam</a:t>
            </a:r>
            <a:r>
              <a:rPr lang="en-US" sz="2400" dirty="0">
                <a:latin typeface="+mj-lt"/>
              </a:rPr>
              <a:t> lab to ensure that the </a:t>
            </a:r>
            <a:r>
              <a:rPr lang="en-US" sz="2400" dirty="0" err="1">
                <a:latin typeface="+mj-lt"/>
              </a:rPr>
              <a:t>rDHSs</a:t>
            </a:r>
            <a:r>
              <a:rPr lang="en-US" sz="2400" dirty="0">
                <a:latin typeface="+mj-lt"/>
              </a:rPr>
              <a:t> were congruent with the </a:t>
            </a:r>
            <a:r>
              <a:rPr lang="en-US" sz="2400" dirty="0" err="1">
                <a:latin typeface="+mj-lt"/>
              </a:rPr>
              <a:t>Stam</a:t>
            </a:r>
            <a:r>
              <a:rPr lang="en-US" sz="2400" dirty="0">
                <a:latin typeface="+mj-lt"/>
              </a:rPr>
              <a:t> lab’s consensus DHSs (</a:t>
            </a:r>
            <a:r>
              <a:rPr lang="en-US" sz="2400" dirty="0" err="1">
                <a:latin typeface="+mj-lt"/>
              </a:rPr>
              <a:t>cDHSs</a:t>
            </a:r>
            <a:r>
              <a:rPr lang="en-US" sz="2400" dirty="0">
                <a:latin typeface="+mj-lt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 final </a:t>
            </a:r>
            <a:r>
              <a:rPr lang="en-US" sz="2400" dirty="0" err="1">
                <a:latin typeface="+mj-lt"/>
              </a:rPr>
              <a:t>rDHSs</a:t>
            </a:r>
            <a:r>
              <a:rPr lang="en-US" sz="2400" dirty="0">
                <a:latin typeface="+mj-lt"/>
              </a:rPr>
              <a:t> form the collection from which </a:t>
            </a:r>
            <a:r>
              <a:rPr lang="en-US" sz="2400" dirty="0" err="1">
                <a:latin typeface="+mj-lt"/>
              </a:rPr>
              <a:t>ccREs</a:t>
            </a:r>
            <a:r>
              <a:rPr lang="en-US" sz="2400" dirty="0">
                <a:latin typeface="+mj-lt"/>
              </a:rPr>
              <a:t> are selected based on DNase, H3K4me3, H3K27ac, and CTCF signal levels.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685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BA2E63-4651-E147-9C3E-C1A696C4EB94}"/>
              </a:ext>
            </a:extLst>
          </p:cNvPr>
          <p:cNvSpPr txBox="1"/>
          <p:nvPr/>
        </p:nvSpPr>
        <p:spPr>
          <a:xfrm>
            <a:off x="0" y="28135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Updates to the Registry of </a:t>
            </a:r>
            <a:r>
              <a:rPr lang="en-US" sz="3200" b="1" dirty="0" err="1">
                <a:latin typeface="+mj-lt"/>
              </a:rPr>
              <a:t>ccREs</a:t>
            </a:r>
            <a:r>
              <a:rPr lang="en-US" sz="3200" b="1" dirty="0">
                <a:latin typeface="+mj-lt"/>
              </a:rPr>
              <a:t>: New classification groups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13C6ED-280A-BB44-BEAF-F16CC6D5D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2" y="1353686"/>
            <a:ext cx="9090300" cy="45451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BC52C9-1D41-D140-8F59-50598F8FA384}"/>
              </a:ext>
            </a:extLst>
          </p:cNvPr>
          <p:cNvSpPr/>
          <p:nvPr/>
        </p:nvSpPr>
        <p:spPr>
          <a:xfrm>
            <a:off x="4824249" y="6400800"/>
            <a:ext cx="736775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 Jill Moore,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Zhiping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Weng</a:t>
            </a:r>
            <a:br>
              <a:rPr lang="en-US" dirty="0">
                <a:solidFill>
                  <a:schemeClr val="tx1"/>
                </a:solidFill>
                <a:latin typeface="+mj-lt"/>
              </a:rPr>
            </a:br>
            <a:r>
              <a:rPr lang="en-US" dirty="0" err="1">
                <a:solidFill>
                  <a:schemeClr val="tx1"/>
                </a:solidFill>
                <a:latin typeface="+mj-lt"/>
              </a:rPr>
              <a:t>ccRE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group (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Wold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Hardison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Berstein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Stam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Snyder, Gerstein,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Kundaje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2499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4D45E3-FDFF-FF4E-82D3-0ABE8C3DE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1" y="894938"/>
            <a:ext cx="11037962" cy="5491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BA2E63-4651-E147-9C3E-C1A696C4EB94}"/>
              </a:ext>
            </a:extLst>
          </p:cNvPr>
          <p:cNvSpPr txBox="1"/>
          <p:nvPr/>
        </p:nvSpPr>
        <p:spPr>
          <a:xfrm>
            <a:off x="0" y="28135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Updates to the Registry of </a:t>
            </a:r>
            <a:r>
              <a:rPr lang="en-US" sz="3200" dirty="0" err="1">
                <a:latin typeface="+mj-lt"/>
              </a:rPr>
              <a:t>ccREs</a:t>
            </a:r>
            <a:r>
              <a:rPr lang="en-US" sz="3200" dirty="0">
                <a:latin typeface="+mj-lt"/>
              </a:rPr>
              <a:t>: New tier 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0DAFA81-2CFE-0D46-9965-7249F32C07FC}"/>
              </a:ext>
            </a:extLst>
          </p:cNvPr>
          <p:cNvSpPr/>
          <p:nvPr/>
        </p:nvSpPr>
        <p:spPr>
          <a:xfrm>
            <a:off x="4824249" y="6400800"/>
            <a:ext cx="736775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 Jill Moore,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Zhiping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Weng</a:t>
            </a:r>
            <a:br>
              <a:rPr lang="en-US" dirty="0">
                <a:solidFill>
                  <a:schemeClr val="tx1"/>
                </a:solidFill>
                <a:latin typeface="+mj-lt"/>
              </a:rPr>
            </a:br>
            <a:r>
              <a:rPr lang="en-US" dirty="0" err="1">
                <a:solidFill>
                  <a:schemeClr val="tx1"/>
                </a:solidFill>
                <a:latin typeface="+mj-lt"/>
              </a:rPr>
              <a:t>ccRE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group (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Wold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Hardison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Berstein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Stam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Snyder, Gerstein,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Kundaje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9683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B6665A-9BB9-B34C-9856-B920FC95ED1A}"/>
              </a:ext>
            </a:extLst>
          </p:cNvPr>
          <p:cNvSpPr txBox="1"/>
          <p:nvPr/>
        </p:nvSpPr>
        <p:spPr>
          <a:xfrm>
            <a:off x="0" y="281353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earch </a:t>
            </a:r>
            <a:r>
              <a:rPr lang="en-US" sz="3200" u="sng" dirty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andidate cis-</a:t>
            </a:r>
            <a:r>
              <a:rPr lang="en-US" sz="3200" u="sng" dirty="0">
                <a:latin typeface="+mj-lt"/>
              </a:rPr>
              <a:t>R</a:t>
            </a:r>
            <a:r>
              <a:rPr lang="en-US" sz="3200" dirty="0">
                <a:latin typeface="+mj-lt"/>
              </a:rPr>
              <a:t>egulatory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lements by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NCODE (SCREEN)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104140-A706-5E45-9A94-362A8791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929" y="923122"/>
            <a:ext cx="9324747" cy="5450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A0718A-1A2C-D149-AB50-B25B11811EFE}"/>
              </a:ext>
            </a:extLst>
          </p:cNvPr>
          <p:cNvSpPr/>
          <p:nvPr/>
        </p:nvSpPr>
        <p:spPr>
          <a:xfrm>
            <a:off x="8476938" y="6400800"/>
            <a:ext cx="371506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 Henry Pratt, Jill Moore,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Zhiping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Weng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8E42FE-BA47-B34D-B881-DEE06977C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978" y="5205353"/>
            <a:ext cx="1483920" cy="72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B6665A-9BB9-B34C-9856-B920FC95ED1A}"/>
              </a:ext>
            </a:extLst>
          </p:cNvPr>
          <p:cNvSpPr txBox="1"/>
          <p:nvPr/>
        </p:nvSpPr>
        <p:spPr>
          <a:xfrm>
            <a:off x="0" y="281353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SCREEN-</a:t>
            </a:r>
            <a:r>
              <a:rPr lang="en-US" sz="3200" dirty="0" err="1">
                <a:latin typeface="+mj-lt"/>
              </a:rPr>
              <a:t>Cistrome</a:t>
            </a:r>
            <a:r>
              <a:rPr lang="en-US" sz="3200" dirty="0">
                <a:latin typeface="+mj-lt"/>
              </a:rPr>
              <a:t> Interface (MM10 and GRCh38)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A0718A-1A2C-D149-AB50-B25B11811EFE}"/>
              </a:ext>
            </a:extLst>
          </p:cNvPr>
          <p:cNvSpPr/>
          <p:nvPr/>
        </p:nvSpPr>
        <p:spPr>
          <a:xfrm>
            <a:off x="8476938" y="6400800"/>
            <a:ext cx="371506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 Henry Pratt,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Zhiping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Weng, Shirley Liu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4B682D-ED01-2342-A179-6CBC03FD6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513"/>
            <a:ext cx="12192000" cy="47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5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latin typeface="Arial"/>
                <a:cs typeface="Arial"/>
              </a:rPr>
              <a:t>Cistrome</a:t>
            </a:r>
            <a:r>
              <a:rPr lang="en-US" sz="3600" b="1" dirty="0">
                <a:latin typeface="Arial"/>
                <a:cs typeface="Arial"/>
              </a:rPr>
              <a:t> DB Toolkit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0333" y="2002301"/>
            <a:ext cx="86275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ea"/>
              <a:buAutoNum type="circleNumDbPlain"/>
            </a:pPr>
            <a:r>
              <a:rPr lang="en-US" sz="2800" dirty="0">
                <a:latin typeface="Arial"/>
                <a:cs typeface="Arial"/>
              </a:rPr>
              <a:t>Which factors bind to your genomic interval of interest?</a:t>
            </a:r>
            <a:br>
              <a:rPr lang="en-US" sz="2800" dirty="0">
                <a:latin typeface="Arial"/>
                <a:cs typeface="Arial"/>
              </a:rPr>
            </a:br>
            <a:endParaRPr lang="en-US" sz="2800" dirty="0">
              <a:latin typeface="Arial"/>
              <a:cs typeface="Arial"/>
            </a:endParaRPr>
          </a:p>
          <a:p>
            <a:pPr marL="742950" indent="-742950">
              <a:buFont typeface="+mj-ea"/>
              <a:buAutoNum type="circleNumDbPlain"/>
            </a:pPr>
            <a:r>
              <a:rPr lang="en-US" sz="2800" dirty="0">
                <a:latin typeface="Arial"/>
                <a:cs typeface="Arial"/>
              </a:rPr>
              <a:t>Which factors regulate your gene of interest?</a:t>
            </a:r>
            <a:br>
              <a:rPr lang="en-US" sz="2800" dirty="0">
                <a:latin typeface="Arial"/>
                <a:cs typeface="Arial"/>
              </a:rPr>
            </a:br>
            <a:endParaRPr lang="en-US" sz="2800" dirty="0">
              <a:latin typeface="Arial"/>
              <a:cs typeface="Arial"/>
            </a:endParaRPr>
          </a:p>
          <a:p>
            <a:pPr marL="742950" indent="-742950">
              <a:buFont typeface="+mj-ea"/>
              <a:buAutoNum type="circleNumDbPlain"/>
            </a:pPr>
            <a:r>
              <a:rPr lang="en-US" sz="2800" dirty="0">
                <a:latin typeface="Arial"/>
                <a:cs typeface="Arial"/>
              </a:rPr>
              <a:t>Which </a:t>
            </a:r>
            <a:r>
              <a:rPr lang="en-US" sz="2800" dirty="0" err="1">
                <a:latin typeface="Arial"/>
                <a:cs typeface="Arial"/>
              </a:rPr>
              <a:t>cistromes</a:t>
            </a:r>
            <a:r>
              <a:rPr lang="en-US" sz="2800" dirty="0">
                <a:latin typeface="Arial"/>
                <a:cs typeface="Arial"/>
              </a:rPr>
              <a:t> in the </a:t>
            </a:r>
            <a:r>
              <a:rPr lang="en-US" sz="2800" dirty="0" err="1">
                <a:latin typeface="Arial"/>
                <a:cs typeface="Arial"/>
              </a:rPr>
              <a:t>Cistrome</a:t>
            </a:r>
            <a:r>
              <a:rPr lang="en-US" sz="2800" dirty="0">
                <a:latin typeface="Arial"/>
                <a:cs typeface="Arial"/>
              </a:rPr>
              <a:t> DB are similar to your </a:t>
            </a:r>
            <a:r>
              <a:rPr lang="en-US" sz="2800" dirty="0" err="1">
                <a:latin typeface="Arial"/>
                <a:cs typeface="Arial"/>
              </a:rPr>
              <a:t>cistrome</a:t>
            </a:r>
            <a:r>
              <a:rPr lang="en-US" sz="2800" dirty="0">
                <a:latin typeface="Arial"/>
                <a:cs typeface="Arial"/>
              </a:rPr>
              <a:t> of interest?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8262" y="766296"/>
            <a:ext cx="3894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http://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cistrome.org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db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49555" y="6492875"/>
            <a:ext cx="2842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/>
                <a:cs typeface="Arial"/>
              </a:rPr>
              <a:t>Rongbin</a:t>
            </a:r>
            <a:r>
              <a:rPr lang="en-US" sz="1200" dirty="0">
                <a:latin typeface="Arial"/>
                <a:cs typeface="Arial"/>
              </a:rPr>
              <a:t> Zheng, Cliff Meyer, Shirley Liu</a:t>
            </a:r>
          </a:p>
        </p:txBody>
      </p:sp>
      <p:pic>
        <p:nvPicPr>
          <p:cNvPr id="4" name="Picture 3" descr="cistrome_C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2" y="766296"/>
            <a:ext cx="535283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7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Figure3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6" b="34259"/>
          <a:stretch/>
        </p:blipFill>
        <p:spPr>
          <a:xfrm>
            <a:off x="3428998" y="4476743"/>
            <a:ext cx="5215351" cy="2282768"/>
          </a:xfrm>
          <a:prstGeom prst="rect">
            <a:avLst/>
          </a:prstGeom>
        </p:spPr>
      </p:pic>
      <p:pic>
        <p:nvPicPr>
          <p:cNvPr id="114" name="Picture 113" descr="Figure3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5" t="2080" b="73205"/>
          <a:stretch/>
        </p:blipFill>
        <p:spPr>
          <a:xfrm>
            <a:off x="5607042" y="1256875"/>
            <a:ext cx="5022216" cy="2990185"/>
          </a:xfrm>
          <a:prstGeom prst="rect">
            <a:avLst/>
          </a:prstGeom>
        </p:spPr>
      </p:pic>
      <p:pic>
        <p:nvPicPr>
          <p:cNvPr id="2" name="Picture 1" descr="Screen Shot 2018-07-20 at 5.56.00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30" y="1157339"/>
            <a:ext cx="3926412" cy="3319404"/>
          </a:xfrm>
          <a:prstGeom prst="rect">
            <a:avLst/>
          </a:prstGeom>
        </p:spPr>
      </p:pic>
      <p:sp>
        <p:nvSpPr>
          <p:cNvPr id="112" name="Title 111"/>
          <p:cNvSpPr>
            <a:spLocks noGrp="1"/>
          </p:cNvSpPr>
          <p:nvPr>
            <p:ph type="title"/>
          </p:nvPr>
        </p:nvSpPr>
        <p:spPr>
          <a:xfrm>
            <a:off x="427220" y="327558"/>
            <a:ext cx="11227632" cy="53437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Which factors bind to your genomic interval?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2BDC9A-0FF7-5F41-9144-185C52A8BD04}"/>
              </a:ext>
            </a:extLst>
          </p:cNvPr>
          <p:cNvSpPr txBox="1"/>
          <p:nvPr/>
        </p:nvSpPr>
        <p:spPr>
          <a:xfrm>
            <a:off x="9349555" y="6492875"/>
            <a:ext cx="2842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/>
                <a:cs typeface="Arial"/>
              </a:rPr>
              <a:t>Rongbin</a:t>
            </a:r>
            <a:r>
              <a:rPr lang="en-US" sz="1200" dirty="0">
                <a:latin typeface="Arial"/>
                <a:cs typeface="Arial"/>
              </a:rPr>
              <a:t> Zheng, Cliff Meyer, Shirley Liu</a:t>
            </a:r>
          </a:p>
        </p:txBody>
      </p:sp>
    </p:spTree>
    <p:extLst>
      <p:ext uri="{BB962C8B-B14F-4D97-AF65-F5344CB8AC3E}">
        <p14:creationId xmlns:p14="http://schemas.microsoft.com/office/powerpoint/2010/main" val="2778392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1286</Words>
  <Application>Microsoft Macintosh PowerPoint</Application>
  <PresentationFormat>Widescreen</PresentationFormat>
  <Paragraphs>197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Calibri Light</vt:lpstr>
      <vt:lpstr>DengXian</vt:lpstr>
      <vt:lpstr>DengXian Light</vt:lpstr>
      <vt:lpstr>Helvetica Neue Light</vt:lpstr>
      <vt:lpstr>Arial</vt:lpstr>
      <vt:lpstr>Office Theme</vt:lpstr>
      <vt:lpstr>The ENCODE Data Analysis Center (DAC)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Cistrome DB Toolkit</vt:lpstr>
      <vt:lpstr>Which factors bind to your genomic interval?</vt:lpstr>
      <vt:lpstr>Which TFs regulates your gene?</vt:lpstr>
      <vt:lpstr>PowerPoint Presentation</vt:lpstr>
      <vt:lpstr>Which Cistrome DB cistromes are similar to your cistrome?</vt:lpstr>
      <vt:lpstr>EN-TEx effort &amp; the DAC</vt:lpstr>
      <vt:lpstr>Chromatin &amp; ChIP analysis</vt:lpstr>
      <vt:lpstr>Avocado method for Imputation of Chromatin Data </vt:lpstr>
      <vt:lpstr>PowerPoint Presentation</vt:lpstr>
      <vt:lpstr>PowerPoint Presentation</vt:lpstr>
      <vt:lpstr>PowerPoint Presentation</vt:lpstr>
      <vt:lpstr>Decompose the variance</vt:lpstr>
      <vt:lpstr>Reference Component  Analysis (RCA)</vt:lpstr>
      <vt:lpstr>Applying RCA to many ENCODE cell types, focusing on Tumor-Normal Comparison</vt:lpstr>
      <vt:lpstr>Epigenome &amp; Transcriptome: HMs &amp; Splicing</vt:lpstr>
      <vt:lpstr>Recasting of ENCODE Annotations  in terms of TF &amp; RBP Regulatory Networks</vt:lpstr>
      <vt:lpstr>Developing Metrics for Network Change </vt:lpstr>
      <vt:lpstr>Variant Annotation</vt:lpstr>
      <vt:lpstr>Variant Annotation #2 </vt:lpstr>
      <vt:lpstr>Conclusions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Hi-C reproducibility measures</dc:title>
  <dc:creator>Bill Noble</dc:creator>
  <cp:lastModifiedBy>Microsoft Office User</cp:lastModifiedBy>
  <cp:revision>39</cp:revision>
  <dcterms:created xsi:type="dcterms:W3CDTF">2017-12-15T23:32:21Z</dcterms:created>
  <dcterms:modified xsi:type="dcterms:W3CDTF">2019-01-08T02:47:50Z</dcterms:modified>
</cp:coreProperties>
</file>