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fc76e830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fc76e830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fc76e8300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fc76e8300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fc76e8300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4fc76e8300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4fc76e8300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4fc76e8300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4fc76e8300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4fc76e8300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277050" y="215775"/>
            <a:ext cx="8589900" cy="77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22228B"/>
                </a:solidFill>
              </a:rPr>
              <a:t>Review of the Phase 1 PsychENCODE capstone resource: </a:t>
            </a:r>
            <a:br>
              <a:rPr b="1" lang="en" sz="2400">
                <a:solidFill>
                  <a:srgbClr val="22228B"/>
                </a:solidFill>
              </a:rPr>
            </a:br>
            <a:r>
              <a:rPr b="1" lang="en" sz="2400">
                <a:solidFill>
                  <a:srgbClr val="22228B"/>
                </a:solidFill>
              </a:rPr>
              <a:t>Layers of distributed information</a:t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6400" y="1077925"/>
            <a:ext cx="5209102" cy="38858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6247850" y="1233075"/>
            <a:ext cx="2710500" cy="22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Material in the 3 capstones: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 - Wang et al. ('18)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DC - Li et al. ('18)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NC - Gandal et al. ('18)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Resource.psychencode.org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Development.psychencode.org</a:t>
            </a:r>
            <a:endParaRPr sz="1200"/>
          </a:p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141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22228B"/>
                </a:solidFill>
              </a:rPr>
              <a:t>Base Data Layer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6245800" y="745025"/>
            <a:ext cx="2898300" cy="4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1" lang="en">
                <a:solidFill>
                  <a:schemeClr val="dk1"/>
                </a:solidFill>
              </a:rPr>
              <a:t>Organizing Metaphors</a:t>
            </a:r>
            <a:endParaRPr b="1" i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1" lang="en">
                <a:solidFill>
                  <a:schemeClr val="dk1"/>
                </a:solidFill>
              </a:rPr>
              <a:t>Future considerations</a:t>
            </a:r>
            <a:endParaRPr sz="2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New "Axes" ?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New sets to merge (GTEx v8, HCA)?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Reference brain 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5476" y="1018850"/>
            <a:ext cx="4265850" cy="20860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" name="Google Shape;65;p14"/>
          <p:cNvGrpSpPr/>
          <p:nvPr/>
        </p:nvGrpSpPr>
        <p:grpSpPr>
          <a:xfrm>
            <a:off x="651468" y="3287113"/>
            <a:ext cx="5134035" cy="1525921"/>
            <a:chOff x="397325" y="2981775"/>
            <a:chExt cx="4307799" cy="1280350"/>
          </a:xfrm>
        </p:grpSpPr>
        <p:pic>
          <p:nvPicPr>
            <p:cNvPr id="66" name="Google Shape;66;p14"/>
            <p:cNvPicPr preferRelativeResize="0"/>
            <p:nvPr/>
          </p:nvPicPr>
          <p:blipFill rotWithShape="1">
            <a:blip r:embed="rId4">
              <a:alphaModFix/>
            </a:blip>
            <a:srcRect b="61843" l="0" r="0" t="0"/>
            <a:stretch/>
          </p:blipFill>
          <p:spPr>
            <a:xfrm>
              <a:off x="397325" y="2981775"/>
              <a:ext cx="4307799" cy="661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67;p14"/>
            <p:cNvPicPr preferRelativeResize="0"/>
            <p:nvPr/>
          </p:nvPicPr>
          <p:blipFill rotWithShape="1">
            <a:blip r:embed="rId4">
              <a:alphaModFix/>
            </a:blip>
            <a:srcRect b="0" l="0" r="0" t="64308"/>
            <a:stretch/>
          </p:blipFill>
          <p:spPr>
            <a:xfrm>
              <a:off x="397325" y="3643325"/>
              <a:ext cx="4307799" cy="618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8" name="Google Shape;68;p14"/>
          <p:cNvSpPr txBox="1"/>
          <p:nvPr/>
        </p:nvSpPr>
        <p:spPr>
          <a:xfrm>
            <a:off x="8240500" y="4713900"/>
            <a:ext cx="7755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999999"/>
                </a:solidFill>
              </a:rPr>
              <a:t>[AC,DC]</a:t>
            </a:r>
            <a:endParaRPr b="1" sz="1000">
              <a:solidFill>
                <a:srgbClr val="999999"/>
              </a:solidFill>
            </a:endParaRPr>
          </a:p>
        </p:txBody>
      </p:sp>
      <p:sp>
        <p:nvSpPr>
          <p:cNvPr id="69" name="Google Shape;69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311700" y="1304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22228B"/>
                </a:solidFill>
              </a:rPr>
              <a:t>Pipeline Results </a:t>
            </a:r>
            <a:endParaRPr/>
          </a:p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4872500" y="647100"/>
            <a:ext cx="4111200" cy="401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ChIP-seq &amp; Me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signal tracks &amp; peaks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Differential H3K27ac &amp; Me peaks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Bulk </a:t>
            </a:r>
            <a:r>
              <a:rPr lang="en">
                <a:solidFill>
                  <a:schemeClr val="dk1"/>
                </a:solidFill>
              </a:rPr>
              <a:t>RNA-seq quantifications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Single-cell 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Quantifications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Cell-type signatures &amp; fractions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Imputed genotypes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Hi-C matrix &amp; TADs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i="1" lang="en">
                <a:solidFill>
                  <a:schemeClr val="dk1"/>
                </a:solidFill>
              </a:rPr>
              <a:t>Future </a:t>
            </a:r>
            <a:r>
              <a:rPr b="1" i="1" lang="en">
                <a:solidFill>
                  <a:schemeClr val="dk1"/>
                </a:solidFill>
              </a:rPr>
              <a:t>considerations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ATAC-seq pipeline? sc-ATAC?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More cell types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WGS vs. imputed genotypes</a:t>
            </a:r>
            <a:endParaRPr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 rotWithShape="1">
          <a:blip r:embed="rId3">
            <a:alphaModFix/>
          </a:blip>
          <a:srcRect b="0" l="0" r="0" t="17661"/>
          <a:stretch/>
        </p:blipFill>
        <p:spPr>
          <a:xfrm>
            <a:off x="197950" y="868799"/>
            <a:ext cx="4374051" cy="105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 rotWithShape="1">
          <a:blip r:embed="rId4">
            <a:alphaModFix/>
          </a:blip>
          <a:srcRect b="4926" l="56368" r="2554" t="50650"/>
          <a:stretch/>
        </p:blipFill>
        <p:spPr>
          <a:xfrm>
            <a:off x="1171350" y="2000800"/>
            <a:ext cx="3135886" cy="2912374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/>
          <p:nvPr/>
        </p:nvSpPr>
        <p:spPr>
          <a:xfrm>
            <a:off x="8240500" y="4790100"/>
            <a:ext cx="7755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999999"/>
                </a:solidFill>
              </a:rPr>
              <a:t>[AC,DC]</a:t>
            </a:r>
            <a:endParaRPr b="1" sz="1000">
              <a:solidFill>
                <a:srgbClr val="999999"/>
              </a:solidFill>
            </a:endParaRPr>
          </a:p>
        </p:txBody>
      </p:sp>
      <p:sp>
        <p:nvSpPr>
          <p:cNvPr id="79" name="Google Shape;79;p15"/>
          <p:cNvSpPr txBox="1"/>
          <p:nvPr>
            <p:ph idx="12" type="sldNum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480200" y="178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22228B"/>
                </a:solidFill>
              </a:rPr>
              <a:t>Derived Results</a:t>
            </a:r>
            <a:endParaRPr/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4676225" y="750925"/>
            <a:ext cx="4419600" cy="42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DEX genes &amp; co-expr. modules 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Across development, 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regions &amp; conditions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sz="1400">
                <a:solidFill>
                  <a:schemeClr val="dk1"/>
                </a:solidFill>
              </a:rPr>
              <a:t>Differential splicing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PFC QTLs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c</a:t>
            </a:r>
            <a:r>
              <a:rPr lang="en">
                <a:solidFill>
                  <a:srgbClr val="000000"/>
                </a:solidFill>
              </a:rPr>
              <a:t>is-eQTLs - ~2M </a:t>
            </a:r>
            <a:r>
              <a:rPr lang="en">
                <a:solidFill>
                  <a:schemeClr val="dk1"/>
                </a:solidFill>
              </a:rPr>
              <a:t>(sat’d)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fQTL, cQTLs 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Enhancers (</a:t>
            </a:r>
            <a:r>
              <a:rPr lang="en">
                <a:solidFill>
                  <a:schemeClr val="dk1"/>
                </a:solidFill>
              </a:rPr>
              <a:t>init. PFC &amp; CBC)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1" lang="en">
                <a:solidFill>
                  <a:schemeClr val="dk1"/>
                </a:solidFill>
              </a:rPr>
              <a:t>Future considerations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Trans QTLs? More regions?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Starr-seq enhancers?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9350" y="777475"/>
            <a:ext cx="3752427" cy="184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 rotWithShape="1">
          <a:blip r:embed="rId4">
            <a:alphaModFix/>
          </a:blip>
          <a:srcRect b="44258" l="0" r="23436" t="2476"/>
          <a:stretch/>
        </p:blipFill>
        <p:spPr>
          <a:xfrm>
            <a:off x="686663" y="2779075"/>
            <a:ext cx="3897801" cy="2087851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 txBox="1"/>
          <p:nvPr/>
        </p:nvSpPr>
        <p:spPr>
          <a:xfrm>
            <a:off x="8240500" y="4790100"/>
            <a:ext cx="7755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999999"/>
                </a:solidFill>
              </a:rPr>
              <a:t>[AC,NC]</a:t>
            </a:r>
            <a:endParaRPr b="1" sz="1000">
              <a:solidFill>
                <a:srgbClr val="999999"/>
              </a:solidFill>
            </a:endParaRPr>
          </a:p>
        </p:txBody>
      </p:sp>
      <p:sp>
        <p:nvSpPr>
          <p:cNvPr id="89" name="Google Shape;89;p16"/>
          <p:cNvSpPr txBox="1"/>
          <p:nvPr>
            <p:ph idx="12" type="sldNum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>
            <a:off x="3995500" y="242825"/>
            <a:ext cx="4532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22228B"/>
                </a:solidFill>
              </a:rPr>
              <a:t>Integrative Models</a:t>
            </a:r>
            <a:endParaRPr/>
          </a:p>
        </p:txBody>
      </p:sp>
      <p:sp>
        <p:nvSpPr>
          <p:cNvPr id="95" name="Google Shape;95;p17"/>
          <p:cNvSpPr txBox="1"/>
          <p:nvPr>
            <p:ph idx="1" type="body"/>
          </p:nvPr>
        </p:nvSpPr>
        <p:spPr>
          <a:xfrm>
            <a:off x="4172375" y="932375"/>
            <a:ext cx="4532100" cy="401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Integ. Regulatory Networks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Activity+Hi-C+QTL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D</a:t>
            </a:r>
            <a:r>
              <a:rPr lang="en">
                <a:solidFill>
                  <a:schemeClr val="dk1"/>
                </a:solidFill>
              </a:rPr>
              <a:t>ouble overlap h</a:t>
            </a:r>
            <a:r>
              <a:rPr lang="en">
                <a:solidFill>
                  <a:schemeClr val="dk1"/>
                </a:solidFill>
              </a:rPr>
              <a:t>igh-conf. linkages (eg A+H)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Init. disease prediction model (DSPN)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>
                <a:solidFill>
                  <a:schemeClr val="dk1"/>
                </a:solidFill>
              </a:rPr>
              <a:t>Future considerations</a:t>
            </a:r>
            <a:endParaRPr b="1" i="1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Better networks? Single-cell?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How to distribute models 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027" y="176510"/>
            <a:ext cx="2358225" cy="4790476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7"/>
          <p:cNvSpPr txBox="1"/>
          <p:nvPr/>
        </p:nvSpPr>
        <p:spPr>
          <a:xfrm>
            <a:off x="8469100" y="4790100"/>
            <a:ext cx="7755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999999"/>
                </a:solidFill>
              </a:rPr>
              <a:t>[AC]</a:t>
            </a:r>
            <a:endParaRPr b="1" sz="1000">
              <a:solidFill>
                <a:srgbClr val="999999"/>
              </a:solidFill>
            </a:endParaRPr>
          </a:p>
        </p:txBody>
      </p:sp>
      <p:sp>
        <p:nvSpPr>
          <p:cNvPr id="98" name="Google Shape;98;p17"/>
          <p:cNvSpPr txBox="1"/>
          <p:nvPr>
            <p:ph idx="12" type="sldNum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