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8" r:id="rId3"/>
  </p:sldMasterIdLst>
  <p:notesMasterIdLst>
    <p:notesMasterId r:id="rId29"/>
  </p:notesMasterIdLst>
  <p:sldIdLst>
    <p:sldId id="387" r:id="rId4"/>
    <p:sldId id="378" r:id="rId5"/>
    <p:sldId id="355" r:id="rId6"/>
    <p:sldId id="365" r:id="rId7"/>
    <p:sldId id="354" r:id="rId8"/>
    <p:sldId id="383" r:id="rId9"/>
    <p:sldId id="385" r:id="rId10"/>
    <p:sldId id="389" r:id="rId11"/>
    <p:sldId id="357" r:id="rId12"/>
    <p:sldId id="359" r:id="rId13"/>
    <p:sldId id="302" r:id="rId14"/>
    <p:sldId id="315" r:id="rId15"/>
    <p:sldId id="390" r:id="rId16"/>
    <p:sldId id="384" r:id="rId17"/>
    <p:sldId id="369" r:id="rId18"/>
    <p:sldId id="361" r:id="rId19"/>
    <p:sldId id="362" r:id="rId20"/>
    <p:sldId id="363" r:id="rId21"/>
    <p:sldId id="391" r:id="rId22"/>
    <p:sldId id="334" r:id="rId23"/>
    <p:sldId id="339" r:id="rId24"/>
    <p:sldId id="392" r:id="rId25"/>
    <p:sldId id="393" r:id="rId26"/>
    <p:sldId id="394" r:id="rId27"/>
    <p:sldId id="395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>
    <p:extLst/>
  </p:cmAuthor>
  <p:cmAuthor id="2" name="Mark Gerstein" initials="" lastIdx="12" clrIdx="1"/>
  <p:cmAuthor id="3" name="shaoke lou" initials="" lastIdx="1" clrIdx="2"/>
  <p:cmAuthor id="4" name="Lucas Lochovsky" initials="" lastIdx="1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8"/>
    <p:restoredTop sz="95179" autoAdjust="0"/>
  </p:normalViewPr>
  <p:slideViewPr>
    <p:cSldViewPr snapToGrid="0" snapToObjects="1">
      <p:cViewPr>
        <p:scale>
          <a:sx n="86" d="100"/>
          <a:sy n="86" d="100"/>
        </p:scale>
        <p:origin x="1144" y="2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commentAuthors" Target="commentAuthors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C187EC-E899-F846-8A8B-42C8D1DFE005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09DF9D-8B29-E040-861F-F480ECC59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15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hape 12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Mutation spectrum is further broken down to mutation signatures, which represent mutational processes</a:t>
            </a:r>
          </a:p>
          <a:p>
            <a:pPr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99330" name="Shape 127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088056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hape 138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1378" name="Shape 139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>
              <a:solidFill>
                <a:srgbClr val="000000"/>
              </a:solidFill>
              <a:ea typeface="ＭＳ Ｐゴシック" charset="-128"/>
              <a:sym typeface="Calibri" charset="0"/>
            </a:endParaRPr>
          </a:p>
        </p:txBody>
      </p:sp>
      <p:sp>
        <p:nvSpPr>
          <p:cNvPr id="101379" name="Shape 140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>
              <a:buSzPct val="25000"/>
            </a:pPr>
            <a:fld id="{2FFB0BA3-04C5-8A4F-898C-84FCAA5740DB}" type="slidenum">
              <a:rPr lang="en-US" altLang="en-US">
                <a:solidFill>
                  <a:srgbClr val="000000"/>
                </a:solidFill>
                <a:sym typeface="Calibri" charset="0"/>
              </a:rPr>
              <a:pPr>
                <a:buSzPct val="25000"/>
              </a:pPr>
              <a:t>16</a:t>
            </a:fld>
            <a:endParaRPr lang="en-US" altLang="en-US">
              <a:solidFill>
                <a:srgbClr val="000000"/>
              </a:solidFill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220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hape 16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ApoBEC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signature is observed</a:t>
            </a:r>
            <a:r>
              <a:rPr lang="en-US" altLang="en-US" sz="1200" baseline="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in </a:t>
            </a: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chRCC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but never in </a:t>
            </a: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ccRCC</a:t>
            </a:r>
            <a:endParaRPr lang="en-US" altLang="en-US" sz="1200" dirty="0" smtClean="0">
              <a:solidFill>
                <a:srgbClr val="366092"/>
              </a:solidFill>
              <a:latin typeface="Arial" charset="0"/>
              <a:ea typeface="Arial" charset="0"/>
              <a:cs typeface="Arial" charset="0"/>
              <a:sym typeface="Helvetica Neue" charset="0"/>
            </a:endParaRPr>
          </a:p>
          <a:p>
            <a:pPr>
              <a:spcBef>
                <a:spcPct val="0"/>
              </a:spcBef>
            </a:pP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Three samples that are </a:t>
            </a:r>
            <a:r>
              <a:rPr lang="en-US" altLang="en-US" sz="1200" dirty="0" err="1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urothelial</a:t>
            </a:r>
            <a:r>
              <a:rPr lang="en-US" altLang="en-US" sz="1200" dirty="0" smtClean="0">
                <a:solidFill>
                  <a:srgbClr val="366092"/>
                </a:solidFill>
                <a:latin typeface="Arial" charset="0"/>
                <a:ea typeface="Arial" charset="0"/>
                <a:cs typeface="Arial" charset="0"/>
                <a:sym typeface="Helvetica Neue" charset="0"/>
              </a:rPr>
              <a:t> cancer (UC) but mislabeled and processed through the pipeline (internal positive controls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103426" name="Shape 161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559170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hape 20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>
              <a:ea typeface="ＭＳ Ｐゴシック" charset="-128"/>
            </a:endParaRPr>
          </a:p>
        </p:txBody>
      </p:sp>
      <p:sp>
        <p:nvSpPr>
          <p:cNvPr id="105474" name="Shape 204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4572000 w 120000"/>
              <a:gd name="T3" fmla="*/ 0 h 120000"/>
              <a:gd name="T4" fmla="*/ 4572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147053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1195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95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190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869033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67074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Shape 1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Shape 15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4057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Shape 15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14" name="Shape 15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5" name="Shape 151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330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2402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16393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28" name="Shape 52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1058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Shape 5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Shape 5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8013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19695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511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disproportionate functional load on certain TFs in cancers can be related to an underlying mutational spectrum influencing their binding sites.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instance in Kidney-RCC cohort, mutational spectrum of motif breaking events observed in SP1 (major contribution from C&gt;T and C&gt;A mutation) , HDAC2 (uniform distribution) and EWSR1 (uniform distribution) is very different.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09DF9D-8B29-E040-861F-F480ECC599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50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761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755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38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- Blu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64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0918" y="-144463"/>
            <a:ext cx="13313835" cy="405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Shape 62"/>
          <p:cNvSpPr txBox="1">
            <a:spLocks noGrp="1"/>
          </p:cNvSpPr>
          <p:nvPr>
            <p:ph type="ctrTitle"/>
          </p:nvPr>
        </p:nvSpPr>
        <p:spPr>
          <a:xfrm>
            <a:off x="1391477" y="4149081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0" marR="0" lvl="0" indent="0" algn="r" rtl="0">
              <a:spcBef>
                <a:spcPts val="0"/>
              </a:spcBef>
              <a:buClr>
                <a:srgbClr val="366092"/>
              </a:buClr>
              <a:buFont typeface="Helvetica Neue"/>
              <a:buNone/>
              <a:defRPr sz="4400" b="0" i="0" u="none" strike="noStrike" cap="none">
                <a:solidFill>
                  <a:srgbClr val="36609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indent="0" rtl="0">
              <a:spcBef>
                <a:spcPts val="0"/>
              </a:spcBef>
              <a:buNone/>
              <a:defRPr sz="1800"/>
            </a:lvl2pPr>
            <a:lvl3pPr lvl="2" indent="0" rtl="0">
              <a:spcBef>
                <a:spcPts val="0"/>
              </a:spcBef>
              <a:buNone/>
              <a:defRPr sz="1800"/>
            </a:lvl3pPr>
            <a:lvl4pPr lvl="3" indent="0" rtl="0">
              <a:spcBef>
                <a:spcPts val="0"/>
              </a:spcBef>
              <a:buNone/>
              <a:defRPr sz="1800"/>
            </a:lvl4pPr>
            <a:lvl5pPr lvl="4" indent="0" rtl="0">
              <a:spcBef>
                <a:spcPts val="0"/>
              </a:spcBef>
              <a:buNone/>
              <a:defRPr sz="1800"/>
            </a:lvl5pPr>
            <a:lvl6pPr lvl="5" indent="0" rtl="0">
              <a:spcBef>
                <a:spcPts val="0"/>
              </a:spcBef>
              <a:buNone/>
              <a:defRPr sz="1800"/>
            </a:lvl6pPr>
            <a:lvl7pPr lvl="6" indent="0" rtl="0">
              <a:spcBef>
                <a:spcPts val="0"/>
              </a:spcBef>
              <a:buNone/>
              <a:defRPr sz="1800"/>
            </a:lvl7pPr>
            <a:lvl8pPr lvl="7" indent="0" rtl="0">
              <a:spcBef>
                <a:spcPts val="0"/>
              </a:spcBef>
              <a:buNone/>
              <a:defRPr sz="1800"/>
            </a:lvl8pPr>
            <a:lvl9pPr lvl="8" indent="0" rtl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1391477" y="5733256"/>
            <a:ext cx="10363200" cy="9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marL="0" marR="0" lvl="0" indent="0" algn="r" rtl="0">
              <a:spcBef>
                <a:spcPts val="480"/>
              </a:spcBef>
              <a:buClr>
                <a:srgbClr val="7F7F7F"/>
              </a:buClr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914400" y="1447801"/>
            <a:ext cx="10363200" cy="147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5867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9579" marR="0" lvl="5" indent="-16928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9158" marR="0" lvl="6" indent="-16921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8737" marR="0" lvl="7" indent="-16916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8315" marR="0" lvl="8" indent="-16909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1828800" y="3505201"/>
            <a:ext cx="8534400" cy="175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117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5867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198" marR="0" lvl="1" indent="-16546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Merriweather Sans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8399" marR="0" lvl="2" indent="-16162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7598" marR="0" lvl="3" indent="-15777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6798" marR="0" lvl="4" indent="-15392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Merriweather Sans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6000" marR="0" lvl="5" indent="-15009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5197" marR="0" lvl="6" indent="-14621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4395" marR="0" lvl="7" indent="-14234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3595" marR="0" lvl="8" indent="-13850" algn="ctr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1199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9579" marR="0" lvl="5" indent="-16928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9158" marR="0" lvl="6" indent="-16921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8737" marR="0" lvl="7" indent="-16916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8315" marR="0" lvl="8" indent="-16909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02675" marR="0" lvl="0" indent="-9948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59864" marR="0" lvl="1" indent="-9948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-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4936" marR="0" lvl="2" indent="-13123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32988" marR="0" lvl="3" indent="-13969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4106" marR="0" lvl="4" indent="-14816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*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682" marR="0" lvl="5" indent="-15236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260" marR="0" lvl="6" indent="-15235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840" marR="0" lvl="7" indent="-152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417" marR="0" lvl="8" indent="-15234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0034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9579" marR="0" lvl="5" indent="-16928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9158" marR="0" lvl="6" indent="-16921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8737" marR="0" lvl="7" indent="-16916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8315" marR="0" lvl="8" indent="-16909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10363200" cy="4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02675" marR="0" lvl="0" indent="-9948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59864" marR="0" lvl="1" indent="-9948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-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4936" marR="0" lvl="2" indent="-13123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32988" marR="0" lvl="3" indent="-13969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4106" marR="0" lvl="4" indent="-14816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*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682" marR="0" lvl="5" indent="-152362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260" marR="0" lvl="6" indent="-15235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840" marR="0" lvl="7" indent="-152350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417" marR="0" lvl="8" indent="-15234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09398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914400" y="60325"/>
            <a:ext cx="10363200" cy="114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267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267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267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267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267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9585" marR="0" lvl="5" indent="0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917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8754" marR="0" lvl="7" indent="0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8339" marR="0" lvl="8" indent="0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914400" y="1326587"/>
            <a:ext cx="5080000" cy="540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04792" marR="0" lvl="0" indent="-67732" algn="l" rtl="0">
              <a:spcBef>
                <a:spcPts val="747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37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61981" marR="0" lvl="1" indent="-101597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-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7052" marR="0" lvl="2" indent="-133346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35103" marR="0" lvl="3" indent="-158745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6222" marR="0" lvl="4" indent="-167212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*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716" marR="0" lvl="5" indent="-15239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301" marR="0" lvl="6" indent="-15239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886" marR="0" lvl="7" indent="-15239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470" marR="0" lvl="8" indent="-15239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2"/>
          </p:nvPr>
        </p:nvSpPr>
        <p:spPr>
          <a:xfrm>
            <a:off x="6197600" y="1313492"/>
            <a:ext cx="5080000" cy="5416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04792" marR="0" lvl="0" indent="-67732" algn="l" rtl="0">
              <a:spcBef>
                <a:spcPts val="747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37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61981" marR="0" lvl="1" indent="-101597" algn="l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-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7052" marR="0" lvl="2" indent="-133346" algn="l" rtl="0">
              <a:spcBef>
                <a:spcPts val="533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  <a:defRPr sz="2667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35103" marR="0" lvl="3" indent="-158745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6222" marR="0" lvl="4" indent="-167212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Merriweather Sans"/>
              <a:buChar char="*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352716" marR="0" lvl="5" indent="-15239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962301" marR="0" lvl="6" indent="-15239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1886" marR="0" lvl="7" indent="-15239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5181470" marR="0" lvl="8" indent="-152396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6701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98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67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pPr/>
              <a:t>‹#›</a:t>
            </a:fld>
            <a:endParaRPr lang="en"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49682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000" cy="160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67"/>
            </a:lvl2pPr>
            <a:lvl3pPr lvl="2" indent="0" rtl="0">
              <a:spcBef>
                <a:spcPts val="0"/>
              </a:spcBef>
              <a:buNone/>
              <a:defRPr sz="1867"/>
            </a:lvl3pPr>
            <a:lvl4pPr lvl="3" indent="0" rtl="0">
              <a:spcBef>
                <a:spcPts val="0"/>
              </a:spcBef>
              <a:buNone/>
              <a:defRPr sz="1867"/>
            </a:lvl4pPr>
            <a:lvl5pPr lvl="4" indent="0" rtl="0">
              <a:spcBef>
                <a:spcPts val="0"/>
              </a:spcBef>
              <a:buNone/>
              <a:defRPr sz="1867"/>
            </a:lvl5pPr>
            <a:lvl6pPr lvl="5" indent="0" rtl="0">
              <a:spcBef>
                <a:spcPts val="0"/>
              </a:spcBef>
              <a:buNone/>
              <a:defRPr sz="1867"/>
            </a:lvl6pPr>
            <a:lvl7pPr lvl="6" indent="0" rtl="0">
              <a:spcBef>
                <a:spcPts val="0"/>
              </a:spcBef>
              <a:buNone/>
              <a:defRPr sz="1867"/>
            </a:lvl7pPr>
            <a:lvl8pPr lvl="7" indent="0" rtl="0">
              <a:spcBef>
                <a:spcPts val="0"/>
              </a:spcBef>
              <a:buNone/>
              <a:defRPr sz="1867"/>
            </a:lvl8pPr>
            <a:lvl9pPr lvl="8" indent="0" rtl="0">
              <a:spcBef>
                <a:spcPts val="0"/>
              </a:spcBef>
              <a:buNone/>
              <a:defRPr sz="1867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400" cy="487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37061" marR="0" lvl="0" indent="-33866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94249" marR="0" lvl="1" indent="-50799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1438" marR="0" lvl="2" indent="-84665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8626" marR="0" lvl="3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65815" marR="0" lvl="4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23004" marR="0" lvl="5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80192" marR="0" lvl="6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37381" marR="0" lvl="7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94569" marR="0" lvl="8" indent="-101597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000" cy="381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29" name="Shape 2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1200" ker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6081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000" cy="1600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None/>
              <a:defRPr sz="1867"/>
            </a:lvl2pPr>
            <a:lvl3pPr lvl="2" indent="0" rtl="0">
              <a:spcBef>
                <a:spcPts val="0"/>
              </a:spcBef>
              <a:buNone/>
              <a:defRPr sz="1867"/>
            </a:lvl3pPr>
            <a:lvl4pPr lvl="3" indent="0" rtl="0">
              <a:spcBef>
                <a:spcPts val="0"/>
              </a:spcBef>
              <a:buNone/>
              <a:defRPr sz="1867"/>
            </a:lvl4pPr>
            <a:lvl5pPr lvl="4" indent="0" rtl="0">
              <a:spcBef>
                <a:spcPts val="0"/>
              </a:spcBef>
              <a:buNone/>
              <a:defRPr sz="1867"/>
            </a:lvl5pPr>
            <a:lvl6pPr lvl="5" indent="0" rtl="0">
              <a:spcBef>
                <a:spcPts val="0"/>
              </a:spcBef>
              <a:buNone/>
              <a:defRPr sz="1867"/>
            </a:lvl6pPr>
            <a:lvl7pPr lvl="6" indent="0" rtl="0">
              <a:spcBef>
                <a:spcPts val="0"/>
              </a:spcBef>
              <a:buNone/>
              <a:defRPr sz="1867"/>
            </a:lvl7pPr>
            <a:lvl8pPr lvl="7" indent="0" rtl="0">
              <a:spcBef>
                <a:spcPts val="0"/>
              </a:spcBef>
              <a:buNone/>
              <a:defRPr sz="1867"/>
            </a:lvl8pPr>
            <a:lvl9pPr lvl="8" indent="0" rtl="0">
              <a:spcBef>
                <a:spcPts val="0"/>
              </a:spcBef>
              <a:buNone/>
              <a:defRPr sz="1867"/>
            </a:lvl9pPr>
          </a:lstStyle>
          <a:p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400" cy="4873600"/>
          </a:xfrm>
          <a:prstGeom prst="rect">
            <a:avLst/>
          </a:prstGeom>
          <a:noFill/>
          <a:ln>
            <a:noFill/>
          </a:ln>
        </p:spPr>
        <p:txBody>
          <a:bodyPr wrap="square"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SzPct val="45833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5238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61111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SzPct val="73333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000" cy="3811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67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4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lnSpc>
                <a:spcPct val="90000"/>
              </a:lnSpc>
              <a:spcBef>
                <a:spcPts val="533"/>
              </a:spcBef>
              <a:buClr>
                <a:schemeClr val="dk1"/>
              </a:buClr>
              <a:buFont typeface="Arial"/>
              <a:buNone/>
              <a:defRPr sz="10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36" name="Shape 3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89" marR="0" lvl="1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7" marR="0" lvl="2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lvl="3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lvl="4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lvl="5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1" marR="0" lvl="6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lvl="7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lvl="8" indent="0" algn="l" rtl="0">
              <a:spcBef>
                <a:spcPts val="0"/>
              </a:spcBef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kern="0"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wrap="square" lIns="68575" tIns="34275" rIns="68575" bIns="34275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en" sz="1200" ker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en" sz="120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5061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 sz="1867" kern="0">
                <a:solidFill>
                  <a:srgbClr val="000000"/>
                </a:solidFill>
                <a:ea typeface="Arial"/>
                <a:cs typeface="Arial"/>
                <a:sym typeface="Arial"/>
              </a:rPr>
              <a:pPr/>
              <a:t>‹#›</a:t>
            </a:fld>
            <a:endParaRPr lang="en" sz="1867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64157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1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32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608722" marR="0" lvl="5" indent="-16070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1217462" marR="0" lvl="6" indent="-15225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826198" marR="0" lvl="7" indent="-14377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434928" marR="0" lvl="8" indent="-13522" algn="ctr" rtl="0">
              <a:spcBef>
                <a:spcPts val="0"/>
              </a:spcBef>
              <a:spcAft>
                <a:spcPts val="0"/>
              </a:spcAft>
              <a:buNone/>
              <a:defRPr sz="48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11391900" y="6416675"/>
            <a:ext cx="749200" cy="24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>
                <a:buClr>
                  <a:srgbClr val="000000"/>
                </a:buClr>
                <a:buSzPct val="25000"/>
                <a:buFont typeface="Calibri"/>
                <a:buNone/>
              </a:pPr>
              <a:t>‹#›</a:t>
            </a:fld>
            <a:endParaRPr lang="en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708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2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39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67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245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45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58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09E78-21A0-BD4D-8F6E-2668677F6650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00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theme" Target="../theme/theme2.xml"/><Relationship Id="rId6" Type="http://schemas.openxmlformats.org/officeDocument/2006/relationships/tags" Target="../tags/tag1.xml"/><Relationship Id="rId7" Type="http://schemas.openxmlformats.org/officeDocument/2006/relationships/tags" Target="../tags/tag2.xml"/><Relationship Id="rId8" Type="http://schemas.openxmlformats.org/officeDocument/2006/relationships/tags" Target="../tags/tag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B09E78-21A0-BD4D-8F6E-2668677F6650}" type="datetimeFigureOut">
              <a:rPr lang="en-US" smtClean="0"/>
              <a:t>10/16/17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4AD12-3CD1-3243-8BE6-FF5D67EBB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4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6"/>
            </p:custDataLst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7"/>
            </p:custDataLst>
          </p:nvPr>
        </p:nvSpPr>
        <p:spPr bwMode="auto">
          <a:xfrm>
            <a:off x="914400" y="1981201"/>
            <a:ext cx="10363200" cy="4638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16200000">
            <a:off x="10376850" y="5209911"/>
            <a:ext cx="3078162" cy="35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96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C52A11-03F9-BA4B-98B4-B56C6F1C7FBB}" type="slidenum">
              <a:rPr lang="en-US" altLang="en-US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r>
              <a:rPr lang="en-US" altLang="en-US" sz="2400" b="1" dirty="0" smtClean="0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altLang="en-US" sz="1000" b="1" dirty="0" err="1" smtClean="0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altLang="en-US" sz="300" dirty="0" smtClean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826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7" r:id="rId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00" b="1" i="0" u="none" strike="noStrike" cap="none">
                <a:solidFill>
                  <a:srgbClr val="22228B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196" marR="0" lvl="5" indent="-12696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391" marR="0" lvl="6" indent="-12691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587" marR="0" lvl="7" indent="-12687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782" marR="0" lvl="8" indent="-12682" algn="ctr" rtl="0">
              <a:spcBef>
                <a:spcPts val="0"/>
              </a:spcBef>
              <a:spcAft>
                <a:spcPts val="0"/>
              </a:spcAft>
              <a:buNone/>
              <a:defRPr sz="3600" b="1" i="0" u="sng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10363200" cy="4638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7012" marR="0" lvl="0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69912" marR="0" lvl="1" indent="-7461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-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1225" marR="0" lvl="2" indent="-984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4775" marR="0" lvl="3" indent="-10477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5625" marR="0" lvl="4" indent="-11112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erriweather Sans"/>
              <a:buChar char="*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574" marR="0" lvl="5" indent="-11427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769" marR="0" lvl="6" indent="-11426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8966" marR="0" lvl="7" indent="-11426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160" marR="0" lvl="8" indent="-11426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Shape 8"/>
          <p:cNvSpPr/>
          <p:nvPr/>
        </p:nvSpPr>
        <p:spPr>
          <a:xfrm rot="-5400000">
            <a:off x="10394484" y="5209875"/>
            <a:ext cx="3078400" cy="351200"/>
          </a:xfrm>
          <a:prstGeom prst="rect">
            <a:avLst/>
          </a:prstGeom>
          <a:noFill/>
          <a:ln>
            <a:noFill/>
          </a:ln>
        </p:spPr>
        <p:txBody>
          <a:bodyPr wrap="square" lIns="122733" tIns="61367" rIns="122733" bIns="61367" anchor="t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" sz="2133" b="1" i="1" kern="0">
                <a:solidFill>
                  <a:srgbClr val="000000"/>
                </a:solidFill>
                <a:latin typeface="Courier New"/>
                <a:ea typeface="Courier New"/>
                <a:cs typeface="Courier New"/>
                <a:sym typeface="Courier New"/>
              </a:rPr>
              <a:pPr>
                <a:buSzPct val="25000"/>
              </a:pPr>
              <a:t>‹#›</a:t>
            </a:fld>
            <a:r>
              <a:rPr lang="en" sz="2400" b="1" kern="0">
                <a:solidFill>
                  <a:srgbClr val="808080"/>
                </a:solidFill>
                <a:ea typeface="Arial"/>
                <a:cs typeface="Arial"/>
                <a:sym typeface="Arial"/>
              </a:rPr>
              <a:t> - </a:t>
            </a:r>
            <a:r>
              <a:rPr lang="en" sz="1333" b="1" kern="0">
                <a:solidFill>
                  <a:srgbClr val="969696"/>
                </a:solidFill>
                <a:ea typeface="Arial"/>
                <a:cs typeface="Arial"/>
                <a:sym typeface="Arial"/>
              </a:rPr>
              <a:t>Lectures.GersteinLab.org</a:t>
            </a:r>
          </a:p>
        </p:txBody>
      </p:sp>
    </p:spTree>
    <p:extLst>
      <p:ext uri="{BB962C8B-B14F-4D97-AF65-F5344CB8AC3E}">
        <p14:creationId xmlns:p14="http://schemas.microsoft.com/office/powerpoint/2010/main" val="3181381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5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em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3"/>
          <p:cNvSpPr>
            <a:spLocks noGrp="1"/>
          </p:cNvSpPr>
          <p:nvPr>
            <p:ph type="title"/>
          </p:nvPr>
        </p:nvSpPr>
        <p:spPr>
          <a:xfrm>
            <a:off x="6328122" y="659566"/>
            <a:ext cx="4623216" cy="2242152"/>
          </a:xfrm>
        </p:spPr>
        <p:txBody>
          <a:bodyPr>
            <a:normAutofit/>
          </a:bodyPr>
          <a:lstStyle/>
          <a:p>
            <a:pPr algn="ctr"/>
            <a:r>
              <a:rPr lang="en-US" altLang="en-US" sz="3600" b="1" dirty="0">
                <a:solidFill>
                  <a:srgbClr val="002060"/>
                </a:solidFill>
              </a:rPr>
              <a:t>Passenger mutations in </a:t>
            </a:r>
            <a:r>
              <a:rPr lang="en-US" altLang="en-US" sz="3600" b="1" dirty="0" smtClean="0">
                <a:solidFill>
                  <a:srgbClr val="002060"/>
                </a:solidFill>
              </a:rPr>
              <a:t>&gt;2500 </a:t>
            </a:r>
            <a:r>
              <a:rPr lang="en-US" altLang="en-US" sz="3600" b="1" dirty="0">
                <a:solidFill>
                  <a:srgbClr val="002060"/>
                </a:solidFill>
              </a:rPr>
              <a:t>cancer genomes: Overall molecular functional </a:t>
            </a:r>
            <a:r>
              <a:rPr lang="en-US" altLang="en-US" sz="3600" b="1" dirty="0" smtClean="0">
                <a:solidFill>
                  <a:srgbClr val="002060"/>
                </a:solidFill>
              </a:rPr>
              <a:t>impact</a:t>
            </a:r>
            <a:endParaRPr lang="en-US" altLang="en-US" sz="36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822" y="659566"/>
            <a:ext cx="4200041" cy="56000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832248" y="3682826"/>
            <a:ext cx="361496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Mark Gerstein, </a:t>
            </a:r>
            <a:r>
              <a:rPr lang="en-US" dirty="0" smtClean="0"/>
              <a:t>Yale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Slides freely downloadable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from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Lectures.GersteinLab.org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&amp; “tweetable”  (via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@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markgerstein</a:t>
            </a:r>
            <a:r>
              <a:rPr lang="en-US" dirty="0"/>
              <a:t>) </a:t>
            </a:r>
            <a:br>
              <a:rPr lang="en-US" dirty="0"/>
            </a:br>
            <a:r>
              <a:rPr lang="en-US" dirty="0"/>
              <a:t>See last slide for more info</a:t>
            </a:r>
            <a:r>
              <a:rPr lang="en-US" dirty="0" smtClean="0"/>
              <a:t>.</a:t>
            </a:r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No Conflicts for this Talk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6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Shape 539"/>
          <p:cNvPicPr preferRelativeResize="0"/>
          <p:nvPr/>
        </p:nvPicPr>
        <p:blipFill rotWithShape="1">
          <a:blip r:embed="rId3">
            <a:alphaModFix/>
          </a:blip>
          <a:srcRect b="49836"/>
          <a:stretch/>
        </p:blipFill>
        <p:spPr>
          <a:xfrm>
            <a:off x="6259500" y="1979683"/>
            <a:ext cx="5270754" cy="744989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Shape 542"/>
          <p:cNvSpPr txBox="1"/>
          <p:nvPr/>
        </p:nvSpPr>
        <p:spPr>
          <a:xfrm>
            <a:off x="5026621" y="37809"/>
            <a:ext cx="4942400" cy="1143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90"/>
              </a:buClr>
              <a:buSzPct val="25000"/>
            </a:pPr>
            <a:r>
              <a:rPr lang="en" sz="5333" b="1" dirty="0" err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FunSeq</a:t>
            </a:r>
            <a:r>
              <a:rPr lang="en" sz="2667" b="1" dirty="0" err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n" sz="2000" b="1" dirty="0" err="1">
                <a:solidFill>
                  <a:srgbClr val="000090"/>
                </a:solidFill>
                <a:latin typeface="Calibri"/>
                <a:ea typeface="Calibri"/>
                <a:cs typeface="Calibri"/>
                <a:sym typeface="Calibri"/>
              </a:rPr>
              <a:t>gersteinlab.org</a:t>
            </a:r>
            <a:endParaRPr lang="en" sz="2000" b="1" dirty="0">
              <a:solidFill>
                <a:srgbClr val="0000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43" name="Shape 543"/>
          <p:cNvGrpSpPr/>
          <p:nvPr/>
        </p:nvGrpSpPr>
        <p:grpSpPr>
          <a:xfrm>
            <a:off x="9705225" y="179556"/>
            <a:ext cx="1952420" cy="885665"/>
            <a:chOff x="0" y="0"/>
            <a:chExt cx="2147483647" cy="2147483647"/>
          </a:xfrm>
        </p:grpSpPr>
        <p:sp>
          <p:nvSpPr>
            <p:cNvPr id="544" name="Shape 544"/>
            <p:cNvSpPr txBox="1"/>
            <p:nvPr/>
          </p:nvSpPr>
          <p:spPr>
            <a:xfrm>
              <a:off x="0" y="0"/>
              <a:ext cx="2147483647" cy="2147483647"/>
            </a:xfrm>
            <a:prstGeom prst="rect">
              <a:avLst/>
            </a:prstGeom>
            <a:solidFill>
              <a:srgbClr val="ECECEC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Shape 545"/>
            <p:cNvSpPr txBox="1"/>
            <p:nvPr/>
          </p:nvSpPr>
          <p:spPr>
            <a:xfrm>
              <a:off x="423213844" y="153157946"/>
              <a:ext cx="1175925117" cy="6317827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ct val="25000"/>
              </a:pPr>
              <a:r>
                <a:rPr lang="en" sz="1333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HOT region</a:t>
              </a:r>
            </a:p>
          </p:txBody>
        </p:sp>
        <p:sp>
          <p:nvSpPr>
            <p:cNvPr id="546" name="Shape 546"/>
            <p:cNvSpPr txBox="1"/>
            <p:nvPr/>
          </p:nvSpPr>
          <p:spPr>
            <a:xfrm>
              <a:off x="38810064" y="746241002"/>
              <a:ext cx="1559854030" cy="6317827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ct val="25000"/>
              </a:pPr>
              <a:r>
                <a:rPr lang="en" sz="1333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Sensitive region</a:t>
              </a:r>
            </a:p>
          </p:txBody>
        </p:sp>
        <p:sp>
          <p:nvSpPr>
            <p:cNvPr id="547" name="Shape 547"/>
            <p:cNvSpPr txBox="1"/>
            <p:nvPr/>
          </p:nvSpPr>
          <p:spPr>
            <a:xfrm>
              <a:off x="1559789869" y="387784636"/>
              <a:ext cx="450935141" cy="244404289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Shape 548"/>
            <p:cNvSpPr txBox="1"/>
            <p:nvPr/>
          </p:nvSpPr>
          <p:spPr>
            <a:xfrm>
              <a:off x="1556094175" y="948281643"/>
              <a:ext cx="458326968" cy="244404289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Shape 549"/>
            <p:cNvSpPr txBox="1"/>
            <p:nvPr/>
          </p:nvSpPr>
          <p:spPr>
            <a:xfrm>
              <a:off x="96090714" y="1342592173"/>
              <a:ext cx="1911274916" cy="6317827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rgbClr val="000000"/>
                </a:buClr>
                <a:buSzPct val="25000"/>
              </a:pPr>
              <a:r>
                <a:rPr lang="en" sz="1333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Polymorphisms</a:t>
              </a:r>
            </a:p>
          </p:txBody>
        </p:sp>
        <p:cxnSp>
          <p:nvCxnSpPr>
            <p:cNvPr id="550" name="Shape 550"/>
            <p:cNvCxnSpPr/>
            <p:nvPr/>
          </p:nvCxnSpPr>
          <p:spPr>
            <a:xfrm>
              <a:off x="1788953390" y="1466416682"/>
              <a:ext cx="0" cy="381266625"/>
            </a:xfrm>
            <a:prstGeom prst="straightConnector1">
              <a:avLst/>
            </a:prstGeom>
            <a:noFill/>
            <a:ln w="25400" cap="flat" cmpd="sng">
              <a:solidFill>
                <a:srgbClr val="FFFF0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551" name="Shape 551"/>
          <p:cNvSpPr txBox="1"/>
          <p:nvPr/>
        </p:nvSpPr>
        <p:spPr>
          <a:xfrm>
            <a:off x="6310349" y="1690744"/>
            <a:ext cx="5248000" cy="1300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121900" tIns="60933" rIns="121900" bIns="60933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2" name="Shape 552"/>
          <p:cNvCxnSpPr/>
          <p:nvPr/>
        </p:nvCxnSpPr>
        <p:spPr>
          <a:xfrm>
            <a:off x="6747699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3" name="Shape 553"/>
          <p:cNvCxnSpPr/>
          <p:nvPr/>
        </p:nvCxnSpPr>
        <p:spPr>
          <a:xfrm>
            <a:off x="685703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4" name="Shape 554"/>
          <p:cNvCxnSpPr/>
          <p:nvPr/>
        </p:nvCxnSpPr>
        <p:spPr>
          <a:xfrm>
            <a:off x="7051792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5" name="Shape 555"/>
          <p:cNvCxnSpPr/>
          <p:nvPr/>
        </p:nvCxnSpPr>
        <p:spPr>
          <a:xfrm>
            <a:off x="10889988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6" name="Shape 556"/>
          <p:cNvCxnSpPr/>
          <p:nvPr/>
        </p:nvCxnSpPr>
        <p:spPr>
          <a:xfrm>
            <a:off x="10928712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7" name="Shape 557"/>
          <p:cNvCxnSpPr/>
          <p:nvPr/>
        </p:nvCxnSpPr>
        <p:spPr>
          <a:xfrm>
            <a:off x="849709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8" name="Shape 558"/>
          <p:cNvCxnSpPr/>
          <p:nvPr/>
        </p:nvCxnSpPr>
        <p:spPr>
          <a:xfrm>
            <a:off x="8193001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59" name="Shape 559"/>
          <p:cNvCxnSpPr/>
          <p:nvPr/>
        </p:nvCxnSpPr>
        <p:spPr>
          <a:xfrm>
            <a:off x="7804625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60" name="Shape 560"/>
          <p:cNvCxnSpPr/>
          <p:nvPr/>
        </p:nvCxnSpPr>
        <p:spPr>
          <a:xfrm>
            <a:off x="10113237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61" name="Shape 561"/>
          <p:cNvCxnSpPr/>
          <p:nvPr/>
        </p:nvCxnSpPr>
        <p:spPr>
          <a:xfrm>
            <a:off x="10659924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62" name="Shape 562"/>
          <p:cNvCxnSpPr/>
          <p:nvPr/>
        </p:nvCxnSpPr>
        <p:spPr>
          <a:xfrm>
            <a:off x="10975408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63" name="Shape 563"/>
          <p:cNvSpPr txBox="1"/>
          <p:nvPr/>
        </p:nvSpPr>
        <p:spPr>
          <a:xfrm>
            <a:off x="5272963" y="1434967"/>
            <a:ext cx="942800" cy="227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r>
              <a:rPr lang="en" sz="1333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Genome</a:t>
            </a:r>
          </a:p>
        </p:txBody>
      </p:sp>
      <p:sp>
        <p:nvSpPr>
          <p:cNvPr id="564" name="Shape 564"/>
          <p:cNvSpPr txBox="1"/>
          <p:nvPr/>
        </p:nvSpPr>
        <p:spPr>
          <a:xfrm>
            <a:off x="6638367" y="1412629"/>
            <a:ext cx="413600" cy="85200"/>
          </a:xfrm>
          <a:prstGeom prst="rect">
            <a:avLst/>
          </a:prstGeom>
          <a:solidFill>
            <a:srgbClr val="77933C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endParaRPr sz="2400">
              <a:solidFill>
                <a:schemeClr val="dk1"/>
              </a:solidFill>
              <a:highlight>
                <a:srgbClr val="4C99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5" name="Shape 565"/>
          <p:cNvSpPr txBox="1"/>
          <p:nvPr/>
        </p:nvSpPr>
        <p:spPr>
          <a:xfrm>
            <a:off x="8378633" y="1412628"/>
            <a:ext cx="324800" cy="85200"/>
          </a:xfrm>
          <a:prstGeom prst="rect">
            <a:avLst/>
          </a:prstGeom>
          <a:solidFill>
            <a:srgbClr val="77933C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endParaRPr sz="2400">
              <a:solidFill>
                <a:schemeClr val="dk1"/>
              </a:solidFill>
              <a:highlight>
                <a:srgbClr val="4C99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6" name="Shape 566"/>
          <p:cNvCxnSpPr/>
          <p:nvPr/>
        </p:nvCxnSpPr>
        <p:spPr>
          <a:xfrm>
            <a:off x="8599600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567" name="Shape 567"/>
          <p:cNvSpPr txBox="1"/>
          <p:nvPr/>
        </p:nvSpPr>
        <p:spPr>
          <a:xfrm>
            <a:off x="10210033" y="1412875"/>
            <a:ext cx="942800" cy="85200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wrap="square" lIns="121900" tIns="60933" rIns="121900" bIns="60933" anchor="ctr" anchorCtr="0">
            <a:noAutofit/>
          </a:bodyPr>
          <a:lstStyle/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8" name="Shape 568"/>
          <p:cNvGrpSpPr/>
          <p:nvPr/>
        </p:nvGrpSpPr>
        <p:grpSpPr>
          <a:xfrm>
            <a:off x="7038765" y="1551697"/>
            <a:ext cx="2308464" cy="85161"/>
            <a:chOff x="0" y="0"/>
            <a:chExt cx="2147483647" cy="2147483646"/>
          </a:xfrm>
        </p:grpSpPr>
        <p:sp>
          <p:nvSpPr>
            <p:cNvPr id="569" name="Shape 569"/>
            <p:cNvSpPr txBox="1"/>
            <p:nvPr/>
          </p:nvSpPr>
          <p:spPr>
            <a:xfrm>
              <a:off x="1386955527" y="0"/>
              <a:ext cx="760528119" cy="2130445217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Shape 570"/>
            <p:cNvSpPr txBox="1"/>
            <p:nvPr/>
          </p:nvSpPr>
          <p:spPr>
            <a:xfrm>
              <a:off x="0" y="0"/>
              <a:ext cx="398550079" cy="2130445217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Shape 571"/>
            <p:cNvSpPr txBox="1"/>
            <p:nvPr/>
          </p:nvSpPr>
          <p:spPr>
            <a:xfrm>
              <a:off x="682693235" y="0"/>
              <a:ext cx="101278647" cy="2147483646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</p:spPr>
          <p:txBody>
            <a:bodyPr wrap="square" lIns="121900" tIns="60933" rIns="121900" bIns="60933" anchor="ctr" anchorCtr="0">
              <a:noAutofit/>
            </a:bodyPr>
            <a:lstStyle/>
            <a:p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572" name="Shape 572"/>
          <p:cNvCxnSpPr/>
          <p:nvPr/>
        </p:nvCxnSpPr>
        <p:spPr>
          <a:xfrm>
            <a:off x="998681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3" name="Shape 573"/>
          <p:cNvCxnSpPr/>
          <p:nvPr/>
        </p:nvCxnSpPr>
        <p:spPr>
          <a:xfrm>
            <a:off x="11399091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4" name="Shape 574"/>
          <p:cNvCxnSpPr/>
          <p:nvPr/>
        </p:nvCxnSpPr>
        <p:spPr>
          <a:xfrm>
            <a:off x="6473216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5" name="Shape 575"/>
          <p:cNvCxnSpPr/>
          <p:nvPr/>
        </p:nvCxnSpPr>
        <p:spPr>
          <a:xfrm>
            <a:off x="11456037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7" name="Shape 577"/>
          <p:cNvCxnSpPr/>
          <p:nvPr/>
        </p:nvCxnSpPr>
        <p:spPr>
          <a:xfrm>
            <a:off x="9153120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8" name="Shape 578"/>
          <p:cNvCxnSpPr/>
          <p:nvPr/>
        </p:nvCxnSpPr>
        <p:spPr>
          <a:xfrm>
            <a:off x="7571145" y="1690744"/>
            <a:ext cx="0" cy="1312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79" name="Shape 579"/>
          <p:cNvCxnSpPr/>
          <p:nvPr/>
        </p:nvCxnSpPr>
        <p:spPr>
          <a:xfrm>
            <a:off x="9065421" y="1691857"/>
            <a:ext cx="0" cy="130000"/>
          </a:xfrm>
          <a:prstGeom prst="straightConnector1">
            <a:avLst/>
          </a:prstGeom>
          <a:noFill/>
          <a:ln w="25400" cap="flat" cmpd="sng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859"/>
          <a:stretch/>
        </p:blipFill>
        <p:spPr>
          <a:xfrm>
            <a:off x="401052" y="69516"/>
            <a:ext cx="4904971" cy="465730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19" r="62634" b="-2014"/>
          <a:stretch/>
        </p:blipFill>
        <p:spPr>
          <a:xfrm>
            <a:off x="401052" y="4661824"/>
            <a:ext cx="1923669" cy="2136680"/>
          </a:xfrm>
          <a:prstGeom prst="rect">
            <a:avLst/>
          </a:prstGeom>
        </p:spPr>
      </p:pic>
      <p:sp>
        <p:nvSpPr>
          <p:cNvPr id="46" name="Shape 480"/>
          <p:cNvSpPr txBox="1">
            <a:spLocks/>
          </p:cNvSpPr>
          <p:nvPr/>
        </p:nvSpPr>
        <p:spPr bwMode="auto">
          <a:xfrm>
            <a:off x="6017645" y="3103910"/>
            <a:ext cx="5640000" cy="3536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2567" tIns="61267" rIns="122567" bIns="61267" numCol="1" anchor="t" anchorCtr="0" compatLnSpc="1">
            <a:prstTxWarp prst="textNoShape">
              <a:avLst/>
            </a:prstTxWarp>
            <a:noAutofit/>
          </a:bodyPr>
          <a:lstStyle>
            <a:lvl1pPr marL="2238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67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08050" indent="-222250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82245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3011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6992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683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3744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marL="296326" indent="-27939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" kern="0" dirty="0" smtClean="0">
                <a:solidFill>
                  <a:srgbClr val="595959"/>
                </a:solidFill>
              </a:rPr>
              <a:t>Entropy based method for weighting consistently many genomic features</a:t>
            </a:r>
            <a:endParaRPr lang="en-US" kern="0" dirty="0" smtClean="0">
              <a:solidFill>
                <a:srgbClr val="595959"/>
              </a:solidFill>
            </a:endParaRPr>
          </a:p>
          <a:p>
            <a:pPr marL="296326" indent="-27939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endParaRPr lang="en" kern="0" dirty="0" smtClean="0">
              <a:solidFill>
                <a:srgbClr val="595959"/>
              </a:solidFill>
            </a:endParaRPr>
          </a:p>
          <a:p>
            <a:pPr marL="296326" indent="-27939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" kern="0" dirty="0" smtClean="0">
                <a:solidFill>
                  <a:srgbClr val="595959"/>
                </a:solidFill>
                <a:highlight>
                  <a:srgbClr val="FFFFFF"/>
                </a:highlight>
              </a:rPr>
              <a:t>Practical web server </a:t>
            </a:r>
          </a:p>
          <a:p>
            <a:pPr marL="296326" indent="-279393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" kern="0" dirty="0" smtClean="0">
                <a:solidFill>
                  <a:srgbClr val="595959"/>
                </a:solidFill>
                <a:highlight>
                  <a:srgbClr val="FFFFFF"/>
                </a:highlight>
              </a:rPr>
              <a:t>Submission of variants &amp; pre-computed large </a:t>
            </a:r>
            <a:r>
              <a:rPr lang="en-US" kern="0" dirty="0" smtClean="0">
                <a:solidFill>
                  <a:srgbClr val="595959"/>
                </a:solidFill>
                <a:highlight>
                  <a:srgbClr val="FFFFFF"/>
                </a:highlight>
              </a:rPr>
              <a:t>d</a:t>
            </a:r>
            <a:r>
              <a:rPr lang="en" kern="0" dirty="0" err="1" smtClean="0">
                <a:solidFill>
                  <a:srgbClr val="595959"/>
                </a:solidFill>
                <a:highlight>
                  <a:srgbClr val="FFFFFF"/>
                </a:highlight>
              </a:rPr>
              <a:t>ata</a:t>
            </a:r>
            <a:r>
              <a:rPr lang="en" kern="0" dirty="0" smtClean="0">
                <a:solidFill>
                  <a:srgbClr val="595959"/>
                </a:solidFill>
                <a:highlight>
                  <a:srgbClr val="FFFFFF"/>
                </a:highlight>
              </a:rPr>
              <a:t> context from uniformly processing large-scale datasets</a:t>
            </a:r>
          </a:p>
          <a:p>
            <a:pPr marL="296326" indent="-296326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ct val="100000"/>
              <a:buFontTx/>
              <a:buNone/>
            </a:pPr>
            <a:endParaRPr lang="en" sz="2667" kern="0" dirty="0">
              <a:solidFill>
                <a:schemeClr val="dk1"/>
              </a:solidFill>
            </a:endParaRPr>
          </a:p>
        </p:txBody>
      </p:sp>
      <p:pic>
        <p:nvPicPr>
          <p:cNvPr id="580" name="Shape 580"/>
          <p:cNvPicPr preferRelativeResize="0"/>
          <p:nvPr/>
        </p:nvPicPr>
        <p:blipFill rotWithShape="1">
          <a:blip r:embed="rId5">
            <a:alphaModFix/>
          </a:blip>
          <a:srcRect t="1" b="17379"/>
          <a:stretch/>
        </p:blipFill>
        <p:spPr>
          <a:xfrm>
            <a:off x="2434296" y="4730702"/>
            <a:ext cx="3042653" cy="206780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47" name="Shape 534"/>
          <p:cNvSpPr txBox="1"/>
          <p:nvPr/>
        </p:nvSpPr>
        <p:spPr>
          <a:xfrm>
            <a:off x="6468710" y="6532938"/>
            <a:ext cx="5340567" cy="501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 algn="r">
              <a:buClr>
                <a:srgbClr val="7F7F7F"/>
              </a:buClr>
              <a:buSzPct val="25000"/>
            </a:pPr>
            <a:r>
              <a:rPr lang="en" sz="1333" dirty="0">
                <a:solidFill>
                  <a:srgbClr val="7F7F7F"/>
                </a:solidFill>
              </a:rPr>
              <a:t>[Fu et al., </a:t>
            </a:r>
            <a:r>
              <a:rPr lang="en" sz="1333" dirty="0" err="1">
                <a:solidFill>
                  <a:srgbClr val="7F7F7F"/>
                </a:solidFill>
              </a:rPr>
              <a:t>GenomeBiology</a:t>
            </a:r>
            <a:r>
              <a:rPr lang="en" sz="1333" dirty="0">
                <a:solidFill>
                  <a:srgbClr val="7F7F7F"/>
                </a:solidFill>
              </a:rPr>
              <a:t> ('14</a:t>
            </a:r>
            <a:r>
              <a:rPr lang="en" sz="1333" dirty="0" smtClean="0">
                <a:solidFill>
                  <a:srgbClr val="7F7F7F"/>
                </a:solidFill>
              </a:rPr>
              <a:t>)]</a:t>
            </a:r>
            <a:endParaRPr lang="en" sz="1333" dirty="0">
              <a:solidFill>
                <a:srgbClr val="7F7F7F"/>
              </a:solidFill>
            </a:endParaRPr>
          </a:p>
          <a:p>
            <a:pPr>
              <a:buClr>
                <a:srgbClr val="7F7F7F"/>
              </a:buClr>
              <a:buSzPct val="25000"/>
            </a:pPr>
            <a:r>
              <a:rPr lang="en" sz="2133" dirty="0">
                <a:solidFill>
                  <a:srgbClr val="7F7F7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8493222"/>
      </p:ext>
    </p:extLst>
  </p:cSld>
  <p:clrMapOvr>
    <a:masterClrMapping/>
  </p:clrMapOvr>
  <p:transition advTm="21014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r="57198" b="58489"/>
          <a:stretch/>
        </p:blipFill>
        <p:spPr>
          <a:xfrm>
            <a:off x="537279" y="2145311"/>
            <a:ext cx="4580152" cy="3113271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 bwMode="auto">
          <a:xfrm>
            <a:off x="344774" y="409550"/>
            <a:ext cx="5590804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Overall functional impact distribution </a:t>
            </a:r>
            <a:r>
              <a:rPr lang="en-US" altLang="en-US" sz="360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of </a:t>
            </a:r>
            <a:br>
              <a:rPr lang="en-US" altLang="en-US" sz="360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altLang="en-US" sz="360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PCAWG mutations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44774" y="5509950"/>
            <a:ext cx="5221837" cy="1228705"/>
          </a:xfrm>
          <a:prstGeom prst="rect">
            <a:avLst/>
          </a:prstGeom>
        </p:spPr>
        <p:txBody>
          <a:bodyPr rtlCol="0">
            <a:noAutofit/>
          </a:bodyPr>
          <a:lstStyle>
            <a:lvl1pPr marL="2238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566738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24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2pPr>
            <a:lvl3pPr marL="908050" indent="-222250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3pPr>
            <a:lvl4pPr marL="137160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4pPr>
            <a:lvl5pPr marL="1822450" indent="-223838" algn="l" defTabSz="908050" rtl="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5pPr>
            <a:lvl6pPr marL="2513011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6pPr>
            <a:lvl7pPr marL="296992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7pPr>
            <a:lvl8pPr marL="3426833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8pPr>
            <a:lvl9pPr marL="3883744" indent="-228455" algn="l" defTabSz="912236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65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 smtClean="0">
                <a:ea typeface="+mn-ea"/>
                <a:cs typeface="+mn-cs"/>
              </a:rPr>
              <a:t>Funseq</a:t>
            </a:r>
            <a:r>
              <a:rPr lang="en-US" dirty="0" smtClean="0">
                <a:ea typeface="+mn-ea"/>
                <a:cs typeface="+mn-cs"/>
              </a:rPr>
              <a:t> molecular functional </a:t>
            </a:r>
            <a:r>
              <a:rPr lang="en-US" dirty="0">
                <a:ea typeface="+mn-ea"/>
                <a:cs typeface="+mn-cs"/>
              </a:rPr>
              <a:t>impact</a:t>
            </a:r>
            <a:r>
              <a:rPr lang="en-US" dirty="0" smtClean="0">
                <a:ea typeface="+mn-ea"/>
                <a:cs typeface="+mn-cs"/>
              </a:rPr>
              <a:t> of ~30M variants </a:t>
            </a:r>
            <a:br>
              <a:rPr lang="en-US" dirty="0" smtClean="0">
                <a:ea typeface="+mn-ea"/>
                <a:cs typeface="+mn-cs"/>
              </a:rPr>
            </a:br>
            <a:r>
              <a:rPr lang="en-US" dirty="0" smtClean="0">
                <a:ea typeface="+mn-ea"/>
                <a:cs typeface="+mn-cs"/>
              </a:rPr>
              <a:t>in &gt;2500 PCAWG samples</a:t>
            </a:r>
            <a:endParaRPr lang="en-US" sz="1800" kern="1200" dirty="0" smtClean="0"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6" t="74659" r="-107" b="17"/>
          <a:stretch/>
        </p:blipFill>
        <p:spPr>
          <a:xfrm>
            <a:off x="5945777" y="242207"/>
            <a:ext cx="5178646" cy="47965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91863" y="5538326"/>
            <a:ext cx="5069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Division of PCAWG Lymph-CLL cohort based on average impact of non-driver variants (high v low)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9089110"/>
      </p:ext>
    </p:extLst>
  </p:cSld>
  <p:clrMapOvr>
    <a:masterClrMapping/>
  </p:clrMapOvr>
  <p:transition advTm="5859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483840" y="405062"/>
            <a:ext cx="11202858" cy="11202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80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In many PCAWG cohorts, we observe the fraction of impactful “passengers” decreases with increase in total mutation burden.</a:t>
            </a:r>
          </a:p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8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71782" y="1364941"/>
            <a:ext cx="10226975" cy="5164197"/>
            <a:chOff x="1873770" y="1417638"/>
            <a:chExt cx="7757114" cy="3843909"/>
          </a:xfrm>
        </p:grpSpPr>
        <p:pic>
          <p:nvPicPr>
            <p:cNvPr id="5529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436" r="36075"/>
            <a:stretch>
              <a:fillRect/>
            </a:stretch>
          </p:blipFill>
          <p:spPr bwMode="auto">
            <a:xfrm>
              <a:off x="1873770" y="1641974"/>
              <a:ext cx="7757114" cy="3619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873770" y="1417638"/>
              <a:ext cx="344774" cy="42615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78540223"/>
      </p:ext>
    </p:extLst>
  </p:cSld>
  <p:clrMapOvr>
    <a:masterClrMapping/>
  </p:clrMapOvr>
  <p:transition advTm="5307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90218" y="-110836"/>
            <a:ext cx="678873" cy="7245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0" y="192088"/>
            <a:ext cx="12192000" cy="820800"/>
          </a:xfrm>
          <a:prstGeom prst="rect">
            <a:avLst/>
          </a:prstGeom>
          <a:noFill/>
          <a:ln>
            <a:noFill/>
          </a:ln>
        </p:spPr>
        <p:txBody>
          <a:bodyPr wrap="square" lIns="122725" tIns="61350" rIns="122725" bIns="613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Helvetica Neue"/>
              <a:buNone/>
            </a:pPr>
            <a:r>
              <a:rPr lang="en-US" sz="24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Passenger mutations in &gt;2500 cancer genomes: </a:t>
            </a:r>
            <a:r>
              <a:rPr lang="en-US" sz="2400" b="1" i="0" u="none" strike="noStrike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2400" b="1" i="0" u="none" strike="noStrike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400" b="1" i="0" u="none" strike="noStrike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</a:t>
            </a:r>
            <a:r>
              <a:rPr lang="en-US" sz="24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molecular functional impact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-1" y="1442999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5" tIns="61350" rIns="122725" bIns="61350" anchor="t" anchorCtr="0">
            <a:noAutofit/>
          </a:bodyPr>
          <a:lstStyle/>
          <a:p>
            <a:pPr marL="304792" marR="0" lvl="0" indent="-2920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•"/>
            </a:pPr>
            <a:r>
              <a:rPr lang="en-US" sz="24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r>
              <a:rPr lang="en-US" sz="24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761980" lvl="1" indent="-266680" rtl="0">
              <a:spcBef>
                <a:spcPts val="0"/>
              </a:spcBef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Background: driver-and-passenger model (w/ conceptual extension) &amp; mutational spectra &amp; signatures</a:t>
            </a:r>
          </a:p>
          <a:p>
            <a:pPr marL="761981" marR="0" lvl="1" indent="-26668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source: 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PCAWG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comprehensive WGS on &gt;2.5K + focus on 35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900" b="0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04792" marR="0" lvl="0" indent="-2920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•"/>
            </a:pPr>
            <a:r>
              <a:rPr lang="en-US" sz="2400" b="1" i="0" u="none" strike="noStrike" cap="none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functional impact</a:t>
            </a:r>
            <a:r>
              <a:rPr lang="en-US" sz="24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variants</a:t>
            </a:r>
          </a:p>
          <a:p>
            <a:pPr marL="761981" marR="0" lvl="1" indent="-26668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b="0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FunSeq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entropy-weights 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multiple features to evaluate the functional impact of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SNVs</a:t>
            </a:r>
          </a:p>
          <a:p>
            <a:pPr marL="761981" marR="0" lvl="1" indent="-26668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Investigating how the fraction of high-impact (non-strong-driver)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SNVs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scales &amp; how it relates to survival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111898" y="1333575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5" tIns="61350" rIns="122725" bIns="61350" anchor="t" anchorCtr="0">
            <a:noAutofit/>
          </a:bodyPr>
          <a:lstStyle/>
          <a:p>
            <a:pPr marL="304792" marR="0" lvl="0" indent="-2920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•"/>
            </a:pPr>
            <a:r>
              <a:rPr lang="en-US" sz="2400" b="1" i="0" u="none" strike="noStrike" cap="none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Differential burdening from various mutational processes</a:t>
            </a:r>
          </a:p>
          <a:p>
            <a:pPr marL="761980" marR="0" lvl="1" indent="-2666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Diff. burdening of TF sub-networks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results from s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pectr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&amp; signatures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differentially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affecting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binding 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motifs </a:t>
            </a:r>
          </a:p>
          <a:p>
            <a:pPr marL="761980" marR="0" lvl="1" indent="-2666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&amp; low impact mutations assoc. w/ diff. signatures</a:t>
            </a:r>
          </a:p>
          <a:p>
            <a:pPr marL="761980" marR="0" lvl="1" indent="-2666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Number of mutations in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DHSes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assoc. w/ specific chromatin mod. mutation</a:t>
            </a:r>
          </a:p>
          <a:p>
            <a:pPr marL="304792" marR="0" lvl="0" indent="-2920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•"/>
            </a:pPr>
            <a:r>
              <a:rPr lang="en-US" sz="2400" b="1" i="0" u="none" strike="noStrike" cap="none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Functional impact </a:t>
            </a: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&amp; </a:t>
            </a:r>
            <a:r>
              <a:rPr lang="en-US" sz="2400" b="1" i="0" u="none" strike="noStrike" cap="none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tumor evolution</a:t>
            </a:r>
          </a:p>
          <a:p>
            <a:pPr marL="761980" marR="0" lvl="1" indent="-2666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Differences in functional impact </a:t>
            </a:r>
            <a:r>
              <a:rPr lang="en-US" sz="2000" b="0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betw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early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&amp; 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late passenger mutations (</a:t>
            </a:r>
            <a:r>
              <a:rPr lang="en-US" sz="2000" b="0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eg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TSGs &amp; oncogenes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730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2"/>
    </mc:Choice>
    <mc:Fallback xmlns="">
      <p:transition spd="slow" advTm="2253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4774" y="3919317"/>
            <a:ext cx="2886531" cy="1097183"/>
            <a:chOff x="186415" y="1787330"/>
            <a:chExt cx="3916411" cy="1557969"/>
          </a:xfrm>
        </p:grpSpPr>
        <p:pic>
          <p:nvPicPr>
            <p:cNvPr id="8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80" t="15187" r="43919" b="58315"/>
            <a:stretch/>
          </p:blipFill>
          <p:spPr bwMode="auto">
            <a:xfrm>
              <a:off x="203877" y="1821678"/>
              <a:ext cx="3896712" cy="1409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86415" y="1787330"/>
              <a:ext cx="3916411" cy="155796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180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91977" y="1908719"/>
            <a:ext cx="2839328" cy="1044031"/>
            <a:chOff x="197301" y="3712182"/>
            <a:chExt cx="3916411" cy="1498193"/>
          </a:xfrm>
        </p:grpSpPr>
        <p:sp>
          <p:nvSpPr>
            <p:cNvPr id="10" name="Rectangle 9"/>
            <p:cNvSpPr/>
            <p:nvPr/>
          </p:nvSpPr>
          <p:spPr>
            <a:xfrm>
              <a:off x="197301" y="3712182"/>
              <a:ext cx="3916411" cy="149819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1800" dirty="0"/>
                <a:t>≈</a:t>
              </a:r>
              <a:r>
                <a:rPr lang="en-US" sz="1800" dirty="0" err="1"/>
                <a:t>ç</a:t>
              </a:r>
              <a:endParaRPr lang="en-US" sz="1800" dirty="0"/>
            </a:p>
          </p:txBody>
        </p:sp>
        <p:pic>
          <p:nvPicPr>
            <p:cNvPr id="12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9" t="45409" r="45363" b="29393"/>
            <a:stretch/>
          </p:blipFill>
          <p:spPr bwMode="auto">
            <a:xfrm>
              <a:off x="214763" y="3766457"/>
              <a:ext cx="3773913" cy="1340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itle 3"/>
          <p:cNvSpPr txBox="1">
            <a:spLocks/>
          </p:cNvSpPr>
          <p:nvPr/>
        </p:nvSpPr>
        <p:spPr bwMode="auto">
          <a:xfrm>
            <a:off x="344774" y="274638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Mutational burdening of TF-subnetworks due to SNVs breaking &amp; creating binding sites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4" name="Shape 198"/>
          <p:cNvSpPr/>
          <p:nvPr/>
        </p:nvSpPr>
        <p:spPr>
          <a:xfrm>
            <a:off x="83864" y="6300608"/>
            <a:ext cx="3350535" cy="32407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 err="1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Khurana</a:t>
            </a:r>
            <a:r>
              <a:rPr lang="en-US" sz="12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 et. </a:t>
            </a:r>
            <a:r>
              <a:rPr lang="en-US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a</a:t>
            </a:r>
            <a:r>
              <a:rPr lang="en-US" sz="12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l.</a:t>
            </a:r>
            <a:r>
              <a:rPr lang="en" sz="12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, </a:t>
            </a:r>
            <a:r>
              <a:rPr lang="en" sz="1200" b="0" i="0" u="none" strike="noStrike" cap="none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Nature Reviews </a:t>
            </a:r>
            <a:r>
              <a:rPr lang="en" sz="12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Genetics </a:t>
            </a:r>
            <a:r>
              <a:rPr lang="en-US" sz="1200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(</a:t>
            </a:r>
            <a:r>
              <a:rPr lang="mr-IN" sz="1200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’</a:t>
            </a:r>
            <a:r>
              <a:rPr lang="en" sz="12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1</a:t>
            </a:r>
            <a:r>
              <a:rPr lang="en-US" sz="12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6)</a:t>
            </a:r>
            <a:endParaRPr lang="en" sz="1200" b="0" i="0" u="none" strike="noStrike" cap="none" dirty="0">
              <a:solidFill>
                <a:srgbClr val="808080"/>
              </a:solidFill>
              <a:latin typeface="Helvetica"/>
              <a:ea typeface="Helvetica Neue"/>
              <a:cs typeface="Helvetica"/>
              <a:sym typeface="Helvetica Neue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339519" y="1752812"/>
            <a:ext cx="8446006" cy="4712004"/>
            <a:chOff x="3339519" y="1752812"/>
            <a:chExt cx="8446006" cy="4712004"/>
          </a:xfrm>
        </p:grpSpPr>
        <p:grpSp>
          <p:nvGrpSpPr>
            <p:cNvPr id="17" name="Group 16"/>
            <p:cNvGrpSpPr/>
            <p:nvPr/>
          </p:nvGrpSpPr>
          <p:grpSpPr>
            <a:xfrm>
              <a:off x="3339519" y="1752812"/>
              <a:ext cx="8446006" cy="4712004"/>
              <a:chOff x="3339519" y="1752812"/>
              <a:chExt cx="8446006" cy="4712004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3339519" y="1752812"/>
                <a:ext cx="8446006" cy="4712004"/>
                <a:chOff x="3339519" y="1752812"/>
                <a:chExt cx="8446006" cy="4712004"/>
              </a:xfrm>
            </p:grpSpPr>
            <p:pic>
              <p:nvPicPr>
                <p:cNvPr id="56321" name="Picture 1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1377" t="3075" r="-1" b="47583"/>
                <a:stretch/>
              </p:blipFill>
              <p:spPr bwMode="auto">
                <a:xfrm>
                  <a:off x="3339519" y="1752812"/>
                  <a:ext cx="8446006" cy="45273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" name="TextBox 6"/>
                <p:cNvSpPr txBox="1"/>
                <p:nvPr/>
              </p:nvSpPr>
              <p:spPr>
                <a:xfrm>
                  <a:off x="6743700" y="6095484"/>
                  <a:ext cx="76200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6" name="TextBox 15"/>
              <p:cNvSpPr txBox="1"/>
              <p:nvPr/>
            </p:nvSpPr>
            <p:spPr>
              <a:xfrm>
                <a:off x="6908800" y="3632200"/>
                <a:ext cx="438150" cy="1841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4646753" y="3647149"/>
              <a:ext cx="954813" cy="16920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20" name="5-Point Star 19"/>
          <p:cNvSpPr/>
          <p:nvPr/>
        </p:nvSpPr>
        <p:spPr bwMode="auto">
          <a:xfrm>
            <a:off x="4235564" y="1865723"/>
            <a:ext cx="134268" cy="85991"/>
          </a:xfrm>
          <a:prstGeom prst="star5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22" name="5-Point Star 21"/>
          <p:cNvSpPr/>
          <p:nvPr/>
        </p:nvSpPr>
        <p:spPr bwMode="auto">
          <a:xfrm>
            <a:off x="4235564" y="3919317"/>
            <a:ext cx="134268" cy="111129"/>
          </a:xfrm>
          <a:prstGeom prst="star5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36530" y="6310299"/>
            <a:ext cx="825867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ARNT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5257803" y="6120885"/>
            <a:ext cx="0" cy="184666"/>
          </a:xfrm>
          <a:prstGeom prst="straightConnector1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10617194" y="6310299"/>
            <a:ext cx="877163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C00000"/>
                </a:solidFill>
              </a:rPr>
              <a:t>EP300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 bwMode="auto">
          <a:xfrm flipV="1">
            <a:off x="11497736" y="6120885"/>
            <a:ext cx="0" cy="184666"/>
          </a:xfrm>
          <a:prstGeom prst="straightConnector1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2209872" y="3014657"/>
            <a:ext cx="10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LOSS</a:t>
            </a:r>
            <a:endParaRPr lang="en-US" sz="2400" b="1"/>
          </a:p>
        </p:txBody>
      </p:sp>
      <p:sp>
        <p:nvSpPr>
          <p:cNvPr id="24" name="TextBox 23"/>
          <p:cNvSpPr txBox="1"/>
          <p:nvPr/>
        </p:nvSpPr>
        <p:spPr>
          <a:xfrm>
            <a:off x="2277198" y="5021039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/>
              <a:t>GAIN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33586737"/>
      </p:ext>
    </p:extLst>
  </p:cSld>
  <p:clrMapOvr>
    <a:masterClrMapping/>
  </p:clrMapOvr>
  <p:transition advTm="55791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9" t="32201" b="38013"/>
          <a:stretch/>
        </p:blipFill>
        <p:spPr bwMode="auto">
          <a:xfrm>
            <a:off x="2031521" y="1523431"/>
            <a:ext cx="8156056" cy="472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 bwMode="auto">
          <a:xfrm>
            <a:off x="344774" y="274638"/>
            <a:ext cx="1166234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K</a:t>
            </a: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idney cancer as an example: differential TF burdening correlates with mutational spectrum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1423050" y="5334002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Helvetica"/>
                <a:cs typeface="Helvetica"/>
              </a:rPr>
              <a:t>Motif loss</a:t>
            </a:r>
            <a:endParaRPr lang="en-US" sz="16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1943464"/>
      </p:ext>
    </p:extLst>
  </p:cSld>
  <p:clrMapOvr>
    <a:masterClrMapping/>
  </p:clrMapOvr>
  <p:transition advTm="35498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3" name="Shape 142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11" b="51743"/>
          <a:stretch/>
        </p:blipFill>
        <p:spPr bwMode="auto">
          <a:xfrm>
            <a:off x="6753875" y="1594293"/>
            <a:ext cx="2094242" cy="462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Shape 144"/>
          <p:cNvSpPr>
            <a:spLocks noGrp="1"/>
          </p:cNvSpPr>
          <p:nvPr>
            <p:ph type="body" idx="1"/>
          </p:nvPr>
        </p:nvSpPr>
        <p:spPr>
          <a:xfrm>
            <a:off x="584780" y="1437107"/>
            <a:ext cx="8229600" cy="3394075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  <a:buClr>
                <a:srgbClr val="366092"/>
              </a:buClr>
            </a:pP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The </a:t>
            </a:r>
            <a:r>
              <a:rPr lang="en-US" altLang="en-US" sz="1600" dirty="0" smtClean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loadings </a:t>
            </a: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on PC1 </a:t>
            </a:r>
            <a:r>
              <a:rPr lang="en-US" altLang="en-US" sz="1600" dirty="0" smtClean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are </a:t>
            </a: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mostly [C&gt;T]G</a:t>
            </a:r>
          </a:p>
          <a:p>
            <a:pPr marL="342900" indent="-342900">
              <a:spcBef>
                <a:spcPts val="325"/>
              </a:spcBef>
              <a:buClr>
                <a:srgbClr val="366092"/>
              </a:buClr>
            </a:pP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Confirmed by higher C&gt;T% in CpGs  in the </a:t>
            </a:r>
            <a:r>
              <a:rPr lang="en-US" altLang="en-US" sz="1600" dirty="0" err="1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hypermethylated</a:t>
            </a:r>
            <a:r>
              <a:rPr lang="en-US" altLang="en-US" sz="1600" dirty="0">
                <a:solidFill>
                  <a:srgbClr val="366092"/>
                </a:solidFill>
                <a:latin typeface="Helvetica Neue" charset="0"/>
                <a:ea typeface="ＭＳ Ｐゴシック" charset="-128"/>
                <a:sym typeface="Helvetica Neue" charset="0"/>
              </a:rPr>
              <a:t> group (cluster1) </a:t>
            </a:r>
          </a:p>
          <a:p>
            <a:pPr marL="342900" indent="-342900"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600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</p:txBody>
      </p:sp>
      <p:grpSp>
        <p:nvGrpSpPr>
          <p:cNvPr id="100358" name="Shape 147"/>
          <p:cNvGrpSpPr>
            <a:grpSpLocks/>
          </p:cNvGrpSpPr>
          <p:nvPr/>
        </p:nvGrpSpPr>
        <p:grpSpPr bwMode="auto">
          <a:xfrm>
            <a:off x="449886" y="3954882"/>
            <a:ext cx="6775704" cy="1979611"/>
            <a:chOff x="-51753" y="2059089"/>
            <a:chExt cx="4709100" cy="1979853"/>
          </a:xfrm>
        </p:grpSpPr>
        <p:pic>
          <p:nvPicPr>
            <p:cNvPr id="100360" name="Shape 148"/>
            <p:cNvPicPr preferRelativeResize="0"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22"/>
            <a:stretch>
              <a:fillRect/>
            </a:stretch>
          </p:blipFill>
          <p:spPr bwMode="auto">
            <a:xfrm>
              <a:off x="-51753" y="2423143"/>
              <a:ext cx="4709100" cy="1615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0361" name="Shape 149"/>
            <p:cNvGrpSpPr>
              <a:grpSpLocks/>
            </p:cNvGrpSpPr>
            <p:nvPr/>
          </p:nvGrpSpPr>
          <p:grpSpPr bwMode="auto">
            <a:xfrm>
              <a:off x="1344412" y="2059089"/>
              <a:ext cx="1989512" cy="766251"/>
              <a:chOff x="1344412" y="2799859"/>
              <a:chExt cx="1989512" cy="766251"/>
            </a:xfrm>
          </p:grpSpPr>
          <p:cxnSp>
            <p:nvCxnSpPr>
              <p:cNvPr id="100362" name="Shape 150"/>
              <p:cNvCxnSpPr>
                <a:cxnSpLocks noChangeShapeType="1"/>
              </p:cNvCxnSpPr>
              <p:nvPr/>
            </p:nvCxnSpPr>
            <p:spPr bwMode="auto">
              <a:xfrm>
                <a:off x="1771127" y="3001768"/>
                <a:ext cx="129000" cy="1620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100363" name="Shape 151"/>
              <p:cNvSpPr txBox="1">
                <a:spLocks noChangeArrowheads="1"/>
              </p:cNvSpPr>
              <p:nvPr/>
            </p:nvSpPr>
            <p:spPr bwMode="auto">
              <a:xfrm>
                <a:off x="1344412" y="2807730"/>
                <a:ext cx="5865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A[C&gt;T]G</a:t>
                </a:r>
              </a:p>
            </p:txBody>
          </p:sp>
          <p:sp>
            <p:nvSpPr>
              <p:cNvPr id="100364" name="Shape 152"/>
              <p:cNvSpPr txBox="1">
                <a:spLocks noChangeArrowheads="1"/>
              </p:cNvSpPr>
              <p:nvPr/>
            </p:nvSpPr>
            <p:spPr bwMode="auto">
              <a:xfrm>
                <a:off x="1900127" y="2948469"/>
                <a:ext cx="5949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C[C&gt;T]G</a:t>
                </a:r>
              </a:p>
            </p:txBody>
          </p:sp>
          <p:sp>
            <p:nvSpPr>
              <p:cNvPr id="100365" name="Shape 153"/>
              <p:cNvSpPr txBox="1">
                <a:spLocks noChangeArrowheads="1"/>
              </p:cNvSpPr>
              <p:nvPr/>
            </p:nvSpPr>
            <p:spPr bwMode="auto">
              <a:xfrm>
                <a:off x="2398421" y="2799859"/>
                <a:ext cx="5979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G[C&gt;T]G</a:t>
                </a:r>
              </a:p>
            </p:txBody>
          </p:sp>
          <p:sp>
            <p:nvSpPr>
              <p:cNvPr id="100366" name="Shape 154"/>
              <p:cNvSpPr txBox="1">
                <a:spLocks noChangeArrowheads="1"/>
              </p:cNvSpPr>
              <p:nvPr/>
            </p:nvSpPr>
            <p:spPr bwMode="auto">
              <a:xfrm>
                <a:off x="2751624" y="3025455"/>
                <a:ext cx="582300" cy="215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000" dirty="0">
                    <a:solidFill>
                      <a:srgbClr val="000000"/>
                    </a:solidFill>
                    <a:latin typeface="Helvetica Neue" charset="0"/>
                    <a:sym typeface="Helvetica Neue" charset="0"/>
                  </a:rPr>
                  <a:t>T[C&gt;T]G</a:t>
                </a:r>
              </a:p>
            </p:txBody>
          </p:sp>
          <p:cxnSp>
            <p:nvCxnSpPr>
              <p:cNvPr id="100367" name="Shape 155"/>
              <p:cNvCxnSpPr>
                <a:cxnSpLocks noChangeShapeType="1"/>
              </p:cNvCxnSpPr>
              <p:nvPr/>
            </p:nvCxnSpPr>
            <p:spPr bwMode="auto">
              <a:xfrm>
                <a:off x="2088890" y="3201266"/>
                <a:ext cx="0" cy="315299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0368" name="Shape 156"/>
              <p:cNvCxnSpPr>
                <a:cxnSpLocks noChangeShapeType="1"/>
              </p:cNvCxnSpPr>
              <p:nvPr/>
            </p:nvCxnSpPr>
            <p:spPr bwMode="auto">
              <a:xfrm flipH="1">
                <a:off x="2256875" y="3003546"/>
                <a:ext cx="382200" cy="3663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100369" name="Shape 157"/>
              <p:cNvCxnSpPr>
                <a:cxnSpLocks noChangeShapeType="1"/>
              </p:cNvCxnSpPr>
              <p:nvPr/>
            </p:nvCxnSpPr>
            <p:spPr bwMode="auto">
              <a:xfrm flipH="1">
                <a:off x="2425282" y="3250810"/>
                <a:ext cx="504900" cy="3153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</p:grpSp>
      </p:grpSp>
      <p:pic>
        <p:nvPicPr>
          <p:cNvPr id="100359" name="Shape 158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7" b="64705"/>
          <a:stretch>
            <a:fillRect/>
          </a:stretch>
        </p:blipFill>
        <p:spPr bwMode="auto">
          <a:xfrm>
            <a:off x="455968" y="2514600"/>
            <a:ext cx="6769825" cy="14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Shape 142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72" b="51743"/>
          <a:stretch/>
        </p:blipFill>
        <p:spPr bwMode="auto">
          <a:xfrm>
            <a:off x="8611919" y="1612782"/>
            <a:ext cx="2257944" cy="462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3"/>
          <p:cNvSpPr txBox="1">
            <a:spLocks/>
          </p:cNvSpPr>
          <p:nvPr/>
        </p:nvSpPr>
        <p:spPr bwMode="auto">
          <a:xfrm>
            <a:off x="1014728" y="76024"/>
            <a:ext cx="10340715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err="1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CpGs</a:t>
            </a: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-US" altLang="en-US" sz="3600" dirty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d</a:t>
            </a: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rive inter-patient variation in </a:t>
            </a:r>
            <a:r>
              <a:rPr lang="en-US" altLang="en-US" sz="3600" dirty="0" err="1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pRCC</a:t>
            </a: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 mutational spectra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35617" y="6470231"/>
            <a:ext cx="5111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808080"/>
                </a:solidFill>
                <a:latin typeface="Helvetica"/>
                <a:cs typeface="Helvetica"/>
              </a:rPr>
              <a:t>[S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. Li, B. </a:t>
            </a:r>
            <a:r>
              <a:rPr lang="en-US" sz="1600" dirty="0" err="1">
                <a:solidFill>
                  <a:srgbClr val="808080"/>
                </a:solidFill>
                <a:latin typeface="Helvetica"/>
                <a:cs typeface="Helvetica"/>
              </a:rPr>
              <a:t>Shuch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 and M. Gerstein PLOS Genetics (‘17)] </a:t>
            </a:r>
          </a:p>
        </p:txBody>
      </p:sp>
    </p:spTree>
    <p:extLst>
      <p:ext uri="{BB962C8B-B14F-4D97-AF65-F5344CB8AC3E}">
        <p14:creationId xmlns:p14="http://schemas.microsoft.com/office/powerpoint/2010/main" val="1354773410"/>
      </p:ext>
    </p:extLst>
  </p:cSld>
  <p:clrMapOvr>
    <a:masterClrMapping/>
  </p:clrMapOvr>
  <p:transition advTm="50651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hape 164"/>
          <p:cNvSpPr>
            <a:spLocks noGrp="1"/>
          </p:cNvSpPr>
          <p:nvPr>
            <p:ph type="body" idx="1"/>
          </p:nvPr>
        </p:nvSpPr>
        <p:spPr>
          <a:xfrm>
            <a:off x="7902103" y="4136121"/>
            <a:ext cx="4089617" cy="2227070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110000"/>
              </a:lnSpc>
              <a:spcBef>
                <a:spcPct val="0"/>
              </a:spcBef>
              <a:buClr>
                <a:srgbClr val="366092"/>
              </a:buClr>
            </a:pP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Signatures burden the </a:t>
            </a:r>
            <a:b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</a:b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genome disproportionally</a:t>
            </a:r>
            <a:endParaRPr lang="en-US" altLang="en-US" sz="18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8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</a:pPr>
            <a:r>
              <a:rPr lang="en-US" altLang="en-US" sz="1800" dirty="0">
                <a:latin typeface="Helvetica"/>
                <a:ea typeface="Arial" charset="0"/>
                <a:cs typeface="Helvetica"/>
                <a:sym typeface="Helvetica Neue" charset="0"/>
              </a:rPr>
              <a:t>We found </a:t>
            </a: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1 </a:t>
            </a:r>
            <a:r>
              <a:rPr lang="en-US" altLang="en-US" sz="1800" dirty="0" err="1" smtClean="0">
                <a:latin typeface="Helvetica"/>
                <a:ea typeface="Arial" charset="0"/>
                <a:cs typeface="Helvetica"/>
                <a:sym typeface="Helvetica Neue" charset="0"/>
              </a:rPr>
              <a:t>pRCC</a:t>
            </a: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 </a:t>
            </a:r>
            <a:r>
              <a:rPr lang="en-US" altLang="en-US" sz="1800" dirty="0">
                <a:latin typeface="Helvetica"/>
                <a:ea typeface="Arial" charset="0"/>
                <a:cs typeface="Helvetica"/>
                <a:sym typeface="Helvetica Neue" charset="0"/>
              </a:rPr>
              <a:t>has </a:t>
            </a: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/>
            </a:r>
            <a:b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</a:br>
            <a:r>
              <a:rPr lang="en-US" altLang="en-US" sz="1800" dirty="0" err="1" smtClean="0">
                <a:latin typeface="Helvetica"/>
                <a:ea typeface="Arial" charset="0"/>
                <a:cs typeface="Helvetica"/>
                <a:sym typeface="Helvetica Neue" charset="0"/>
              </a:rPr>
              <a:t>ApoBEC</a:t>
            </a:r>
            <a:r>
              <a:rPr lang="en-US" altLang="en-US" sz="1800" dirty="0">
                <a:latin typeface="Helvetica"/>
                <a:ea typeface="Arial" charset="0"/>
                <a:cs typeface="Helvetica"/>
                <a:sym typeface="Helvetica Neue" charset="0"/>
              </a:rPr>
              <a:t> </a:t>
            </a: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signature, but nothing in a larger </a:t>
            </a:r>
            <a:r>
              <a:rPr lang="en-US" altLang="en-US" sz="1800" dirty="0" err="1" smtClean="0">
                <a:latin typeface="Helvetica"/>
                <a:ea typeface="Arial" charset="0"/>
                <a:cs typeface="Helvetica"/>
                <a:sym typeface="Helvetica Neue" charset="0"/>
              </a:rPr>
              <a:t>ccRCC</a:t>
            </a:r>
            <a:r>
              <a:rPr lang="en-US" altLang="en-US" sz="1800" dirty="0" smtClean="0">
                <a:latin typeface="Helvetica"/>
                <a:ea typeface="Arial" charset="0"/>
                <a:cs typeface="Helvetica"/>
                <a:sym typeface="Helvetica Neue" charset="0"/>
              </a:rPr>
              <a:t> cohort</a:t>
            </a:r>
            <a:endParaRPr lang="en-US" altLang="en-US" sz="18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  <a:buNone/>
            </a:pPr>
            <a:endParaRPr lang="en-US" altLang="en-US" sz="18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900" indent="-342900">
              <a:lnSpc>
                <a:spcPct val="110000"/>
              </a:lnSpc>
              <a:spcBef>
                <a:spcPts val="325"/>
              </a:spcBef>
              <a:buClr>
                <a:srgbClr val="366092"/>
              </a:buClr>
            </a:pPr>
            <a:endParaRPr lang="en-US" altLang="en-US" sz="1800" dirty="0">
              <a:latin typeface="Helvetica"/>
              <a:ea typeface="Arial" charset="0"/>
              <a:cs typeface="Helvetica"/>
              <a:sym typeface="Helvetica Neue" charset="0"/>
            </a:endParaRPr>
          </a:p>
          <a:p>
            <a:pPr marL="342900" indent="-342900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latin typeface="Helvetica"/>
              <a:ea typeface="ＭＳ Ｐゴシック" charset="-128"/>
              <a:cs typeface="Helvetica"/>
              <a:sym typeface="Helvetica Neue" charset="0"/>
            </a:endParaRPr>
          </a:p>
        </p:txBody>
      </p:sp>
      <p:grpSp>
        <p:nvGrpSpPr>
          <p:cNvPr id="102405" name="Shape 167"/>
          <p:cNvGrpSpPr>
            <a:grpSpLocks/>
          </p:cNvGrpSpPr>
          <p:nvPr/>
        </p:nvGrpSpPr>
        <p:grpSpPr bwMode="auto">
          <a:xfrm>
            <a:off x="6610349" y="294976"/>
            <a:ext cx="5243455" cy="3782064"/>
            <a:chOff x="51806" y="3581671"/>
            <a:chExt cx="4378667" cy="3017657"/>
          </a:xfrm>
        </p:grpSpPr>
        <p:pic>
          <p:nvPicPr>
            <p:cNvPr id="102406" name="Shape 168" descr="apobec_ccrcc5per_2.pdf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4" r="10899"/>
            <a:stretch>
              <a:fillRect/>
            </a:stretch>
          </p:blipFill>
          <p:spPr bwMode="auto">
            <a:xfrm>
              <a:off x="3784829" y="3729228"/>
              <a:ext cx="470700" cy="2870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407" name="Shape 169"/>
            <p:cNvGrpSpPr>
              <a:grpSpLocks/>
            </p:cNvGrpSpPr>
            <p:nvPr/>
          </p:nvGrpSpPr>
          <p:grpSpPr bwMode="auto">
            <a:xfrm>
              <a:off x="51806" y="3581671"/>
              <a:ext cx="4378667" cy="3017657"/>
              <a:chOff x="51806" y="3581671"/>
              <a:chExt cx="4378667" cy="3017657"/>
            </a:xfrm>
          </p:grpSpPr>
          <p:sp>
            <p:nvSpPr>
              <p:cNvPr id="102408" name="Shape 170"/>
              <p:cNvSpPr>
                <a:spLocks noChangeArrowheads="1"/>
              </p:cNvSpPr>
              <p:nvPr/>
            </p:nvSpPr>
            <p:spPr bwMode="auto">
              <a:xfrm>
                <a:off x="4316483" y="3928587"/>
                <a:ext cx="92100" cy="92100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91425" tIns="45700" rIns="91425" bIns="45700" anchor="ctr"/>
              <a:lstStyle/>
              <a:p>
                <a:pPr algn="ctr" eaLnBrk="1" hangingPunct="1"/>
                <a:endParaRPr lang="en-US" altLang="en-US">
                  <a:solidFill>
                    <a:srgbClr val="FFFFFF"/>
                  </a:solidFill>
                  <a:sym typeface="Calibri" charset="0"/>
                </a:endParaRPr>
              </a:p>
            </p:txBody>
          </p:sp>
          <p:grpSp>
            <p:nvGrpSpPr>
              <p:cNvPr id="102409" name="Shape 171"/>
              <p:cNvGrpSpPr>
                <a:grpSpLocks/>
              </p:cNvGrpSpPr>
              <p:nvPr/>
            </p:nvGrpSpPr>
            <p:grpSpPr bwMode="auto">
              <a:xfrm>
                <a:off x="51806" y="3581671"/>
                <a:ext cx="4378667" cy="3017657"/>
                <a:chOff x="4466468" y="364219"/>
                <a:chExt cx="4378667" cy="3017657"/>
              </a:xfrm>
            </p:grpSpPr>
            <p:grpSp>
              <p:nvGrpSpPr>
                <p:cNvPr id="102410" name="Shape 172"/>
                <p:cNvGrpSpPr>
                  <a:grpSpLocks/>
                </p:cNvGrpSpPr>
                <p:nvPr/>
              </p:nvGrpSpPr>
              <p:grpSpPr bwMode="auto">
                <a:xfrm>
                  <a:off x="4466468" y="364219"/>
                  <a:ext cx="4290137" cy="3017657"/>
                  <a:chOff x="4454801" y="3629630"/>
                  <a:chExt cx="3690441" cy="2595834"/>
                </a:xfrm>
              </p:grpSpPr>
              <p:sp>
                <p:nvSpPr>
                  <p:cNvPr id="102413" name="Shape 17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398842" y="3672242"/>
                    <a:ext cx="746400" cy="1854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lIns="91425" tIns="45700" rIns="91425" bIns="45700"/>
                  <a:lstStyle/>
                  <a:p>
                    <a:pPr eaLnBrk="1" hangingPunct="1">
                      <a:buSzPct val="25000"/>
                    </a:pPr>
                    <a:r>
                      <a:rPr lang="en-US" altLang="en-US" sz="800" b="1" i="1">
                        <a:solidFill>
                          <a:srgbClr val="000000"/>
                        </a:solidFill>
                        <a:latin typeface="Helvetica Neue" charset="0"/>
                        <a:sym typeface="Helvetica Neue" charset="0"/>
                      </a:rPr>
                      <a:t>RCC samples</a:t>
                    </a:r>
                  </a:p>
                </p:txBody>
              </p:sp>
              <p:grpSp>
                <p:nvGrpSpPr>
                  <p:cNvPr id="102414" name="Shape 174"/>
                  <p:cNvGrpSpPr>
                    <a:grpSpLocks/>
                  </p:cNvGrpSpPr>
                  <p:nvPr/>
                </p:nvGrpSpPr>
                <p:grpSpPr bwMode="auto">
                  <a:xfrm>
                    <a:off x="4454801" y="3629630"/>
                    <a:ext cx="3629349" cy="2595834"/>
                    <a:chOff x="4885772" y="3629630"/>
                    <a:chExt cx="3629349" cy="2595834"/>
                  </a:xfrm>
                </p:grpSpPr>
                <p:grpSp>
                  <p:nvGrpSpPr>
                    <p:cNvPr id="102415" name="Shape 1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584061" y="3754914"/>
                      <a:ext cx="2743962" cy="2470550"/>
                      <a:chOff x="5754126" y="3754914"/>
                      <a:chExt cx="2743962" cy="2470550"/>
                    </a:xfrm>
                  </p:grpSpPr>
                  <p:pic>
                    <p:nvPicPr>
                      <p:cNvPr id="102430" name="Shape 176" descr="apobec_ccrcc5per_2.pdf"/>
                      <p:cNvPicPr preferRelativeResize="0"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8572" r="26009"/>
                      <a:stretch>
                        <a:fillRect/>
                      </a:stretch>
                    </p:blipFill>
                    <p:spPr bwMode="auto">
                      <a:xfrm>
                        <a:off x="7870488" y="3754914"/>
                        <a:ext cx="627600" cy="246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grpSp>
                    <p:nvGrpSpPr>
                      <p:cNvPr id="102431" name="Shape 17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5754126" y="3756464"/>
                        <a:ext cx="2427931" cy="2469000"/>
                        <a:chOff x="5754126" y="3756464"/>
                        <a:chExt cx="2427931" cy="2469000"/>
                      </a:xfrm>
                    </p:grpSpPr>
                    <p:grpSp>
                      <p:nvGrpSpPr>
                        <p:cNvPr id="102432" name="Shape 178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5905689" y="3756464"/>
                          <a:ext cx="2276368" cy="2469000"/>
                          <a:chOff x="5905689" y="4040362"/>
                          <a:chExt cx="2276368" cy="2469000"/>
                        </a:xfrm>
                      </p:grpSpPr>
                      <p:pic>
                        <p:nvPicPr>
                          <p:cNvPr id="102437" name="Shape 179" descr="apobec_ccrcc5per_2.pdf"/>
                          <p:cNvPicPr preferRelativeResize="0"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r="63470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895289" y="4040362"/>
                            <a:ext cx="901800" cy="24690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102438" name="Shape 180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5905689" y="6170192"/>
                            <a:ext cx="693900" cy="19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91425" tIns="45700" rIns="91425" bIns="45700"/>
                          <a:lstStyle/>
                          <a:p>
                            <a:pPr eaLnBrk="1" hangingPunct="1">
                              <a:buSzPct val="25000"/>
                            </a:pPr>
                            <a:r>
                              <a:rPr lang="en-US" altLang="en-US" sz="900" dirty="0" err="1" smtClean="0">
                                <a:solidFill>
                                  <a:srgbClr val="000000"/>
                                </a:solidFill>
                                <a:latin typeface="Helvetica Neue" charset="0"/>
                                <a:sym typeface="Helvetica Neue" charset="0"/>
                              </a:rPr>
                              <a:t>pRCC</a:t>
                            </a:r>
                            <a:endParaRPr lang="en-US" altLang="en-US" sz="900" dirty="0">
                              <a:solidFill>
                                <a:srgbClr val="000000"/>
                              </a:solidFill>
                              <a:latin typeface="Helvetica Neue" charset="0"/>
                              <a:sym typeface="Helvetica Neue" charset="0"/>
                            </a:endParaRPr>
                          </a:p>
                        </p:txBody>
                      </p:sp>
                      <p:sp>
                        <p:nvSpPr>
                          <p:cNvPr id="102439" name="Shape 181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708957" y="6182385"/>
                            <a:ext cx="473100" cy="1986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lIns="91425" tIns="45700" rIns="91425" bIns="45700"/>
                          <a:lstStyle/>
                          <a:p>
                            <a:pPr eaLnBrk="1" hangingPunct="1">
                              <a:buSzPct val="25000"/>
                            </a:pPr>
                            <a:r>
                              <a:rPr lang="en-US" altLang="en-US" sz="900" dirty="0" err="1">
                                <a:solidFill>
                                  <a:srgbClr val="000000"/>
                                </a:solidFill>
                                <a:latin typeface="Helvetica Neue" charset="0"/>
                                <a:sym typeface="Helvetica Neue" charset="0"/>
                              </a:rPr>
                              <a:t>ccRCC</a:t>
                            </a:r>
                            <a:endParaRPr lang="en-US" altLang="en-US" sz="900" dirty="0">
                              <a:solidFill>
                                <a:srgbClr val="000000"/>
                              </a:solidFill>
                              <a:latin typeface="Helvetica Neue" charset="0"/>
                              <a:sym typeface="Helvetica Neue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102433" name="Shape 1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930946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rgbClr val="FB3009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  <p:sp>
                      <p:nvSpPr>
                        <p:cNvPr id="102434" name="Shape 1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10941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rgbClr val="FEA80A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  <p:sp>
                      <p:nvSpPr>
                        <p:cNvPr id="102435" name="Shape 18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294121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rgbClr val="FFFE0A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  <p:sp>
                      <p:nvSpPr>
                        <p:cNvPr id="102436" name="Shape 1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5754126" y="3830439"/>
                          <a:ext cx="183000" cy="69900"/>
                        </a:xfrm>
                        <a:prstGeom prst="rect">
                          <a:avLst/>
                        </a:prstGeom>
                        <a:solidFill>
                          <a:schemeClr val="tx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lIns="91425" tIns="45700" rIns="91425" bIns="45700" anchor="ctr"/>
                        <a:lstStyle/>
                        <a:p>
                          <a:pPr algn="ctr" eaLnBrk="1" hangingPunct="1"/>
                          <a:endParaRPr lang="en-US" altLang="en-US" sz="900">
                            <a:solidFill>
                              <a:srgbClr val="FFFFFF"/>
                            </a:solidFill>
                            <a:latin typeface="Helvetica Neue" charset="0"/>
                            <a:sym typeface="Helvetica Neue" charset="0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102416" name="Shape 1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885772" y="3629630"/>
                      <a:ext cx="1387162" cy="317700"/>
                      <a:chOff x="4948742" y="3629630"/>
                      <a:chExt cx="1387162" cy="317700"/>
                    </a:xfrm>
                  </p:grpSpPr>
                  <p:sp>
                    <p:nvSpPr>
                      <p:cNvPr id="102426" name="Shape 187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948742" y="3629630"/>
                        <a:ext cx="716100" cy="31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algn="ctr" eaLnBrk="1" hangingPunct="1">
                          <a:buSzPct val="25000"/>
                        </a:pPr>
                        <a:r>
                          <a:rPr lang="en-US" altLang="en-US" sz="90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enrichment</a:t>
                        </a:r>
                      </a:p>
                      <a:p>
                        <a:pPr algn="ctr" eaLnBrk="1" hangingPunct="1">
                          <a:buSzPct val="25000"/>
                        </a:pPr>
                        <a:r>
                          <a:rPr lang="en-US" altLang="en-US" sz="90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-log(p-value)</a:t>
                        </a:r>
                      </a:p>
                    </p:txBody>
                  </p:sp>
                  <p:sp>
                    <p:nvSpPr>
                      <p:cNvPr id="102427" name="Shape 188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656223" y="3635060"/>
                        <a:ext cx="3003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3.6</a:t>
                        </a:r>
                      </a:p>
                    </p:txBody>
                  </p:sp>
                  <p:sp>
                    <p:nvSpPr>
                      <p:cNvPr id="102428" name="Shape 18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845244" y="3636030"/>
                        <a:ext cx="3003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7.2</a:t>
                        </a:r>
                      </a:p>
                    </p:txBody>
                  </p:sp>
                  <p:sp>
                    <p:nvSpPr>
                      <p:cNvPr id="102429" name="Shape 190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060205" y="3636030"/>
                        <a:ext cx="2757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22</a:t>
                        </a:r>
                      </a:p>
                    </p:txBody>
                  </p:sp>
                </p:grpSp>
                <p:grpSp>
                  <p:nvGrpSpPr>
                    <p:cNvPr id="102417" name="Shape 1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6396651" y="3630094"/>
                      <a:ext cx="1458694" cy="301015"/>
                      <a:chOff x="6396651" y="3630094"/>
                      <a:chExt cx="1458694" cy="301015"/>
                    </a:xfrm>
                  </p:grpSpPr>
                  <p:sp>
                    <p:nvSpPr>
                      <p:cNvPr id="102422" name="Shape 19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396651" y="3732510"/>
                        <a:ext cx="804600" cy="19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algn="ctr" eaLnBrk="1" hangingPunct="1">
                          <a:buSzPct val="25000"/>
                        </a:pPr>
                        <a:r>
                          <a:rPr lang="en-US" altLang="en-US" sz="900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total mutations</a:t>
                        </a:r>
                      </a:p>
                    </p:txBody>
                  </p:sp>
                  <p:sp>
                    <p:nvSpPr>
                      <p:cNvPr id="102423" name="Shape 19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115600" y="3635058"/>
                        <a:ext cx="2757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50</a:t>
                        </a:r>
                      </a:p>
                    </p:txBody>
                  </p:sp>
                  <p:sp>
                    <p:nvSpPr>
                      <p:cNvPr id="102424" name="Shape 194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530446" y="3630094"/>
                        <a:ext cx="3249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150</a:t>
                        </a:r>
                      </a:p>
                    </p:txBody>
                  </p:sp>
                  <p:sp>
                    <p:nvSpPr>
                      <p:cNvPr id="102425" name="Shape 19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98638" y="3634203"/>
                        <a:ext cx="324900" cy="18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lIns="91425" tIns="45700" rIns="91425" bIns="45700"/>
                      <a:lstStyle/>
                      <a:p>
                        <a:pPr eaLnBrk="1" hangingPunct="1">
                          <a:buSzPct val="25000"/>
                        </a:pPr>
                        <a:r>
                          <a:rPr lang="en-US" altLang="en-US" sz="800" b="1" i="1">
                            <a:solidFill>
                              <a:srgbClr val="000000"/>
                            </a:solidFill>
                            <a:latin typeface="Helvetica Neue" charset="0"/>
                            <a:sym typeface="Helvetica Neue" charset="0"/>
                          </a:rPr>
                          <a:t>100</a:t>
                        </a:r>
                      </a:p>
                    </p:txBody>
                  </p:sp>
                </p:grpSp>
                <p:pic>
                  <p:nvPicPr>
                    <p:cNvPr id="102418" name="Shape 196" descr="apobec_leg.pdf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3670" t="20850" r="57521" b="72977"/>
                    <a:stretch>
                      <a:fillRect/>
                    </a:stretch>
                  </p:blipFill>
                  <p:spPr bwMode="auto">
                    <a:xfrm>
                      <a:off x="7152760" y="3775651"/>
                      <a:ext cx="711300" cy="152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02419" name="Shape 19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832321" y="3866862"/>
                      <a:ext cx="682800" cy="1854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91425" tIns="45700" rIns="91425" bIns="45700"/>
                    <a:lstStyle/>
                    <a:p>
                      <a:pPr eaLnBrk="1" hangingPunct="1">
                        <a:buSzPct val="25000"/>
                      </a:pPr>
                      <a:r>
                        <a:rPr lang="en-US" altLang="en-US" sz="800" b="1" i="1">
                          <a:solidFill>
                            <a:srgbClr val="000000"/>
                          </a:solidFill>
                          <a:latin typeface="Helvetica Neue" charset="0"/>
                          <a:sym typeface="Helvetica Neue" charset="0"/>
                        </a:rPr>
                        <a:t>UC samples</a:t>
                      </a:r>
                    </a:p>
                  </p:txBody>
                </p:sp>
                <p:pic>
                  <p:nvPicPr>
                    <p:cNvPr id="102420" name="Shape 198" descr="apobec_ucc.pdf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9144" t="10571" r="17648" b="13370"/>
                    <a:stretch>
                      <a:fillRect/>
                    </a:stretch>
                  </p:blipFill>
                  <p:spPr bwMode="auto">
                    <a:xfrm>
                      <a:off x="5828428" y="4013998"/>
                      <a:ext cx="819900" cy="18777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02421" name="Shape 199" descr="apobec_ucc.pdf"/>
                    <p:cNvPicPr preferRelativeResize="0">
                      <a:picLocks noChangeAspect="1" noChangeArrowheads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t="10571" r="55359" b="13370"/>
                    <a:stretch>
                      <a:fillRect/>
                    </a:stretch>
                  </p:blipFill>
                  <p:spPr bwMode="auto">
                    <a:xfrm>
                      <a:off x="4925087" y="4020751"/>
                      <a:ext cx="1102200" cy="18777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 xmlns="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xmlns="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</p:grpSp>
            </p:grpSp>
            <p:sp>
              <p:nvSpPr>
                <p:cNvPr id="102411" name="Shape 200"/>
                <p:cNvSpPr>
                  <a:spLocks noChangeArrowheads="1"/>
                </p:cNvSpPr>
                <p:nvPr/>
              </p:nvSpPr>
              <p:spPr bwMode="auto">
                <a:xfrm>
                  <a:off x="8723604" y="487900"/>
                  <a:ext cx="92100" cy="92100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45700" rIns="91425" bIns="45700" anchor="ctr"/>
                <a:lstStyle/>
                <a:p>
                  <a:pPr algn="ctr" eaLnBrk="1" hangingPunct="1"/>
                  <a:endParaRPr lang="en-US" altLang="en-US">
                    <a:solidFill>
                      <a:srgbClr val="FFFFFF"/>
                    </a:solidFill>
                    <a:sym typeface="Calibri" charset="0"/>
                  </a:endParaRPr>
                </a:p>
              </p:txBody>
            </p:sp>
            <p:sp>
              <p:nvSpPr>
                <p:cNvPr id="102412" name="Shape 201"/>
                <p:cNvSpPr>
                  <a:spLocks noChangeArrowheads="1"/>
                </p:cNvSpPr>
                <p:nvPr/>
              </p:nvSpPr>
              <p:spPr bwMode="auto">
                <a:xfrm>
                  <a:off x="8708035" y="689808"/>
                  <a:ext cx="137100" cy="137100"/>
                </a:xfrm>
                <a:prstGeom prst="ellips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91425" tIns="45700" rIns="91425" bIns="45700" anchor="ctr"/>
                <a:lstStyle/>
                <a:p>
                  <a:pPr algn="ctr" eaLnBrk="1" hangingPunct="1"/>
                  <a:endParaRPr lang="en-US" altLang="en-US">
                    <a:solidFill>
                      <a:srgbClr val="FFFFFF"/>
                    </a:solidFill>
                    <a:sym typeface="Calibri" charset="0"/>
                  </a:endParaRPr>
                </a:p>
              </p:txBody>
            </p:sp>
          </p:grpSp>
        </p:grpSp>
      </p:grpSp>
      <p:sp>
        <p:nvSpPr>
          <p:cNvPr id="41" name="Title 3"/>
          <p:cNvSpPr txBox="1">
            <a:spLocks/>
          </p:cNvSpPr>
          <p:nvPr/>
        </p:nvSpPr>
        <p:spPr bwMode="auto">
          <a:xfrm>
            <a:off x="4618160" y="4448826"/>
            <a:ext cx="2964273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4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Signatures in </a:t>
            </a:r>
            <a:r>
              <a:rPr lang="en-US" altLang="en-US" sz="4400" dirty="0" err="1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pRCC</a:t>
            </a:r>
            <a:endParaRPr lang="en-US" altLang="en-US" sz="4400" dirty="0" smtClean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665079" y="6440063"/>
            <a:ext cx="5111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808080"/>
                </a:solidFill>
                <a:latin typeface="Helvetica"/>
                <a:cs typeface="Helvetica"/>
              </a:rPr>
              <a:t>[S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. Li, B. </a:t>
            </a:r>
            <a:r>
              <a:rPr lang="en-US" sz="1600" dirty="0" err="1">
                <a:solidFill>
                  <a:srgbClr val="808080"/>
                </a:solidFill>
                <a:latin typeface="Helvetica"/>
                <a:cs typeface="Helvetica"/>
              </a:rPr>
              <a:t>Shuch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 and M. Gerstein PLOS Genetics (‘17)] 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10688295" y="291602"/>
            <a:ext cx="1260748" cy="74544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pic>
        <p:nvPicPr>
          <p:cNvPr id="45" name="Shape 179" descr="apobec_ccrcc5per_2.pdf"/>
          <p:cNvPicPr preferRelativeResize="0"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5" t="80759" r="63470" b="14400"/>
          <a:stretch/>
        </p:blipFill>
        <p:spPr bwMode="auto">
          <a:xfrm rot="10800000">
            <a:off x="10972303" y="3409299"/>
            <a:ext cx="640851" cy="17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Shape 179" descr="apobec_ccrcc5per_2.pdf"/>
          <p:cNvPicPr preferRelativeResize="0"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5" t="80759" r="63470" b="14400"/>
          <a:stretch/>
        </p:blipFill>
        <p:spPr bwMode="auto">
          <a:xfrm rot="10800000">
            <a:off x="8468722" y="3414113"/>
            <a:ext cx="640851" cy="17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-185125" y="-48740"/>
            <a:ext cx="4731825" cy="6857525"/>
            <a:chOff x="61879" y="1422775"/>
            <a:chExt cx="3467403" cy="5025081"/>
          </a:xfrm>
        </p:grpSpPr>
        <p:grpSp>
          <p:nvGrpSpPr>
            <p:cNvPr id="5" name="Group 4"/>
            <p:cNvGrpSpPr/>
            <p:nvPr/>
          </p:nvGrpSpPr>
          <p:grpSpPr>
            <a:xfrm>
              <a:off x="61879" y="1422775"/>
              <a:ext cx="3467403" cy="5025081"/>
              <a:chOff x="61879" y="1422775"/>
              <a:chExt cx="3467403" cy="5025081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62" t="67099" r="72508" b="-1"/>
              <a:stretch/>
            </p:blipFill>
            <p:spPr bwMode="auto">
              <a:xfrm>
                <a:off x="61879" y="1422775"/>
                <a:ext cx="3467403" cy="50250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" name="Rectangle 3"/>
              <p:cNvSpPr/>
              <p:nvPr/>
            </p:nvSpPr>
            <p:spPr bwMode="auto">
              <a:xfrm>
                <a:off x="679450" y="4178300"/>
                <a:ext cx="2679700" cy="171450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solidFill>
                  <a:schemeClr val="bg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28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826870" y="4011519"/>
              <a:ext cx="2587903" cy="270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high impact passenger SNVs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30898983"/>
      </p:ext>
    </p:extLst>
  </p:cSld>
  <p:clrMapOvr>
    <a:masterClrMapping/>
  </p:clrMapOvr>
  <p:transition advTm="51659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hape 207"/>
          <p:cNvSpPr>
            <a:spLocks noGrp="1"/>
          </p:cNvSpPr>
          <p:nvPr>
            <p:ph type="body" idx="1"/>
          </p:nvPr>
        </p:nvSpPr>
        <p:spPr>
          <a:xfrm>
            <a:off x="6630144" y="3486428"/>
            <a:ext cx="4572001" cy="1408797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0"/>
              </a:spcBef>
              <a:buClr>
                <a:srgbClr val="366092"/>
              </a:buClr>
            </a:pPr>
            <a:r>
              <a:rPr lang="en-US" altLang="en-US" dirty="0">
                <a:latin typeface="Helvetica"/>
                <a:ea typeface="Arial" charset="0"/>
                <a:cs typeface="Helvetica"/>
                <a:sym typeface="Helvetica Neue" charset="0"/>
              </a:rPr>
              <a:t>C</a:t>
            </a:r>
            <a:r>
              <a:rPr lang="en-US" altLang="en-US" dirty="0" smtClean="0">
                <a:latin typeface="Helvetica"/>
                <a:ea typeface="Arial" charset="0"/>
                <a:cs typeface="Helvetica"/>
                <a:sym typeface="Helvetica Neue" charset="0"/>
              </a:rPr>
              <a:t>hromatin remodeling </a:t>
            </a:r>
            <a:r>
              <a:rPr lang="en-US" altLang="en-US" dirty="0">
                <a:latin typeface="Helvetica"/>
                <a:ea typeface="Arial" charset="0"/>
                <a:cs typeface="Helvetica"/>
                <a:sym typeface="Helvetica Neue" charset="0"/>
              </a:rPr>
              <a:t>defect </a:t>
            </a:r>
            <a:r>
              <a:rPr lang="en-US" altLang="en-US" dirty="0" smtClean="0">
                <a:latin typeface="Helvetica"/>
                <a:ea typeface="Arial" charset="0"/>
                <a:cs typeface="Helvetica"/>
                <a:sym typeface="Helvetica Neue" charset="0"/>
              </a:rPr>
              <a:t>(“</a:t>
            </a:r>
            <a:r>
              <a:rPr lang="en-US" altLang="en-US" dirty="0" err="1" smtClean="0">
                <a:latin typeface="Helvetica"/>
                <a:ea typeface="Arial" charset="0"/>
                <a:cs typeface="Helvetica"/>
                <a:sym typeface="Helvetica Neue" charset="0"/>
              </a:rPr>
              <a:t>mut</a:t>
            </a:r>
            <a:r>
              <a:rPr lang="en-US" altLang="en-US" dirty="0" smtClean="0">
                <a:latin typeface="Helvetica"/>
                <a:ea typeface="Arial" charset="0"/>
                <a:cs typeface="Helvetica"/>
                <a:sym typeface="Helvetica Neue" charset="0"/>
              </a:rPr>
              <a:t>”) leads to </a:t>
            </a:r>
            <a:r>
              <a:rPr lang="en-US" altLang="en-US" dirty="0">
                <a:latin typeface="Helvetica"/>
                <a:ea typeface="Arial" charset="0"/>
                <a:cs typeface="Helvetica"/>
                <a:sym typeface="Helvetica Neue" charset="0"/>
              </a:rPr>
              <a:t>more mutations in open </a:t>
            </a:r>
            <a:r>
              <a:rPr lang="en-US" altLang="en-US" dirty="0" smtClean="0">
                <a:latin typeface="Helvetica"/>
                <a:ea typeface="Arial" charset="0"/>
                <a:cs typeface="Helvetica"/>
                <a:sym typeface="Helvetica Neue" charset="0"/>
              </a:rPr>
              <a:t>chromatin (raw number &amp; fraction) in those </a:t>
            </a:r>
            <a:r>
              <a:rPr lang="en-US" altLang="en-US" dirty="0" err="1" smtClean="0">
                <a:latin typeface="Helvetica"/>
                <a:ea typeface="Arial" charset="0"/>
                <a:cs typeface="Helvetica"/>
                <a:sym typeface="Helvetica Neue" charset="0"/>
              </a:rPr>
              <a:t>pRCC</a:t>
            </a:r>
            <a:r>
              <a:rPr lang="en-US" altLang="en-US" dirty="0" smtClean="0">
                <a:latin typeface="Helvetica"/>
                <a:ea typeface="Arial" charset="0"/>
                <a:cs typeface="Helvetica"/>
                <a:sym typeface="Helvetica Neue" charset="0"/>
              </a:rPr>
              <a:t> cases w/ the mutation</a:t>
            </a:r>
            <a:endParaRPr lang="en-US" altLang="en-US" dirty="0">
              <a:latin typeface="Helvetica"/>
              <a:ea typeface="Arial" charset="0"/>
              <a:cs typeface="Helvetica"/>
            </a:endParaRPr>
          </a:p>
        </p:txBody>
      </p:sp>
      <p:pic>
        <p:nvPicPr>
          <p:cNvPr id="104453" name="Shape 210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31" r="66138"/>
          <a:stretch/>
        </p:blipFill>
        <p:spPr bwMode="auto">
          <a:xfrm>
            <a:off x="134661" y="51347"/>
            <a:ext cx="3205012" cy="687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3"/>
          <p:cNvSpPr txBox="1">
            <a:spLocks/>
          </p:cNvSpPr>
          <p:nvPr/>
        </p:nvSpPr>
        <p:spPr bwMode="auto">
          <a:xfrm>
            <a:off x="6483943" y="1020456"/>
            <a:ext cx="5178406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69" tIns="45685" rIns="91369" bIns="45685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Lucida Grande" charset="0"/>
              <a:buChar char="-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*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defTabSz="455613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dirty="0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Key mutation affects mutational landscape which, in turn, affects overall burden in </a:t>
            </a:r>
            <a:r>
              <a:rPr lang="en-US" altLang="en-US" sz="3600" dirty="0" err="1" smtClean="0">
                <a:solidFill>
                  <a:srgbClr val="000090"/>
                </a:solidFill>
                <a:latin typeface="Helvetica Neue" charset="0"/>
                <a:ea typeface="Helvetica Neue" charset="0"/>
                <a:cs typeface="Helvetica Neue" charset="0"/>
              </a:rPr>
              <a:t>pRCC</a:t>
            </a:r>
            <a:endParaRPr lang="en-US" altLang="en-US" sz="3600" dirty="0">
              <a:solidFill>
                <a:srgbClr val="000090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7" name="Shape 210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6" t="51131"/>
          <a:stretch/>
        </p:blipFill>
        <p:spPr bwMode="auto">
          <a:xfrm>
            <a:off x="3168861" y="42081"/>
            <a:ext cx="3135688" cy="688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6663061" y="6398170"/>
            <a:ext cx="53513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808080"/>
                </a:solidFill>
                <a:latin typeface="Helvetica"/>
                <a:cs typeface="Helvetica"/>
              </a:rPr>
              <a:t>[S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. Li, B. </a:t>
            </a:r>
            <a:r>
              <a:rPr lang="en-US" sz="1600" dirty="0" err="1">
                <a:solidFill>
                  <a:srgbClr val="808080"/>
                </a:solidFill>
                <a:latin typeface="Helvetica"/>
                <a:cs typeface="Helvetica"/>
              </a:rPr>
              <a:t>Shuch</a:t>
            </a:r>
            <a:r>
              <a:rPr lang="en-US" sz="1600" dirty="0">
                <a:solidFill>
                  <a:srgbClr val="808080"/>
                </a:solidFill>
                <a:latin typeface="Helvetica"/>
                <a:cs typeface="Helvetica"/>
              </a:rPr>
              <a:t> and M. Gerstein PLOS Genetics (‘17)] </a:t>
            </a:r>
          </a:p>
        </p:txBody>
      </p:sp>
    </p:spTree>
    <p:extLst>
      <p:ext uri="{BB962C8B-B14F-4D97-AF65-F5344CB8AC3E}">
        <p14:creationId xmlns:p14="http://schemas.microsoft.com/office/powerpoint/2010/main" val="100408803"/>
      </p:ext>
    </p:extLst>
  </p:cSld>
  <p:clrMapOvr>
    <a:masterClrMapping/>
  </p:clrMapOvr>
  <p:transition advTm="39217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90218" y="-110836"/>
            <a:ext cx="678873" cy="7245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0" y="192088"/>
            <a:ext cx="12192000" cy="820800"/>
          </a:xfrm>
          <a:prstGeom prst="rect">
            <a:avLst/>
          </a:prstGeom>
          <a:noFill/>
          <a:ln>
            <a:noFill/>
          </a:ln>
        </p:spPr>
        <p:txBody>
          <a:bodyPr wrap="square" lIns="122725" tIns="61350" rIns="122725" bIns="613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Helvetica Neue"/>
              <a:buNone/>
            </a:pPr>
            <a:r>
              <a:rPr lang="en-US" sz="24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Passenger mutations in &gt;2500 cancer genomes: </a:t>
            </a:r>
            <a:r>
              <a:rPr lang="en-US" sz="2400" b="1" i="0" u="none" strike="noStrike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2400" b="1" i="0" u="none" strike="noStrike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400" b="1" i="0" u="none" strike="noStrike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</a:t>
            </a:r>
            <a:r>
              <a:rPr lang="en-US" sz="24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molecular functional impact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-1" y="1442999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5" tIns="61350" rIns="122725" bIns="61350" anchor="t" anchorCtr="0">
            <a:noAutofit/>
          </a:bodyPr>
          <a:lstStyle/>
          <a:p>
            <a:pPr marL="304792" marR="0" lvl="0" indent="-2920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•"/>
            </a:pPr>
            <a:r>
              <a:rPr lang="en-US" sz="24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r>
              <a:rPr lang="en-US" sz="24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761980" lvl="1" indent="-266680" rtl="0">
              <a:spcBef>
                <a:spcPts val="0"/>
              </a:spcBef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Background: driver-and-passenger model (w/ conceptual extension) &amp; mutational spectra &amp; signatures</a:t>
            </a:r>
          </a:p>
          <a:p>
            <a:pPr marL="761981" marR="0" lvl="1" indent="-26668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source: 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PCAWG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comprehensive WGS on &gt;2.5K + focus on 35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900" b="0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04792" marR="0" lvl="0" indent="-2920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•"/>
            </a:pPr>
            <a:r>
              <a:rPr lang="en-US" sz="2400" b="1" i="0" u="none" strike="noStrike" cap="none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functional impact</a:t>
            </a:r>
            <a:r>
              <a:rPr lang="en-US" sz="24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variants</a:t>
            </a:r>
          </a:p>
          <a:p>
            <a:pPr marL="761981" marR="0" lvl="1" indent="-26668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b="0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FunSeq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entropy-weights 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multiple features to evaluate the functional impact of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SNVs</a:t>
            </a:r>
          </a:p>
          <a:p>
            <a:pPr marL="761981" marR="0" lvl="1" indent="-26668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Investigating how the fraction of high-impact (non-strong-driver)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SNVs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scales &amp; how it relates to survival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111898" y="1333575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5" tIns="61350" rIns="122725" bIns="61350" anchor="t" anchorCtr="0">
            <a:noAutofit/>
          </a:bodyPr>
          <a:lstStyle/>
          <a:p>
            <a:pPr marL="304792" marR="0" lvl="0" indent="-2920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•"/>
            </a:pPr>
            <a:r>
              <a:rPr lang="en-US" sz="2400" b="1" i="0" u="none" strike="noStrike" cap="none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Differential burdening from various mutational processes</a:t>
            </a:r>
          </a:p>
          <a:p>
            <a:pPr marL="761980" marR="0" lvl="1" indent="-2666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Diff. burdening of TF sub-networks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results from s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pectr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&amp; signatures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differentially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affecting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binding 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motifs </a:t>
            </a:r>
          </a:p>
          <a:p>
            <a:pPr marL="761980" marR="0" lvl="1" indent="-2666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&amp; low impact mutations assoc. w/ diff. signatures</a:t>
            </a:r>
          </a:p>
          <a:p>
            <a:pPr marL="761980" marR="0" lvl="1" indent="-2666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Number of mutations in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DHSes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assoc. w/ specific chromatin mod. mutation</a:t>
            </a:r>
          </a:p>
          <a:p>
            <a:pPr marL="304792" marR="0" lvl="0" indent="-2920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•"/>
            </a:pPr>
            <a:r>
              <a:rPr lang="en-US" sz="2400" b="1" i="0" u="none" strike="noStrike" cap="none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Functional impact </a:t>
            </a: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&amp; </a:t>
            </a:r>
            <a:r>
              <a:rPr lang="en-US" sz="2400" b="1" i="0" u="none" strike="noStrike" cap="none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tumor evolution</a:t>
            </a:r>
          </a:p>
          <a:p>
            <a:pPr marL="761980" marR="0" lvl="1" indent="-2666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Differences in functional impact </a:t>
            </a:r>
            <a:r>
              <a:rPr lang="en-US" sz="2000" b="0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betw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early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&amp; 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late passenger mutations (</a:t>
            </a:r>
            <a:r>
              <a:rPr lang="en-US" sz="2000" b="0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eg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TSGs &amp; oncogenes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85638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2"/>
    </mc:Choice>
    <mc:Fallback xmlns="">
      <p:transition spd="slow" advTm="22532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11915" y="1429495"/>
            <a:ext cx="516301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</a:rPr>
              <a:t>Drivers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charset="0"/>
                <a:cs typeface="Arial" charset="0"/>
              </a:rPr>
              <a:t>directly confer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charset="0"/>
                <a:cs typeface="Arial" charset="0"/>
              </a:rPr>
              <a:t>a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charset="0"/>
                <a:cs typeface="Arial" charset="0"/>
              </a:rPr>
              <a:t>selective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charset="0"/>
                <a:cs typeface="Arial" charset="0"/>
              </a:rPr>
              <a:t>growth advantage to the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charset="0"/>
                <a:cs typeface="Arial" charset="0"/>
              </a:rPr>
              <a:t>tumor cell.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 charset="0"/>
              <a:cs typeface="Arial" charset="0"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charset="0"/>
                <a:cs typeface="Arial" charset="0"/>
              </a:rPr>
              <a:t>A typical tumor contains 2-8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charset="0"/>
                <a:cs typeface="Arial" charset="0"/>
              </a:rPr>
              <a:t>drivers.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 charset="0"/>
              <a:cs typeface="Arial" charset="0"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charset="0"/>
                <a:cs typeface="Arial" charset="0"/>
              </a:rPr>
              <a:t>identified through signals of positive selection.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kern="0" dirty="0">
              <a:solidFill>
                <a:prstClr val="black"/>
              </a:solidFill>
              <a:ea typeface="Arial" charset="0"/>
              <a:cs typeface="Arial" charset="0"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charset="0"/>
                <a:cs typeface="Arial" charset="0"/>
              </a:rPr>
              <a:t>Existing cohorts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charset="0"/>
                <a:cs typeface="Arial" charset="0"/>
              </a:rPr>
              <a:t> of ~100s give enough power to identify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 charset="0"/>
              <a:cs typeface="Arial" charset="0"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</a:rPr>
              <a:t>Passengers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charset="0"/>
                <a:cs typeface="Arial" charset="0"/>
              </a:rPr>
              <a:t>Conceptually, a passenger mutation has no direct or indirect effect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charset="0"/>
                <a:cs typeface="Arial" charset="0"/>
              </a:rPr>
              <a:t>on tumor progression.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 charset="0"/>
              <a:cs typeface="Arial" charset="0"/>
            </a:endParaRP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rial" charset="0"/>
                <a:cs typeface="Arial" charset="0"/>
              </a:rPr>
              <a:t>There are 1000s of passengers in a typical cancer genome.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rial" charset="0"/>
              <a:cs typeface="Arial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683403" y="1097581"/>
            <a:ext cx="5884127" cy="5247464"/>
            <a:chOff x="5493836" y="1097581"/>
            <a:chExt cx="5884127" cy="5247464"/>
          </a:xfrm>
        </p:grpSpPr>
        <p:grpSp>
          <p:nvGrpSpPr>
            <p:cNvPr id="21" name="Group 20"/>
            <p:cNvGrpSpPr/>
            <p:nvPr/>
          </p:nvGrpSpPr>
          <p:grpSpPr>
            <a:xfrm>
              <a:off x="5493836" y="1097581"/>
              <a:ext cx="5884127" cy="5166446"/>
              <a:chOff x="542695" y="1030674"/>
              <a:chExt cx="5884127" cy="5166446"/>
            </a:xfrm>
          </p:grpSpPr>
          <p:pic>
            <p:nvPicPr>
              <p:cNvPr id="23" name="Shape 275"/>
              <p:cNvPicPr preferRelativeResize="0"/>
              <p:nvPr/>
            </p:nvPicPr>
            <p:blipFill rotWithShape="1">
              <a:blip r:embed="rId2">
                <a:alphaModFix/>
              </a:blip>
              <a:srcRect l="58067" t="13637" r="21915" b="9664"/>
              <a:stretch/>
            </p:blipFill>
            <p:spPr>
              <a:xfrm>
                <a:off x="4059046" y="1030674"/>
                <a:ext cx="2367776" cy="51664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4" name="Shape 275"/>
              <p:cNvPicPr preferRelativeResize="0"/>
              <p:nvPr/>
            </p:nvPicPr>
            <p:blipFill rotWithShape="1">
              <a:blip r:embed="rId2">
                <a:alphaModFix/>
              </a:blip>
              <a:srcRect l="22713" t="13637" r="55006" b="9664"/>
              <a:stretch/>
            </p:blipFill>
            <p:spPr>
              <a:xfrm>
                <a:off x="542695" y="1030674"/>
                <a:ext cx="2635404" cy="516644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5" name="Shape 275"/>
              <p:cNvPicPr preferRelativeResize="0"/>
              <p:nvPr/>
            </p:nvPicPr>
            <p:blipFill rotWithShape="1">
              <a:blip r:embed="rId2">
                <a:alphaModFix/>
              </a:blip>
              <a:srcRect l="47634" t="13637" r="44918" b="17567"/>
              <a:stretch/>
            </p:blipFill>
            <p:spPr>
              <a:xfrm>
                <a:off x="3178099" y="1030674"/>
                <a:ext cx="880947" cy="463414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7939668" y="5675972"/>
              <a:ext cx="1639230" cy="6690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Shape 531"/>
          <p:cNvSpPr txBox="1"/>
          <p:nvPr/>
        </p:nvSpPr>
        <p:spPr>
          <a:xfrm>
            <a:off x="366859" y="189568"/>
            <a:ext cx="11176643" cy="646771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r>
              <a:rPr lang="en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Canonical model of drivers </a:t>
            </a:r>
            <a:r>
              <a:rPr lang="en-US" sz="3600" dirty="0" smtClean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&amp; </a:t>
            </a:r>
            <a:r>
              <a:rPr lang="en" sz="3600" dirty="0" smtClean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passengers </a:t>
            </a:r>
            <a:r>
              <a:rPr lang="en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in cancer</a:t>
            </a:r>
          </a:p>
        </p:txBody>
      </p:sp>
      <p:sp>
        <p:nvSpPr>
          <p:cNvPr id="2" name="Rectangle 1"/>
          <p:cNvSpPr/>
          <p:nvPr/>
        </p:nvSpPr>
        <p:spPr>
          <a:xfrm>
            <a:off x="211915" y="6265799"/>
            <a:ext cx="39165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solidFill>
                  <a:srgbClr val="000000"/>
                </a:solidFill>
                <a:latin typeface="Helvetica Neue" charset="0"/>
              </a:rPr>
              <a:t>[</a:t>
            </a:r>
            <a:r>
              <a:rPr lang="nl-NL" dirty="0" err="1" smtClean="0">
                <a:solidFill>
                  <a:srgbClr val="000000"/>
                </a:solidFill>
                <a:latin typeface="Helvetica Neue" charset="0"/>
              </a:rPr>
              <a:t>Vogelstein</a:t>
            </a:r>
            <a:r>
              <a:rPr lang="nl-NL" dirty="0" smtClean="0">
                <a:solidFill>
                  <a:srgbClr val="000000"/>
                </a:solidFill>
                <a:latin typeface="Helvetica Neue" charset="0"/>
              </a:rPr>
              <a:t> </a:t>
            </a:r>
            <a:r>
              <a:rPr lang="nl-NL" dirty="0" err="1" smtClean="0">
                <a:solidFill>
                  <a:srgbClr val="000000"/>
                </a:solidFill>
                <a:latin typeface="Helvetica Neue" charset="0"/>
              </a:rPr>
              <a:t>Science</a:t>
            </a:r>
            <a:r>
              <a:rPr lang="nl-NL" dirty="0" smtClean="0">
                <a:solidFill>
                  <a:srgbClr val="000000"/>
                </a:solidFill>
                <a:latin typeface="Helvetica Neue" charset="0"/>
              </a:rPr>
              <a:t> </a:t>
            </a:r>
            <a:r>
              <a:rPr lang="nl-NL" dirty="0">
                <a:solidFill>
                  <a:srgbClr val="000000"/>
                </a:solidFill>
                <a:latin typeface="Helvetica Neue" charset="0"/>
              </a:rPr>
              <a:t>2013. </a:t>
            </a:r>
            <a:r>
              <a:rPr lang="nl-NL" dirty="0" smtClean="0">
                <a:solidFill>
                  <a:srgbClr val="000000"/>
                </a:solidFill>
                <a:latin typeface="Helvetica Neue" charset="0"/>
              </a:rPr>
              <a:t>339:1546]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2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244"/>
    </mc:Choice>
    <mc:Fallback xmlns="">
      <p:transition spd="slow" advTm="51244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7026783" y="249924"/>
            <a:ext cx="4319929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>Sub-clonal architecture </a:t>
            </a:r>
            <a:r>
              <a:rPr lang="en-US" sz="3600" b="0" kern="0" smtClean="0">
                <a:latin typeface="Helvetica Neue" charset="0"/>
                <a:ea typeface="Helvetica Neue" charset="0"/>
                <a:cs typeface="Helvetica Neue" charset="0"/>
              </a:rPr>
              <a:t>of mutations </a:t>
            </a: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>in PCAWG</a:t>
            </a:r>
            <a:endParaRPr lang="en-US" sz="3600" b="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17802" y="2777391"/>
            <a:ext cx="473789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r>
              <a:rPr lang="en-US" sz="2000" dirty="0" smtClean="0"/>
              <a:t>As expected, drivers are enriched in earlier subclones. Overall, no such enrichment among passengers.</a:t>
            </a:r>
          </a:p>
          <a:p>
            <a:endParaRPr lang="en-US" sz="2000" dirty="0"/>
          </a:p>
          <a:p>
            <a:r>
              <a:rPr lang="en-US" sz="2000" dirty="0" smtClean="0"/>
              <a:t>High impact passengers are slightly enriched among early subclones.</a:t>
            </a:r>
          </a:p>
          <a:p>
            <a:endParaRPr lang="en-US" sz="2000" dirty="0" smtClean="0"/>
          </a:p>
          <a:p>
            <a:r>
              <a:rPr lang="en-US" sz="2000" dirty="0" smtClean="0"/>
              <a:t>Particularly, passengers in tumor suppressor (in contrast to oncogenes, which require specific mutations). </a:t>
            </a:r>
            <a:endParaRPr lang="en-US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205644" y="113910"/>
            <a:ext cx="6402974" cy="6686941"/>
            <a:chOff x="250250" y="918482"/>
            <a:chExt cx="5626982" cy="5998513"/>
          </a:xfrm>
        </p:grpSpPr>
        <p:grpSp>
          <p:nvGrpSpPr>
            <p:cNvPr id="5" name="Group 4"/>
            <p:cNvGrpSpPr/>
            <p:nvPr/>
          </p:nvGrpSpPr>
          <p:grpSpPr>
            <a:xfrm>
              <a:off x="250250" y="1050501"/>
              <a:ext cx="5626982" cy="5866494"/>
              <a:chOff x="2403930" y="1261836"/>
              <a:chExt cx="4987470" cy="4921251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2403930" y="1261836"/>
                <a:ext cx="4889499" cy="4789839"/>
                <a:chOff x="2403930" y="1261836"/>
                <a:chExt cx="4889499" cy="4789839"/>
              </a:xfrm>
            </p:grpSpPr>
            <p:pic>
              <p:nvPicPr>
                <p:cNvPr id="58369" name="Picture 1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1013" b="50014"/>
                <a:stretch/>
              </p:blipFill>
              <p:spPr bwMode="auto">
                <a:xfrm>
                  <a:off x="2403930" y="1261836"/>
                  <a:ext cx="4889499" cy="47789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" name="TextBox 1"/>
                <p:cNvSpPr txBox="1"/>
                <p:nvPr/>
              </p:nvSpPr>
              <p:spPr>
                <a:xfrm>
                  <a:off x="2536371" y="5682343"/>
                  <a:ext cx="37011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4" name="TextBox 3"/>
              <p:cNvSpPr txBox="1"/>
              <p:nvPr/>
            </p:nvSpPr>
            <p:spPr>
              <a:xfrm>
                <a:off x="6901543" y="5736772"/>
                <a:ext cx="489857" cy="4463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399673" y="918482"/>
              <a:ext cx="417573" cy="48657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705551854"/>
      </p:ext>
    </p:extLst>
  </p:cSld>
  <p:clrMapOvr>
    <a:masterClrMapping/>
  </p:clrMapOvr>
  <p:transition advTm="62217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7420129" y="89940"/>
            <a:ext cx="3312826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0" kern="0" smtClean="0">
                <a:latin typeface="Helvetica Neue" charset="0"/>
                <a:ea typeface="Helvetica Neue" charset="0"/>
                <a:cs typeface="Helvetica Neue" charset="0"/>
              </a:rPr>
              <a:t>Continuous correlation of </a:t>
            </a: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>functional impact &amp; VAF</a:t>
            </a:r>
            <a:endParaRPr lang="en-US" sz="3600" b="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0484" y="2467162"/>
            <a:ext cx="439211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Among </a:t>
            </a:r>
            <a:r>
              <a:rPr lang="en-US" sz="2000" dirty="0"/>
              <a:t>mutations in driver genes: higher impact mutation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=&gt; </a:t>
            </a:r>
            <a:r>
              <a:rPr lang="en-US" sz="2000" dirty="0"/>
              <a:t>spreads to more cells</a:t>
            </a:r>
            <a:r>
              <a:rPr lang="en-US" sz="2000" dirty="0" smtClean="0"/>
              <a:t>.</a:t>
            </a:r>
          </a:p>
          <a:p>
            <a:endParaRPr lang="en-US" sz="2000" dirty="0"/>
          </a:p>
          <a:p>
            <a:r>
              <a:rPr lang="en-US" sz="2000" dirty="0"/>
              <a:t>Still true after removing all known driver variants from driver genes. (Latent drivers</a:t>
            </a:r>
            <a:r>
              <a:rPr lang="en-US" sz="2000" dirty="0" smtClean="0"/>
              <a:t>?)</a:t>
            </a:r>
          </a:p>
          <a:p>
            <a:endParaRPr lang="en-US" sz="2000" dirty="0"/>
          </a:p>
          <a:p>
            <a:r>
              <a:rPr lang="en-US" sz="2000" dirty="0"/>
              <a:t>Outside driver genes: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higher </a:t>
            </a:r>
            <a:r>
              <a:rPr lang="en-US" sz="2000" dirty="0"/>
              <a:t>impact mutation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=&gt; </a:t>
            </a:r>
            <a:r>
              <a:rPr lang="en-US" sz="2000" dirty="0"/>
              <a:t>spreads to fewer </a:t>
            </a:r>
            <a:r>
              <a:rPr lang="en-US" sz="2000" dirty="0" smtClean="0"/>
              <a:t>cells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(Deleterious </a:t>
            </a:r>
            <a:r>
              <a:rPr lang="en-US" sz="2000" dirty="0"/>
              <a:t>passengers?)</a:t>
            </a:r>
          </a:p>
          <a:p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2266950" y="6470650"/>
            <a:ext cx="1123950" cy="2413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t="50080" r="37016" b="1730"/>
          <a:stretch/>
        </p:blipFill>
        <p:spPr>
          <a:xfrm>
            <a:off x="355599" y="239843"/>
            <a:ext cx="5908061" cy="641461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1515448" y="6591300"/>
            <a:ext cx="2895600" cy="28575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rPr>
              <a:t>Functional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rPr>
              <a:t> Impact (GERP score)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rot="16200000">
            <a:off x="-1235075" y="3429000"/>
            <a:ext cx="2895600" cy="28575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latin typeface="Arial" pitchFamily="-65" charset="0"/>
              </a:rPr>
              <a:t>Early vs Late </a:t>
            </a:r>
            <a:r>
              <a:rPr kumimoji="0" lang="en-US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rPr>
              <a:t>(mean VAF)</a:t>
            </a:r>
            <a:endParaRPr kumimoji="0" 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253071"/>
      </p:ext>
    </p:extLst>
  </p:cSld>
  <p:clrMapOvr>
    <a:masterClrMapping/>
  </p:clrMapOvr>
  <p:transition advTm="35192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90218" y="-110836"/>
            <a:ext cx="678873" cy="7245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0" y="192088"/>
            <a:ext cx="12192000" cy="820800"/>
          </a:xfrm>
          <a:prstGeom prst="rect">
            <a:avLst/>
          </a:prstGeom>
          <a:noFill/>
          <a:ln>
            <a:noFill/>
          </a:ln>
        </p:spPr>
        <p:txBody>
          <a:bodyPr wrap="square" lIns="122725" tIns="61350" rIns="122725" bIns="613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Helvetica Neue"/>
              <a:buNone/>
            </a:pPr>
            <a:r>
              <a:rPr lang="en-US" sz="24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Passenger mutations in &gt;2500 cancer genomes: </a:t>
            </a:r>
            <a:r>
              <a:rPr lang="en-US" sz="2400" b="1" i="0" u="none" strike="noStrike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2400" b="1" i="0" u="none" strike="noStrike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400" b="1" i="0" u="none" strike="noStrike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</a:t>
            </a:r>
            <a:r>
              <a:rPr lang="en-US" sz="24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molecular functional impact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-1" y="1442999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5" tIns="61350" rIns="122725" bIns="61350" anchor="t" anchorCtr="0">
            <a:noAutofit/>
          </a:bodyPr>
          <a:lstStyle/>
          <a:p>
            <a:pPr marL="304792" marR="0" lvl="0" indent="-2920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•"/>
            </a:pPr>
            <a:r>
              <a:rPr lang="en-US" sz="24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r>
              <a:rPr lang="en-US" sz="24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761980" lvl="1" indent="-266680" rtl="0">
              <a:spcBef>
                <a:spcPts val="0"/>
              </a:spcBef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Background: driver-and-passenger model (w/ conceptual extension) &amp; mutational spectra &amp; signatures</a:t>
            </a:r>
          </a:p>
          <a:p>
            <a:pPr marL="761981" marR="0" lvl="1" indent="-26668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source: 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PCAWG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comprehensive WGS on &gt;2.5K + focus on 35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900" b="0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04792" marR="0" lvl="0" indent="-2920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•"/>
            </a:pPr>
            <a:r>
              <a:rPr lang="en-US" sz="2400" b="1" i="0" u="none" strike="noStrike" cap="none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functional impact</a:t>
            </a:r>
            <a:r>
              <a:rPr lang="en-US" sz="24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variants</a:t>
            </a:r>
          </a:p>
          <a:p>
            <a:pPr marL="761981" marR="0" lvl="1" indent="-26668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b="0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FunSeq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entropy-weights 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multiple features to evaluate the functional impact of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SNVs</a:t>
            </a:r>
          </a:p>
          <a:p>
            <a:pPr marL="761981" marR="0" lvl="1" indent="-26668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Investigating how the fraction of high-impact (non-strong-driver)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SNVs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scales &amp; how it relates to survival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111898" y="1333575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5" tIns="61350" rIns="122725" bIns="61350" anchor="t" anchorCtr="0">
            <a:noAutofit/>
          </a:bodyPr>
          <a:lstStyle/>
          <a:p>
            <a:pPr marL="304792" marR="0" lvl="0" indent="-2920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•"/>
            </a:pPr>
            <a:r>
              <a:rPr lang="en-US" sz="2400" b="1" i="0" u="none" strike="noStrike" cap="none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Differential burdening from various mutational processes</a:t>
            </a:r>
          </a:p>
          <a:p>
            <a:pPr marL="761980" marR="0" lvl="1" indent="-2666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Diff. burdening of TF sub-networks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results from s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pectr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&amp; signatures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differentially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affecting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binding 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motifs </a:t>
            </a:r>
          </a:p>
          <a:p>
            <a:pPr marL="761980" marR="0" lvl="1" indent="-2666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&amp; low impact mutations assoc. w/ diff. signatures</a:t>
            </a:r>
          </a:p>
          <a:p>
            <a:pPr marL="761980" marR="0" lvl="1" indent="-2666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Number of mutations in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DHSes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assoc. w/ specific chromatin mod. mutation</a:t>
            </a:r>
          </a:p>
          <a:p>
            <a:pPr marL="304792" marR="0" lvl="0" indent="-2920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•"/>
            </a:pPr>
            <a:r>
              <a:rPr lang="en-US" sz="2400" b="1" i="0" u="none" strike="noStrike" cap="none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Functional impact </a:t>
            </a: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&amp; </a:t>
            </a:r>
            <a:r>
              <a:rPr lang="en-US" sz="2400" b="1" i="0" u="none" strike="noStrike" cap="none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tumor evolution</a:t>
            </a:r>
          </a:p>
          <a:p>
            <a:pPr marL="761980" marR="0" lvl="1" indent="-2666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Differences in functional impact </a:t>
            </a:r>
            <a:r>
              <a:rPr lang="en-US" sz="2000" b="0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betw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early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&amp; 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late passenger mutations (</a:t>
            </a:r>
            <a:r>
              <a:rPr lang="en-US" sz="2000" b="0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eg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TSGs &amp; oncogenes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047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2"/>
    </mc:Choice>
    <mc:Fallback xmlns="">
      <p:transition spd="slow" advTm="22532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90218" y="-110836"/>
            <a:ext cx="678873" cy="7245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0" y="192088"/>
            <a:ext cx="12192000" cy="820800"/>
          </a:xfrm>
          <a:prstGeom prst="rect">
            <a:avLst/>
          </a:prstGeom>
          <a:noFill/>
          <a:ln>
            <a:noFill/>
          </a:ln>
        </p:spPr>
        <p:txBody>
          <a:bodyPr wrap="square" lIns="122725" tIns="61350" rIns="122725" bIns="613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Helvetica Neue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Passenger mutations in &gt;2500 cancer genomes: </a:t>
            </a:r>
            <a:r>
              <a:rPr lang="en-US" sz="2400" b="1" i="0" u="none" strike="noStrike" cap="none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2400" b="1" i="0" u="none" strike="noStrike" cap="none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400" b="1" i="0" u="none" strike="noStrike" cap="none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molecular functional impact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-1" y="1442999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5" tIns="61350" rIns="122725" bIns="61350" anchor="t" anchorCtr="0">
            <a:noAutofit/>
          </a:bodyPr>
          <a:lstStyle/>
          <a:p>
            <a:pPr marL="304792" marR="0" lvl="0" indent="-2920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•"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761980" lvl="1" indent="-266680" rtl="0">
              <a:spcBef>
                <a:spcPts val="0"/>
              </a:spcBef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dirty="0"/>
              <a:t>Background: driver-and-passenger model (w/ conceptual extension) &amp; mutational spectra &amp; signatures</a:t>
            </a:r>
          </a:p>
          <a:p>
            <a:pPr marL="761981" marR="0" lvl="1" indent="-26668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Data source: 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PCAWG 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comprehensive WGS on &gt;2.5K + focus on 35 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WGS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04792" marR="0" lvl="0" indent="-2920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•"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functional impact of variants</a:t>
            </a:r>
          </a:p>
          <a:p>
            <a:pPr marL="761981" marR="0" lvl="1" indent="-26668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b="0" i="0" u="none" strike="noStrike" cap="none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FunSeq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entropy-weights 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multiple features to evaluate the functional impact of 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SNVs</a:t>
            </a:r>
          </a:p>
          <a:p>
            <a:pPr marL="761981" marR="0" lvl="1" indent="-26668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Investigating how the fraction of high-impact (non-strong-driver) 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SNVs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scales &amp; how it relates to survival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111898" y="1333575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5" tIns="61350" rIns="122725" bIns="61350" anchor="t" anchorCtr="0">
            <a:noAutofit/>
          </a:bodyPr>
          <a:lstStyle/>
          <a:p>
            <a:pPr marL="304792" marR="0" lvl="0" indent="-2920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•"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Differential burdening from various mutational processes</a:t>
            </a:r>
          </a:p>
          <a:p>
            <a:pPr marL="761980" marR="0" lvl="1" indent="-2666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Diff. burdening of TF sub-networks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, results from s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pectr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&amp; signatures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differentially 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affecting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binding 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motifs </a:t>
            </a:r>
          </a:p>
          <a:p>
            <a:pPr marL="761980" marR="0" lvl="1" indent="-2666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-"/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High &amp; low impact mutations assoc. w/ diff. signatures</a:t>
            </a:r>
          </a:p>
          <a:p>
            <a:pPr marL="761980" marR="0" lvl="1" indent="-2666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-"/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Number of mutations in 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DHSes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assoc. w/ specific chromatin mod. mutation</a:t>
            </a:r>
          </a:p>
          <a:p>
            <a:pPr marL="304792" marR="0" lvl="0" indent="-2920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•"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Functional impact </a:t>
            </a:r>
            <a:r>
              <a:rPr lang="en-US" sz="2400" b="1" dirty="0">
                <a:latin typeface="Helvetica Neue"/>
                <a:ea typeface="Helvetica Neue"/>
                <a:cs typeface="Helvetica Neue"/>
                <a:sym typeface="Helvetica Neue"/>
              </a:rPr>
              <a:t>&amp; 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tumor evolution</a:t>
            </a:r>
          </a:p>
          <a:p>
            <a:pPr marL="761980" marR="0" lvl="1" indent="-2666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Differences in functional impact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betw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early 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&amp; 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late passenger mutations (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eg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TSGs &amp; oncogenes</a:t>
            </a:r>
            <a:r>
              <a:rPr lang="en-US" sz="2000" dirty="0" smtClean="0"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lang="en-US" sz="2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3446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2"/>
    </mc:Choice>
    <mc:Fallback xmlns="">
      <p:transition spd="slow" advTm="22532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3043"/>
          <a:stretch/>
        </p:blipFill>
        <p:spPr>
          <a:xfrm>
            <a:off x="0" y="-209862"/>
            <a:ext cx="12192000" cy="706786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9685150" y="5903680"/>
            <a:ext cx="2306982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2066" tIns="46033" rIns="92066" bIns="46033" anchor="ctr"/>
          <a:lstStyle>
            <a:lvl1pPr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24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Acknow-ledgements</a:t>
            </a:r>
            <a:endParaRPr lang="en-US" sz="24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9696" y="-74952"/>
            <a:ext cx="3912436" cy="1114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66" tIns="46033" rIns="92066" bIns="46033" anchor="ctr"/>
          <a:lstStyle>
            <a:defPPr>
              <a:defRPr lang="en-US"/>
            </a:defPPr>
            <a:lvl1pPr algn="r" defTabSz="912813" eaLnBrk="0" hangingPunct="0">
              <a:defRPr sz="2400" b="1">
                <a:solidFill>
                  <a:schemeClr val="accent6">
                    <a:lumMod val="40000"/>
                    <a:lumOff val="6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 sz="1200" b="1"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 sz="1200" b="1"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 sz="1200" b="1"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 sz="1200" b="1"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See </a:t>
            </a:r>
            <a:r>
              <a:rPr lang="en-US" dirty="0" err="1"/>
              <a:t>gersteinlab.org</a:t>
            </a:r>
            <a:r>
              <a:rPr lang="en-US" dirty="0"/>
              <a:t>/jobs </a:t>
            </a:r>
            <a:r>
              <a:rPr lang="en-US" dirty="0" smtClean="0"/>
              <a:t>!</a:t>
            </a:r>
            <a:br>
              <a:rPr lang="en-US" dirty="0" smtClean="0"/>
            </a:br>
            <a:r>
              <a:rPr lang="en-US" dirty="0"/>
              <a:t>Hiring Postdocs. </a:t>
            </a:r>
            <a:br>
              <a:rPr lang="en-US" dirty="0"/>
            </a:b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9920" y="-74952"/>
            <a:ext cx="7839856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bg1"/>
                </a:solidFill>
              </a:rPr>
              <a:t>Functional impact in PCAWG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(</a:t>
            </a:r>
            <a:r>
              <a:rPr lang="en-US" sz="2400" b="1" dirty="0" err="1" smtClean="0">
                <a:solidFill>
                  <a:srgbClr val="FFC000"/>
                </a:solidFill>
              </a:rPr>
              <a:t>PanCancer</a:t>
            </a:r>
            <a:r>
              <a:rPr lang="en-US" sz="2400" b="1" dirty="0" err="1" smtClean="0">
                <a:solidFill>
                  <a:schemeClr val="bg1"/>
                </a:solidFill>
              </a:rPr>
              <a:t>.info</a:t>
            </a:r>
            <a:r>
              <a:rPr lang="en-US" sz="2400" b="1" dirty="0" smtClean="0">
                <a:solidFill>
                  <a:schemeClr val="bg1"/>
                </a:solidFill>
              </a:rPr>
              <a:t>)</a:t>
            </a:r>
            <a:endParaRPr lang="en" sz="2400" b="1" dirty="0">
              <a:solidFill>
                <a:schemeClr val="bg1"/>
              </a:solidFill>
            </a:endParaRPr>
          </a:p>
          <a:p>
            <a:pPr>
              <a:buSzPct val="25000"/>
            </a:pPr>
            <a:r>
              <a:rPr lang="en-US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S </a:t>
            </a:r>
            <a:r>
              <a:rPr lang="en-US" sz="2800" b="1" dirty="0">
                <a:solidFill>
                  <a:srgbClr val="92D050"/>
                </a:solidFill>
                <a:ea typeface="Arial"/>
                <a:cs typeface="Arial"/>
                <a:sym typeface="Arial"/>
              </a:rPr>
              <a:t>Kumar,</a:t>
            </a:r>
            <a:r>
              <a:rPr lang="en-US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 J </a:t>
            </a:r>
            <a:r>
              <a:rPr lang="en-US" sz="2800" b="1" dirty="0" err="1">
                <a:solidFill>
                  <a:srgbClr val="92D050"/>
                </a:solidFill>
                <a:ea typeface="Arial"/>
                <a:cs typeface="Arial"/>
                <a:sym typeface="Arial"/>
              </a:rPr>
              <a:t>Warrell</a:t>
            </a:r>
            <a:r>
              <a:rPr lang="en-US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, W Meyerson, P </a:t>
            </a:r>
            <a:r>
              <a:rPr lang="en-US" sz="1600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McGillivary</a:t>
            </a:r>
            <a:r>
              <a:rPr lang="en-US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, L </a:t>
            </a:r>
            <a:r>
              <a:rPr lang="en-US" sz="1600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Salichos</a:t>
            </a:r>
            <a:r>
              <a:rPr lang="en-US" sz="1600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, S Li, </a:t>
            </a:r>
            <a:br>
              <a:rPr lang="en-US" sz="1600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</a:br>
            <a:r>
              <a:rPr lang="en-US" sz="1600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A </a:t>
            </a:r>
            <a:r>
              <a:rPr lang="en-US" sz="1600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Fundichely</a:t>
            </a:r>
            <a:r>
              <a:rPr lang="en-US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, E </a:t>
            </a:r>
            <a:r>
              <a:rPr lang="en-US" sz="1600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Khurana</a:t>
            </a:r>
            <a:r>
              <a:rPr lang="en-US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, C Chan, M </a:t>
            </a:r>
            <a:r>
              <a:rPr lang="en-US" sz="1600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Nielsen,C</a:t>
            </a:r>
            <a:r>
              <a:rPr lang="en-US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Herrman</a:t>
            </a:r>
            <a:r>
              <a:rPr lang="en-US" sz="1600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,</a:t>
            </a:r>
            <a:br>
              <a:rPr lang="en-US" sz="1600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</a:br>
            <a:r>
              <a:rPr lang="en-US" sz="1600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A </a:t>
            </a:r>
            <a:r>
              <a:rPr lang="en-US" sz="1600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Harmanci</a:t>
            </a:r>
            <a:r>
              <a:rPr lang="en-US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, </a:t>
            </a:r>
            <a:r>
              <a:rPr lang="en-US" sz="1600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L </a:t>
            </a:r>
            <a:r>
              <a:rPr lang="en-US" sz="1600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Lochovsky,Y</a:t>
            </a:r>
            <a:r>
              <a:rPr lang="en-US" sz="16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 Zhang, X Li, </a:t>
            </a:r>
            <a:r>
              <a:rPr lang="en-US" sz="1600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/>
            </a:r>
            <a:br>
              <a:rPr lang="en-US" sz="1600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</a:br>
            <a:r>
              <a:rPr lang="en-US" sz="2800" b="1" dirty="0">
                <a:solidFill>
                  <a:srgbClr val="92D050"/>
                </a:solidFill>
                <a:ea typeface="Arial"/>
                <a:cs typeface="Arial"/>
              </a:rPr>
              <a:t>PCAWG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Drivers &amp; Functional Interpretation </a:t>
            </a:r>
            <a:r>
              <a:rPr lang="en-US" sz="1600" b="1" dirty="0" smtClean="0">
                <a:solidFill>
                  <a:schemeClr val="bg1"/>
                </a:solidFill>
              </a:rPr>
              <a:t/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Group</a:t>
            </a:r>
            <a:r>
              <a:rPr lang="en-US" sz="1600" b="1" dirty="0">
                <a:solidFill>
                  <a:schemeClr val="bg1"/>
                </a:solidFill>
              </a:rPr>
              <a:t>, </a:t>
            </a:r>
            <a:r>
              <a:rPr lang="en-US" sz="1600" b="1" dirty="0" smtClean="0">
                <a:solidFill>
                  <a:schemeClr val="bg1"/>
                </a:solidFill>
              </a:rPr>
              <a:t>ICGC/TCGA </a:t>
            </a:r>
            <a:r>
              <a:rPr lang="en-US" sz="1600" b="1" dirty="0">
                <a:solidFill>
                  <a:schemeClr val="bg1"/>
                </a:solidFill>
              </a:rPr>
              <a:t>Pan-Cancer Analysis </a:t>
            </a:r>
          </a:p>
          <a:p>
            <a:pPr>
              <a:buSzPct val="25000"/>
            </a:pPr>
            <a:r>
              <a:rPr lang="en-US" sz="1600" b="1" dirty="0">
                <a:solidFill>
                  <a:schemeClr val="bg1"/>
                </a:solidFill>
              </a:rPr>
              <a:t>of Whole Genomes Network </a:t>
            </a:r>
          </a:p>
          <a:p>
            <a:pPr>
              <a:buSzPct val="25000"/>
            </a:pPr>
            <a:endParaRPr lang="en" sz="1600" b="1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en" sz="2800" b="1" dirty="0" err="1" smtClean="0">
                <a:solidFill>
                  <a:srgbClr val="FFC000"/>
                </a:solidFill>
              </a:rPr>
              <a:t>F</a:t>
            </a:r>
            <a:r>
              <a:rPr lang="en" sz="2800" b="1" dirty="0" err="1" smtClean="0">
                <a:solidFill>
                  <a:srgbClr val="FFC000"/>
                </a:solidFill>
                <a:ea typeface="Arial"/>
                <a:cs typeface="Arial"/>
                <a:sym typeface="Arial"/>
              </a:rPr>
              <a:t>un</a:t>
            </a:r>
            <a:r>
              <a:rPr lang="en" sz="2800" b="1" dirty="0" err="1" smtClean="0">
                <a:solidFill>
                  <a:srgbClr val="FFC000"/>
                </a:solidFill>
              </a:rPr>
              <a:t>S</a:t>
            </a:r>
            <a:r>
              <a:rPr lang="en" sz="2800" b="1" dirty="0" err="1" smtClean="0">
                <a:solidFill>
                  <a:srgbClr val="FFC000"/>
                </a:solidFill>
                <a:ea typeface="Arial"/>
                <a:cs typeface="Arial"/>
                <a:sym typeface="Arial"/>
              </a:rPr>
              <a:t>eq</a:t>
            </a:r>
            <a:r>
              <a:rPr lang="en" dirty="0" err="1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.gersteinlab.org</a:t>
            </a:r>
            <a:endParaRPr lang="en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  <a:p>
            <a:pPr>
              <a:buSzPct val="25000"/>
            </a:pPr>
            <a:r>
              <a:rPr lang="en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Y </a:t>
            </a:r>
            <a:r>
              <a:rPr lang="en" sz="2800" b="1" dirty="0">
                <a:solidFill>
                  <a:srgbClr val="92D050"/>
                </a:solidFill>
                <a:ea typeface="Arial"/>
                <a:cs typeface="Arial"/>
                <a:sym typeface="Arial"/>
              </a:rPr>
              <a:t>Fu</a:t>
            </a:r>
            <a:r>
              <a:rPr lang="en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, E </a:t>
            </a:r>
            <a:r>
              <a:rPr lang="en" sz="2800" b="1" dirty="0" err="1">
                <a:solidFill>
                  <a:srgbClr val="92D050"/>
                </a:solidFill>
                <a:ea typeface="Arial"/>
                <a:cs typeface="Arial"/>
                <a:sym typeface="Arial"/>
              </a:rPr>
              <a:t>Khurana</a:t>
            </a:r>
            <a:r>
              <a:rPr lang="en-US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, </a:t>
            </a:r>
            <a:r>
              <a:rPr lang="en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Z Liu, </a:t>
            </a:r>
            <a:r>
              <a:rPr lang="en-US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/>
            </a:r>
            <a:br>
              <a:rPr lang="en-US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</a:br>
            <a:r>
              <a:rPr lang="en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S </a:t>
            </a:r>
            <a:r>
              <a:rPr lang="en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Lou, </a:t>
            </a:r>
            <a:r>
              <a:rPr lang="en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J </a:t>
            </a:r>
            <a:r>
              <a:rPr lang="en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Bedford, XJ Mu, </a:t>
            </a:r>
            <a:r>
              <a:rPr lang="en-US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/>
            </a:r>
            <a:br>
              <a:rPr lang="en-US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</a:br>
            <a:r>
              <a:rPr lang="en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KY </a:t>
            </a:r>
            <a:r>
              <a:rPr lang="en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Yip, </a:t>
            </a:r>
            <a:endParaRPr lang="en-US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  <a:p>
            <a:pPr>
              <a:buSzPct val="25000"/>
            </a:pPr>
            <a:endParaRPr lang="en-US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  <a:p>
            <a:pPr>
              <a:buClr>
                <a:schemeClr val="dk1"/>
              </a:buClr>
              <a:buSzPct val="25000"/>
            </a:pPr>
            <a:r>
              <a:rPr lang="en" sz="2800" b="1" dirty="0" err="1">
                <a:solidFill>
                  <a:srgbClr val="FFC000"/>
                </a:solidFill>
              </a:rPr>
              <a:t>pRCC</a:t>
            </a:r>
            <a:endParaRPr lang="en" sz="2800" b="1" dirty="0">
              <a:solidFill>
                <a:srgbClr val="FFC000"/>
              </a:solidFill>
            </a:endParaRPr>
          </a:p>
          <a:p>
            <a:pPr>
              <a:buSzPct val="25000"/>
            </a:pPr>
            <a:r>
              <a:rPr lang="en" sz="2400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S </a:t>
            </a:r>
            <a:r>
              <a:rPr lang="en" sz="2800" b="1" dirty="0">
                <a:solidFill>
                  <a:srgbClr val="92D050"/>
                </a:solidFill>
                <a:ea typeface="Arial"/>
                <a:cs typeface="Arial"/>
                <a:sym typeface="Arial"/>
              </a:rPr>
              <a:t>Li</a:t>
            </a:r>
            <a:r>
              <a:rPr lang="en" dirty="0">
                <a:solidFill>
                  <a:schemeClr val="bg1"/>
                </a:solidFill>
                <a:ea typeface="Arial"/>
                <a:cs typeface="Arial"/>
                <a:sym typeface="Arial"/>
              </a:rPr>
              <a:t>, </a:t>
            </a:r>
            <a:r>
              <a:rPr lang="en-US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/>
            </a:r>
            <a:br>
              <a:rPr lang="en-US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</a:br>
            <a:r>
              <a:rPr lang="en" dirty="0" smtClean="0">
                <a:solidFill>
                  <a:schemeClr val="bg1"/>
                </a:solidFill>
                <a:ea typeface="Arial"/>
                <a:cs typeface="Arial"/>
                <a:sym typeface="Arial"/>
              </a:rPr>
              <a:t>B </a:t>
            </a:r>
            <a:r>
              <a:rPr lang="en" dirty="0" err="1">
                <a:solidFill>
                  <a:schemeClr val="bg1"/>
                </a:solidFill>
                <a:ea typeface="Arial"/>
                <a:cs typeface="Arial"/>
                <a:sym typeface="Arial"/>
              </a:rPr>
              <a:t>Shuch</a:t>
            </a:r>
            <a:endParaRPr lang="en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  <a:p>
            <a:pPr>
              <a:buSzPct val="25000"/>
            </a:pPr>
            <a:endParaRPr lang="en" dirty="0">
              <a:solidFill>
                <a:schemeClr val="bg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8993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Shape 1507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200"/>
          </a:xfrm>
          <a:prstGeom prst="rect">
            <a:avLst/>
          </a:prstGeom>
        </p:spPr>
        <p:txBody>
          <a:bodyPr wrap="square" lIns="121900" tIns="121900" rIns="121900" bIns="121900" anchor="b" anchorCtr="0">
            <a:noAutofit/>
          </a:bodyPr>
          <a:lstStyle/>
          <a:p>
            <a:r>
              <a:rPr lang="en"/>
              <a:t>Info about this talk</a:t>
            </a:r>
          </a:p>
        </p:txBody>
      </p:sp>
      <p:sp>
        <p:nvSpPr>
          <p:cNvPr id="1508" name="Shape 1508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967600"/>
          </a:xfrm>
          <a:prstGeom prst="rect">
            <a:avLst/>
          </a:prstGeom>
        </p:spPr>
        <p:txBody>
          <a:bodyPr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/>
              <a:t>General PERMISSIONS</a:t>
            </a:r>
          </a:p>
          <a:p>
            <a:pPr marL="609585" indent="-304792"/>
            <a:r>
              <a:rPr lang="en" sz="1867"/>
              <a:t>This Presentation is copyright Mark Gerstein, Yale University, 2016. </a:t>
            </a:r>
          </a:p>
          <a:p>
            <a:pPr marL="609585" indent="-304792"/>
            <a:r>
              <a:rPr lang="en" sz="1867"/>
              <a:t>Please read permissions statement at </a:t>
            </a:r>
            <a:r>
              <a:rPr lang="en" sz="2667" b="1"/>
              <a:t>gersteinlab.org/misc/permissions.html </a:t>
            </a:r>
            <a:r>
              <a:rPr lang="en" sz="1867"/>
              <a:t>.</a:t>
            </a:r>
          </a:p>
          <a:p>
            <a:pPr marL="609585" indent="-304792"/>
            <a:r>
              <a:rPr lang="en" sz="1867"/>
              <a:t>Feel free to use slides &amp; images in the talk with PROPER acknowledgement (via citation to relevant papers or link to gersteinlab.org). Paper references in the talk were mostly from Papers.GersteinLab.org. </a:t>
            </a:r>
          </a:p>
          <a:p>
            <a:pPr marL="0" indent="0">
              <a:buNone/>
            </a:pPr>
            <a:endParaRPr sz="1867"/>
          </a:p>
          <a:p>
            <a:pPr marL="0" indent="0">
              <a:buNone/>
            </a:pPr>
            <a:r>
              <a:rPr lang="en"/>
              <a:t>PHOTOS &amp; IMAGES </a:t>
            </a:r>
          </a:p>
          <a:p>
            <a:pPr marL="609585" indent="0">
              <a:buNone/>
            </a:pPr>
            <a:r>
              <a:rPr lang="en" sz="1867"/>
              <a:t>For thoughts on the source and permissions of many of the photos and clipped images in this presentation see streams.gerstein.info . In particular, many of the images have particular EXIF tags, such as  kwpotppt , that can be easily queried from flickr, viz: flickr.com/photos/mbgmbg/tags/kwpotppt </a:t>
            </a:r>
            <a:r>
              <a:rPr lang="en"/>
              <a:t/>
            </a:r>
            <a:br>
              <a:rPr lang="en"/>
            </a:br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02243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117" y="146122"/>
            <a:ext cx="1153677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>Conceptual extension </a:t>
            </a:r>
            <a:b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>of the canonical model of drivers &amp; passengers</a:t>
            </a:r>
            <a:endParaRPr lang="en-US" sz="3600" b="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987827" y="1232452"/>
            <a:ext cx="8216347" cy="5512906"/>
            <a:chOff x="2107096" y="1232452"/>
            <a:chExt cx="8216347" cy="5512906"/>
          </a:xfrm>
        </p:grpSpPr>
        <p:grpSp>
          <p:nvGrpSpPr>
            <p:cNvPr id="14" name="Group 13"/>
            <p:cNvGrpSpPr/>
            <p:nvPr/>
          </p:nvGrpSpPr>
          <p:grpSpPr>
            <a:xfrm>
              <a:off x="2107096" y="1232452"/>
              <a:ext cx="8216347" cy="5512906"/>
              <a:chOff x="2107096" y="1232452"/>
              <a:chExt cx="8216347" cy="5512906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2107096" y="1232452"/>
                <a:ext cx="8216347" cy="5512906"/>
                <a:chOff x="2107096" y="1232452"/>
                <a:chExt cx="8216347" cy="5512906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2107096" y="1232452"/>
                  <a:ext cx="8216347" cy="5512906"/>
                  <a:chOff x="2107096" y="1232452"/>
                  <a:chExt cx="8216347" cy="5512906"/>
                </a:xfrm>
              </p:grpSpPr>
              <p:grpSp>
                <p:nvGrpSpPr>
                  <p:cNvPr id="8" name="Group 7"/>
                  <p:cNvGrpSpPr/>
                  <p:nvPr/>
                </p:nvGrpSpPr>
                <p:grpSpPr>
                  <a:xfrm>
                    <a:off x="2107096" y="1232452"/>
                    <a:ext cx="8216347" cy="5512906"/>
                    <a:chOff x="2107096" y="1232452"/>
                    <a:chExt cx="8216347" cy="5512906"/>
                  </a:xfrm>
                </p:grpSpPr>
                <p:grpSp>
                  <p:nvGrpSpPr>
                    <p:cNvPr id="6" name="Group 5"/>
                    <p:cNvGrpSpPr/>
                    <p:nvPr/>
                  </p:nvGrpSpPr>
                  <p:grpSpPr>
                    <a:xfrm>
                      <a:off x="2107096" y="1232452"/>
                      <a:ext cx="8216347" cy="5512906"/>
                      <a:chOff x="2107096" y="1232452"/>
                      <a:chExt cx="8216347" cy="5512906"/>
                    </a:xfrm>
                  </p:grpSpPr>
                  <p:grpSp>
                    <p:nvGrpSpPr>
                      <p:cNvPr id="3" name="Group 2"/>
                      <p:cNvGrpSpPr/>
                      <p:nvPr/>
                    </p:nvGrpSpPr>
                    <p:grpSpPr>
                      <a:xfrm>
                        <a:off x="2107096" y="1232452"/>
                        <a:ext cx="8216347" cy="5512906"/>
                        <a:chOff x="1639620" y="689879"/>
                        <a:chExt cx="9012481" cy="6216131"/>
                      </a:xfrm>
                    </p:grpSpPr>
                    <p:pic>
                      <p:nvPicPr>
                        <p:cNvPr id="59393" name="Picture 1"/>
                        <p:cNvPicPr>
                          <a:picLocks noChangeAspect="1"/>
                        </p:cNvPicPr>
                        <p:nvPr/>
                      </p:nvPicPr>
                      <p:blipFill rotWithShape="1"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26076"/>
                        <a:stretch/>
                      </p:blipFill>
                      <p:spPr bwMode="auto">
                        <a:xfrm>
                          <a:off x="1828806" y="767712"/>
                          <a:ext cx="8823295" cy="61382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2" name="Rectangle 1"/>
                        <p:cNvSpPr/>
                        <p:nvPr/>
                      </p:nvSpPr>
                      <p:spPr bwMode="auto">
                        <a:xfrm>
                          <a:off x="1639620" y="689879"/>
                          <a:ext cx="536022" cy="35064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>
                        <a:effectLst/>
                      </p:spPr>
                      <p:txBody>
                        <a:bodyPr vert="horz" wrap="none" lIns="91440" tIns="45720" rIns="91440" bIns="45720" numCol="1" rtlCol="0" anchor="ctr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ctr" defTabSz="912813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en-US" sz="1200" b="1" i="0" u="none" strike="noStrike" cap="none" normalizeH="0" baseline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Arial" pitchFamily="-65" charset="0"/>
                          </a:endParaRPr>
                        </a:p>
                      </p:txBody>
                    </p:sp>
                  </p:grpSp>
                  <p:sp>
                    <p:nvSpPr>
                      <p:cNvPr id="5" name="Rectangle 4"/>
                      <p:cNvSpPr/>
                      <p:nvPr/>
                    </p:nvSpPr>
                    <p:spPr bwMode="auto">
                      <a:xfrm>
                        <a:off x="2413000" y="4083050"/>
                        <a:ext cx="182768" cy="266230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 cap="flat" cmpd="sng" algn="ctr">
                        <a:noFill/>
                        <a:prstDash val="solid"/>
                        <a:round/>
                        <a:headEnd type="none" w="sm" len="sm"/>
                        <a:tailEnd type="none" w="sm" len="sm"/>
                      </a:ln>
                      <a:effectLst/>
                    </p:spPr>
                    <p:txBody>
                      <a:bodyPr vert="horz" wrap="none" lIns="91440" tIns="45720" rIns="91440" bIns="45720" numCol="1" rtlCol="0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ctr" defTabSz="912813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endParaRPr>
                      </a:p>
                    </p:txBody>
                  </p:sp>
                </p:grpSp>
                <p:sp>
                  <p:nvSpPr>
                    <p:cNvPr id="7" name="Rectangle 6"/>
                    <p:cNvSpPr/>
                    <p:nvPr/>
                  </p:nvSpPr>
                  <p:spPr bwMode="auto">
                    <a:xfrm>
                      <a:off x="2514600" y="4171950"/>
                      <a:ext cx="1155700" cy="10795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>
                    <a:effectLst/>
                  </p:spPr>
                  <p:txBody>
                    <a:bodyPr vert="horz" wrap="none" lIns="91440" tIns="45720" rIns="91440" bIns="45720" numCol="1" rtlCol="0" anchor="ctr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ctr" defTabSz="912813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p:txBody>
                </p:sp>
              </p:grpSp>
              <p:sp>
                <p:nvSpPr>
                  <p:cNvPr id="9" name="Rectangle 8"/>
                  <p:cNvSpPr/>
                  <p:nvPr/>
                </p:nvSpPr>
                <p:spPr bwMode="auto">
                  <a:xfrm>
                    <a:off x="6400800" y="4737100"/>
                    <a:ext cx="114300" cy="736600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 cmpd="sng" algn="ctr">
                    <a:noFill/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 vert="horz" wrap="none" lIns="91440" tIns="45720" rIns="91440" bIns="45720" numCol="1" rtlCol="0" anchor="ctr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2813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1200" b="1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-65" charset="0"/>
                    </a:endParaRPr>
                  </a:p>
                </p:txBody>
              </p:sp>
            </p:grpSp>
            <p:sp>
              <p:nvSpPr>
                <p:cNvPr id="11" name="Rectangle 10"/>
                <p:cNvSpPr/>
                <p:nvPr/>
              </p:nvSpPr>
              <p:spPr bwMode="auto">
                <a:xfrm>
                  <a:off x="6415155" y="5492408"/>
                  <a:ext cx="88900" cy="647700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 vert="horz" wrap="non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2813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1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-65" charset="0"/>
                  </a:endParaRPr>
                </a:p>
              </p:txBody>
            </p:sp>
          </p:grpSp>
          <p:sp>
            <p:nvSpPr>
              <p:cNvPr id="13" name="Rectangle 12"/>
              <p:cNvSpPr/>
              <p:nvPr/>
            </p:nvSpPr>
            <p:spPr bwMode="auto">
              <a:xfrm>
                <a:off x="6415155" y="6191250"/>
                <a:ext cx="99945" cy="554108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281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200" b="1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65" charset="0"/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 bwMode="auto">
            <a:xfrm>
              <a:off x="6465127" y="4737100"/>
              <a:ext cx="418273" cy="1016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07"/>
    </mc:Choice>
    <mc:Fallback xmlns="">
      <p:transition spd="slow" advTm="3140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hape 130"/>
          <p:cNvSpPr>
            <a:spLocks noGrp="1"/>
          </p:cNvSpPr>
          <p:nvPr>
            <p:ph type="body" idx="4294967295"/>
          </p:nvPr>
        </p:nvSpPr>
        <p:spPr>
          <a:xfrm>
            <a:off x="4780542" y="1458913"/>
            <a:ext cx="8229600" cy="3394075"/>
          </a:xfrm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  <a:p>
            <a:pPr marL="342900" indent="-342900">
              <a:spcBef>
                <a:spcPts val="475"/>
              </a:spcBef>
              <a:buClr>
                <a:srgbClr val="366092"/>
              </a:buClr>
              <a:buNone/>
            </a:pPr>
            <a:endParaRPr lang="en-US" altLang="en-US" dirty="0">
              <a:solidFill>
                <a:srgbClr val="366092"/>
              </a:solidFill>
              <a:latin typeface="Helvetica Neue" charset="0"/>
              <a:ea typeface="ＭＳ Ｐゴシック" charset="-128"/>
              <a:sym typeface="Helvetica Neue" charset="0"/>
            </a:endParaRPr>
          </a:p>
        </p:txBody>
      </p:sp>
      <p:sp>
        <p:nvSpPr>
          <p:cNvPr id="98309" name="Shape 135"/>
          <p:cNvSpPr>
            <a:spLocks noChangeArrowheads="1"/>
          </p:cNvSpPr>
          <p:nvPr/>
        </p:nvSpPr>
        <p:spPr bwMode="auto">
          <a:xfrm>
            <a:off x="9573694" y="4390415"/>
            <a:ext cx="2479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/>
          <a:p>
            <a:pPr eaLnBrk="1" hangingPunct="1">
              <a:buSzPct val="25000"/>
            </a:pPr>
            <a:r>
              <a:rPr lang="en-US" altLang="en-US" sz="1400" b="1" dirty="0">
                <a:solidFill>
                  <a:srgbClr val="366092"/>
                </a:solidFill>
                <a:latin typeface="Helvetica Neue" charset="0"/>
                <a:sym typeface="Helvetica Neue" charset="0"/>
              </a:rPr>
              <a:t>Mutation signature </a:t>
            </a:r>
            <a:r>
              <a:rPr lang="en-US" altLang="en-US" sz="1400" i="1" dirty="0">
                <a:solidFill>
                  <a:srgbClr val="366092"/>
                </a:solidFill>
                <a:latin typeface="Helvetica Neue" charset="0"/>
                <a:sym typeface="Helvetica Neue" charset="0"/>
              </a:rPr>
              <a:t>inferred</a:t>
            </a:r>
          </a:p>
        </p:txBody>
      </p:sp>
      <p:pic>
        <p:nvPicPr>
          <p:cNvPr id="98310" name="Shape 136" descr="Signature_patterns.png"/>
          <p:cNvPicPr preferRelativeResize="0"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615" b="6027"/>
          <a:stretch/>
        </p:blipFill>
        <p:spPr bwMode="auto">
          <a:xfrm>
            <a:off x="9116060" y="2173733"/>
            <a:ext cx="2889883" cy="98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Shape 121" descr="nrg3729-f1.jpg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506" y="1044209"/>
            <a:ext cx="6298556" cy="447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67" t="11697" r="65681" b="79287"/>
          <a:stretch/>
        </p:blipFill>
        <p:spPr>
          <a:xfrm>
            <a:off x="9116060" y="3295547"/>
            <a:ext cx="2889504" cy="803923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>
            <a:off x="8250975" y="1846968"/>
            <a:ext cx="865085" cy="326765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7216193" y="2834802"/>
            <a:ext cx="1755993" cy="595836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5137384" y="5520775"/>
            <a:ext cx="500125" cy="110930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9116060" y="2173733"/>
            <a:ext cx="3006122" cy="105085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116061" y="3267787"/>
            <a:ext cx="3006122" cy="1050855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518600" y="5257378"/>
            <a:ext cx="3033804" cy="1074390"/>
            <a:chOff x="2416191" y="5493862"/>
            <a:chExt cx="3033804" cy="1074390"/>
          </a:xfrm>
        </p:grpSpPr>
        <p:grpSp>
          <p:nvGrpSpPr>
            <p:cNvPr id="98308" name="Shape 132"/>
            <p:cNvGrpSpPr>
              <a:grpSpLocks/>
            </p:cNvGrpSpPr>
            <p:nvPr/>
          </p:nvGrpSpPr>
          <p:grpSpPr bwMode="auto">
            <a:xfrm>
              <a:off x="2465036" y="5583556"/>
              <a:ext cx="2984959" cy="984696"/>
              <a:chOff x="-169845" y="2963166"/>
              <a:chExt cx="4770727" cy="1573102"/>
            </a:xfrm>
          </p:grpSpPr>
          <p:pic>
            <p:nvPicPr>
              <p:cNvPr id="98311" name="Shape 133"/>
              <p:cNvPicPr preferRelativeResize="0">
                <a:picLocks noChangeAspect="1" noChangeArrowheads="1"/>
              </p:cNvPicPr>
              <p:nvPr/>
            </p:nvPicPr>
            <p:blipFill>
              <a:blip r:embed="rId6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779"/>
              <a:stretch>
                <a:fillRect/>
              </a:stretch>
            </p:blipFill>
            <p:spPr bwMode="auto">
              <a:xfrm>
                <a:off x="-169845" y="2963166"/>
                <a:ext cx="3971400" cy="12344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8312" name="Shape 134"/>
              <p:cNvSpPr>
                <a:spLocks noChangeArrowheads="1"/>
              </p:cNvSpPr>
              <p:nvPr/>
            </p:nvSpPr>
            <p:spPr bwMode="auto">
              <a:xfrm>
                <a:off x="-38408" y="4228468"/>
                <a:ext cx="4639290" cy="307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25" tIns="45700" rIns="91425" bIns="45700"/>
              <a:lstStyle/>
              <a:p>
                <a:pPr eaLnBrk="1" hangingPunct="1">
                  <a:buSzPct val="25000"/>
                </a:pPr>
                <a:r>
                  <a:rPr lang="en-US" altLang="en-US" sz="1400" b="1" dirty="0">
                    <a:solidFill>
                      <a:srgbClr val="366092"/>
                    </a:solidFill>
                    <a:latin typeface="Helvetica Neue" charset="0"/>
                    <a:sym typeface="Helvetica Neue" charset="0"/>
                  </a:rPr>
                  <a:t>Mutation spectrum </a:t>
                </a:r>
                <a:r>
                  <a:rPr lang="en-US" altLang="en-US" sz="1400" i="1" dirty="0">
                    <a:solidFill>
                      <a:srgbClr val="366092"/>
                    </a:solidFill>
                    <a:latin typeface="Helvetica Neue" charset="0"/>
                    <a:sym typeface="Helvetica Neue" charset="0"/>
                  </a:rPr>
                  <a:t>observed</a:t>
                </a:r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416191" y="5493862"/>
              <a:ext cx="2522286" cy="881720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Shape 198"/>
          <p:cNvSpPr/>
          <p:nvPr/>
        </p:nvSpPr>
        <p:spPr>
          <a:xfrm>
            <a:off x="5683487" y="6256168"/>
            <a:ext cx="7026442" cy="92962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[T. 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Helleday</a:t>
            </a:r>
            <a:r>
              <a:rPr lang="en" sz="1600" b="0" i="0" u="none" strike="noStrike" cap="none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, 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S. 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Eshtad </a:t>
            </a:r>
            <a:r>
              <a:rPr lang="en" sz="1600" b="0" i="0" u="none" strike="noStrike" cap="none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&amp; 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S. 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Nik-Zainal</a:t>
            </a:r>
            <a:r>
              <a:rPr lang="en" sz="1600" b="0" i="0" u="none" strike="noStrike" cap="none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, 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/>
            </a:r>
            <a:b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</a:b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Nature </a:t>
            </a:r>
            <a:r>
              <a:rPr lang="en" sz="1600" b="0" i="0" u="none" strike="noStrike" cap="none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Reviews 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Genetics </a:t>
            </a:r>
            <a:r>
              <a:rPr lang="en-US" sz="1600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(</a:t>
            </a:r>
            <a:r>
              <a:rPr lang="mr-IN" sz="1600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’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14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), </a:t>
            </a:r>
            <a:r>
              <a:rPr lang="en-US" sz="1600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L</a:t>
            </a:r>
            <a:r>
              <a:rPr lang="en-US" sz="16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. </a:t>
            </a:r>
            <a:r>
              <a:rPr lang="en-US" sz="1600" dirty="0" err="1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Alexandrov</a:t>
            </a:r>
            <a:r>
              <a:rPr lang="en-US" sz="1600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 et al., Nature (‘13) </a:t>
            </a:r>
            <a:r>
              <a:rPr lang="en-US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]</a:t>
            </a:r>
            <a:r>
              <a:rPr lang="en" sz="16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  </a:t>
            </a:r>
            <a:endParaRPr lang="en" sz="1600" b="0" i="0" u="none" strike="noStrike" cap="none" dirty="0">
              <a:solidFill>
                <a:srgbClr val="808080"/>
              </a:solidFill>
              <a:latin typeface="Helvetica"/>
              <a:ea typeface="Helvetica Neue"/>
              <a:cs typeface="Helvetica"/>
              <a:sym typeface="Helvetica Neue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73697" y="146122"/>
            <a:ext cx="11844607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>Mutational processes carry context-specific signatures</a:t>
            </a:r>
            <a:endParaRPr lang="en-US" sz="3600" b="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35" name="Picture 34"/>
          <p:cNvPicPr/>
          <p:nvPr/>
        </p:nvPicPr>
        <p:blipFill rotWithShape="1">
          <a:blip r:embed="rId7"/>
          <a:srcRect l="30346" r="49287" b="25871"/>
          <a:stretch/>
        </p:blipFill>
        <p:spPr bwMode="auto">
          <a:xfrm>
            <a:off x="193702" y="1612915"/>
            <a:ext cx="2419081" cy="3309743"/>
          </a:xfrm>
          <a:prstGeom prst="rect">
            <a:avLst/>
          </a:prstGeom>
          <a:ln w="190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36" name="Straight Arrow Connector 35"/>
          <p:cNvCxnSpPr/>
          <p:nvPr/>
        </p:nvCxnSpPr>
        <p:spPr bwMode="auto">
          <a:xfrm flipH="1" flipV="1">
            <a:off x="2417991" y="4698390"/>
            <a:ext cx="1109982" cy="766768"/>
          </a:xfrm>
          <a:prstGeom prst="straightConnector1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4405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02"/>
    </mc:Choice>
    <mc:Fallback xmlns="">
      <p:transition spd="slow" advTm="4540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249885" y="5265965"/>
            <a:ext cx="4452257" cy="1592035"/>
            <a:chOff x="2166257" y="740229"/>
            <a:chExt cx="4452257" cy="15920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2216"/>
            <a:stretch/>
          </p:blipFill>
          <p:spPr>
            <a:xfrm>
              <a:off x="2166257" y="846364"/>
              <a:ext cx="4321629" cy="14859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161314" y="740229"/>
              <a:ext cx="457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7314" y="105682"/>
            <a:ext cx="11223171" cy="812800"/>
          </a:xfrm>
          <a:prstGeom prst="rect">
            <a:avLst/>
          </a:prstGeom>
        </p:spPr>
        <p:txBody>
          <a:bodyPr rtlCol="0">
            <a:noAutofit/>
          </a:bodyPr>
          <a:lstStyle>
            <a:lvl1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805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910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3822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7073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7644" algn="ctr" defTabSz="912236" rtl="0" eaLnBrk="1" fontAlgn="base" hangingPunct="1">
              <a:spcBef>
                <a:spcPct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b="0" kern="0" dirty="0" smtClean="0">
                <a:latin typeface="Helvetica Neue" charset="0"/>
                <a:ea typeface="Helvetica Neue" charset="0"/>
                <a:cs typeface="Helvetica Neue" charset="0"/>
              </a:rPr>
              <a:t>PCAWG : most comprehensive resource for cancer whole genome analysis</a:t>
            </a:r>
            <a:endParaRPr lang="en-US" sz="3600" b="0" kern="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70097" y="1764880"/>
            <a:ext cx="44320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Goal of PCAWG:</a:t>
            </a:r>
          </a:p>
          <a:p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To understand role of non-coding regions of cancer genomes in cancer progression.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Union of TCGA-ICGC efforts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Jointly analyzing ~2800 whole genome tumor/normal pairs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&gt; 580 researchers	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16 thematic working groups</a:t>
            </a:r>
          </a:p>
          <a:p>
            <a:pPr marL="742950" lvl="1" indent="-285750">
              <a:buFont typeface="Wingdings" charset="2"/>
              <a:buChar char="Ø"/>
            </a:pPr>
            <a:r>
              <a:rPr lang="en-US" dirty="0" smtClean="0"/>
              <a:t>~30M total somatic SNVs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" t="27220" r="17364" b="29312"/>
          <a:stretch/>
        </p:blipFill>
        <p:spPr>
          <a:xfrm>
            <a:off x="135669" y="1776893"/>
            <a:ext cx="6739693" cy="24547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72071" r="17586" b="4164"/>
          <a:stretch/>
        </p:blipFill>
        <p:spPr>
          <a:xfrm>
            <a:off x="87575" y="4231691"/>
            <a:ext cx="6767575" cy="1345020"/>
          </a:xfrm>
          <a:prstGeom prst="rect">
            <a:avLst/>
          </a:prstGeom>
        </p:spPr>
      </p:pic>
      <p:sp>
        <p:nvSpPr>
          <p:cNvPr id="12" name="Shape 198"/>
          <p:cNvSpPr/>
          <p:nvPr/>
        </p:nvSpPr>
        <p:spPr>
          <a:xfrm>
            <a:off x="662665" y="5953014"/>
            <a:ext cx="3350535" cy="32407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Adapted from Campbell et. </a:t>
            </a:r>
            <a:r>
              <a:rPr lang="en-US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a</a:t>
            </a:r>
            <a:r>
              <a:rPr lang="en-US" sz="12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l.</a:t>
            </a:r>
            <a:r>
              <a:rPr lang="en" sz="12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, </a:t>
            </a:r>
            <a:r>
              <a:rPr lang="en-US" sz="1200" b="0" i="0" u="none" strike="noStrike" cap="none" dirty="0" err="1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bioRxiv</a:t>
            </a:r>
            <a:r>
              <a:rPr lang="en-US" sz="12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 </a:t>
            </a:r>
            <a:r>
              <a:rPr lang="en-US" sz="1200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(</a:t>
            </a:r>
            <a:r>
              <a:rPr lang="mr-IN" sz="1200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’</a:t>
            </a:r>
            <a:r>
              <a:rPr lang="en" sz="12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1</a:t>
            </a:r>
            <a:r>
              <a:rPr lang="en-US" sz="1200" dirty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7</a:t>
            </a:r>
            <a:r>
              <a:rPr lang="en-US" sz="1200" b="0" i="0" u="none" strike="noStrike" cap="none" dirty="0" smtClean="0">
                <a:solidFill>
                  <a:srgbClr val="808080"/>
                </a:solidFill>
                <a:latin typeface="Helvetica"/>
                <a:ea typeface="Helvetica Neue"/>
                <a:cs typeface="Helvetica"/>
                <a:sym typeface="Helvetica Neue"/>
              </a:rPr>
              <a:t>)</a:t>
            </a:r>
            <a:endParaRPr lang="en" sz="1200" b="0" i="0" u="none" strike="noStrike" cap="none" dirty="0">
              <a:solidFill>
                <a:srgbClr val="808080"/>
              </a:solidFill>
              <a:latin typeface="Helvetica"/>
              <a:ea typeface="Helvetica Neue"/>
              <a:cs typeface="Helvetica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  <p:transition advTm="31321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Shape 1517"/>
          <p:cNvSpPr txBox="1">
            <a:spLocks noGrp="1"/>
          </p:cNvSpPr>
          <p:nvPr>
            <p:ph type="title"/>
          </p:nvPr>
        </p:nvSpPr>
        <p:spPr>
          <a:xfrm>
            <a:off x="247800" y="274633"/>
            <a:ext cx="6868400" cy="1143200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00" tIns="60933" rIns="121900" bIns="60933" numCol="1" anchor="t" anchorCtr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0"/>
              </a:spcBef>
              <a:buClr>
                <a:srgbClr val="366092"/>
              </a:buClr>
              <a:buSzPct val="25000"/>
            </a:pPr>
            <a:r>
              <a:rPr lang="en" sz="4000" dirty="0">
                <a:latin typeface="Helvetica Neue"/>
                <a:ea typeface="Helvetica Neue"/>
                <a:cs typeface="Helvetica Neue"/>
                <a:sym typeface="Helvetica Neue"/>
              </a:rPr>
              <a:t>A </a:t>
            </a:r>
            <a:r>
              <a:rPr lang="en" sz="4000" dirty="0" smtClean="0">
                <a:latin typeface="Helvetica Neue"/>
                <a:ea typeface="Helvetica Neue"/>
                <a:cs typeface="Helvetica Neue"/>
                <a:sym typeface="Helvetica Neue"/>
              </a:rPr>
              <a:t>case </a:t>
            </a:r>
            <a:r>
              <a:rPr lang="en" sz="4000" dirty="0">
                <a:latin typeface="Helvetica Neue"/>
                <a:ea typeface="Helvetica Neue"/>
                <a:cs typeface="Helvetica Neue"/>
                <a:sym typeface="Helvetica Neue"/>
              </a:rPr>
              <a:t>study: </a:t>
            </a:r>
            <a:r>
              <a:rPr lang="en" sz="4000" dirty="0" err="1"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endParaRPr lang="en" sz="4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18" name="Shape 1518"/>
          <p:cNvSpPr txBox="1">
            <a:spLocks noGrp="1"/>
          </p:cNvSpPr>
          <p:nvPr>
            <p:ph type="body" idx="1"/>
          </p:nvPr>
        </p:nvSpPr>
        <p:spPr>
          <a:xfrm>
            <a:off x="138020" y="1052433"/>
            <a:ext cx="6523200" cy="452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121900" tIns="60933" rIns="121900" bIns="60933" numCol="1" anchor="t" anchorCtr="0" compatLnSpc="1">
            <a:prstTxWarp prst="textNoShape">
              <a:avLst/>
            </a:prstTxWarp>
            <a:noAutofit/>
          </a:bodyPr>
          <a:lstStyle/>
          <a:p>
            <a:pPr marL="457189" indent="-448722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" sz="3067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Kidney cancer lifetime risk of 1.6% &amp;</a:t>
            </a:r>
            <a:r>
              <a:rPr lang="en" sz="3067" dirty="0">
                <a:solidFill>
                  <a:srgbClr val="000000"/>
                </a:solidFill>
              </a:rPr>
              <a:t> the p</a:t>
            </a:r>
            <a:r>
              <a:rPr lang="en" sz="3067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apillary type (</a:t>
            </a:r>
            <a:r>
              <a:rPr lang="en" sz="3067" dirty="0" err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" sz="3067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 counts for ~10% of all cases</a:t>
            </a:r>
          </a:p>
          <a:p>
            <a:pPr marL="457189" indent="-448722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" sz="3067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TCGA project sequenced </a:t>
            </a:r>
            <a:r>
              <a:rPr lang="en" sz="3067" dirty="0">
                <a:solidFill>
                  <a:srgbClr val="000000"/>
                </a:solidFill>
              </a:rPr>
              <a:t>161</a:t>
            </a:r>
            <a:r>
              <a:rPr lang="en" sz="3067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 sz="3067" dirty="0" err="1"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" sz="3067" dirty="0">
                <a:solidFill>
                  <a:srgbClr val="000000"/>
                </a:solidFill>
              </a:rPr>
              <a:t> exomes</a:t>
            </a:r>
            <a:r>
              <a:rPr lang="en" sz="3067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&amp; </a:t>
            </a:r>
            <a:r>
              <a:rPr lang="en" sz="3067" dirty="0">
                <a:solidFill>
                  <a:srgbClr val="000000"/>
                </a:solidFill>
              </a:rPr>
              <a:t>classified them into </a:t>
            </a:r>
            <a:r>
              <a:rPr lang="en" sz="3067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sub</a:t>
            </a:r>
            <a:r>
              <a:rPr lang="en" sz="3067" dirty="0">
                <a:solidFill>
                  <a:srgbClr val="000000"/>
                </a:solidFill>
              </a:rPr>
              <a:t>types</a:t>
            </a:r>
          </a:p>
          <a:p>
            <a:pPr marL="457189" indent="-448722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3067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Also, </a:t>
            </a:r>
            <a:r>
              <a:rPr lang="en" sz="3067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35 </a:t>
            </a:r>
            <a:r>
              <a:rPr lang="en" sz="3067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WGS of TN </a:t>
            </a:r>
            <a:r>
              <a:rPr lang="en" sz="3067" dirty="0" smtClean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pairs</a:t>
            </a:r>
            <a:endParaRPr lang="en" sz="3067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spcBef>
                <a:spcPts val="533"/>
              </a:spcBef>
              <a:buNone/>
            </a:pPr>
            <a:endParaRPr sz="2533" dirty="0">
              <a:solidFill>
                <a:srgbClr val="36609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19" name="Shape 1519" descr="nejmoa1505917 copy.pdf"/>
          <p:cNvPicPr preferRelativeResize="0"/>
          <p:nvPr/>
        </p:nvPicPr>
        <p:blipFill rotWithShape="1">
          <a:blip r:embed="rId3">
            <a:alphaModFix/>
          </a:blip>
          <a:srcRect t="3855"/>
          <a:stretch/>
        </p:blipFill>
        <p:spPr>
          <a:xfrm>
            <a:off x="6551439" y="274633"/>
            <a:ext cx="5246800" cy="608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0" name="Shape 1520"/>
          <p:cNvSpPr txBox="1"/>
          <p:nvPr/>
        </p:nvSpPr>
        <p:spPr>
          <a:xfrm>
            <a:off x="0" y="6570800"/>
            <a:ext cx="5387200" cy="287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SzPct val="25000"/>
            </a:pPr>
            <a:r>
              <a:rPr lang="en" sz="1333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[Cancer Genome Atlas Research Network N </a:t>
            </a:r>
            <a:r>
              <a:rPr lang="en" sz="1333" dirty="0" err="1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Engl</a:t>
            </a:r>
            <a:r>
              <a:rPr lang="en" sz="1333" dirty="0">
                <a:solidFill>
                  <a:srgbClr val="43434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J Med. (‘16) ]</a:t>
            </a:r>
          </a:p>
        </p:txBody>
      </p:sp>
    </p:spTree>
    <p:extLst>
      <p:ext uri="{BB962C8B-B14F-4D97-AF65-F5344CB8AC3E}">
        <p14:creationId xmlns:p14="http://schemas.microsoft.com/office/powerpoint/2010/main" val="1134001410"/>
      </p:ext>
    </p:extLst>
  </p:cSld>
  <p:clrMapOvr>
    <a:masterClrMapping/>
  </p:clrMapOvr>
  <p:transition advTm="2885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90218" y="-110836"/>
            <a:ext cx="678873" cy="7245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0" y="192088"/>
            <a:ext cx="12192000" cy="820800"/>
          </a:xfrm>
          <a:prstGeom prst="rect">
            <a:avLst/>
          </a:prstGeom>
          <a:noFill/>
          <a:ln>
            <a:noFill/>
          </a:ln>
        </p:spPr>
        <p:txBody>
          <a:bodyPr wrap="square" lIns="122725" tIns="61350" rIns="122725" bIns="613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Helvetica Neue"/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Passenger mutations in &gt;2500 cancer genomes: </a:t>
            </a:r>
            <a:r>
              <a:rPr lang="en-US" sz="2400" b="1" i="0" u="none" strike="noStrike" cap="none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2400" b="1" i="0" u="none" strike="noStrike" cap="none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400" b="1" i="0" u="none" strike="noStrike" cap="none" dirty="0" smtClean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molecular functional impact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-1" y="1442999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5" tIns="61350" rIns="122725" bIns="61350" anchor="t" anchorCtr="0">
            <a:noAutofit/>
          </a:bodyPr>
          <a:lstStyle/>
          <a:p>
            <a:pPr marL="304792" marR="0" lvl="0" indent="-2920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•"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r>
              <a:rPr lang="en-US" sz="24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761980" lvl="1" indent="-266680" rtl="0">
              <a:spcBef>
                <a:spcPts val="0"/>
              </a:spcBef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dirty="0"/>
              <a:t>Background: driver-and-passenger model (w/ conceptual extension) &amp; mutational spectra &amp; signatures</a:t>
            </a:r>
          </a:p>
          <a:p>
            <a:pPr marL="761981" marR="0" lvl="1" indent="-26668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Data source: 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PCAWG 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comprehensive WGS on &gt;2.5K + focus on 35 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WGS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900" b="0" i="0" u="none" strike="noStrike" cap="none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04792" marR="0" lvl="0" indent="-2920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•"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functional impact of variants</a:t>
            </a:r>
          </a:p>
          <a:p>
            <a:pPr marL="761981" marR="0" lvl="1" indent="-26668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b="0" i="0" u="none" strike="noStrike" cap="none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FunSeq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entropy-weights 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multiple features to evaluate the functional impact of 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SNVs</a:t>
            </a:r>
          </a:p>
          <a:p>
            <a:pPr marL="761981" marR="0" lvl="1" indent="-26668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Investigating how the fraction of high-impact (non-strong-driver) 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SNVs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scales &amp; how it relates to survival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111898" y="1333575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5" tIns="61350" rIns="122725" bIns="61350" anchor="t" anchorCtr="0">
            <a:noAutofit/>
          </a:bodyPr>
          <a:lstStyle/>
          <a:p>
            <a:pPr marL="304792" marR="0" lvl="0" indent="-2920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•"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Differential burdening from various mutational processes</a:t>
            </a:r>
          </a:p>
          <a:p>
            <a:pPr marL="761980" marR="0" lvl="1" indent="-2666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Diff. burdening of TF sub-networks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, results from s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pectr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&amp; signatures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differentially 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affecting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binding 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motifs </a:t>
            </a:r>
          </a:p>
          <a:p>
            <a:pPr marL="761980" marR="0" lvl="1" indent="-2666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-"/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High &amp; low impact mutations assoc. w/ diff. signatures</a:t>
            </a:r>
          </a:p>
          <a:p>
            <a:pPr marL="761980" marR="0" lvl="1" indent="-2666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-"/>
            </a:pP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Number of mutations in </a:t>
            </a:r>
            <a:r>
              <a:rPr lang="en-US" sz="2000" dirty="0" err="1">
                <a:latin typeface="Helvetica Neue"/>
                <a:ea typeface="Helvetica Neue"/>
                <a:cs typeface="Helvetica Neue"/>
                <a:sym typeface="Helvetica Neue"/>
              </a:rPr>
              <a:t>DHSes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 assoc. w/ specific chromatin mod. mutation</a:t>
            </a:r>
          </a:p>
          <a:p>
            <a:pPr marL="304792" marR="0" lvl="0" indent="-2920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•"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Functional impact </a:t>
            </a:r>
            <a:r>
              <a:rPr lang="en-US" sz="2400" b="1" dirty="0">
                <a:latin typeface="Helvetica Neue"/>
                <a:ea typeface="Helvetica Neue"/>
                <a:cs typeface="Helvetica Neue"/>
                <a:sym typeface="Helvetica Neue"/>
              </a:rPr>
              <a:t>&amp; </a:t>
            </a: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tumor evolution</a:t>
            </a:r>
          </a:p>
          <a:p>
            <a:pPr marL="761980" marR="0" lvl="1" indent="-2666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Differences in functional impact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betw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early 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&amp; 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late passenger mutations (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eg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</a:t>
            </a:r>
            <a:r>
              <a:rPr lang="en-US" sz="2000" dirty="0">
                <a:latin typeface="Helvetica Neue"/>
                <a:ea typeface="Helvetica Neue"/>
                <a:cs typeface="Helvetica Neue"/>
                <a:sym typeface="Helvetica Neue"/>
              </a:rPr>
              <a:t>TSGs &amp; oncogenes</a:t>
            </a:r>
            <a:r>
              <a:rPr lang="en-US" sz="2000" dirty="0" smtClean="0"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lang="en-US" sz="20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5976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2"/>
    </mc:Choice>
    <mc:Fallback xmlns="">
      <p:transition spd="slow" advTm="22532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790218" y="-110836"/>
            <a:ext cx="678873" cy="72459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0" y="192088"/>
            <a:ext cx="12192000" cy="820800"/>
          </a:xfrm>
          <a:prstGeom prst="rect">
            <a:avLst/>
          </a:prstGeom>
          <a:noFill/>
          <a:ln>
            <a:noFill/>
          </a:ln>
        </p:spPr>
        <p:txBody>
          <a:bodyPr wrap="square" lIns="122725" tIns="61350" rIns="122725" bIns="613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25000"/>
              <a:buFont typeface="Helvetica Neue"/>
              <a:buNone/>
            </a:pPr>
            <a:r>
              <a:rPr lang="en-US" sz="24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Passenger mutations in &gt;2500 cancer genomes: </a:t>
            </a:r>
            <a:r>
              <a:rPr lang="en-US" sz="2400" b="1" i="0" u="none" strike="noStrike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en-US" sz="2400" b="1" i="0" u="none" strike="noStrike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400" b="1" i="0" u="none" strike="noStrike" cap="non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</a:t>
            </a:r>
            <a:r>
              <a:rPr lang="en-US" sz="24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molecular functional impact</a:t>
            </a: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-1" y="1442999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5" tIns="61350" rIns="122725" bIns="61350" anchor="t" anchorCtr="0">
            <a:noAutofit/>
          </a:bodyPr>
          <a:lstStyle/>
          <a:p>
            <a:pPr marL="304792" marR="0" lvl="0" indent="-2920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•"/>
            </a:pPr>
            <a:r>
              <a:rPr lang="en-US" sz="24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Introduction</a:t>
            </a:r>
            <a:r>
              <a:rPr lang="en-US" sz="24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  <a:p>
            <a:pPr marL="761980" lvl="1" indent="-266680" rtl="0">
              <a:spcBef>
                <a:spcPts val="0"/>
              </a:spcBef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Background: driver-and-passenger model (w/ conceptual extension) &amp; mutational spectra &amp; signatures</a:t>
            </a:r>
          </a:p>
          <a:p>
            <a:pPr marL="761981" marR="0" lvl="1" indent="-26668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Data source: 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PCAWG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comprehensive WGS on &gt;2.5K + focus on 35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pRCC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WGS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900" b="0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04792" marR="0" lvl="0" indent="-2920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•"/>
            </a:pPr>
            <a:r>
              <a:rPr lang="en-US" sz="2400" b="1" i="0" u="none" strike="noStrike" cap="none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Overall functional impact</a:t>
            </a:r>
            <a:r>
              <a:rPr lang="en-US" sz="24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of variants</a:t>
            </a:r>
          </a:p>
          <a:p>
            <a:pPr marL="761981" marR="0" lvl="1" indent="-26668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b="0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FunSeq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entropy-weights 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multiple features to evaluate the functional impact of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SNVs</a:t>
            </a:r>
          </a:p>
          <a:p>
            <a:pPr marL="761981" marR="0" lvl="1" indent="-266681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Investigating how the fraction of high-impact (non-strong-driver)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SNVs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scales &amp; how it relates to survival</a:t>
            </a:r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111898" y="1333575"/>
            <a:ext cx="5994300" cy="5616300"/>
          </a:xfrm>
          <a:prstGeom prst="rect">
            <a:avLst/>
          </a:prstGeom>
          <a:noFill/>
          <a:ln>
            <a:noFill/>
          </a:ln>
        </p:spPr>
        <p:txBody>
          <a:bodyPr wrap="square" lIns="122725" tIns="61350" rIns="122725" bIns="61350" anchor="t" anchorCtr="0">
            <a:noAutofit/>
          </a:bodyPr>
          <a:lstStyle/>
          <a:p>
            <a:pPr marL="304792" marR="0" lvl="0" indent="-2920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•"/>
            </a:pPr>
            <a:r>
              <a:rPr lang="en-US" sz="2400" b="1" i="0" u="none" strike="noStrike" cap="none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Differential burdening from various mutational processes</a:t>
            </a:r>
          </a:p>
          <a:p>
            <a:pPr marL="761980" marR="0" lvl="1" indent="-2666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Diff. burdening of TF sub-networks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results from s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pectr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&amp; signatures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differentially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affecting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binding 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motifs </a:t>
            </a:r>
          </a:p>
          <a:p>
            <a:pPr marL="761980" marR="0" lvl="1" indent="-2666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High &amp; low impact mutations assoc. w/ diff. signatures</a:t>
            </a:r>
          </a:p>
          <a:p>
            <a:pPr marL="761980" marR="0" lvl="1" indent="-2666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-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Number of mutations in </a:t>
            </a: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DHSes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assoc. w/ specific chromatin mod. mutation</a:t>
            </a:r>
          </a:p>
          <a:p>
            <a:pPr marL="304792" marR="0" lvl="0" indent="-2920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Helvetica Neue"/>
              <a:buChar char="•"/>
            </a:pPr>
            <a:r>
              <a:rPr lang="en-US" sz="2400" b="1" i="0" u="none" strike="noStrike" cap="none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Functional impact </a:t>
            </a:r>
            <a:r>
              <a:rPr lang="en-US" sz="2400" b="1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&amp; </a:t>
            </a:r>
            <a:r>
              <a:rPr lang="en-US" sz="2400" b="1" i="0" u="none" strike="noStrike" cap="none" dirty="0">
                <a:solidFill>
                  <a:srgbClr val="FFC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tumor evolution</a:t>
            </a:r>
          </a:p>
          <a:p>
            <a:pPr marL="761980" marR="0" lvl="1" indent="-26668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ct val="100000"/>
              <a:buFont typeface="Merriweather Sans"/>
              <a:buChar char="-"/>
            </a:pP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Differences in functional impact </a:t>
            </a:r>
            <a:r>
              <a:rPr lang="en-US" sz="2000" b="0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betw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early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&amp; 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late passenger mutations (</a:t>
            </a:r>
            <a:r>
              <a:rPr lang="en-US" sz="2000" b="0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eg</a:t>
            </a:r>
            <a:r>
              <a:rPr lang="en-US" sz="2000" b="0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TSGs &amp; oncogenes</a:t>
            </a:r>
            <a:r>
              <a:rPr 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274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32"/>
    </mc:Choice>
    <mc:Fallback xmlns="">
      <p:transition spd="slow" advTm="2253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 txBox="1"/>
          <p:nvPr/>
        </p:nvSpPr>
        <p:spPr>
          <a:xfrm>
            <a:off x="344557" y="0"/>
            <a:ext cx="11176643" cy="11300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r>
              <a:rPr lang="en" sz="3600" dirty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Funseq: a flexible framework to </a:t>
            </a:r>
            <a:r>
              <a:rPr lang="en-US" sz="3600" dirty="0" smtClean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determine </a:t>
            </a:r>
            <a:br>
              <a:rPr lang="en-US" sz="3600" dirty="0" smtClean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</a:br>
            <a:r>
              <a:rPr lang="en-US" sz="3600" dirty="0" smtClean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functional impact &amp; use this to </a:t>
            </a:r>
            <a:r>
              <a:rPr lang="en" sz="3600" dirty="0" smtClean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prioritize</a:t>
            </a:r>
            <a:r>
              <a:rPr lang="en-US" sz="3600" dirty="0" smtClean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en" sz="3600" dirty="0" smtClean="0">
                <a:solidFill>
                  <a:srgbClr val="22228B"/>
                </a:solidFill>
                <a:highlight>
                  <a:srgbClr val="FFFFFF"/>
                </a:highlight>
                <a:latin typeface="Helvetica Neue" charset="0"/>
                <a:ea typeface="Helvetica Neue" charset="0"/>
                <a:cs typeface="Helvetica Neue" charset="0"/>
              </a:rPr>
              <a:t>variants</a:t>
            </a:r>
            <a:endParaRPr lang="en" sz="3600" dirty="0">
              <a:solidFill>
                <a:srgbClr val="22228B"/>
              </a:solidFill>
              <a:highlight>
                <a:srgbClr val="FFFFFF"/>
              </a:highlight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532" name="Shape 532"/>
          <p:cNvSpPr txBox="1"/>
          <p:nvPr/>
        </p:nvSpPr>
        <p:spPr>
          <a:xfrm>
            <a:off x="670800" y="2310200"/>
            <a:ext cx="2581200" cy="4375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121900" rIns="121900" bIns="121900" anchor="ctr" anchorCtr="0">
            <a:noAutofit/>
          </a:bodyPr>
          <a:lstStyle/>
          <a:p>
            <a:r>
              <a:rPr lang="en" sz="1600" b="1" dirty="0">
                <a:solidFill>
                  <a:srgbClr val="000090"/>
                </a:solidFill>
              </a:rPr>
              <a:t>Annotation (</a:t>
            </a:r>
            <a:r>
              <a:rPr lang="en" sz="1600" b="1" dirty="0" err="1">
                <a:solidFill>
                  <a:srgbClr val="000090"/>
                </a:solidFill>
              </a:rPr>
              <a:t>tf</a:t>
            </a:r>
            <a:r>
              <a:rPr lang="en" sz="1600" b="1" dirty="0">
                <a:solidFill>
                  <a:srgbClr val="000090"/>
                </a:solidFill>
              </a:rPr>
              <a:t> binding sites open chromatin, </a:t>
            </a:r>
            <a:r>
              <a:rPr lang="en" sz="1600" b="1" dirty="0" err="1">
                <a:solidFill>
                  <a:srgbClr val="000090"/>
                </a:solidFill>
              </a:rPr>
              <a:t>ncRNAs</a:t>
            </a:r>
            <a:r>
              <a:rPr lang="en" sz="1600" b="1" dirty="0" smtClean="0">
                <a:solidFill>
                  <a:srgbClr val="000090"/>
                </a:solidFill>
              </a:rPr>
              <a:t>)</a:t>
            </a:r>
            <a:r>
              <a:rPr lang="en-US" sz="1600" b="1" dirty="0" smtClean="0">
                <a:solidFill>
                  <a:srgbClr val="000090"/>
                </a:solidFill>
              </a:rPr>
              <a:t> &amp; </a:t>
            </a:r>
            <a:r>
              <a:rPr lang="en" sz="1600" b="1" dirty="0">
                <a:solidFill>
                  <a:srgbClr val="000090"/>
                </a:solidFill>
              </a:rPr>
              <a:t>Chromatin </a:t>
            </a:r>
            <a:r>
              <a:rPr lang="en-US" sz="1600" b="1" dirty="0" smtClean="0">
                <a:solidFill>
                  <a:srgbClr val="000090"/>
                </a:solidFill>
              </a:rPr>
              <a:t>D</a:t>
            </a:r>
            <a:r>
              <a:rPr lang="en" sz="1600" b="1" dirty="0" err="1" smtClean="0">
                <a:solidFill>
                  <a:srgbClr val="000090"/>
                </a:solidFill>
              </a:rPr>
              <a:t>ynamics</a:t>
            </a:r>
            <a:endParaRPr lang="en" sz="1600" b="1" dirty="0">
              <a:solidFill>
                <a:srgbClr val="000090"/>
              </a:solidFill>
            </a:endParaRPr>
          </a:p>
          <a:p>
            <a:endParaRPr lang="en-US" sz="1600" b="1" dirty="0">
              <a:solidFill>
                <a:srgbClr val="000090"/>
              </a:solidFill>
            </a:endParaRPr>
          </a:p>
          <a:p>
            <a:endParaRPr sz="1400" b="1" dirty="0">
              <a:solidFill>
                <a:srgbClr val="000090"/>
              </a:solidFill>
            </a:endParaRPr>
          </a:p>
          <a:p>
            <a:r>
              <a:rPr lang="en" sz="1600" b="1" dirty="0" smtClean="0">
                <a:solidFill>
                  <a:srgbClr val="000090"/>
                </a:solidFill>
              </a:rPr>
              <a:t>Conservation</a:t>
            </a:r>
            <a:r>
              <a:rPr lang="en-US" sz="1600" b="1" dirty="0" smtClean="0">
                <a:solidFill>
                  <a:srgbClr val="000090"/>
                </a:solidFill>
              </a:rPr>
              <a:t/>
            </a:r>
            <a:br>
              <a:rPr lang="en-US" sz="1600" b="1" dirty="0" smtClean="0">
                <a:solidFill>
                  <a:srgbClr val="000090"/>
                </a:solidFill>
              </a:rPr>
            </a:br>
            <a:r>
              <a:rPr lang="en-US" sz="1600" b="1" dirty="0" smtClean="0">
                <a:solidFill>
                  <a:srgbClr val="000090"/>
                </a:solidFill>
              </a:rPr>
              <a:t>(GERP, allele freq.)</a:t>
            </a:r>
            <a:endParaRPr lang="en" sz="1600" b="1" dirty="0">
              <a:solidFill>
                <a:srgbClr val="000090"/>
              </a:solidFill>
            </a:endParaRPr>
          </a:p>
          <a:p>
            <a:endParaRPr sz="1600" b="1" dirty="0">
              <a:solidFill>
                <a:srgbClr val="000090"/>
              </a:solidFill>
            </a:endParaRPr>
          </a:p>
          <a:p>
            <a:endParaRPr sz="1600" b="1" dirty="0">
              <a:solidFill>
                <a:srgbClr val="000090"/>
              </a:solidFill>
            </a:endParaRPr>
          </a:p>
          <a:p>
            <a:r>
              <a:rPr lang="en" sz="1600" b="1" dirty="0">
                <a:solidFill>
                  <a:srgbClr val="000090"/>
                </a:solidFill>
              </a:rPr>
              <a:t>Mutational impact (motif breaking, </a:t>
            </a:r>
            <a:r>
              <a:rPr lang="en" sz="1600" b="1" dirty="0" err="1">
                <a:solidFill>
                  <a:srgbClr val="000090"/>
                </a:solidFill>
              </a:rPr>
              <a:t>Lof</a:t>
            </a:r>
            <a:r>
              <a:rPr lang="en" sz="1600" b="1" dirty="0">
                <a:solidFill>
                  <a:srgbClr val="000090"/>
                </a:solidFill>
              </a:rPr>
              <a:t>) </a:t>
            </a:r>
          </a:p>
          <a:p>
            <a:endParaRPr sz="1600" b="1" dirty="0">
              <a:solidFill>
                <a:srgbClr val="000090"/>
              </a:solidFill>
            </a:endParaRPr>
          </a:p>
          <a:p>
            <a:endParaRPr sz="1600" b="1" dirty="0">
              <a:solidFill>
                <a:srgbClr val="000090"/>
              </a:solidFill>
            </a:endParaRPr>
          </a:p>
          <a:p>
            <a:r>
              <a:rPr lang="en" sz="1600" b="1" dirty="0">
                <a:solidFill>
                  <a:srgbClr val="000090"/>
                </a:solidFill>
              </a:rPr>
              <a:t>Network (centrality position)</a:t>
            </a:r>
          </a:p>
          <a:p>
            <a:r>
              <a:rPr lang="en" sz="1600" dirty="0" smtClean="0">
                <a:solidFill>
                  <a:srgbClr val="000090"/>
                </a:solidFill>
              </a:rPr>
              <a:t> </a:t>
            </a:r>
            <a:endParaRPr lang="en" sz="1600" dirty="0">
              <a:solidFill>
                <a:srgbClr val="000090"/>
              </a:solidFill>
            </a:endParaRPr>
          </a:p>
        </p:txBody>
      </p:sp>
      <p:sp>
        <p:nvSpPr>
          <p:cNvPr id="534" name="Shape 534"/>
          <p:cNvSpPr txBox="1"/>
          <p:nvPr/>
        </p:nvSpPr>
        <p:spPr>
          <a:xfrm rot="16200000">
            <a:off x="8850917" y="3549683"/>
            <a:ext cx="5340567" cy="501200"/>
          </a:xfrm>
          <a:prstGeom prst="rect">
            <a:avLst/>
          </a:prstGeom>
          <a:noFill/>
          <a:ln>
            <a:noFill/>
          </a:ln>
        </p:spPr>
        <p:txBody>
          <a:bodyPr wrap="square" lIns="121900" tIns="60933" rIns="121900" bIns="60933" anchor="t" anchorCtr="0">
            <a:noAutofit/>
          </a:bodyPr>
          <a:lstStyle/>
          <a:p>
            <a:pPr>
              <a:buClr>
                <a:srgbClr val="7F7F7F"/>
              </a:buClr>
              <a:buSzPct val="25000"/>
            </a:pPr>
            <a:r>
              <a:rPr lang="en" sz="1333" dirty="0">
                <a:solidFill>
                  <a:srgbClr val="7F7F7F"/>
                </a:solidFill>
              </a:rPr>
              <a:t>[Fu et al., </a:t>
            </a:r>
            <a:r>
              <a:rPr lang="en" sz="1333" dirty="0" err="1">
                <a:solidFill>
                  <a:srgbClr val="7F7F7F"/>
                </a:solidFill>
              </a:rPr>
              <a:t>GenomeBiology</a:t>
            </a:r>
            <a:r>
              <a:rPr lang="en" sz="1333" dirty="0">
                <a:solidFill>
                  <a:srgbClr val="7F7F7F"/>
                </a:solidFill>
              </a:rPr>
              <a:t> ('14</a:t>
            </a:r>
            <a:r>
              <a:rPr lang="en" sz="1333" dirty="0" smtClean="0">
                <a:solidFill>
                  <a:srgbClr val="7F7F7F"/>
                </a:solidFill>
              </a:rPr>
              <a:t>),</a:t>
            </a:r>
            <a:r>
              <a:rPr lang="en-US" sz="1333" dirty="0" smtClean="0">
                <a:solidFill>
                  <a:srgbClr val="7F7F7F"/>
                </a:solidFill>
              </a:rPr>
              <a:t> , </a:t>
            </a:r>
            <a:r>
              <a:rPr lang="en" sz="1333" dirty="0" err="1" smtClean="0">
                <a:solidFill>
                  <a:srgbClr val="7F7F7F"/>
                </a:solidFill>
              </a:rPr>
              <a:t>Khurana</a:t>
            </a:r>
            <a:r>
              <a:rPr lang="en" sz="1333" dirty="0" smtClean="0">
                <a:solidFill>
                  <a:srgbClr val="7F7F7F"/>
                </a:solidFill>
              </a:rPr>
              <a:t> </a:t>
            </a:r>
            <a:r>
              <a:rPr lang="en" sz="1333" dirty="0">
                <a:solidFill>
                  <a:srgbClr val="7F7F7F"/>
                </a:solidFill>
              </a:rPr>
              <a:t>et al., Science ('13)]</a:t>
            </a:r>
          </a:p>
          <a:p>
            <a:pPr>
              <a:buClr>
                <a:srgbClr val="7F7F7F"/>
              </a:buClr>
              <a:buSzPct val="25000"/>
            </a:pPr>
            <a:r>
              <a:rPr lang="en" sz="2133" dirty="0">
                <a:solidFill>
                  <a:srgbClr val="7F7F7F"/>
                </a:solidFill>
              </a:rPr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252000" y="1241091"/>
            <a:ext cx="7298497" cy="5496723"/>
            <a:chOff x="3252000" y="1241091"/>
            <a:chExt cx="7298497" cy="5496723"/>
          </a:xfrm>
        </p:grpSpPr>
        <p:pic>
          <p:nvPicPr>
            <p:cNvPr id="530" name="Shape 530"/>
            <p:cNvPicPr preferRelativeResize="0"/>
            <p:nvPr/>
          </p:nvPicPr>
          <p:blipFill rotWithShape="1">
            <a:blip r:embed="rId3">
              <a:alphaModFix/>
            </a:blip>
            <a:srcRect l="15832" b="19768"/>
            <a:stretch/>
          </p:blipFill>
          <p:spPr>
            <a:xfrm>
              <a:off x="3252000" y="1241091"/>
              <a:ext cx="7298497" cy="54274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7422776" y="6368482"/>
              <a:ext cx="29882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048734"/>
      </p:ext>
    </p:extLst>
  </p:cSld>
  <p:clrMapOvr>
    <a:masterClrMapping/>
  </p:clrMapOvr>
  <p:transition advTm="42543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BGLab-Basic-w-Lectures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5054</TotalTime>
  <Words>1725</Words>
  <Application>Microsoft Macintosh PowerPoint</Application>
  <PresentationFormat>Widescreen</PresentationFormat>
  <Paragraphs>243</Paragraphs>
  <Slides>25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Calibri</vt:lpstr>
      <vt:lpstr>Calibri Light</vt:lpstr>
      <vt:lpstr>Courier New</vt:lpstr>
      <vt:lpstr>Helvetica</vt:lpstr>
      <vt:lpstr>Lucida Grande</vt:lpstr>
      <vt:lpstr>ＭＳ Ｐゴシック</vt:lpstr>
      <vt:lpstr>Wingdings</vt:lpstr>
      <vt:lpstr>Arial</vt:lpstr>
      <vt:lpstr>Helvetica Neue</vt:lpstr>
      <vt:lpstr>Merriweather Sans</vt:lpstr>
      <vt:lpstr>Office Theme</vt:lpstr>
      <vt:lpstr>Basic-template-i0jhhsb-20160605</vt:lpstr>
      <vt:lpstr>MBGLab-Basic-w-Lectures</vt:lpstr>
      <vt:lpstr>Passenger mutations in &gt;2500 cancer genomes: Overall molecular functional impact</vt:lpstr>
      <vt:lpstr>PowerPoint Presentation</vt:lpstr>
      <vt:lpstr>PowerPoint Presentation</vt:lpstr>
      <vt:lpstr>PowerPoint Presentation</vt:lpstr>
      <vt:lpstr>PowerPoint Presentation</vt:lpstr>
      <vt:lpstr>A case study: pRCC</vt:lpstr>
      <vt:lpstr>Passenger mutations in &gt;2500 cancer genomes:  Overall molecular functional impact</vt:lpstr>
      <vt:lpstr>Passenger mutations in &gt;2500 cancer genomes:  Overall molecular functional impact</vt:lpstr>
      <vt:lpstr>PowerPoint Presentation</vt:lpstr>
      <vt:lpstr>PowerPoint Presentation</vt:lpstr>
      <vt:lpstr>PowerPoint Presentation</vt:lpstr>
      <vt:lpstr>PowerPoint Presentation</vt:lpstr>
      <vt:lpstr>Passenger mutations in &gt;2500 cancer genomes:  Overall molecular functional impact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Passenger mutations in &gt;2500 cancer genomes:  Overall molecular functional impact</vt:lpstr>
      <vt:lpstr>PowerPoint Presentation</vt:lpstr>
      <vt:lpstr>PowerPoint Presentation</vt:lpstr>
      <vt:lpstr>Passenger mutations in &gt;2500 cancer genomes:  Overall molecular functional impact</vt:lpstr>
      <vt:lpstr>Passenger mutations in &gt;2500 cancer genomes:  Overall molecular functional impact</vt:lpstr>
      <vt:lpstr>PowerPoint Presentation</vt:lpstr>
      <vt:lpstr>Info about this talk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Kumar, Sushant</dc:creator>
  <cp:lastModifiedBy>Microsoft Office User</cp:lastModifiedBy>
  <cp:revision>164</cp:revision>
  <cp:lastPrinted>2017-10-12T18:37:58Z</cp:lastPrinted>
  <dcterms:created xsi:type="dcterms:W3CDTF">2017-09-29T19:30:03Z</dcterms:created>
  <dcterms:modified xsi:type="dcterms:W3CDTF">2017-10-16T19:18:08Z</dcterms:modified>
</cp:coreProperties>
</file>